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59" r:id="rId9"/>
    <p:sldId id="260" r:id="rId10"/>
    <p:sldId id="261" r:id="rId11"/>
    <p:sldId id="262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2" r:id="rId31"/>
    <p:sldId id="290" r:id="rId32"/>
    <p:sldId id="291" r:id="rId33"/>
    <p:sldId id="293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413"/>
    <a:srgbClr val="471A19"/>
    <a:srgbClr val="E8D198"/>
    <a:srgbClr val="EDDCB1"/>
    <a:srgbClr val="E8F3A7"/>
    <a:srgbClr val="9FF3D9"/>
    <a:srgbClr val="C3E3D9"/>
    <a:srgbClr val="9CD0C0"/>
    <a:srgbClr val="69B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0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F71AE-399C-43A3-9805-AAFACD8C0C1F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B679-9F5F-4B0A-8C5B-7857EDEC9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52D9A-2EB1-4641-A2C0-73898200F451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08342-36DD-44BD-85A3-383614F9F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0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955BE-E998-4D2F-9AD8-7D420D9543EB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9E543-1A41-4488-83E0-9F720CB61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88DB4-579C-45F5-8D94-F9EF26F270FA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F2DEA-4C85-45D1-B0A8-C764AC6D3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21E0B-53A2-49F8-868E-9FC67AE7CC2D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B5B36-ACAF-4005-9324-32869BD7D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3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66D8-2F49-4C78-AF78-380D4C71A66D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3C4DA-3061-46F7-81ED-A5AC21E15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7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55E25-1BAD-4903-8FAA-FE25EEE0DD42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33B6F-7372-426A-A019-FDF2FE362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0084D-BEF1-4044-A757-525FB8A4B21C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5F049-14B8-46CD-8A70-E967459F1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0EAD-440F-4640-81B9-E7B74046BB07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AC989-89B7-49CE-B9AF-890845C67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CDE2-B5D4-435E-9DE7-84D858F8ACAC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60298-FF81-4864-BE45-D8AEFB1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BC51-65B4-4EE3-99BC-9BE20CF02287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99E26-E07A-452D-B634-CE1950D8D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2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0F5FEE-B272-4D93-B23A-C9965D91F6FD}" type="datetimeFigureOut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0A8E70-B62F-429B-B1BF-C7B53E41F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6" y="0"/>
            <a:ext cx="9141594" cy="612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1143000"/>
            <a:ext cx="271935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文鼎中特圓" panose="020B0609010101010101" pitchFamily="49" charset="-120"/>
                <a:ea typeface="文鼎中特圓" panose="020B0609010101010101" pitchFamily="49" charset="-120"/>
              </a:rPr>
              <a:t>牧者的</a:t>
            </a:r>
            <a:endParaRPr lang="en-US" sz="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0735" y="2286000"/>
            <a:ext cx="40639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文鼎中特圓" panose="020B0609010101010101" pitchFamily="49" charset="-120"/>
                <a:ea typeface="文鼎中特圓" panose="020B0609010101010101" pitchFamily="49" charset="-120"/>
              </a:rPr>
              <a:t>危機與轉機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文鼎中特圓" panose="020B0609010101010101" pitchFamily="49" charset="-120"/>
              <a:ea typeface="文鼎中特圓" panose="020B0609010101010101" pitchFamily="49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20844"/>
            <a:ext cx="9144000" cy="737156"/>
          </a:xfrm>
          <a:prstGeom prst="rect">
            <a:avLst/>
          </a:prstGeom>
          <a:solidFill>
            <a:srgbClr val="35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1">
              <a:srgbClr val="E6E6E6"/>
            </a:gs>
            <a:gs pos="32001">
              <a:schemeClr val="bg1">
                <a:lumMod val="85000"/>
              </a:schemeClr>
            </a:gs>
            <a:gs pos="47000">
              <a:schemeClr val="bg1"/>
            </a:gs>
            <a:gs pos="85001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牧者是「神的僕人」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1"/>
            <a:ext cx="7391400" cy="2057400"/>
          </a:xfrm>
          <a:solidFill>
            <a:srgbClr val="C3E3D9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保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羅書信中幾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乎每一封都提到他是「僕人」。這是牧師最重要的角色，因為他所做的每件事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情都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是為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了順服神。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的僕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人很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自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然會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有能力和屬靈的權柄。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99278"/>
            <a:ext cx="5236986" cy="2282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07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1">
              <a:srgbClr val="E6E6E6"/>
            </a:gs>
            <a:gs pos="32001">
              <a:schemeClr val="bg1">
                <a:lumMod val="85000"/>
              </a:schemeClr>
            </a:gs>
            <a:gs pos="47000">
              <a:schemeClr val="bg1"/>
            </a:gs>
            <a:gs pos="85001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牧者是「管家」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467600" cy="2057400"/>
          </a:xfrm>
          <a:solidFill>
            <a:srgbClr val="9FF3D9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/>
          <a:lstStyle/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保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羅說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：「人應當以我們為基督的執事，為神奧秘事的管家。」（林前四</a:t>
            </a:r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1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者必須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按時分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糧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，對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信徒有生命的供應，讓他們明白聖經的真理。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0447"/>
            <a:ext cx="3733800" cy="24869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5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1">
              <a:srgbClr val="E6E6E6"/>
            </a:gs>
            <a:gs pos="32001">
              <a:schemeClr val="bg1">
                <a:lumMod val="85000"/>
              </a:schemeClr>
            </a:gs>
            <a:gs pos="47000">
              <a:schemeClr val="bg1"/>
            </a:gs>
            <a:gs pos="85001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者是「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屬靈的父母」</a:t>
            </a:r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8229600" cy="2057400"/>
          </a:xfrm>
          <a:solidFill>
            <a:srgbClr val="E8F3A7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牧者必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須按照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羊群不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同的需要帶領他們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你們也曉得我們怎樣勸勉你們，安慰你們，囑咐你們各人，好像父親待自己的兒女一樣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。」（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帖前二</a:t>
            </a:r>
            <a:r>
              <a:rPr 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11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3181350" cy="2122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4604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1">
              <a:srgbClr val="E6E6E6"/>
            </a:gs>
            <a:gs pos="32001">
              <a:schemeClr val="bg1">
                <a:lumMod val="85000"/>
              </a:schemeClr>
            </a:gs>
            <a:gs pos="47000">
              <a:schemeClr val="bg1"/>
            </a:gs>
            <a:gs pos="85001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牧</a:t>
            </a: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者是「</a:t>
            </a:r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使者」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239000" cy="1676400"/>
          </a:xfr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牧者要向百姓宣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告神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對他們的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心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意。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保羅提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到自己是「基督的使者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」（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林後五</a:t>
            </a:r>
            <a:r>
              <a:rPr 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20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傳揚神寶貴的福音。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3152775" cy="2105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9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4419600" cy="1143000"/>
          </a:xfrm>
        </p:spPr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二</a:t>
            </a: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、</a:t>
            </a:r>
            <a: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/>
            </a:r>
            <a:b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</a:b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牧</a:t>
            </a:r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者常有的危</a:t>
            </a: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機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332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1.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事工導向造成靈性困</a:t>
            </a:r>
            <a:r>
              <a:rPr lang="zh-TW" altLang="en-US" sz="3600" b="1" dirty="0" smtClean="0">
                <a:latin typeface="文鼎中楷" panose="020B0609010101010101" pitchFamily="49" charset="-120"/>
                <a:ea typeface="文鼎中楷" panose="020B0609010101010101" pitchFamily="49" charset="-120"/>
              </a:rPr>
              <a:t>境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858000" cy="4343400"/>
          </a:xfrm>
        </p:spPr>
        <p:txBody>
          <a:bodyPr/>
          <a:lstStyle/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把教會當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成「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企業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」經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營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所有精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力都放在如何達成目標上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激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勵我們事奉主最重要的動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機是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的愛，而不是「事奉的績效或表現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味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追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求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「教會增長」，導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致同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工有壓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力。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長久下來，團隊的精神一定產生問題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「牧者倦勤或崩漬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」，與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事工導向有密切的關係。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440984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6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2.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未能有效處理衝突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391400" cy="3886200"/>
          </a:xfrm>
        </p:spPr>
        <p:txBody>
          <a:bodyPr/>
          <a:lstStyle/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任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何教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會都可能發生衝突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者必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須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學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習怎樣有效解決教會內部的衝突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我在某教會當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師時，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曾用兩年處理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英文牧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和較年長肢體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之間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的衝突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長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老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和執事的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對立，讓教會的合一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常陰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影籠罩。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神學觀點不一，如「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靈恩問題」和「姊妹事奉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」，也使教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會處於緊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張關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係之中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師和執事衝突不斷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，使教會處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在軟弱之中。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62" y="1066800"/>
            <a:ext cx="1682338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3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3.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婚姻與家庭的壓力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162800" cy="4525963"/>
          </a:xfrm>
        </p:spPr>
        <p:txBody>
          <a:bodyPr/>
          <a:lstStyle/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成長中的教會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者常感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到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時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間不夠用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，會有從家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庭成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員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來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的不滿與抱怨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牧師與師母相處的時間不夠，可能造成感情的疏離與猜疑。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師的孩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子在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教會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中，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會有無形的壓力，甚至可能因為其特殊的身分而背叛。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84" y="1295400"/>
            <a:ext cx="2744915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2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4.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難處無人分擔帶來的孤寂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162800" cy="4525963"/>
          </a:xfrm>
        </p:spPr>
        <p:txBody>
          <a:bodyPr/>
          <a:lstStyle/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牧者與妻子吵架，有時不好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讓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信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徒知道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者家庭有經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濟壓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力，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不知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怎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樣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向教會開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口。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牧者屬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靈的看見或對教會帶領的方向，得不到長執的認同。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牧師有時內心非常孤單。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最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近出爐的報告顯示，牧師必須有足夠的心靈支持，才能繼續事奉的道路。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2935224" cy="1956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3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5.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色情與金錢的誘惑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467600" cy="4876800"/>
          </a:xfrm>
        </p:spPr>
        <p:txBody>
          <a:bodyPr/>
          <a:lstStyle/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會工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作忙，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牧師與師母的關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容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易有裂痕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，撒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但會趁虛而入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誘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惑牧師在感情上出軌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近日爆出</a:t>
            </a:r>
            <a:r>
              <a:rPr 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R </a:t>
            </a:r>
            <a:r>
              <a:rPr 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C Sproul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的兒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子造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訪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色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情網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站</a:t>
            </a:r>
            <a:r>
              <a:rPr 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Ashley Madison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。「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今日基督教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」甚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至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說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，有四百位牧師與教會職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員將提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出辭呈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在華人教會界內；只要在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這方面出問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題，要再翻身，通常很困難。</a:t>
            </a:r>
            <a:endParaRPr lang="en-US" altLang="zh-TW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這幾年基督教界醜聞的事件，如康希和趙</a:t>
            </a:r>
            <a:r>
              <a:rPr lang="zh-TW" altLang="en-US" sz="2600" b="1" dirty="0">
                <a:latin typeface="Adobe 楷体 Std R" pitchFamily="18" charset="-128"/>
                <a:ea typeface="Adobe 楷体 Std R" pitchFamily="18" charset="-128"/>
              </a:rPr>
              <a:t>鏞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基，都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與金錢有關。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/>
          <a:stretch/>
        </p:blipFill>
        <p:spPr bwMode="auto">
          <a:xfrm>
            <a:off x="5967662" y="1371600"/>
            <a:ext cx="2604837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" y="1604"/>
            <a:ext cx="9157788" cy="68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0" y="762000"/>
            <a:ext cx="4572000" cy="2286000"/>
          </a:xfrm>
        </p:spPr>
        <p:txBody>
          <a:bodyPr/>
          <a:lstStyle/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對任何時代的牧者來說，承擔牧師的職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務（特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指在教會中牧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都是一項艱辛並且富挑戰性的工作。</a:t>
            </a:r>
            <a:endParaRPr lang="en-US" alt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6.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屬靈權柄的誤用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467600" cy="4525963"/>
          </a:xfrm>
        </p:spPr>
        <p:txBody>
          <a:bodyPr/>
          <a:lstStyle/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有些牧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師只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用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聽話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的人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。有意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見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弟兄姊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妹無法在教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會服事。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些牧師以為，一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旦作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了牧師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自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然有權柄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家都要聽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真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正屬靈的權柄不是來自「地位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或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「職務」，而是來自愛心、榜樣、犧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牲。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屬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靈權柄也來自傳講神的話，讓人悔改，降服在神面前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師若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具「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超然的恩賜」，讓人得到幫助、醫治、與釋放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，也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會博得大家的信任與尊重。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95" y="1219200"/>
            <a:ext cx="2745105" cy="261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7.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生命與事工的瓶</a:t>
            </a:r>
            <a:r>
              <a:rPr lang="zh-TW" altLang="en-US" sz="3600" b="1" dirty="0" smtClean="0">
                <a:latin typeface="文鼎中楷" panose="020B0609010101010101" pitchFamily="49" charset="-120"/>
                <a:ea typeface="文鼎中楷" panose="020B0609010101010101" pitchFamily="49" charset="-120"/>
              </a:rPr>
              <a:t>頸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74837"/>
            <a:ext cx="7467600" cy="4525963"/>
          </a:xfrm>
        </p:spPr>
        <p:txBody>
          <a:bodyPr/>
          <a:lstStyle/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牧師的靈命無法進深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，事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工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又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遇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到困難，人數沒能突破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身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心俱疲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師與主的關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係無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法突破，禱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告會逐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漸變成形式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牧師生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命進深的瓶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頸，一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定會影響事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工。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79" y="1295400"/>
            <a:ext cx="2877721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8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8.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新媒體時代的教牧迷惘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6934200" cy="4525963"/>
          </a:xfrm>
        </p:spPr>
        <p:txBody>
          <a:bodyPr/>
          <a:lstStyle/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新媒體無疑對這世代帶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來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很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大的衝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擊。網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路事工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和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手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機微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信，讓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今天的牧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養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產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生革命性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的變化。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美國，青年人每六分鐘看一次手機，每一天有四小時在用手指頭寫短信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息。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牧師必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須在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牧養方式與事工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上相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應作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出調整。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16" y="1371600"/>
            <a:ext cx="3172397" cy="1961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9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9. </a:t>
            </a:r>
            <a:r>
              <a:rPr lang="zh-TW" altLang="en-US" sz="3600" b="1" dirty="0">
                <a:latin typeface="文鼎中楷" panose="020B0609010101010101" pitchFamily="49" charset="-120"/>
                <a:ea typeface="文鼎中楷" panose="020B0609010101010101" pitchFamily="49" charset="-120"/>
              </a:rPr>
              <a:t>沒有「道」可傳了</a:t>
            </a:r>
            <a:endParaRPr lang="en-US" sz="3600" dirty="0"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315200" cy="4525963"/>
          </a:xfrm>
        </p:spPr>
        <p:txBody>
          <a:bodyPr/>
          <a:lstStyle/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有時牧師在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一間教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會待久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了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到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後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來竟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不知要傳甚麼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道，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覺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得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沒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有信息可以供應弟兄姊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妹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　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靈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裡的需要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為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何有不少牧者沒有工場呢？其中有一主因，即：這些牧者沒有甚麼從主來的信息，可以向這世代的人說話。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44780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5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4953000" cy="2599944"/>
          </a:xfrm>
        </p:spPr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三</a:t>
            </a: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、</a:t>
            </a:r>
            <a: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/>
            </a:r>
            <a:b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</a:b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在</a:t>
            </a:r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危機</a:t>
            </a: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中</a:t>
            </a:r>
            <a: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/>
            </a:r>
            <a:b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</a:b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致</a:t>
            </a:r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勝的秘訣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89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75520" cy="733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66800"/>
            <a:ext cx="4038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1. </a:t>
            </a:r>
            <a:r>
              <a:rPr lang="zh-TW" alt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隱密處的靈交</a:t>
            </a:r>
            <a:endParaRPr lang="en-US" sz="3600" dirty="0">
              <a:solidFill>
                <a:schemeClr val="bg1"/>
              </a:solidFill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743200"/>
            <a:ext cx="6934200" cy="2286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「禱告」與「悔改」永遠是突破難處的關鍵。每天花時間親近神、等候神，是在危機中經歷神作為的秘訣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隔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一段時間，就把自己關起來，獨自面對神。雅博渡口的經歷，應是所有傳道者的經歷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42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75520" cy="733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2. </a:t>
            </a:r>
            <a:r>
              <a:rPr lang="zh-TW" alt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婚姻與家庭的支持</a:t>
            </a:r>
            <a:endParaRPr lang="en-US" sz="3600" dirty="0">
              <a:solidFill>
                <a:schemeClr val="bg1"/>
              </a:solidFill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514600"/>
            <a:ext cx="6629400" cy="22368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婚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姻若失敗，其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他方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面無論如何成功，都無法彌補。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花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時間與配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偶建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立美好和諧的婚姻關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係，是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事奉成功的重要關鍵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聖經學者</a:t>
            </a:r>
            <a:r>
              <a:rPr 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C</a:t>
            </a:r>
            <a:r>
              <a:rPr 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. C. Ryrie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的失敗，我們當引以為戒。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281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75520" cy="733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3. </a:t>
            </a:r>
            <a:r>
              <a:rPr lang="zh-TW" alt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正確的優先順序</a:t>
            </a:r>
            <a:endParaRPr lang="en-US" sz="3600" dirty="0">
              <a:solidFill>
                <a:schemeClr val="bg1"/>
              </a:solidFill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634400"/>
            <a:ext cx="7086600" cy="1861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彼此的關係永遠比事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工的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成績更重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要。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是首要的，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再來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就是配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偶。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我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們必須是「神同在導向」、「愛導向」和「關係導向」，這是聖經的原則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53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75520" cy="733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4. </a:t>
            </a:r>
            <a:r>
              <a:rPr lang="zh-TW" altLang="en-US" sz="3600" b="1" dirty="0">
                <a:solidFill>
                  <a:schemeClr val="bg1"/>
                </a:solidFill>
                <a:latin typeface="文鼎中楷" panose="020B0609010101010101" pitchFamily="49" charset="-120"/>
                <a:ea typeface="文鼎中楷" panose="020B0609010101010101" pitchFamily="49" charset="-120"/>
              </a:rPr>
              <a:t>禱告同伴與屬靈的遮蓋</a:t>
            </a:r>
            <a:endParaRPr lang="en-US" sz="3600" dirty="0">
              <a:solidFill>
                <a:schemeClr val="bg1"/>
              </a:solidFill>
              <a:latin typeface="文鼎中楷" panose="020B0609010101010101" pitchFamily="49" charset="-120"/>
              <a:ea typeface="文鼎中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754201"/>
            <a:ext cx="6606540" cy="1828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建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立榮耀的教會，首先要建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立一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群會禱告的弟兄姊妹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我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們非常需要代禱同伴，比我們頭腦所了解的更需要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96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3000">
              <a:srgbClr val="EDDCB1"/>
            </a:gs>
            <a:gs pos="21001">
              <a:srgbClr val="E8D198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結語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391400" cy="4525963"/>
          </a:xfrm>
        </p:spPr>
        <p:txBody>
          <a:bodyPr/>
          <a:lstStyle/>
          <a:p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作牧師是何等榮耀的呼召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，讓我們一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輩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子都能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經歷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神的大能。</a:t>
            </a:r>
            <a:endParaRPr lang="en-US" altLang="zh-TW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71800"/>
            <a:ext cx="4957763" cy="3299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3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43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/>
              <a:t>pastorburnout.com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7391400" cy="4038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13%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在職的牧師是離婚的。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23%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至少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在事奉生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涯中有一次是被解聘或被迫辭職的。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25%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的牧師遇到家庭或個人的衝突與問題時，不知道該如何得到幫助。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25%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的牧師妻子認為，他們丈夫的工作時間是衝突的來源。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33</a:t>
            </a:r>
            <a:r>
              <a:rPr 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%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事奉的第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一個五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年，就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覺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得要崩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潰了。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78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3000">
              <a:srgbClr val="EDDCB1"/>
            </a:gs>
            <a:gs pos="21001">
              <a:srgbClr val="E8D198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結語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600200"/>
            <a:ext cx="4572000" cy="4525963"/>
          </a:xfrm>
        </p:spPr>
        <p:txBody>
          <a:bodyPr/>
          <a:lstStyle/>
          <a:p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鍾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馬田放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棄當醫生，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一生投入牧者的事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奉。他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認為這是一個人在地上所能做的最偉大的工作。</a:t>
            </a:r>
            <a:endParaRPr lang="en-US" altLang="zh-TW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2743200" cy="428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7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3000">
              <a:srgbClr val="EDDCB1"/>
            </a:gs>
            <a:gs pos="21001">
              <a:srgbClr val="E8D198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結語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295400"/>
            <a:ext cx="3429000" cy="4525963"/>
          </a:xfrm>
        </p:spPr>
        <p:txBody>
          <a:bodyPr/>
          <a:lstStyle/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張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路加牧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師的父母這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兩個月陸續過世。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他父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親張恩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杖傳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道，服事主七十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年。老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年身體一直不好，可是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他不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中止對教會的關懷與牧養。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2" t="43891" r="24032" b="2105"/>
          <a:stretch/>
        </p:blipFill>
        <p:spPr bwMode="auto">
          <a:xfrm>
            <a:off x="511890" y="1600200"/>
            <a:ext cx="34198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3000">
              <a:srgbClr val="EDDCB1"/>
            </a:gs>
            <a:gs pos="21001">
              <a:srgbClr val="E8D198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結語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449404"/>
            <a:ext cx="5105400" cy="4525963"/>
          </a:xfrm>
        </p:spPr>
        <p:txBody>
          <a:bodyPr/>
          <a:lstStyle/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葛理翰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牧師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現已超過</a:t>
            </a:r>
            <a:r>
              <a:rPr lang="en-US" altLang="zh-TW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96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歲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pPr marL="0" indent="0">
              <a:buNone/>
            </a:pPr>
            <a:r>
              <a:rPr 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2011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年時，</a:t>
            </a:r>
            <a:r>
              <a:rPr lang="zh-TW" alt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以為自己馬上要離</a:t>
            </a:r>
            <a:r>
              <a:rPr lang="zh-TW" alt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世，</a:t>
            </a:r>
            <a:r>
              <a:rPr lang="zh-TW" alt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於是寫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了</a:t>
            </a:r>
            <a:r>
              <a:rPr lang="en-US" altLang="zh-TW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《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靠近家</a:t>
            </a:r>
            <a:r>
              <a:rPr lang="en-US" altLang="zh-TW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》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（</a:t>
            </a:r>
            <a:r>
              <a:rPr 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Nearing Home</a:t>
            </a:r>
            <a:r>
              <a:rPr lang="zh-TW" alt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）。</a:t>
            </a:r>
            <a:r>
              <a:rPr 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2012</a:t>
            </a:r>
            <a:r>
              <a:rPr lang="zh-TW" alt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年出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版</a:t>
            </a:r>
            <a:r>
              <a:rPr lang="en-US" altLang="zh-TW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《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天堂問答手冊</a:t>
            </a:r>
            <a:r>
              <a:rPr lang="en-US" altLang="zh-TW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》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（</a:t>
            </a:r>
            <a:r>
              <a:rPr 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The Heaven Answer Book</a:t>
            </a:r>
            <a:r>
              <a:rPr lang="zh-TW" alt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），後來又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寫了</a:t>
            </a:r>
            <a:r>
              <a:rPr lang="en-US" altLang="zh-TW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《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我盼望的緣由</a:t>
            </a:r>
            <a:r>
              <a:rPr lang="en-US" altLang="zh-TW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》</a:t>
            </a:r>
            <a:r>
              <a:rPr lang="zh-TW" alt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（</a:t>
            </a:r>
            <a:r>
              <a:rPr lang="en-US" sz="24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The Reason for My Hope</a:t>
            </a:r>
            <a:r>
              <a:rPr lang="zh-TW" altLang="en-US" sz="24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）。</a:t>
            </a:r>
            <a:endParaRPr lang="en-US" sz="24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9404"/>
            <a:ext cx="2971800" cy="199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6" y="0"/>
            <a:ext cx="9141594" cy="612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120844"/>
            <a:ext cx="9144000" cy="737156"/>
          </a:xfrm>
          <a:prstGeom prst="rect">
            <a:avLst/>
          </a:prstGeom>
          <a:solidFill>
            <a:srgbClr val="35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5029200" cy="2450822"/>
          </a:xfrm>
        </p:spPr>
        <p:txBody>
          <a:bodyPr/>
          <a:lstStyle/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事奉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主的人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，職位可以放下，但是服事神卻是要一直繼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續，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到離世的那一剎那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即使死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了，我們也要到天家繼續服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事。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1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828801"/>
            <a:ext cx="7162800" cy="38861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33%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以為，牧師事奉本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身是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造成他們家庭困難的主因。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40%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的牧師和</a:t>
            </a:r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47%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的配偶正在經歷崩潰、瘋狂的工作時間、及不切實際的期待。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45%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的牧師妻子說，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對她們和她們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的家庭而言，最大的危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險是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身體、感情、智力、和靈性的崩潰。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在美國，女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性牧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師的增加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是明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顯的趨勢。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43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/>
              <a:t>pastorburnout.com</a:t>
            </a:r>
          </a:p>
        </p:txBody>
      </p:sp>
    </p:spTree>
    <p:extLst>
      <p:ext uri="{BB962C8B-B14F-4D97-AF65-F5344CB8AC3E}">
        <p14:creationId xmlns:p14="http://schemas.microsoft.com/office/powerpoint/2010/main" val="11415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133600"/>
            <a:ext cx="7239000" cy="3124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45%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的牧師說，他們處在憂鬱或崩潰的狀況，需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要暫時離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開事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奉，獲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得休息。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50%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的牧師感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覺無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法滿足工作上的需求。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52%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的牧師及配偶相信，牧師的工作對於他們家庭的福祉和健康是一大危害。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56%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的師母說，她們沒有親近的朋友。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43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/>
              <a:t>pastorburnout.com</a:t>
            </a:r>
          </a:p>
        </p:txBody>
      </p:sp>
    </p:spTree>
    <p:extLst>
      <p:ext uri="{BB962C8B-B14F-4D97-AF65-F5344CB8AC3E}">
        <p14:creationId xmlns:p14="http://schemas.microsoft.com/office/powerpoint/2010/main" val="19895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162800" cy="3505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57%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師說，若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有其他事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奉工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場或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是職業機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會，他們會選擇離開牧會。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70%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的牧師沒有親近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的朋友。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75%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的牧著說，極大的壓力造成了痛苦、煩惱、困惑、生氣、沮喪、害怕、和隔離感。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80%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師認為，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他們與配偶在一起的時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間不夠。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43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/>
              <a:t>pastorburnout.com</a:t>
            </a:r>
          </a:p>
        </p:txBody>
      </p:sp>
    </p:spTree>
    <p:extLst>
      <p:ext uri="{BB962C8B-B14F-4D97-AF65-F5344CB8AC3E}">
        <p14:creationId xmlns:p14="http://schemas.microsoft.com/office/powerpoint/2010/main" val="13061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599"/>
            <a:ext cx="7315200" cy="35052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90%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的牧師感到，他們沒有資格或是裝備不足來事奉神。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90%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的牧師每星期工作超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過</a:t>
            </a:r>
            <a:r>
              <a:rPr lang="en-US" altLang="zh-TW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50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小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時。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94</a:t>
            </a:r>
            <a:r>
              <a:rPr 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%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的牧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師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感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到，需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要擁有「完美家庭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」是一種壓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力。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由於崩潰、衝突、或道德上的失敗，每月有</a:t>
            </a:r>
            <a:r>
              <a:rPr 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1,500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名的牧師離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開事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奉。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43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/>
              <a:t>pastorburnout.com</a:t>
            </a:r>
          </a:p>
        </p:txBody>
      </p:sp>
    </p:spTree>
    <p:extLst>
      <p:ext uri="{BB962C8B-B14F-4D97-AF65-F5344CB8AC3E}">
        <p14:creationId xmlns:p14="http://schemas.microsoft.com/office/powerpoint/2010/main" val="2190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5410200" cy="1524000"/>
          </a:xfrm>
        </p:spPr>
        <p:txBody>
          <a:bodyPr/>
          <a:lstStyle/>
          <a:p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一</a:t>
            </a: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、</a:t>
            </a:r>
            <a: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/>
            </a:r>
            <a:br>
              <a:rPr lang="en-US" altLang="zh-TW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</a:b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認</a:t>
            </a:r>
            <a:r>
              <a:rPr lang="zh-TW" altLang="en-US" dirty="0">
                <a:latin typeface="文鼎粗魏碑" panose="020B0609010101010101" pitchFamily="49" charset="-120"/>
                <a:ea typeface="文鼎粗魏碑" panose="020B0609010101010101" pitchFamily="49" charset="-120"/>
              </a:rPr>
              <a:t>清牧者的角</a:t>
            </a:r>
            <a:r>
              <a:rPr lang="zh-TW" altLang="en-US" dirty="0" smtClean="0">
                <a:latin typeface="文鼎粗魏碑" panose="020B0609010101010101" pitchFamily="49" charset="-120"/>
                <a:ea typeface="文鼎粗魏碑" panose="020B0609010101010101" pitchFamily="49" charset="-120"/>
              </a:rPr>
              <a:t>色</a:t>
            </a:r>
            <a:endParaRPr lang="en-US" dirty="0"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21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990600"/>
            <a:ext cx="4876800" cy="4525963"/>
          </a:xfrm>
        </p:spPr>
        <p:txBody>
          <a:bodyPr/>
          <a:lstStyle/>
          <a:p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約翰斯托德（</a:t>
            </a:r>
            <a:r>
              <a:rPr 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John Stott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）在六十年代出了一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本</a:t>
            </a:r>
            <a:r>
              <a:rPr lang="en-US" altLang="zh-TW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《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傳道人的楷模</a:t>
            </a:r>
            <a:r>
              <a:rPr lang="en-US" altLang="zh-TW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》</a:t>
            </a:r>
            <a:r>
              <a:rPr lang="en-US" altLang="zh-TW" dirty="0">
                <a:latin typeface="Abadi MT Condensed" panose="020B0506030101010103" pitchFamily="34" charset="0"/>
                <a:ea typeface="文鼎粗毛楷" panose="020B0609010101010101" pitchFamily="49" charset="-120"/>
              </a:rPr>
              <a:t>(</a:t>
            </a:r>
            <a:r>
              <a:rPr lang="en-US" dirty="0" smtClean="0">
                <a:latin typeface="Abadi MT Condensed" panose="020B0506030101010103" pitchFamily="34" charset="0"/>
                <a:ea typeface="文鼎粗毛楷" panose="020B0609010101010101" pitchFamily="49" charset="-120"/>
              </a:rPr>
              <a:t>The </a:t>
            </a:r>
            <a:r>
              <a:rPr lang="en-US" dirty="0">
                <a:latin typeface="Abadi MT Condensed" panose="020B0506030101010103" pitchFamily="34" charset="0"/>
                <a:ea typeface="文鼎粗毛楷" panose="020B0609010101010101" pitchFamily="49" charset="-120"/>
              </a:rPr>
              <a:t>Preacher’s </a:t>
            </a:r>
            <a:r>
              <a:rPr lang="en-US" dirty="0" smtClean="0">
                <a:latin typeface="Abadi MT Condensed" panose="020B0506030101010103" pitchFamily="34" charset="0"/>
                <a:ea typeface="文鼎粗毛楷" panose="020B0609010101010101" pitchFamily="49" charset="-120"/>
              </a:rPr>
              <a:t>Portrait)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對於牧者的角色有很清楚的界定。</a:t>
            </a:r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5417"/>
          <a:stretch/>
        </p:blipFill>
        <p:spPr bwMode="auto">
          <a:xfrm>
            <a:off x="457201" y="116272"/>
            <a:ext cx="2748725" cy="216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86001"/>
            <a:ext cx="2748725" cy="446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牧者的危機與轉機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牧者的危機與轉機</Template>
  <TotalTime>286</TotalTime>
  <Words>1695</Words>
  <Application>Microsoft Office PowerPoint</Application>
  <PresentationFormat>On-screen Show (4:3)</PresentationFormat>
  <Paragraphs>135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牧者的危機與轉機</vt:lpstr>
      <vt:lpstr>PowerPoint Presentation</vt:lpstr>
      <vt:lpstr>PowerPoint Presentation</vt:lpstr>
      <vt:lpstr>pastorburnout.com</vt:lpstr>
      <vt:lpstr>pastorburnout.com</vt:lpstr>
      <vt:lpstr>pastorburnout.com</vt:lpstr>
      <vt:lpstr>pastorburnout.com</vt:lpstr>
      <vt:lpstr>pastorburnout.com</vt:lpstr>
      <vt:lpstr>一、 認清牧者的角色</vt:lpstr>
      <vt:lpstr>PowerPoint Presentation</vt:lpstr>
      <vt:lpstr>牧者是「神的僕人」</vt:lpstr>
      <vt:lpstr>牧者是「管家」</vt:lpstr>
      <vt:lpstr>牧者是「屬靈的父母」</vt:lpstr>
      <vt:lpstr>牧者是「使者」</vt:lpstr>
      <vt:lpstr>二、 牧者常有的危機</vt:lpstr>
      <vt:lpstr>1. 事工導向造成靈性困境</vt:lpstr>
      <vt:lpstr>2. 未能有效處理衝突</vt:lpstr>
      <vt:lpstr>3. 婚姻與家庭的壓力</vt:lpstr>
      <vt:lpstr>4. 難處無人分擔帶來的孤寂</vt:lpstr>
      <vt:lpstr>5. 色情與金錢的誘惑</vt:lpstr>
      <vt:lpstr>6. 屬靈權柄的誤用</vt:lpstr>
      <vt:lpstr>7. 生命與事工的瓶頸</vt:lpstr>
      <vt:lpstr>8. 新媒體時代的教牧迷惘</vt:lpstr>
      <vt:lpstr>9. 沒有「道」可傳了</vt:lpstr>
      <vt:lpstr>三、 在危機中 致勝的秘訣</vt:lpstr>
      <vt:lpstr>1. 隱密處的靈交</vt:lpstr>
      <vt:lpstr>2. 婚姻與家庭的支持</vt:lpstr>
      <vt:lpstr>3. 正確的優先順序</vt:lpstr>
      <vt:lpstr>4. 禱告同伴與屬靈的遮蓋</vt:lpstr>
      <vt:lpstr>結語</vt:lpstr>
      <vt:lpstr>結語</vt:lpstr>
      <vt:lpstr>結語</vt:lpstr>
      <vt:lpstr>結語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牧者的危機與轉機 </dc:title>
  <dc:creator>ASUS</dc:creator>
  <cp:lastModifiedBy>ASUS</cp:lastModifiedBy>
  <cp:revision>55</cp:revision>
  <dcterms:created xsi:type="dcterms:W3CDTF">2015-09-17T00:29:33Z</dcterms:created>
  <dcterms:modified xsi:type="dcterms:W3CDTF">2015-09-17T17:35:30Z</dcterms:modified>
</cp:coreProperties>
</file>