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7" r:id="rId2"/>
    <p:sldId id="283" r:id="rId3"/>
    <p:sldId id="272" r:id="rId4"/>
    <p:sldId id="273" r:id="rId5"/>
    <p:sldId id="256" r:id="rId6"/>
    <p:sldId id="257" r:id="rId7"/>
    <p:sldId id="269" r:id="rId8"/>
    <p:sldId id="258" r:id="rId9"/>
    <p:sldId id="259" r:id="rId10"/>
    <p:sldId id="265" r:id="rId11"/>
    <p:sldId id="262" r:id="rId12"/>
    <p:sldId id="267" r:id="rId13"/>
    <p:sldId id="260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23" autoAdjust="0"/>
    <p:restoredTop sz="94684" autoAdjust="0"/>
  </p:normalViewPr>
  <p:slideViewPr>
    <p:cSldViewPr>
      <p:cViewPr varScale="1">
        <p:scale>
          <a:sx n="112" d="100"/>
          <a:sy n="112" d="100"/>
        </p:scale>
        <p:origin x="-15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E3910-12EE-435F-88B3-774899D1627C}" type="datetimeFigureOut">
              <a:rPr lang="en-US" smtClean="0"/>
              <a:pPr/>
              <a:t>9/19/2013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B449E-2960-4326-BA61-6F1299B88C62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22732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DECBDD-AB8A-406C-9175-A7B9C9BF6BB0}" type="slidenum">
              <a:rPr lang="en-MY" smtClean="0"/>
              <a:pPr/>
              <a:t>1</a:t>
            </a:fld>
            <a:endParaRPr lang="en-MY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B449E-2960-4326-BA61-6F1299B88C62}" type="slidenum">
              <a:rPr lang="en-MY" smtClean="0"/>
              <a:pPr/>
              <a:t>3</a:t>
            </a:fld>
            <a:endParaRPr lang="en-M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A0D1-F6C3-4B48-B7C8-63FF71E8CCC6}" type="datetimeFigureOut">
              <a:rPr lang="en-US" smtClean="0"/>
              <a:pPr/>
              <a:t>9/19/2013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D9AEE-FC8F-481A-BDFD-C7E639E52B90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A0D1-F6C3-4B48-B7C8-63FF71E8CCC6}" type="datetimeFigureOut">
              <a:rPr lang="en-US" smtClean="0"/>
              <a:pPr/>
              <a:t>9/19/2013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D9AEE-FC8F-481A-BDFD-C7E639E52B90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A0D1-F6C3-4B48-B7C8-63FF71E8CCC6}" type="datetimeFigureOut">
              <a:rPr lang="en-US" smtClean="0"/>
              <a:pPr/>
              <a:t>9/19/2013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D9AEE-FC8F-481A-BDFD-C7E639E52B90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A0D1-F6C3-4B48-B7C8-63FF71E8CCC6}" type="datetimeFigureOut">
              <a:rPr lang="en-US" smtClean="0"/>
              <a:pPr/>
              <a:t>9/19/2013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D9AEE-FC8F-481A-BDFD-C7E639E52B90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A0D1-F6C3-4B48-B7C8-63FF71E8CCC6}" type="datetimeFigureOut">
              <a:rPr lang="en-US" smtClean="0"/>
              <a:pPr/>
              <a:t>9/19/2013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D9AEE-FC8F-481A-BDFD-C7E639E52B90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A0D1-F6C3-4B48-B7C8-63FF71E8CCC6}" type="datetimeFigureOut">
              <a:rPr lang="en-US" smtClean="0"/>
              <a:pPr/>
              <a:t>9/19/2013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D9AEE-FC8F-481A-BDFD-C7E639E52B90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A0D1-F6C3-4B48-B7C8-63FF71E8CCC6}" type="datetimeFigureOut">
              <a:rPr lang="en-US" smtClean="0"/>
              <a:pPr/>
              <a:t>9/19/2013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D9AEE-FC8F-481A-BDFD-C7E639E52B90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A0D1-F6C3-4B48-B7C8-63FF71E8CCC6}" type="datetimeFigureOut">
              <a:rPr lang="en-US" smtClean="0"/>
              <a:pPr/>
              <a:t>9/19/2013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D9AEE-FC8F-481A-BDFD-C7E639E52B90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A0D1-F6C3-4B48-B7C8-63FF71E8CCC6}" type="datetimeFigureOut">
              <a:rPr lang="en-US" smtClean="0"/>
              <a:pPr/>
              <a:t>9/19/2013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D9AEE-FC8F-481A-BDFD-C7E639E52B90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A0D1-F6C3-4B48-B7C8-63FF71E8CCC6}" type="datetimeFigureOut">
              <a:rPr lang="en-US" smtClean="0"/>
              <a:pPr/>
              <a:t>9/19/2013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D9AEE-FC8F-481A-BDFD-C7E639E52B90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A0D1-F6C3-4B48-B7C8-63FF71E8CCC6}" type="datetimeFigureOut">
              <a:rPr lang="en-US" smtClean="0"/>
              <a:pPr/>
              <a:t>9/19/2013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D9AEE-FC8F-481A-BDFD-C7E639E52B90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4A0D1-F6C3-4B48-B7C8-63FF71E8CCC6}" type="datetimeFigureOut">
              <a:rPr lang="en-US" smtClean="0"/>
              <a:pPr/>
              <a:t>9/19/2013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D9AEE-FC8F-481A-BDFD-C7E639E52B90}" type="slidenum">
              <a:rPr lang="en-MY" smtClean="0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I:\vocal%20training\vocal%20health.wmv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~~Background~~\99_1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CN" altLang="en-US" sz="5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楷体" pitchFamily="49" charset="-122"/>
                <a:ea typeface="楷体" pitchFamily="49" charset="-122"/>
              </a:rPr>
              <a:t>如何唱好圣诗</a:t>
            </a:r>
            <a:endParaRPr lang="en-MY" sz="54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11494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zh-CN" altLang="en-US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要用</a:t>
            </a:r>
            <a:r>
              <a:rPr lang="zh-CN" altLang="en-US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灵</a:t>
            </a:r>
            <a:r>
              <a:rPr lang="zh-CN" altLang="en-US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歌唱，也要用悟性歌唱。</a:t>
            </a:r>
            <a:r>
              <a:rPr lang="zh-CN" altLang="en-US" sz="28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哥前</a:t>
            </a:r>
            <a:r>
              <a:rPr lang="en-US" altLang="zh-CN" sz="28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14:15</a:t>
            </a:r>
          </a:p>
          <a:p>
            <a:pPr>
              <a:defRPr/>
            </a:pPr>
            <a:r>
              <a:rPr lang="zh-CN" altLang="en-US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当用诗章、颂词、灵歌彼此对说，口唱        心和的赞美主。</a:t>
            </a:r>
            <a:r>
              <a:rPr lang="zh-CN" altLang="en-US" sz="28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弗</a:t>
            </a:r>
            <a:r>
              <a:rPr lang="en-US" altLang="zh-CN" sz="28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5:19</a:t>
            </a:r>
          </a:p>
          <a:p>
            <a:pPr>
              <a:defRPr/>
            </a:pPr>
            <a:r>
              <a:rPr lang="zh-CN" altLang="en-US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神是个灵，所以拜他的必须用心灵诚实拜他。</a:t>
            </a:r>
            <a:r>
              <a:rPr lang="zh-CN" altLang="en-US" sz="28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约</a:t>
            </a:r>
            <a:r>
              <a:rPr lang="en-US" altLang="zh-CN" sz="28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4:24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zh-CN" altLang="en-US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有音乐性的歌唱</a:t>
            </a:r>
            <a:r>
              <a:rPr lang="en-US" altLang="zh-CN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~~</a:t>
            </a:r>
            <a:r>
              <a:rPr lang="zh-CN" altLang="en-US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带有音乐美感的歌唱。</a:t>
            </a:r>
            <a:endParaRPr lang="en-US" altLang="zh-CN" b="1" spc="50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buFontTx/>
              <a:buNone/>
              <a:defRPr/>
            </a:pPr>
            <a:r>
              <a:rPr lang="zh-CN" altLang="en-US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（旋律、节奏、和声、结构）</a:t>
            </a:r>
            <a:endParaRPr lang="en-US" altLang="zh-CN" b="1" spc="50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zh-CN" altLang="en-US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有良好站姿和气息支持的歌唱。</a:t>
            </a:r>
            <a:endParaRPr lang="en-US" altLang="zh-CN" b="1" spc="50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zh-CN" altLang="en-US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放开胸怀的歌唱</a:t>
            </a:r>
            <a:endParaRPr lang="en-US" altLang="zh-CN" b="1" spc="50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endParaRPr lang="en-MY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6096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6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音的开始</a:t>
            </a:r>
            <a:r>
              <a:rPr lang="en-US" altLang="zh-CN" sz="6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/</a:t>
            </a:r>
            <a:r>
              <a:rPr lang="zh-CN" altLang="en-US" sz="6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起声</a:t>
            </a:r>
            <a:endParaRPr lang="en-US" altLang="zh-CN" sz="66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经典行楷繁" pitchFamily="49" charset="-122"/>
              <a:ea typeface="经典行楷繁" pitchFamily="49" charset="-122"/>
              <a:cs typeface="经典行楷繁" pitchFamily="49" charset="-122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48006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b="1" i="1" dirty="0" err="1" smtClean="0">
                <a:latin typeface="Times New Roman" pitchFamily="18" charset="0"/>
                <a:ea typeface="宋体" pitchFamily="2" charset="-122"/>
              </a:rPr>
              <a:t>Youtube</a:t>
            </a:r>
            <a:r>
              <a:rPr lang="en-US" altLang="zh-CN" b="1" i="1" dirty="0" smtClean="0">
                <a:latin typeface="Times New Roman" pitchFamily="18" charset="0"/>
                <a:ea typeface="宋体" pitchFamily="2" charset="-122"/>
              </a:rPr>
              <a:t> &lt;vocal health&gt;</a:t>
            </a:r>
          </a:p>
        </p:txBody>
      </p:sp>
      <p:sp>
        <p:nvSpPr>
          <p:cNvPr id="248837" name="Text Box 5"/>
          <p:cNvSpPr txBox="1">
            <a:spLocks noChangeArrowheads="1"/>
          </p:cNvSpPr>
          <p:nvPr/>
        </p:nvSpPr>
        <p:spPr bwMode="auto">
          <a:xfrm>
            <a:off x="3733800" y="1371600"/>
            <a:ext cx="449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urlz MT" pitchFamily="82" charset="0"/>
                <a:ea typeface="宋体" pitchFamily="2" charset="-122"/>
              </a:rPr>
              <a:t>The onset of the note</a:t>
            </a:r>
            <a:endParaRPr lang="en-US" sz="40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urlz MT" pitchFamily="82" charset="0"/>
              <a:ea typeface="宋体" pitchFamily="2" charset="-122"/>
            </a:endParaRPr>
          </a:p>
        </p:txBody>
      </p:sp>
      <p:pic>
        <p:nvPicPr>
          <p:cNvPr id="8" name="vocal health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048000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4" descr="0707311758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048000"/>
            <a:ext cx="39243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5">
              <a:alphaModFix amt="35000"/>
            </a:blip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9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022E-16 L -0.17222 -0.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0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6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乐器生病了</a:t>
            </a:r>
            <a:endParaRPr lang="en-MY" dirty="0">
              <a:latin typeface="经典行楷繁" pitchFamily="49" charset="-122"/>
              <a:ea typeface="经典行楷繁" pitchFamily="49" charset="-122"/>
              <a:cs typeface="经典行楷繁" pitchFamily="49" charset="-122"/>
            </a:endParaRPr>
          </a:p>
        </p:txBody>
      </p:sp>
      <p:pic>
        <p:nvPicPr>
          <p:cNvPr id="7170" name="Picture 2" descr="C:\Users\Yee Yean\Pictures\cys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61600"/>
            <a:ext cx="8512188" cy="5139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381000"/>
            <a:ext cx="8077200" cy="2209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CN" altLang="en-US" sz="5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共鸣器官</a:t>
            </a:r>
          </a:p>
        </p:txBody>
      </p:sp>
      <p:pic>
        <p:nvPicPr>
          <p:cNvPr id="3041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143116"/>
            <a:ext cx="5567357" cy="441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42910" y="1071546"/>
            <a:ext cx="8077200" cy="995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人体的共鸣器官包括胸腔，喉腔、口腔、鼻腔、鼻窦等。</a:t>
            </a:r>
            <a:endParaRPr kumimoji="0" lang="zh-CN" altLang="en-US" sz="360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经典行楷繁" pitchFamily="49" charset="-122"/>
              <a:ea typeface="经典行楷繁" pitchFamily="49" charset="-122"/>
              <a:cs typeface="经典行楷繁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4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30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0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b="1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歌唱时，主要三大共鸣腔体</a:t>
            </a:r>
            <a:r>
              <a:rPr lang="en-US" altLang="zh-CN" b="1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/>
            </a:r>
            <a:br>
              <a:rPr lang="en-US" altLang="zh-CN" b="1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</a:br>
            <a:r>
              <a:rPr lang="zh-CN" altLang="en-US" b="1" dirty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胸</a:t>
            </a:r>
            <a:r>
              <a:rPr lang="zh-CN" altLang="en-US" b="1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腔</a:t>
            </a:r>
            <a:r>
              <a:rPr lang="zh-CN" altLang="en-US" b="1" dirty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、</a:t>
            </a:r>
            <a:r>
              <a:rPr lang="zh-CN" altLang="en-US" b="1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头腔</a:t>
            </a:r>
            <a:r>
              <a:rPr lang="zh-CN" altLang="en-US" sz="3100" b="1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（鼻腔）</a:t>
            </a:r>
            <a:r>
              <a:rPr lang="zh-CN" altLang="en-US" b="1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和</a:t>
            </a:r>
            <a:r>
              <a:rPr lang="zh-CN" altLang="en-US" b="1" dirty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喉、咽、口腔</a:t>
            </a:r>
            <a:endParaRPr lang="en-MY" b="1" dirty="0">
              <a:latin typeface="经典行楷繁" pitchFamily="49" charset="-122"/>
              <a:ea typeface="经典行楷繁" pitchFamily="49" charset="-122"/>
              <a:cs typeface="经典行楷繁" pitchFamily="49" charset="-122"/>
            </a:endParaRPr>
          </a:p>
        </p:txBody>
      </p:sp>
      <p:pic>
        <p:nvPicPr>
          <p:cNvPr id="5122" name="Picture 2" descr="C:\Users\Yee Yean\Pictures\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428736"/>
            <a:ext cx="3708764" cy="5236774"/>
          </a:xfrm>
          <a:prstGeom prst="rect">
            <a:avLst/>
          </a:prstGeom>
          <a:noFill/>
        </p:spPr>
      </p:pic>
      <p:pic>
        <p:nvPicPr>
          <p:cNvPr id="5" name="Picture 2" descr="C:\Users\Yee Yean\Pictures\193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771879"/>
            <a:ext cx="3857652" cy="3086121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428736"/>
            <a:ext cx="364458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6096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6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发声练习</a:t>
            </a:r>
            <a:endParaRPr lang="en-US" altLang="zh-CN" sz="66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经典行楷繁" pitchFamily="49" charset="-122"/>
              <a:ea typeface="经典行楷繁" pitchFamily="49" charset="-122"/>
              <a:cs typeface="经典行楷繁" pitchFamily="49" charset="-122"/>
            </a:endParaRPr>
          </a:p>
        </p:txBody>
      </p:sp>
      <p:pic>
        <p:nvPicPr>
          <p:cNvPr id="12291" name="Picture 4" descr="0707311758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133600"/>
            <a:ext cx="39243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304800" y="2514600"/>
            <a:ext cx="3962400" cy="18605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400" b="1" i="1" u="sng" dirty="0">
                <a:solidFill>
                  <a:srgbClr val="002060"/>
                </a:solidFill>
                <a:ea typeface="经典宋体简" pitchFamily="49" charset="-122"/>
                <a:cs typeface="经典宋体简" pitchFamily="49" charset="-122"/>
              </a:rPr>
              <a:t>发声的部位</a:t>
            </a:r>
          </a:p>
          <a:p>
            <a:pPr>
              <a:buFontTx/>
              <a:buChar char="•"/>
              <a:defRPr/>
            </a:pPr>
            <a:r>
              <a:rPr lang="zh-CN" altLang="en-US" sz="3600" b="1" dirty="0">
                <a:solidFill>
                  <a:srgbClr val="002060"/>
                </a:solidFill>
                <a:ea typeface="宋体" pitchFamily="2" charset="-122"/>
              </a:rPr>
              <a:t>母音（</a:t>
            </a:r>
            <a:r>
              <a:rPr lang="en-US" altLang="zh-CN" sz="3600" b="1" dirty="0" err="1">
                <a:solidFill>
                  <a:srgbClr val="002060"/>
                </a:solidFill>
                <a:ea typeface="宋体" pitchFamily="2" charset="-122"/>
              </a:rPr>
              <a:t>a,e,i,o,u</a:t>
            </a:r>
            <a:r>
              <a:rPr lang="en-US" altLang="zh-CN" sz="3600" b="1" dirty="0">
                <a:solidFill>
                  <a:srgbClr val="002060"/>
                </a:solidFill>
                <a:ea typeface="宋体" pitchFamily="2" charset="-122"/>
              </a:rPr>
              <a:t>)</a:t>
            </a:r>
          </a:p>
          <a:p>
            <a:pPr>
              <a:buFontTx/>
              <a:buChar char="•"/>
              <a:defRPr/>
            </a:pPr>
            <a:r>
              <a:rPr lang="zh-CN" altLang="en-US" sz="3600" b="1" dirty="0">
                <a:solidFill>
                  <a:srgbClr val="002060"/>
                </a:solidFill>
                <a:ea typeface="宋体" pitchFamily="2" charset="-122"/>
              </a:rPr>
              <a:t>子音</a:t>
            </a:r>
            <a:r>
              <a:rPr lang="en-US" altLang="zh-CN" sz="3600" b="1" dirty="0">
                <a:solidFill>
                  <a:srgbClr val="002060"/>
                </a:solidFill>
                <a:ea typeface="宋体" pitchFamily="2" charset="-122"/>
              </a:rPr>
              <a:t>(</a:t>
            </a:r>
            <a:r>
              <a:rPr lang="en-US" altLang="zh-CN" sz="3600" b="1" dirty="0" err="1">
                <a:solidFill>
                  <a:srgbClr val="002060"/>
                </a:solidFill>
                <a:ea typeface="宋体" pitchFamily="2" charset="-122"/>
              </a:rPr>
              <a:t>b,p,m,f</a:t>
            </a:r>
            <a:r>
              <a:rPr lang="en-US" altLang="zh-CN" sz="3600" b="1" dirty="0">
                <a:solidFill>
                  <a:srgbClr val="002060"/>
                </a:solidFill>
                <a:ea typeface="宋体" pitchFamily="2" charset="-122"/>
              </a:rPr>
              <a:t>….)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304800" y="5181600"/>
            <a:ext cx="8686800" cy="15144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urlz MT" pitchFamily="82" charset="0"/>
                <a:ea typeface="宋体" pitchFamily="2" charset="-122"/>
              </a:rPr>
              <a:t>子音的感觉应保持在上端，不是在嘴唇和口腔，而是鼻孔，面颊，眼睛和  前额周围。（声音的投射及共鸣区）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urlz MT" pitchFamily="82" charset="0"/>
                <a:ea typeface="宋体" pitchFamily="2" charset="-122"/>
              </a:rPr>
              <a:t>面部的积极能动性高，歌词的发音，传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urlz MT" pitchFamily="82" charset="0"/>
                <a:ea typeface="宋体" pitchFamily="2" charset="-122"/>
              </a:rPr>
              <a:t>送便越</a:t>
            </a:r>
            <a:r>
              <a:rPr lang="zh-CN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urlz MT" pitchFamily="82" charset="0"/>
                <a:ea typeface="宋体" pitchFamily="2" charset="-122"/>
              </a:rPr>
              <a:t>清晰。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urlz MT" pitchFamily="82" charset="0"/>
                <a:ea typeface="宋体" pitchFamily="2" charset="-122"/>
              </a:rPr>
              <a:t>为使发音清澈透明，需要在歌唱中</a:t>
            </a:r>
            <a:r>
              <a:rPr lang="zh-CN" alt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urlz MT" pitchFamily="82" charset="0"/>
                <a:ea typeface="宋体" pitchFamily="2" charset="-122"/>
              </a:rPr>
              <a:t>延长</a:t>
            </a:r>
            <a:r>
              <a:rPr lang="zh-CN" altLang="en-US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urlz MT" pitchFamily="82" charset="0"/>
                <a:ea typeface="宋体" pitchFamily="2" charset="-122"/>
              </a:rPr>
              <a:t>母音</a:t>
            </a:r>
            <a:r>
              <a:rPr lang="zh-CN" altLang="en-US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urlz MT" pitchFamily="82" charset="0"/>
                <a:ea typeface="宋体" pitchFamily="2" charset="-122"/>
              </a:rPr>
              <a:t> </a:t>
            </a:r>
            <a:r>
              <a:rPr lang="zh-CN" alt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urlz MT" pitchFamily="82" charset="0"/>
                <a:ea typeface="宋体" pitchFamily="2" charset="-122"/>
              </a:rPr>
              <a:t>缩短</a:t>
            </a:r>
            <a:r>
              <a:rPr lang="zh-CN" altLang="en-US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urlz MT" pitchFamily="82" charset="0"/>
                <a:ea typeface="宋体" pitchFamily="2" charset="-122"/>
              </a:rPr>
              <a:t>子音</a:t>
            </a:r>
            <a:r>
              <a:rPr lang="zh-CN" altLang="en-US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urlz MT" pitchFamily="82" charset="0"/>
                <a:ea typeface="宋体" pitchFamily="2" charset="-122"/>
              </a:rPr>
              <a:t>。（</a:t>
            </a:r>
            <a:r>
              <a:rPr lang="zh-CN" altLang="en-US" sz="1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urlz MT" pitchFamily="82" charset="0"/>
                <a:ea typeface="宋体" pitchFamily="2" charset="-122"/>
              </a:rPr>
              <a:t>除特别情况）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tmFilter="0,0; .5, 1; 1, 1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tmFilter="0,0; .5, 1; 1, 1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5" name="Picture 5" descr="StandingPos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673225"/>
            <a:ext cx="5257800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7147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n-US"/>
          </a:p>
        </p:txBody>
      </p:sp>
      <p:pic>
        <p:nvPicPr>
          <p:cNvPr id="20" name="Picture 19" descr="man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1643063"/>
            <a:ext cx="1179513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man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1700213"/>
            <a:ext cx="1179513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rot="5400000">
            <a:off x="4534694" y="-343694"/>
            <a:ext cx="38100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76200"/>
            <a:ext cx="3657600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歌唱姿态</a:t>
            </a:r>
            <a:endParaRPr lang="en-US" sz="6600" dirty="0" smtClean="0">
              <a:effectLst>
                <a:outerShdw blurRad="38100" dist="38100" dir="2700000" algn="tl">
                  <a:srgbClr val="C0C0C0"/>
                </a:outerShdw>
              </a:effectLst>
              <a:latin typeface="经典行楷繁" pitchFamily="49" charset="-122"/>
              <a:ea typeface="经典行楷繁" pitchFamily="49" charset="-122"/>
              <a:cs typeface="经典行楷繁" pitchFamily="49" charset="-122"/>
            </a:endParaRP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971800"/>
            <a:ext cx="19812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经典繁中变" pitchFamily="49" charset="-122"/>
                <a:ea typeface="经典繁中变" pitchFamily="49" charset="-122"/>
                <a:cs typeface="经典繁中变" pitchFamily="49" charset="-122"/>
              </a:rPr>
              <a:t>站姿</a:t>
            </a:r>
            <a:endParaRPr lang="en-US" sz="4800" dirty="0" smtClean="0">
              <a:effectLst>
                <a:outerShdw blurRad="38100" dist="38100" dir="2700000" algn="tl">
                  <a:srgbClr val="C0C0C0"/>
                </a:outerShdw>
              </a:effectLst>
              <a:latin typeface="经典繁中变" pitchFamily="49" charset="-122"/>
              <a:ea typeface="经典繁中变" pitchFamily="49" charset="-122"/>
              <a:cs typeface="经典繁中变" pitchFamily="49" charset="-122"/>
            </a:endParaRPr>
          </a:p>
        </p:txBody>
      </p:sp>
      <p:sp>
        <p:nvSpPr>
          <p:cNvPr id="220171" name="Text Box 11"/>
          <p:cNvSpPr txBox="1">
            <a:spLocks noChangeArrowheads="1"/>
          </p:cNvSpPr>
          <p:nvPr/>
        </p:nvSpPr>
        <p:spPr bwMode="auto">
          <a:xfrm>
            <a:off x="152400" y="3671888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urlz MT" pitchFamily="82" charset="0"/>
              </a:rPr>
              <a:t>Standing Position</a:t>
            </a: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Curlz MT" pitchFamily="82" charset="0"/>
              </a:rPr>
              <a:t> </a:t>
            </a:r>
          </a:p>
        </p:txBody>
      </p:sp>
      <p:pic>
        <p:nvPicPr>
          <p:cNvPr id="16" name="Picture 15" descr="check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4876800"/>
            <a:ext cx="5286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ross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BFC"/>
              </a:clrFrom>
              <a:clrTo>
                <a:srgbClr val="FFFB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4876800"/>
            <a:ext cx="5286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ross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4876800"/>
            <a:ext cx="5286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 descr="man2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1600200"/>
            <a:ext cx="1200150" cy="470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886200" y="2743200"/>
            <a:ext cx="1143000" cy="914400"/>
            <a:chOff x="3886200" y="2743200"/>
            <a:chExt cx="1143000" cy="914400"/>
          </a:xfrm>
        </p:grpSpPr>
        <p:cxnSp>
          <p:nvCxnSpPr>
            <p:cNvPr id="5140" name="Straight Arrow Connector 38"/>
            <p:cNvCxnSpPr>
              <a:cxnSpLocks noChangeShapeType="1"/>
            </p:cNvCxnSpPr>
            <p:nvPr/>
          </p:nvCxnSpPr>
          <p:spPr bwMode="auto">
            <a:xfrm flipV="1">
              <a:off x="3886200" y="3505200"/>
              <a:ext cx="228600" cy="1524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5141" name="Straight Arrow Connector 39"/>
            <p:cNvCxnSpPr>
              <a:cxnSpLocks noChangeShapeType="1"/>
            </p:cNvCxnSpPr>
            <p:nvPr/>
          </p:nvCxnSpPr>
          <p:spPr bwMode="auto">
            <a:xfrm flipV="1">
              <a:off x="4876800" y="2743200"/>
              <a:ext cx="152400" cy="1016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cxnSp>
        <p:nvCxnSpPr>
          <p:cNvPr id="47" name="Straight Arrow Connector 46"/>
          <p:cNvCxnSpPr>
            <a:cxnSpLocks noChangeShapeType="1"/>
          </p:cNvCxnSpPr>
          <p:nvPr/>
        </p:nvCxnSpPr>
        <p:spPr bwMode="auto">
          <a:xfrm rot="5400000">
            <a:off x="3925094" y="-343694"/>
            <a:ext cx="38100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9" name="Straight Arrow Connector 48"/>
          <p:cNvCxnSpPr>
            <a:cxnSpLocks noChangeShapeType="1"/>
          </p:cNvCxnSpPr>
          <p:nvPr/>
        </p:nvCxnSpPr>
        <p:spPr bwMode="auto">
          <a:xfrm rot="5400000" flipH="1" flipV="1">
            <a:off x="4458494" y="7581106"/>
            <a:ext cx="99060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2" name="Text Box 11"/>
          <p:cNvSpPr txBox="1">
            <a:spLocks noChangeArrowheads="1"/>
          </p:cNvSpPr>
          <p:nvPr/>
        </p:nvSpPr>
        <p:spPr bwMode="auto">
          <a:xfrm rot="10800000" flipV="1">
            <a:off x="2895600" y="928688"/>
            <a:ext cx="3429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urlz MT" pitchFamily="82" charset="0"/>
              </a:rPr>
              <a:t>Singing Position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0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0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0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0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22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556 L 3.33333E-6 0.45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-2.77778E-7 -0.37778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0.31059 -3.7037E-7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" y="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35 L 0.29983 -0.35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11771 1.11111E-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125 3.33333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6 L -0.06441 -3.7037E-6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6.93889E-18 L 0 0.45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2" grpId="0"/>
      <p:bldP spid="220163" grpId="0" build="p"/>
      <p:bldP spid="22017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35000"/>
            </a:blip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5400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歌唱的乐器</a:t>
            </a:r>
            <a:endParaRPr lang="en-MY" sz="5400" dirty="0">
              <a:latin typeface="经典行楷繁" pitchFamily="49" charset="-122"/>
              <a:ea typeface="经典行楷繁" pitchFamily="49" charset="-122"/>
              <a:cs typeface="经典行楷繁" pitchFamily="49" charset="-122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2910" y="1571612"/>
            <a:ext cx="7772400" cy="4714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40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歌唱发生的器官有三方面：</a:t>
            </a:r>
            <a:endParaRPr kumimoji="0" lang="en-US" altLang="zh-CN" sz="440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经典行楷繁" pitchFamily="49" charset="-122"/>
              <a:ea typeface="经典行楷繁" pitchFamily="49" charset="-122"/>
              <a:cs typeface="经典行楷繁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4400" dirty="0" smtClean="0">
              <a:latin typeface="经典行楷繁" pitchFamily="49" charset="-122"/>
              <a:ea typeface="经典行楷繁" pitchFamily="49" charset="-122"/>
              <a:cs typeface="经典行楷繁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4400" dirty="0" smtClean="0">
              <a:latin typeface="经典行楷繁" pitchFamily="49" charset="-122"/>
              <a:ea typeface="经典行楷繁" pitchFamily="49" charset="-122"/>
              <a:cs typeface="经典行楷繁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4400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呼吸器官（动力）</a:t>
            </a:r>
            <a:endParaRPr lang="en-US" altLang="zh-CN" sz="4400" dirty="0" smtClean="0">
              <a:latin typeface="经典行楷繁" pitchFamily="49" charset="-122"/>
              <a:ea typeface="经典行楷繁" pitchFamily="49" charset="-122"/>
              <a:cs typeface="经典行楷繁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44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发生器官（震动体）</a:t>
            </a:r>
            <a:endParaRPr kumimoji="0" lang="en-US" altLang="zh-CN" sz="440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经典行楷繁" pitchFamily="49" charset="-122"/>
              <a:ea typeface="经典行楷繁" pitchFamily="49" charset="-122"/>
              <a:cs typeface="经典行楷繁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4400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共鸣器官（共鸣体）</a:t>
            </a:r>
            <a:endParaRPr lang="en-US" altLang="zh-CN" sz="4400" dirty="0" smtClean="0">
              <a:latin typeface="经典行楷繁" pitchFamily="49" charset="-122"/>
              <a:ea typeface="经典行楷繁" pitchFamily="49" charset="-122"/>
              <a:cs typeface="经典行楷繁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altLang="zh-CN" sz="440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经典行楷繁" pitchFamily="49" charset="-122"/>
              <a:ea typeface="经典行楷繁" pitchFamily="49" charset="-122"/>
              <a:cs typeface="经典行楷繁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zh-CN" altLang="en-US" sz="4400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气息冲击声带，产生音波，音波再到咽腔等产生共鸣，夸大音响，随着口腔中发音部位和发音方法的变化，就产生千变万化的声音。</a:t>
            </a:r>
            <a:endParaRPr kumimoji="0" lang="en-US" altLang="zh-CN" sz="440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经典行楷繁" pitchFamily="49" charset="-122"/>
              <a:ea typeface="经典行楷繁" pitchFamily="49" charset="-122"/>
              <a:cs typeface="经典行楷繁" pitchFamily="49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40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44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 tmFilter="0,0; .5, 1; 1, 1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u="sng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呼吸器官</a:t>
            </a:r>
            <a:r>
              <a:rPr lang="zh-CN" altLang="en-US" sz="4000" b="1" u="sng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（动力器官）</a:t>
            </a:r>
            <a:endParaRPr lang="en-MY" sz="4000" b="1" u="sng" dirty="0">
              <a:latin typeface="经典行楷繁" pitchFamily="49" charset="-122"/>
              <a:ea typeface="经典行楷繁" pitchFamily="49" charset="-122"/>
              <a:cs typeface="经典行楷繁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1924" cy="4900634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人体的呼吸器官包括鼻、咽、喉、支气管、肺、胸部及膈肌、腹肌等有关肌肉。</a:t>
            </a:r>
            <a:endParaRPr lang="en-MY" sz="4000" dirty="0">
              <a:latin typeface="经典行楷繁" pitchFamily="49" charset="-122"/>
              <a:ea typeface="经典行楷繁" pitchFamily="49" charset="-122"/>
              <a:cs typeface="经典行楷繁" pitchFamily="49" charset="-122"/>
            </a:endParaRPr>
          </a:p>
        </p:txBody>
      </p:sp>
      <p:pic>
        <p:nvPicPr>
          <p:cNvPr id="4" name="Picture 2" descr="C:\Users\Yee Yean\Pictures\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428736"/>
            <a:ext cx="3708764" cy="5236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ee Yean\Pictures\diaphrag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5728"/>
            <a:ext cx="5080000" cy="40640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85720" y="4214818"/>
            <a:ext cx="7843838" cy="2133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5400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横</a:t>
            </a:r>
            <a:r>
              <a:rPr lang="zh-CN" altLang="en-US" sz="5400" dirty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隔</a:t>
            </a:r>
            <a:r>
              <a:rPr lang="zh-CN" altLang="en-US" sz="5400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膜         </a:t>
            </a:r>
            <a:r>
              <a:rPr lang="en-US" altLang="zh-CN" sz="5400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Diaphragm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3200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吸气时下降，扩大胸腔的容积，以助吸气；</a:t>
            </a:r>
            <a:endParaRPr lang="en-US" altLang="zh-CN" sz="3200" dirty="0" smtClean="0">
              <a:latin typeface="经典行楷繁" pitchFamily="49" charset="-122"/>
              <a:ea typeface="经典行楷繁" pitchFamily="49" charset="-122"/>
              <a:cs typeface="经典行楷繁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呼气时舒张上升恢复原位，缩小胸腔的容积，以助呼气。</a:t>
            </a:r>
            <a:endParaRPr kumimoji="0" lang="en-MY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经典行楷繁" pitchFamily="49" charset="-122"/>
              <a:ea typeface="经典行楷繁" pitchFamily="49" charset="-122"/>
              <a:cs typeface="经典行楷繁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600"/>
                            </p:stCondLst>
                            <p:childTnLst>
                              <p:par>
                                <p:cTn id="1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u="sng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呼吸状态</a:t>
            </a:r>
            <a:endParaRPr lang="en-MY" sz="5400" b="1" u="sng" dirty="0">
              <a:latin typeface="经典行楷繁" pitchFamily="49" charset="-122"/>
              <a:ea typeface="经典行楷繁" pitchFamily="49" charset="-122"/>
              <a:cs typeface="经典行楷繁" pitchFamily="49" charset="-122"/>
            </a:endParaRPr>
          </a:p>
        </p:txBody>
      </p:sp>
      <p:pic>
        <p:nvPicPr>
          <p:cNvPr id="2050" name="Picture 2" descr="C:\Users\Yee Yean\Pictures\92936-034-8881E78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5429288" cy="4216908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500694" y="1643050"/>
            <a:ext cx="3429024" cy="4714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8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呼吸过程中，肺本身不会扩张和收缩，它依靠胸廓和呼吸肌（肋间肌、膈肌）和腹肌的扩张与收缩来完成气体的交换功能。</a:t>
            </a:r>
            <a:endParaRPr kumimoji="0" lang="en-MY" sz="28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经典行楷繁" pitchFamily="49" charset="-122"/>
              <a:ea typeface="经典行楷繁" pitchFamily="49" charset="-122"/>
              <a:cs typeface="经典行楷繁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0034" y="31432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1472" y="2214554"/>
            <a:ext cx="8086724" cy="1785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CN" sz="28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经典行楷繁" pitchFamily="49" charset="-122"/>
              <a:ea typeface="经典行楷繁" pitchFamily="49" charset="-122"/>
              <a:cs typeface="经典行楷繁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2800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           注意：</a:t>
            </a:r>
            <a:endParaRPr kumimoji="0" lang="en-US" altLang="zh-CN" sz="28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经典行楷繁" pitchFamily="49" charset="-122"/>
              <a:ea typeface="经典行楷繁" pitchFamily="49" charset="-122"/>
              <a:cs typeface="经典行楷繁" pitchFamily="49" charset="-122"/>
            </a:endParaRPr>
          </a:p>
          <a:p>
            <a:pPr lvl="6">
              <a:spcBef>
                <a:spcPct val="0"/>
              </a:spcBef>
              <a:buFont typeface="Arial" pitchFamily="34" charset="0"/>
              <a:buChar char="•"/>
            </a:pPr>
            <a:r>
              <a:rPr lang="zh-CN" altLang="en-US" sz="2800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横膈膜的支持</a:t>
            </a:r>
            <a:endParaRPr lang="en-US" altLang="zh-CN" sz="2800" dirty="0" smtClean="0">
              <a:latin typeface="经典行楷繁" pitchFamily="49" charset="-122"/>
              <a:ea typeface="经典行楷繁" pitchFamily="49" charset="-122"/>
              <a:cs typeface="经典行楷繁" pitchFamily="49" charset="-122"/>
            </a:endParaRPr>
          </a:p>
          <a:p>
            <a:pPr lvl="6">
              <a:spcBef>
                <a:spcPct val="0"/>
              </a:spcBef>
              <a:buFont typeface="Arial" pitchFamily="34" charset="0"/>
              <a:buChar char="•"/>
            </a:pPr>
            <a:r>
              <a:rPr lang="zh-CN" altLang="en-US" sz="2800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小腹始终处于工作状态</a:t>
            </a:r>
            <a:endParaRPr lang="en-US" altLang="zh-CN" sz="2800" dirty="0" smtClean="0">
              <a:latin typeface="经典行楷繁" pitchFamily="49" charset="-122"/>
              <a:ea typeface="经典行楷繁" pitchFamily="49" charset="-122"/>
              <a:cs typeface="经典行楷繁" pitchFamily="49" charset="-122"/>
            </a:endParaRPr>
          </a:p>
          <a:p>
            <a:pPr lvl="6">
              <a:spcBef>
                <a:spcPct val="0"/>
              </a:spcBef>
              <a:buFont typeface="Arial" pitchFamily="34" charset="0"/>
              <a:buChar char="•"/>
            </a:pPr>
            <a:r>
              <a:rPr kumimoji="0" lang="zh-CN" altLang="en-US" sz="2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感情推动气息变化的内在动力</a:t>
            </a:r>
            <a:endParaRPr kumimoji="0" lang="en-MY" sz="28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经典行楷繁" pitchFamily="49" charset="-122"/>
              <a:ea typeface="经典行楷繁" pitchFamily="49" charset="-122"/>
              <a:cs typeface="经典行楷繁" pitchFamily="49" charset="-122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5400" b="1" u="sng" dirty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呼</a:t>
            </a:r>
            <a:r>
              <a:rPr lang="zh-CN" altLang="en-US" sz="5400" b="1" u="sng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吸</a:t>
            </a:r>
            <a:r>
              <a:rPr lang="zh-CN" altLang="en-US" sz="5400" b="1" u="sng" dirty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的练习</a:t>
            </a:r>
            <a:endParaRPr kumimoji="0" lang="en-MY" sz="54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经典行楷繁" pitchFamily="49" charset="-122"/>
              <a:ea typeface="经典行楷繁" pitchFamily="49" charset="-122"/>
              <a:cs typeface="经典行楷繁" pitchFamily="49" charset="-122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4282" y="4286256"/>
            <a:ext cx="8515320" cy="3000396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练习</a:t>
            </a:r>
            <a:r>
              <a:rPr lang="en-US" altLang="zh-CN" sz="3200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1:</a:t>
            </a:r>
            <a:r>
              <a:rPr lang="zh-CN" altLang="en-US" sz="3200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惊喜。。快吸。。</a:t>
            </a:r>
            <a:r>
              <a:rPr lang="en-US" altLang="zh-CN" sz="3200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/>
            </a:r>
            <a:br>
              <a:rPr lang="en-US" altLang="zh-CN" sz="3200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</a:br>
            <a:r>
              <a:rPr lang="zh-CN" altLang="en-US" sz="3200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练习</a:t>
            </a:r>
            <a:r>
              <a:rPr lang="en-US" altLang="zh-CN" sz="3200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2:</a:t>
            </a:r>
            <a:r>
              <a:rPr lang="zh-CN" altLang="en-US" sz="3200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花香。。慢吸。。</a:t>
            </a:r>
            <a:r>
              <a:rPr lang="en-US" altLang="zh-CN" sz="3200" dirty="0" err="1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Ci</a:t>
            </a:r>
            <a:r>
              <a:rPr lang="en-US" altLang="zh-CN" sz="3200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…</a:t>
            </a:r>
            <a:br>
              <a:rPr lang="en-US" altLang="zh-CN" sz="3200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</a:br>
            <a:r>
              <a:rPr lang="zh-CN" altLang="en-US" sz="3200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练习</a:t>
            </a:r>
            <a:r>
              <a:rPr lang="en-US" altLang="zh-CN" sz="3200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3:</a:t>
            </a:r>
            <a:r>
              <a:rPr lang="zh-CN" altLang="en-US" sz="3200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平躺。。</a:t>
            </a:r>
            <a:r>
              <a:rPr lang="en-US" altLang="zh-CN" sz="2000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(</a:t>
            </a:r>
            <a:r>
              <a:rPr lang="zh-CN" altLang="en-US" sz="2000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肩膀就不会提起，也自然会吸到正确的位置，保 </a:t>
            </a:r>
            <a:r>
              <a:rPr lang="en-US" altLang="zh-CN" sz="2000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/>
            </a:r>
            <a:br>
              <a:rPr lang="en-US" altLang="zh-CN" sz="2000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</a:br>
            <a:r>
              <a:rPr lang="zh-CN" altLang="en-US" sz="2000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                      持这样的状态在站立时）</a:t>
            </a:r>
            <a:r>
              <a:rPr lang="en-US" altLang="zh-CN" sz="3200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/>
            </a:r>
            <a:br>
              <a:rPr lang="en-US" altLang="zh-CN" sz="3200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</a:br>
            <a:r>
              <a:rPr lang="zh-CN" altLang="en-US" sz="3200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练习</a:t>
            </a:r>
            <a:r>
              <a:rPr lang="en-US" altLang="zh-CN" sz="3200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4:</a:t>
            </a:r>
            <a:r>
              <a:rPr lang="zh-CN" altLang="en-US" sz="3200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叹气。。气息深处。。</a:t>
            </a:r>
            <a:r>
              <a:rPr lang="en-US" altLang="zh-CN" sz="3200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/>
            </a:r>
            <a:br>
              <a:rPr lang="en-US" altLang="zh-CN" sz="3200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</a:br>
            <a:endParaRPr lang="en-MY" sz="3200" dirty="0">
              <a:latin typeface="经典行楷繁" pitchFamily="49" charset="-122"/>
              <a:ea typeface="经典行楷繁" pitchFamily="49" charset="-122"/>
              <a:cs typeface="经典行楷繁" pitchFamily="49" charset="-122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4282" y="1214422"/>
            <a:ext cx="8586790" cy="1071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54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分别胸式，腹式，胸腹联合呼吸法的不同。</a:t>
            </a:r>
            <a:endParaRPr kumimoji="0" lang="en-US" altLang="zh-CN" sz="540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经典行楷繁" pitchFamily="49" charset="-122"/>
              <a:ea typeface="经典行楷繁" pitchFamily="49" charset="-122"/>
              <a:cs typeface="经典行楷繁" pitchFamily="49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5400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唯有</a:t>
            </a:r>
            <a:r>
              <a:rPr lang="zh-CN" altLang="en-US" sz="5400" b="1" u="sng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胸式联合呼吸法</a:t>
            </a:r>
            <a:r>
              <a:rPr lang="zh-CN" altLang="en-US" sz="5400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符合生理规律的、自然的深呼吸，是合乎</a:t>
            </a:r>
            <a:r>
              <a:rPr lang="zh-CN" altLang="en-US" sz="5400" b="1" u="sng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歌唱发声</a:t>
            </a:r>
            <a:r>
              <a:rPr lang="zh-CN" altLang="en-US" sz="5400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要求的科学的呼吸方法。</a:t>
            </a:r>
            <a:endParaRPr kumimoji="0" lang="en-MY" sz="540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经典行楷繁" pitchFamily="49" charset="-122"/>
              <a:ea typeface="经典行楷繁" pitchFamily="49" charset="-122"/>
              <a:cs typeface="经典行楷繁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u="sng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发声器官</a:t>
            </a:r>
            <a:endParaRPr lang="en-MY" sz="5400" b="1" u="sng" dirty="0">
              <a:latin typeface="经典行楷繁" pitchFamily="49" charset="-122"/>
              <a:ea typeface="经典行楷繁" pitchFamily="49" charset="-122"/>
              <a:cs typeface="经典行楷繁" pitchFamily="49" charset="-122"/>
            </a:endParaRPr>
          </a:p>
        </p:txBody>
      </p:sp>
      <p:pic>
        <p:nvPicPr>
          <p:cNvPr id="3074" name="Picture 2" descr="C:\Users\Yee Yean\Pictures\Larynx%20fron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500174"/>
            <a:ext cx="4679478" cy="4972072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28662" y="2000240"/>
            <a:ext cx="3000364" cy="3857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5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8596" y="1428736"/>
            <a:ext cx="3500462" cy="4929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4400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人体的发声器官包括喉头，会厌，声带等。。</a:t>
            </a:r>
            <a:endParaRPr kumimoji="0" lang="en-MY" sz="44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经典行楷繁" pitchFamily="49" charset="-122"/>
              <a:ea typeface="经典行楷繁" pitchFamily="49" charset="-122"/>
              <a:cs typeface="经典行楷繁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u="sng" dirty="0" smtClean="0">
                <a:latin typeface="经典行楷繁" pitchFamily="49" charset="-122"/>
                <a:ea typeface="经典行楷繁" pitchFamily="49" charset="-122"/>
                <a:cs typeface="经典行楷繁" pitchFamily="49" charset="-122"/>
              </a:rPr>
              <a:t>发声时的状态</a:t>
            </a:r>
            <a:endParaRPr lang="en-MY" sz="5400" b="1" u="sng" dirty="0">
              <a:latin typeface="经典行楷繁" pitchFamily="49" charset="-122"/>
              <a:ea typeface="经典行楷繁" pitchFamily="49" charset="-122"/>
              <a:cs typeface="经典行楷繁" pitchFamily="49" charset="-122"/>
            </a:endParaRPr>
          </a:p>
        </p:txBody>
      </p:sp>
      <p:pic>
        <p:nvPicPr>
          <p:cNvPr id="4098" name="Picture 2" descr="C:\Users\Yee Yean\Pictures\human_vocal_cord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500174"/>
            <a:ext cx="3764037" cy="5033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</TotalTime>
  <Words>703</Words>
  <Application>Microsoft Office PowerPoint</Application>
  <PresentationFormat>On-screen Show (4:3)</PresentationFormat>
  <Paragraphs>57</Paragraphs>
  <Slides>14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如何唱好圣诗</vt:lpstr>
      <vt:lpstr>歌唱姿态</vt:lpstr>
      <vt:lpstr>歌唱的乐器</vt:lpstr>
      <vt:lpstr>呼吸器官（动力器官）</vt:lpstr>
      <vt:lpstr>PowerPoint Presentation</vt:lpstr>
      <vt:lpstr>呼吸状态</vt:lpstr>
      <vt:lpstr>练习1:惊喜。。快吸。。 练习2:花香。。慢吸。。Ci… 练习3:平躺。。(肩膀就不会提起，也自然会吸到正确的位置，保                        持这样的状态在站立时） 练习4:叹气。。气息深处。。 </vt:lpstr>
      <vt:lpstr>发声器官</vt:lpstr>
      <vt:lpstr>发声时的状态</vt:lpstr>
      <vt:lpstr>音的开始/起声</vt:lpstr>
      <vt:lpstr>乐器生病了</vt:lpstr>
      <vt:lpstr>共鸣器官</vt:lpstr>
      <vt:lpstr>歌唱时，主要三大共鸣腔体 胸腔、头腔（鼻腔）和喉、咽、口腔</vt:lpstr>
      <vt:lpstr>发声练习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Yee Yean</dc:creator>
  <cp:lastModifiedBy>Lin, Max</cp:lastModifiedBy>
  <cp:revision>122</cp:revision>
  <dcterms:created xsi:type="dcterms:W3CDTF">2009-03-17T15:12:01Z</dcterms:created>
  <dcterms:modified xsi:type="dcterms:W3CDTF">2013-09-19T17:25:48Z</dcterms:modified>
</cp:coreProperties>
</file>