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2"/>
  </p:notesMasterIdLst>
  <p:sldIdLst>
    <p:sldId id="289" r:id="rId2"/>
    <p:sldId id="256" r:id="rId3"/>
    <p:sldId id="285" r:id="rId4"/>
    <p:sldId id="257" r:id="rId5"/>
    <p:sldId id="286" r:id="rId6"/>
    <p:sldId id="258" r:id="rId7"/>
    <p:sldId id="260" r:id="rId8"/>
    <p:sldId id="287" r:id="rId9"/>
    <p:sldId id="259" r:id="rId10"/>
    <p:sldId id="261" r:id="rId11"/>
    <p:sldId id="288" r:id="rId12"/>
    <p:sldId id="262" r:id="rId13"/>
    <p:sldId id="263" r:id="rId14"/>
    <p:sldId id="264" r:id="rId15"/>
    <p:sldId id="265" r:id="rId16"/>
    <p:sldId id="296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90" r:id="rId25"/>
    <p:sldId id="273" r:id="rId26"/>
    <p:sldId id="274" r:id="rId27"/>
    <p:sldId id="276" r:id="rId28"/>
    <p:sldId id="291" r:id="rId29"/>
    <p:sldId id="277" r:id="rId30"/>
    <p:sldId id="278" r:id="rId31"/>
    <p:sldId id="279" r:id="rId32"/>
    <p:sldId id="293" r:id="rId33"/>
    <p:sldId id="280" r:id="rId34"/>
    <p:sldId id="292" r:id="rId35"/>
    <p:sldId id="281" r:id="rId36"/>
    <p:sldId id="282" r:id="rId37"/>
    <p:sldId id="294" r:id="rId38"/>
    <p:sldId id="283" r:id="rId39"/>
    <p:sldId id="284" r:id="rId40"/>
    <p:sldId id="29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E84EF6E-A8C3-4BF0-B6C6-8C00D4A825CC}">
          <p14:sldIdLst/>
        </p14:section>
        <p14:section name="Untitled Section" id="{E1B255AB-D442-41F6-993B-2F2586B232B2}">
          <p14:sldIdLst>
            <p14:sldId id="289"/>
            <p14:sldId id="256"/>
            <p14:sldId id="285"/>
            <p14:sldId id="257"/>
            <p14:sldId id="286"/>
            <p14:sldId id="258"/>
            <p14:sldId id="260"/>
            <p14:sldId id="287"/>
            <p14:sldId id="259"/>
            <p14:sldId id="261"/>
            <p14:sldId id="288"/>
            <p14:sldId id="262"/>
            <p14:sldId id="263"/>
            <p14:sldId id="264"/>
            <p14:sldId id="265"/>
            <p14:sldId id="296"/>
            <p14:sldId id="266"/>
            <p14:sldId id="267"/>
            <p14:sldId id="268"/>
            <p14:sldId id="269"/>
            <p14:sldId id="270"/>
            <p14:sldId id="271"/>
            <p14:sldId id="272"/>
            <p14:sldId id="290"/>
            <p14:sldId id="273"/>
            <p14:sldId id="274"/>
            <p14:sldId id="276"/>
            <p14:sldId id="291"/>
            <p14:sldId id="277"/>
            <p14:sldId id="278"/>
            <p14:sldId id="279"/>
            <p14:sldId id="293"/>
            <p14:sldId id="280"/>
            <p14:sldId id="292"/>
            <p14:sldId id="281"/>
            <p14:sldId id="282"/>
            <p14:sldId id="294"/>
            <p14:sldId id="283"/>
            <p14:sldId id="284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>
      <p:cViewPr varScale="1">
        <p:scale>
          <a:sx n="67" d="100"/>
          <a:sy n="67" d="100"/>
        </p:scale>
        <p:origin x="69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C2ECF-20F2-42EE-8EF6-5B4B5851ED7B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D100A-65B2-454A-89FD-93514E17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05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2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8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32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4804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00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11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77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42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4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9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6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3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1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8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3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5DB5D76-5F6B-4AEB-B4D9-E28E76B6CC4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CA559-6AF0-4C42-B4A9-D362122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65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njohnson.org/" TargetMode="External"/><Relationship Id="rId2" Type="http://schemas.openxmlformats.org/officeDocument/2006/relationships/hyperlink" Target="http://www.feca.org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7ministry.com/" TargetMode="External"/><Relationship Id="rId2" Type="http://schemas.openxmlformats.org/officeDocument/2006/relationships/hyperlink" Target="http://www.b-ing.org/index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3788" y="1142260"/>
            <a:ext cx="8839200" cy="563880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50000">
                <a:srgbClr val="333399">
                  <a:gamma/>
                  <a:shade val="46275"/>
                  <a:invGamma/>
                </a:srgbClr>
              </a:gs>
              <a:gs pos="100000">
                <a:srgbClr val="333399"/>
              </a:gs>
            </a:gsLst>
            <a:lin ang="5400000" scaled="1"/>
          </a:gradFill>
          <a:ln w="76200" cmpd="tri">
            <a:solidFill>
              <a:srgbClr val="FFFFF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課碼</a:t>
            </a: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(Workshop):</a:t>
            </a:r>
            <a:r>
              <a:rPr kumimoji="0" lang="zh-CN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 </a:t>
            </a: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CM-204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教室</a:t>
            </a: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(Room #):</a:t>
            </a:r>
            <a:r>
              <a:rPr kumimoji="0" lang="zh-TW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東 </a:t>
            </a:r>
            <a:r>
              <a:rPr kumimoji="0" lang="en-US" altLang="zh-TW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E4</a:t>
            </a:r>
            <a:endParaRPr kumimoji="0" lang="en-US" altLang="zh-CN" sz="32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SimSun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講員</a:t>
            </a:r>
            <a:r>
              <a:rPr kumimoji="0" lang="en-US" altLang="zh-TW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(Speaker): </a:t>
            </a:r>
            <a:r>
              <a:rPr kumimoji="0" lang="zh-TW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曾哲生</a:t>
            </a:r>
            <a:r>
              <a:rPr lang="zh-TW" altLang="en-US" kern="0" noProof="0" dirty="0" smtClean="0">
                <a:solidFill>
                  <a:srgbClr val="FFFF00"/>
                </a:solidFill>
                <a:latin typeface="Arial"/>
                <a:ea typeface="新細明體" pitchFamily="18" charset="-120"/>
              </a:rPr>
              <a:t>、張嘉真</a:t>
            </a:r>
            <a:endParaRPr kumimoji="0" lang="en-US" altLang="zh-TW" sz="32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新細明體" pitchFamily="18" charset="-120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授課語言</a:t>
            </a:r>
            <a:r>
              <a:rPr kumimoji="0" lang="en-US" altLang="zh-C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:</a:t>
            </a: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 </a:t>
            </a:r>
            <a:r>
              <a:rPr lang="zh-TW" altLang="en-US" kern="0" dirty="0">
                <a:solidFill>
                  <a:srgbClr val="FFFF00"/>
                </a:solidFill>
                <a:latin typeface="Arial"/>
                <a:ea typeface="SimSun" pitchFamily="2" charset="-122"/>
              </a:rPr>
              <a:t>華語</a:t>
            </a:r>
            <a:endParaRPr kumimoji="0" lang="en-US" altLang="zh-CN" sz="32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SimSun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題目</a:t>
            </a:r>
            <a:r>
              <a:rPr kumimoji="0" lang="en-US" altLang="zh-TW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新細明體" pitchFamily="18" charset="-120"/>
                <a:cs typeface="+mn-cs"/>
              </a:rPr>
              <a:t>(Topic): </a:t>
            </a:r>
            <a:r>
              <a:rPr kumimoji="0" lang="en-US" altLang="zh-TW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新細明體" pitchFamily="18" charset="-120"/>
                <a:cs typeface="+mn-cs"/>
              </a:rPr>
              <a:t> </a:t>
            </a:r>
            <a:r>
              <a:rPr kumimoji="0" lang="zh-TW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新細明體" pitchFamily="18" charset="-120"/>
                <a:cs typeface="+mn-cs"/>
              </a:rPr>
              <a:t>屬靈導引簡介</a:t>
            </a:r>
            <a:endParaRPr kumimoji="0" lang="en-US" altLang="zh-TW" sz="32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新細明體" pitchFamily="18" charset="-120"/>
              <a:cs typeface="+mn-cs"/>
            </a:endParaRPr>
          </a:p>
          <a:p>
            <a:pPr lvl="0" eaLnBrk="1" hangingPunct="1">
              <a:buNone/>
              <a:defRPr/>
            </a:pPr>
            <a:r>
              <a:rPr kumimoji="0" lang="zh-CN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專題簡介</a:t>
            </a: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SimSun" pitchFamily="2" charset="-122"/>
                <a:cs typeface="+mn-cs"/>
              </a:rPr>
              <a:t>:</a:t>
            </a:r>
            <a:r>
              <a:rPr lang="zh-TW" altLang="en-US" kern="0" dirty="0">
                <a:solidFill>
                  <a:srgbClr val="FFFF00"/>
                </a:solidFill>
                <a:latin typeface="Arial"/>
                <a:ea typeface="SimSun" pitchFamily="2" charset="-122"/>
              </a:rPr>
              <a:t> 與神的相交遇到瓶頸？屬靈導引</a:t>
            </a:r>
            <a:r>
              <a:rPr lang="zh-TW" altLang="en-US" kern="0" dirty="0" smtClean="0">
                <a:solidFill>
                  <a:srgbClr val="FFFF00"/>
                </a:solidFill>
                <a:latin typeface="Arial"/>
                <a:ea typeface="SimSun" pitchFamily="2" charset="-122"/>
              </a:rPr>
              <a:t>和</a:t>
            </a:r>
            <a:endParaRPr lang="en-US" altLang="zh-TW" kern="0" dirty="0" smtClean="0">
              <a:solidFill>
                <a:srgbClr val="FFFF00"/>
              </a:solidFill>
              <a:latin typeface="Arial"/>
              <a:ea typeface="SimSun" pitchFamily="2" charset="-122"/>
            </a:endParaRPr>
          </a:p>
          <a:p>
            <a:pPr lvl="0" eaLnBrk="1" hangingPunct="1">
              <a:buNone/>
              <a:defRPr/>
            </a:pPr>
            <a:r>
              <a:rPr lang="zh-TW" altLang="en-US" kern="0" dirty="0">
                <a:solidFill>
                  <a:srgbClr val="FFFF00"/>
                </a:solidFill>
                <a:latin typeface="Arial"/>
                <a:ea typeface="SimSun" pitchFamily="2" charset="-122"/>
              </a:rPr>
              <a:t>輔</a:t>
            </a:r>
            <a:r>
              <a:rPr lang="zh-TW" altLang="en-US" kern="0" dirty="0" smtClean="0">
                <a:solidFill>
                  <a:srgbClr val="FFFF00"/>
                </a:solidFill>
                <a:latin typeface="Arial"/>
                <a:ea typeface="SimSun" pitchFamily="2" charset="-122"/>
              </a:rPr>
              <a:t>導</a:t>
            </a:r>
            <a:r>
              <a:rPr lang="zh-TW" altLang="en-US" kern="0" dirty="0">
                <a:solidFill>
                  <a:srgbClr val="FFFF00"/>
                </a:solidFill>
                <a:latin typeface="Arial"/>
                <a:ea typeface="SimSun" pitchFamily="2" charset="-122"/>
              </a:rPr>
              <a:t>有何異同？如何在屬靈導引上參與或得到</a:t>
            </a:r>
            <a:r>
              <a:rPr lang="zh-TW" altLang="en-US" kern="0" dirty="0" smtClean="0">
                <a:solidFill>
                  <a:srgbClr val="FFFF00"/>
                </a:solidFill>
                <a:latin typeface="Arial"/>
                <a:ea typeface="SimSun" pitchFamily="2" charset="-122"/>
              </a:rPr>
              <a:t>幫</a:t>
            </a:r>
            <a:endParaRPr lang="en-US" altLang="zh-TW" kern="0" dirty="0">
              <a:solidFill>
                <a:srgbClr val="FFFF00"/>
              </a:solidFill>
              <a:latin typeface="Arial"/>
              <a:ea typeface="SimSun" pitchFamily="2" charset="-122"/>
            </a:endParaRPr>
          </a:p>
          <a:p>
            <a:pPr lvl="0" eaLnBrk="1" hangingPunct="1">
              <a:buNone/>
              <a:defRPr/>
            </a:pPr>
            <a:r>
              <a:rPr lang="zh-TW" altLang="en-US" kern="0" dirty="0" smtClean="0">
                <a:solidFill>
                  <a:srgbClr val="FFFF00"/>
                </a:solidFill>
                <a:latin typeface="Arial"/>
                <a:ea typeface="SimSun" pitchFamily="2" charset="-122"/>
              </a:rPr>
              <a:t>助</a:t>
            </a:r>
            <a:r>
              <a:rPr lang="zh-TW" altLang="en-US" kern="0" dirty="0">
                <a:solidFill>
                  <a:srgbClr val="FFFF00"/>
                </a:solidFill>
                <a:latin typeface="Arial"/>
                <a:ea typeface="SimSun" pitchFamily="2" charset="-122"/>
              </a:rPr>
              <a:t>？屬靈導引在教會中的角色？</a:t>
            </a:r>
            <a:endParaRPr kumimoji="0" lang="en-US" altLang="zh-CN" sz="32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SimSun" pitchFamily="2" charset="-122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" y="381000"/>
            <a:ext cx="89185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8634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599" y="389546"/>
            <a:ext cx="453548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818" y="443552"/>
            <a:ext cx="74453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0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175" y="457200"/>
            <a:ext cx="7055380" cy="918882"/>
          </a:xfrm>
        </p:spPr>
        <p:txBody>
          <a:bodyPr/>
          <a:lstStyle/>
          <a:p>
            <a:pPr algn="ctr"/>
            <a:r>
              <a:rPr lang="zh-TW" altLang="en-US" dirty="0"/>
              <a:t>屬靈導引的歷史起源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3962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初期目的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。最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初的方向是由修士引導平信徒省察個人的思想中，是否有何不聖潔或是得罪神之處，並幫助他們如何面對並拒絕那些使人遠離神的思想。屬靈導引的目的是幫助信徒個人與神的合一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正統化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。漸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漸的，屬靈導引在教會正統化。第六世紀本篤在其修道院設立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Rule of Benedict,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在修道院中的院長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(Abbot)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或資深修士成為所有在修道院中的修士和平信徒的屬靈導師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zh-TW" alt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01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5908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基督徒需要接受屬靈導引嗎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9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55380" cy="995082"/>
          </a:xfrm>
        </p:spPr>
        <p:txBody>
          <a:bodyPr/>
          <a:lstStyle/>
          <a:p>
            <a:pPr algn="ctr"/>
            <a:r>
              <a:rPr lang="zh-TW" altLang="en-US" dirty="0" smtClean="0"/>
              <a:t>基督徒需要接受屬靈導引嗎</a:t>
            </a:r>
            <a:r>
              <a:rPr lang="en-US" altLang="zh-TW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95807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屬靈導引的益處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。每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個基督徒都可以從屬靈導引中得到益處。因為察驗聖靈在信徒身上的工作是每個信徒都需要的屬靈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操練。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透過一位屬靈導師的陪伴與幫助，受導者能更加明白上帝在個人身上的作為，因此能更好的來回應上帝在我們個人身上的呼召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禱告生活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。另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外，透過屬靈導引，屬靈導師可以幫助受導者探索個人禱告生活中的喜樂與掙扎，並一同察驗上帝對禱告的心意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zh-TW" alt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530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00" y="457200"/>
            <a:ext cx="7055380" cy="918882"/>
          </a:xfrm>
        </p:spPr>
        <p:txBody>
          <a:bodyPr/>
          <a:lstStyle/>
          <a:p>
            <a:pPr algn="ctr"/>
            <a:r>
              <a:rPr lang="zh-TW" altLang="en-US" dirty="0"/>
              <a:t>基督徒需</a:t>
            </a:r>
            <a:r>
              <a:rPr lang="zh-TW" altLang="en-US" dirty="0" smtClean="0"/>
              <a:t>要</a:t>
            </a:r>
            <a:r>
              <a:rPr lang="zh-TW" altLang="en-US" dirty="0"/>
              <a:t>接受</a:t>
            </a:r>
            <a:r>
              <a:rPr lang="zh-TW" altLang="en-US" dirty="0" smtClean="0"/>
              <a:t>屬</a:t>
            </a:r>
            <a:r>
              <a:rPr lang="zh-TW" altLang="en-US" dirty="0"/>
              <a:t>靈導引嗎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48206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察驗上帝的旨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意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遇見個人生活大小的困難掙扎時，屬靈導引提供一個安全的環境，讓受導者能表達在困難掙扎中的想法與情緒，屬靈導師幫助受導者尋求在這些困難中，上帝的作為與他的心意是甚麼，受導者在聖靈的引導察驗上帝的旨意，受導者因此能心意更新而變化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表裏一</a:t>
            </a:r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致的基督徒生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活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。在屬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靈導引中，透過個人的省察，幫助信徒更加認識自己，在上帝的愛與饒恕中接受真實的自己，活出一個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表裏一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致的基督徒生活。</a:t>
            </a: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649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12" y="457200"/>
            <a:ext cx="7055380" cy="918882"/>
          </a:xfrm>
        </p:spPr>
        <p:txBody>
          <a:bodyPr/>
          <a:lstStyle/>
          <a:p>
            <a:pPr algn="ctr"/>
            <a:r>
              <a:rPr lang="zh-TW" altLang="en-US" dirty="0"/>
              <a:t>基督徒需</a:t>
            </a:r>
            <a:r>
              <a:rPr lang="zh-TW" altLang="en-US" dirty="0" smtClean="0"/>
              <a:t>要接受屬</a:t>
            </a:r>
            <a:r>
              <a:rPr lang="zh-TW" altLang="en-US" dirty="0"/>
              <a:t>靈導引嗎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49580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當你發現自己問這些問題時，接受屬靈導引將是一個很正確的選擇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</a:p>
          <a:p>
            <a:pPr marL="628650" indent="-6286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(1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	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為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什麼我和神的關係停滯不前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我如何能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在這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個瓶頸中找到耶穌，如何在這個瓶頸中有突破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</a:p>
          <a:p>
            <a:pPr marL="628650" indent="-6286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(2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	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主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耶穌，我渴慕你，我如何能經歷你所應許的住在你裡面，與 你建立親密的關係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pPr marL="628650" indent="-6286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(3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	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如何能在生活中更體會到神的同在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如何能察驗神在我每一天中的帶領和計畫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pPr marL="628650" indent="-628650">
              <a:buNone/>
            </a:pPr>
            <a:endParaRPr lang="en-US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189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12" y="457200"/>
            <a:ext cx="7055380" cy="995082"/>
          </a:xfrm>
        </p:spPr>
        <p:txBody>
          <a:bodyPr/>
          <a:lstStyle/>
          <a:p>
            <a:pPr algn="ctr"/>
            <a:r>
              <a:rPr lang="zh-TW" altLang="en-US" dirty="0"/>
              <a:t>基督徒需</a:t>
            </a:r>
            <a:r>
              <a:rPr lang="zh-TW" altLang="en-US" dirty="0" smtClean="0"/>
              <a:t>要接受屬</a:t>
            </a:r>
            <a:r>
              <a:rPr lang="zh-TW" altLang="en-US" dirty="0"/>
              <a:t>靈導引嗎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7200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同樣，如果你渴望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1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自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己和神有更親密的關係。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(2)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自己和神的關係的瓶頸上有突破。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(3)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面臨生命中重大抉擇，有一位基督徒與你一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同  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  察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驗神的心意。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(4)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每一天的生活中，聽見神的聲音。</a:t>
            </a:r>
          </a:p>
          <a:p>
            <a:endParaRPr lang="zh-TW" alt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屬靈導引將能成為你的幫助。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193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32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/>
              <a:t>屬靈導引的例子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782"/>
            <a:ext cx="7055380" cy="813251"/>
          </a:xfrm>
        </p:spPr>
        <p:txBody>
          <a:bodyPr/>
          <a:lstStyle/>
          <a:p>
            <a:pPr algn="ctr"/>
            <a:r>
              <a:rPr lang="zh-TW" altLang="en-US" dirty="0"/>
              <a:t>屬靈導引的例</a:t>
            </a:r>
            <a:r>
              <a:rPr lang="zh-TW" altLang="en-US" dirty="0" smtClean="0"/>
              <a:t>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72033"/>
            <a:ext cx="8763000" cy="56859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例一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: Bob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屬靈導引的經驗</a:t>
            </a:r>
            <a:r>
              <a:rPr lang="zh-TW" altLang="en-US" sz="2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6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是一位基督徒，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42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歲，和神有很密切的關係，也常經歷到神的愛。在屬靈導引中，他能夠同時注意到上帝和他自己內心的狀態</a:t>
            </a:r>
            <a:r>
              <a:rPr lang="zh-TW" altLang="en-US" sz="2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6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屬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靈導引中的部份對話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</a:p>
          <a:p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Bob: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前天早上我正在禱讀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路加福音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7:36-50)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，我很被這位女人對耶穌無比的愛給摸著。</a:t>
            </a:r>
          </a:p>
          <a:p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Spiritual Director (SD):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她對耶穌無比的愛。</a:t>
            </a:r>
          </a:p>
          <a:p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對，這個女人不計代價想為耶穌做點甚麼。她把最珍貴的東西到在耶穌腳上。我沒有預期在禱讀中，我自己竟經歷到了上帝無比的愛。</a:t>
            </a:r>
          </a:p>
          <a:p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SD: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哇，請你再更多的分享你的經歷。</a:t>
            </a:r>
          </a:p>
          <a:p>
            <a:endParaRPr lang="zh-TW" alt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9890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我自己也沒有預料到，上帝的愛是這麼的豐富的澆灌在我的身上。我常常體會到上帝的愛，但這一次是這麼的不一樣，這麼的豐富，是一種不求回報的愛。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SD: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哇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!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上帝無比的愛澆灌在你的身上。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對，我深刻的經驗到我沒有條件的被上帝接納，我甚至感動的哭了，我和上帝完全的合一，中間沒有任何阻攔。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SD: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你能更多描述上帝對你的愛嗎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你覺得上帝的愛是怎麼樣的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你的感覺是甚麼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我覺得上帝的愛好像是我坐在一張很舒服的椅子上，椅子的扶手好像是上帝的雙臂，把我緊緊的抱住，我就沉浸在上帝的愛中</a:t>
            </a:r>
            <a:r>
              <a:rPr lang="zh-TW" altLang="en-US" sz="2800" dirty="0"/>
              <a:t>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4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724407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觀察</a:t>
            </a:r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與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分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析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這個屬領導引的例子中，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經驗到上帝無條件的愛，上帝把不求回報的愛澆灌在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身上。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的屬靈導師透過一些具體的問題，幫助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更深探索這個經驗，並邀請他回憶、回味、珍藏這個意義重大的經驗中。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的屬靈導師一方面專注在上帝，同時也專注在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對上帝的回應，這二者同等的重要。屬靈導師需要透過察驗，引導受禱者去探索上帝本身的所是與所做，但也要適時的帶領受導者探索他們對上帝的回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應。</a:t>
            </a: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917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7363158" cy="2057399"/>
          </a:xfrm>
        </p:spPr>
        <p:txBody>
          <a:bodyPr/>
          <a:lstStyle/>
          <a:p>
            <a:r>
              <a:rPr lang="zh-TW" altLang="en-US" sz="4800" dirty="0" smtClean="0"/>
              <a:t>屬靈導</a:t>
            </a:r>
            <a:r>
              <a:rPr lang="zh-TW" altLang="en-US" sz="4800" dirty="0" smtClean="0"/>
              <a:t>引</a:t>
            </a:r>
            <a:r>
              <a:rPr lang="zh-TW" altLang="en-US" sz="4800" dirty="0"/>
              <a:t>簡介</a:t>
            </a:r>
            <a:r>
              <a:rPr lang="en-US" altLang="zh-TW" sz="4800" dirty="0" smtClean="0"/>
              <a:t/>
            </a:r>
            <a:br>
              <a:rPr lang="en-US" altLang="zh-TW" sz="4800" dirty="0" smtClean="0"/>
            </a:br>
            <a:r>
              <a:rPr lang="en-US" altLang="zh-TW" sz="4800" dirty="0" smtClean="0"/>
              <a:t>(</a:t>
            </a:r>
            <a:r>
              <a:rPr lang="en-US" altLang="zh-TW" sz="4800" dirty="0" smtClean="0"/>
              <a:t>Spiritual Direction)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392" y="4343400"/>
            <a:ext cx="6400800" cy="1600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ABC </a:t>
            </a:r>
            <a:r>
              <a:rPr lang="en-US" sz="3600" dirty="0" smtClean="0"/>
              <a:t>conference</a:t>
            </a:r>
          </a:p>
          <a:p>
            <a:r>
              <a:rPr lang="en-US" sz="3600" dirty="0" smtClean="0"/>
              <a:t>9/19/2015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865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1"/>
            <a:ext cx="8686800" cy="4800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例二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屬靈導引中的部份對話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我正在禱告思想我上週那個經驗，我感到一股想為上帝做些甚麼，來表達我對他的愛。然後我分心了，我從深刻的禱告中分心，轉移到了一些膚淺的想法。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SD: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當你從深刻的禱告中分心，轉移到了一些膚淺的想法時，你知道你內心起了甚麼變化嗎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我開始對深入的禱告感到恐懼。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SD: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你對深入的禱告感到恐懼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088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800607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我開始猜想，神賜給我這個重大意義深刻的經驗，神會不會向我索取甚麼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雖然我的理智上明白神的愛是無條件的愛，但是我仍然感到害怕。我害怕如果我停留在深入的禱告中，神會開始命令我為他做事。</a:t>
            </a:r>
          </a:p>
          <a:p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SD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所以你害怕神會命令你為他做些甚麼，你的生活可能因此要改變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對，從過去的經驗中，我知道上帝的愛是無條件的，但這次的經驗是這麼的豐富與不同，我覺得我不得不和神坐下來談一談條件。但我的生活在過去這幾年已經有太多的變動，我不想再有更多的不安定。</a:t>
            </a:r>
          </a:p>
          <a:p>
            <a:endParaRPr lang="en-US" altLang="zh-TW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601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055380" cy="1400530"/>
          </a:xfrm>
        </p:spPr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SD: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你有任何具體的恐懼嗎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像是任何具體的要求或變動，是你很害怕的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有的。像是我剛剛穩定在學校的行政部門工作，我不想在這一方面有任何的變動，因為我想在我剩餘的歲月中，都穩定在學校行政部門工作。</a:t>
            </a:r>
          </a:p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SD: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你和神分享過你的恐懼嗎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你曾告訴上帝你害怕他會命令你為他做些甚麼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你有告訴上帝你害怕變動嗎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</a:t>
            </a:r>
          </a:p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Bob: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沒有。</a:t>
            </a:r>
          </a:p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SD: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你願意在禱告中，向上帝分享你的恐懼嗎</a:t>
            </a:r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?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就好像你今天和我分享的。</a:t>
            </a:r>
          </a:p>
          <a:p>
            <a:r>
              <a:rPr lang="en-US" altLang="zh-TW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Bob: </a:t>
            </a:r>
            <a:r>
              <a:rPr lang="zh-TW" altLang="en-US" sz="3000" dirty="0">
                <a:latin typeface="FangSong" panose="02010609060101010101" pitchFamily="49" charset="-122"/>
                <a:ea typeface="FangSong" panose="02010609060101010101" pitchFamily="49" charset="-122"/>
              </a:rPr>
              <a:t>可以。今天和你分享後，我獲得更多的自由向上帝分享我的恐懼並聆聽他。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3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837" y="457200"/>
            <a:ext cx="7055380" cy="918882"/>
          </a:xfrm>
        </p:spPr>
        <p:txBody>
          <a:bodyPr/>
          <a:lstStyle/>
          <a:p>
            <a:pPr algn="ctr"/>
            <a:r>
              <a:rPr lang="zh-TW" altLang="en-US" dirty="0"/>
              <a:t>屬靈導引的例子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724407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觀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察</a:t>
            </a:r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與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分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析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這個屬領導引的例子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中，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過去曾經歷過，理智上也相信上帝的愛是無條件和不求回報，但他同時經歷到自己內心的恐懼與害怕。他害怕上帝會因著給了他這個豐富無比的經歷，因此要求他做出回報。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的屬靈導師幫助他，探索他害怕深入禱告背後的具體原因，並幫助他探索他對這個恐懼的想法與感受，最後屬靈導師邀請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Bob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回到上帝面前，向上帝分享他內心的恐懼。</a:t>
            </a:r>
          </a:p>
          <a:p>
            <a:endParaRPr lang="zh-TW" alt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980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32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屬靈導引和輔導的異同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1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屬靈導引和輔</a:t>
            </a:r>
            <a:r>
              <a:rPr lang="zh-TW" altLang="en-US" dirty="0" smtClean="0"/>
              <a:t>導</a:t>
            </a:r>
            <a:r>
              <a:rPr lang="zh-TW" altLang="en-US" dirty="0"/>
              <a:t>的</a:t>
            </a:r>
            <a:r>
              <a:rPr lang="zh-TW" altLang="en-US" dirty="0" smtClean="0"/>
              <a:t>異</a:t>
            </a:r>
            <a:r>
              <a:rPr lang="zh-TW" altLang="en-US" dirty="0"/>
              <a:t>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3820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/>
              <a:t>(1</a:t>
            </a:r>
            <a:r>
              <a:rPr lang="en-US" altLang="zh-TW" sz="2800" dirty="0" smtClean="0"/>
              <a:t>)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焦</a:t>
            </a:r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點不同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。屬靈導引的焦點是專注在受導者和神的關係，受導者的禱告生活，和他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/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她的屬靈經歷。屬靈導引的焦點不在教導和解決問題。心理諮商輔導的焦點則是專注在探索你的思想、情緒和行為如何影響受輔者的人際關係和生活，並進一步處理當中的問題。必要時，諮商師或輔導員給予適時的教導並擬定解決問題的步驟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(2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頻</a:t>
            </a:r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繁度不同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。屬靈導師通常和受導者一個月見面一次，而諮商師與被諮商者通常一個星期見面一次。</a:t>
            </a:r>
          </a:p>
          <a:p>
            <a:endParaRPr lang="zh-TW" altLang="en-US" sz="2800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158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屬靈導引和輔導的異同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572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/>
              <a:t>(3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不能互相取代</a:t>
            </a:r>
            <a:r>
              <a:rPr lang="zh-TW" altLang="en-US" sz="2800" dirty="0" smtClean="0"/>
              <a:t>。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靈導引和諮商輔導因著目標、焦點、和過程都不同，所以不能互相取代。在不會互相干擾和衝突的前提下，兩者可以同時進行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門徒訓練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(Discipleship)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看重聖經的教導與應用。屬靈輔導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(Mentoring)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專注在經驗的分享，生活的實例與應用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;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而屬靈導引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(Spiritual Direction)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著重在禱告的生活，察驗聖靈的工作，並引導人到上帝面前。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996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55380" cy="1400530"/>
          </a:xfrm>
        </p:spPr>
        <p:txBody>
          <a:bodyPr/>
          <a:lstStyle/>
          <a:p>
            <a:pPr algn="ctr"/>
            <a:r>
              <a:rPr lang="zh-TW" altLang="en-US" dirty="0"/>
              <a:t>屬靈導引和輔導的異同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222596"/>
              </p:ext>
            </p:extLst>
          </p:nvPr>
        </p:nvGraphicFramePr>
        <p:xfrm>
          <a:off x="533400" y="1600200"/>
          <a:ext cx="8001000" cy="49325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4480"/>
                <a:gridCol w="1554480"/>
                <a:gridCol w="1691640"/>
                <a:gridCol w="1417320"/>
                <a:gridCol w="1783080"/>
              </a:tblGrid>
              <a:tr h="8305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諮商輔導 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Counseling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門徒訓練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Discipleship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屬靈輔</a:t>
                      </a:r>
                      <a:r>
                        <a:rPr lang="zh-TW" sz="1800" b="1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導</a:t>
                      </a:r>
                      <a:r>
                        <a:rPr lang="en-US" sz="1800" b="1" dirty="0" smtClean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Mentoring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屬靈導引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Spiritual Direction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68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目標設定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>
                          <a:effectLst/>
                          <a:latin typeface="Calibri"/>
                          <a:ea typeface="FangSong"/>
                          <a:cs typeface="Times New Roman"/>
                        </a:rPr>
                        <a:t>受輔者主導目標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門徒訓練者主導目標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雙方共同決定目標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聖靈主導目標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05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過程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>
                          <a:effectLst/>
                          <a:latin typeface="Calibri"/>
                          <a:ea typeface="FangSong"/>
                          <a:cs typeface="Times New Roman"/>
                        </a:rPr>
                        <a:t>危機處理、解決問題、醫治過去的傷害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聖經的教導與親身示範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經驗分享、生活的例證與指引、禱告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禱告、聆聽、察驗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68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協助者的角色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>
                          <a:effectLst/>
                          <a:latin typeface="Calibri"/>
                          <a:ea typeface="FangSong"/>
                          <a:cs typeface="Times New Roman"/>
                        </a:rPr>
                        <a:t>輔導員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>
                          <a:effectLst/>
                          <a:latin typeface="Calibri"/>
                          <a:ea typeface="FangSong"/>
                          <a:cs typeface="Times New Roman"/>
                        </a:rPr>
                        <a:t>老師、教練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師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Microsoft JhengHei"/>
                        </a:rPr>
                        <a:t>傅</a:t>
                      </a:r>
                      <a:r>
                        <a:rPr lang="en-US" sz="1800" dirty="0">
                          <a:effectLst/>
                          <a:latin typeface="FangSong"/>
                          <a:ea typeface="PMingLiU"/>
                          <a:cs typeface="Times New Roman"/>
                        </a:rPr>
                        <a:t>,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Microsoft JhengHei"/>
                        </a:rPr>
                        <a:t>代禱者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Microsoft JhengHei"/>
                        </a:rPr>
                        <a:t>代禱者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、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Microsoft JhengHei"/>
                        </a:rPr>
                        <a:t>辨別洞察者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979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b="1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被協助者的目標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健康平衡的生活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對聖經知識有更深的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認</a:t>
                      </a:r>
                      <a:r>
                        <a:rPr lang="zh-TW" altLang="en-US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識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，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並知道如何運用。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勝過生活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中</a:t>
                      </a:r>
                      <a:r>
                        <a:rPr lang="zh-TW" altLang="en-US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的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挑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戰與掙扎，成為更成熟的基督徒。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更敏銳於神的工作與引導，更能活出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表</a:t>
                      </a:r>
                      <a:r>
                        <a:rPr lang="zh-TW" altLang="en-US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裏</a:t>
                      </a:r>
                      <a:r>
                        <a:rPr lang="zh-TW" sz="1800" dirty="0" smtClean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一</a:t>
                      </a:r>
                      <a:r>
                        <a:rPr lang="zh-TW" sz="1800" dirty="0">
                          <a:effectLst/>
                          <a:latin typeface="Calibri"/>
                          <a:ea typeface="FangSong"/>
                          <a:cs typeface="Times New Roman"/>
                        </a:rPr>
                        <a:t>致、順服神、享受親近神的生命。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13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32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如何選擇屬靈導師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8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如何選擇屬靈導師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486400"/>
          </a:xfrm>
        </p:spPr>
        <p:txBody>
          <a:bodyPr>
            <a:noAutofit/>
          </a:bodyPr>
          <a:lstStyle/>
          <a:p>
            <a:r>
              <a:rPr lang="zh-TW" altLang="en-US" sz="26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屬靈導師的條件</a:t>
            </a:r>
            <a:r>
              <a:rPr lang="zh-TW" altLang="en-US" sz="2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。屬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靈輔導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(Mentoring)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中，屬靈長輩專注在給予屬靈的指引和洞見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;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而屬靈導引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(Spiritual Direction)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中，屬靈導師專注在察驗聖靈的工作。一般屬靈成熟的基督徒通常可以成為別人的屬靈長輩，但不是每個基督徒都都能夠成為一個好的屬靈導師，因為屬靈導師需要有謙卑的品格，並且是一個代禱者、辨別洞察者。</a:t>
            </a:r>
          </a:p>
          <a:p>
            <a:r>
              <a:rPr lang="zh-TW" altLang="en-US" sz="26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個人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：作為受導者的榜樣，每日與神同行，曾接受過屬靈導引與屬靈導引的訓練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;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有知識，智慧，並願意擺上時間和精力在受導者身上。</a:t>
            </a:r>
          </a:p>
          <a:p>
            <a:r>
              <a:rPr lang="zh-TW" altLang="en-US" sz="26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方式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：不是操縱對方，而是與受導者同行，有主耶穌基督的謙卑</a:t>
            </a:r>
            <a:r>
              <a:rPr lang="en-US" altLang="zh-TW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; </a:t>
            </a:r>
            <a:r>
              <a:rPr lang="zh-TW" altLang="en-US" sz="2600" dirty="0">
                <a:latin typeface="FangSong" panose="02010609060101010101" pitchFamily="49" charset="-122"/>
                <a:ea typeface="FangSong" panose="02010609060101010101" pitchFamily="49" charset="-122"/>
              </a:rPr>
              <a:t>透過聆聽、禱告並察驗聖靈的工作，使受導者更加認識上帝與自己，敏銳於上帝的聲音。</a:t>
            </a:r>
          </a:p>
          <a:p>
            <a:endParaRPr lang="zh-TW" alt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3958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146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什麼是屬靈導引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如何選擇屬靈導師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10" y="1524000"/>
            <a:ext cx="8354490" cy="4724407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理想的屬靈導師是：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(1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有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誠信、有耐性、有愛心和有良好的人際關係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(2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尋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求活出聖潔、靈命成熟、有智慧和豐富的人生經歷。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(3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經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常實踐屬靈操練（包括靈修、祈禱、讀聖經、獨處等）。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(4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得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到別人肯定和擁有值得仿效的模範或榜樣。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(5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清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楚自己作屬靈導師的真正動機。</a:t>
            </a:r>
          </a:p>
          <a:p>
            <a:pPr marL="514350" indent="-514350">
              <a:buNone/>
            </a:pP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15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如何選擇屬靈導師</a:t>
            </a:r>
            <a:r>
              <a:rPr lang="en-US" altLang="zh-TW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55738"/>
            <a:ext cx="8686800" cy="4572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(6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願意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接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受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協助受導者成長的責任和挑戰；並願意為受導者付上時間。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(7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願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意培養彼此接納、信任、創造和諧的空間。</a:t>
            </a: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(8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對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受導者開放、坦誠，以及願意聆聽並為他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/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她禱告。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(9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有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恩賜能夠協助受導者明辨神在他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/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她身上的作為、發掘聖靈的工作，並引導幫助他和神的關係。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(10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願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意專注在聖靈導引的計畫和議程，而不是自己的計畫與議程。</a:t>
            </a:r>
          </a:p>
          <a:p>
            <a:pPr marL="514350" indent="-514350">
              <a:buNone/>
            </a:pP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22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670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接受屬靈導引時間長短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2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接受屬靈導引時</a:t>
            </a:r>
            <a:r>
              <a:rPr lang="zh-TW" altLang="en-US" dirty="0" smtClean="0"/>
              <a:t>間長短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26720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接受屬靈導引的時間可以長可以短，一方面可以尋求上帝的帶領來決定接受屬靈導引的長度，一方面也端看個人的需要、時間和財力上的許可與能力。</a:t>
            </a: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68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670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屬靈導引在教會中的角色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5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屬</a:t>
            </a:r>
            <a:r>
              <a:rPr lang="zh-TW" altLang="en-US" dirty="0"/>
              <a:t>靈導引在教會中的角色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9530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(1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教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會可衡量其成員的需要。每一位基督徒都有屬靈上成長的需要，教會可瞭解體會弟兄姊妹的景況，並盡可能牧養和協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助他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們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靈命上成長。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(2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教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會可以根據需要，提供某種程度的屬靈指引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例如門徒訓練、屬靈輔導、諮商輔導、或者是屬靈導引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(3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教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會可按照其實用神學立場，並衡量屬靈導引如何和其它門徒訓練等兼容互補。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(4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教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會的牧者同工可以透過接受屬靈導引的過程，來察驗和測試屬靈導引實際應用效果。</a:t>
            </a:r>
          </a:p>
          <a:p>
            <a:pPr marL="514350" indent="-514350">
              <a:buNone/>
            </a:pP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4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屬靈導引在教會中的角色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6482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(5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一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旦教會決定要使用屬靈導引提供弟兄姊妹在屬靈上的幫助，教會可以差派有心學習和幫助別人的弟兄姊妹，來接受合乎聖經教導的屬靈導引訓練。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(6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教會中操練屬靈導引，並接受有經驗的屬靈導師的指導與監督。</a:t>
            </a:r>
          </a:p>
          <a:p>
            <a:pPr marL="514350" indent="-5143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(7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)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事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工開始時，可以先從小規模作起，並在其後評估衡量其效果，之後再進一步做跟進的事工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zh-TW" alt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82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屬靈導引資源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9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</a:t>
            </a:r>
            <a:r>
              <a:rPr lang="zh-TW" altLang="en-US" dirty="0" smtClean="0"/>
              <a:t>引資</a:t>
            </a:r>
            <a:r>
              <a:rPr lang="zh-TW" altLang="en-US" dirty="0"/>
              <a:t>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599"/>
            <a:ext cx="8686800" cy="449580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目前有下列的機構和網站構提供屬靈導引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</a:p>
          <a:p>
            <a:pPr marL="628650" indent="-628650">
              <a:buNone/>
            </a:pP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(1)	</a:t>
            </a:r>
            <a:r>
              <a:rPr 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First Evangelical Church Association. </a:t>
            </a:r>
            <a:r>
              <a:rPr lang="en-US" sz="2800" dirty="0" smtClean="0">
                <a:latin typeface="FangSong" panose="02010609060101010101" pitchFamily="49" charset="-122"/>
                <a:ea typeface="FangSong" panose="02010609060101010101" pitchFamily="49" charset="-122"/>
                <a:hlinkClick r:id="rId2"/>
              </a:rPr>
              <a:t>http://www.feca.org/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endParaRPr lang="en-US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628650" indent="-628650">
              <a:buNone/>
            </a:pPr>
            <a:r>
              <a:rPr 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(2)	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透過這個網站</a:t>
            </a:r>
            <a:r>
              <a:rPr 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http://www.ecswisdom.org/ ，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你可以找到在美國各地提供屬靈導引的屬靈導師。</a:t>
            </a:r>
          </a:p>
          <a:p>
            <a:pPr marL="628650" indent="-62865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3)	</a:t>
            </a:r>
            <a:r>
              <a:rPr 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Jan Johnson ministry, </a:t>
            </a:r>
            <a:r>
              <a:rPr lang="en-US" sz="2800" dirty="0">
                <a:latin typeface="FangSong" panose="02010609060101010101" pitchFamily="49" charset="-122"/>
                <a:ea typeface="FangSong" panose="02010609060101010101" pitchFamily="49" charset="-122"/>
                <a:hlinkClick r:id="rId3"/>
              </a:rPr>
              <a:t>http://www.janjohnson.org/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endParaRPr lang="en-US" altLang="zh-TW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628650" indent="-628650">
              <a:buNone/>
            </a:pP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893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屬靈導引資源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3248"/>
            <a:ext cx="8686800" cy="4395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FECA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每年度都有提供屬靈導引的訓練。</a:t>
            </a:r>
            <a:r>
              <a:rPr lang="en-US" altLang="zh-TW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2015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年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的訓練將從九月份開始，每個月一次週六在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FECA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辦公室提供訓練。有興趣了解詳情，請聯絡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Sherry Chang  sherry.chang@feca.org </a:t>
            </a:r>
            <a:endParaRPr 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066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98438"/>
            <a:ext cx="77724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什</a:t>
            </a:r>
            <a:r>
              <a:rPr lang="zh-TW" altLang="en-US" dirty="0" smtClean="0"/>
              <a:t>麼是屬靈導引</a:t>
            </a:r>
            <a:r>
              <a:rPr lang="en-US" altLang="zh-TW" dirty="0" smtClean="0"/>
              <a:t>?</a:t>
            </a:r>
            <a:r>
              <a:rPr lang="en-US" altLang="zh-TW" dirty="0"/>
              <a:t/>
            </a:r>
            <a:br>
              <a:rPr lang="en-US" altLang="zh-TW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867400"/>
          </a:xfrm>
        </p:spPr>
        <p:txBody>
          <a:bodyPr>
            <a:noAutofit/>
          </a:bodyPr>
          <a:lstStyle/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信任的關係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靈導引是屬靈導師和受導者彼此願意建立一個安全、和諧、互相信任的關係，並由屬靈導師給予受導者幫助，使受導者能更敏銳聖靈在個人身上的工作的過程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察驗聖靈的工作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。在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屬靈導引的過程中，屬靈導師與受導者一同聆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聽察驗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聖靈的引導，留心查驗上帝在受導者的屬靈經歷中的作為、供應與旨意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更認識上帝、更認識自己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靈導師幫助受導者更加敏銳神的聲音、意識到她和神關係之間的攔阻，並回應上帝對受導者個人的心意。屬靈導引的目的是促使受導者建立和神更深的關係，更認識神，同時也更認識自己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,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明白上帝的聲音，並活出上帝在個人身上的旨意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zh-TW" altLang="en-US" sz="28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854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/>
              <a:t>參考資料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 smtClean="0"/>
              <a:t>參</a:t>
            </a:r>
            <a:r>
              <a:rPr lang="zh-TW" altLang="en-US" sz="2800" dirty="0"/>
              <a:t>考書目</a:t>
            </a:r>
            <a:r>
              <a:rPr lang="en-US" altLang="zh-TW" sz="2800" dirty="0" smtClean="0"/>
              <a:t>: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Bidwell</a:t>
            </a:r>
            <a:r>
              <a:rPr lang="en-US" sz="2800" dirty="0"/>
              <a:t>, Duane R.. Short-Term Spiritual Guidance. Minneapolis: Augsburg Fortress,1989.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Conroy</a:t>
            </a:r>
            <a:r>
              <a:rPr lang="en-US" sz="2800" dirty="0"/>
              <a:t>, Maureen, The </a:t>
            </a:r>
            <a:r>
              <a:rPr lang="en-US" sz="2800" dirty="0" smtClean="0"/>
              <a:t>Discerning </a:t>
            </a:r>
            <a:r>
              <a:rPr lang="en-US" sz="2800" dirty="0"/>
              <a:t>Heart: Discovering a </a:t>
            </a:r>
            <a:r>
              <a:rPr lang="en-US" sz="2800" dirty="0" smtClean="0"/>
              <a:t>Personal </a:t>
            </a:r>
            <a:r>
              <a:rPr lang="en-US" sz="2800" dirty="0"/>
              <a:t>God. Chicago: Loyola Press, 1993.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zh-TW" altLang="en-US" sz="2800" dirty="0" smtClean="0"/>
              <a:t>參</a:t>
            </a:r>
            <a:r>
              <a:rPr lang="zh-TW" altLang="en-US" sz="2800" dirty="0"/>
              <a:t>考網站</a:t>
            </a:r>
            <a:r>
              <a:rPr lang="en-US" altLang="zh-TW" sz="2800" dirty="0"/>
              <a:t>:</a:t>
            </a:r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www.b-ing.org/index.php</a:t>
            </a:r>
            <a:r>
              <a:rPr lang="en-US" sz="2800" dirty="0" smtClean="0"/>
              <a:t> 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http://www.7ministry.com</a:t>
            </a:r>
            <a:r>
              <a:rPr lang="en-US" sz="2800" dirty="0" smtClean="0">
                <a:hlinkClick r:id="rId3"/>
              </a:rPr>
              <a:t>/</a:t>
            </a:r>
            <a:r>
              <a:rPr lang="en-US" sz="2800" dirty="0" smtClean="0"/>
              <a:t> 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350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3622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屬靈導引的聖經根據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5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屬靈導引的</a:t>
            </a:r>
            <a:r>
              <a:rPr lang="zh-TW" altLang="en-US" dirty="0"/>
              <a:t>聖經根據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81600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舊約中</a:t>
            </a:r>
            <a:r>
              <a:rPr lang="en-US" altLang="zh-TW" sz="3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  <a:r>
              <a:rPr lang="zh-TW" altLang="en-US" sz="3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 早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在舊約中，就可以發現屬靈導引的例子。祭司以利幫助童子撒母耳回應上帝的呼召 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撒母耳記上 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3:2-21)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。當大衛犯了淫亂與殺人的罪行後，先知拿單斥責大衛的罪行，引導大衛認錯悔改，轉向神 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撒母耳記下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10: 1-14)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</a:p>
          <a:p>
            <a:endParaRPr lang="zh-TW" altLang="en-US" sz="3600" dirty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36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新約中</a:t>
            </a:r>
            <a:r>
              <a:rPr lang="en-US" altLang="zh-TW" sz="3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:</a:t>
            </a:r>
            <a:r>
              <a:rPr lang="zh-TW" altLang="en-US" sz="3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在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新約中，耶穌在井邊和撒瑪利亞婦人的對話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約翰福音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7)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，耶穌幫助撒瑪利亞婦人看見自己心靈的空虛與真正的需要，引導她回到真實的敬拜中。另一個例子是在以馬忤斯的路上，耶穌透過和兩位門徒的交談，講解經文，開啟了門徒對聖經的理解，並且親自在門徒中擘餅，引導他們認識並相信這位復活的救主 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路加福音</a:t>
            </a:r>
            <a:r>
              <a:rPr lang="en-US" altLang="zh-TW" sz="3600" dirty="0">
                <a:latin typeface="FangSong" panose="02010609060101010101" pitchFamily="49" charset="-122"/>
                <a:ea typeface="FangSong" panose="02010609060101010101" pitchFamily="49" charset="-122"/>
              </a:rPr>
              <a:t>24:13-53)</a:t>
            </a:r>
            <a:r>
              <a:rPr lang="zh-TW" altLang="en-US" sz="36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1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00" y="533400"/>
            <a:ext cx="7055380" cy="1071282"/>
          </a:xfrm>
        </p:spPr>
        <p:txBody>
          <a:bodyPr/>
          <a:lstStyle/>
          <a:p>
            <a:pPr algn="ctr"/>
            <a:r>
              <a:rPr lang="zh-TW" altLang="en-US" dirty="0"/>
              <a:t>屬靈導引的聖經根據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052925"/>
            <a:ext cx="7554300" cy="3509675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聖經的教導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靈導引成就了聖經中的教導，在群體中彼此相愛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約翰福音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13:34)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，在禱告中分擔彼此重擔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雅各書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5:13-16;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加拉太書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6:2)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。聖經教導我們要快快的聽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雅各書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1:19)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，並用愛心中說誠實話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以弗所書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4:15)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。屬靈導引也能幫助我們明白並順服上帝在我們個人身上的心意，在基督裡成長。</a:t>
            </a:r>
          </a:p>
        </p:txBody>
      </p:sp>
    </p:spTree>
    <p:extLst>
      <p:ext uri="{BB962C8B-B14F-4D97-AF65-F5344CB8AC3E}">
        <p14:creationId xmlns:p14="http://schemas.microsoft.com/office/powerpoint/2010/main" val="213900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362200"/>
            <a:ext cx="7772400" cy="1143000"/>
          </a:xfrm>
        </p:spPr>
        <p:txBody>
          <a:bodyPr/>
          <a:lstStyle/>
          <a:p>
            <a:pPr algn="ctr"/>
            <a:r>
              <a:rPr lang="zh-TW" altLang="en-US" dirty="0"/>
              <a:t>屬靈導引的歷史起源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7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00" y="457200"/>
            <a:ext cx="7055380" cy="995082"/>
          </a:xfrm>
        </p:spPr>
        <p:txBody>
          <a:bodyPr/>
          <a:lstStyle/>
          <a:p>
            <a:pPr algn="ctr"/>
            <a:r>
              <a:rPr lang="zh-TW" altLang="en-US" dirty="0"/>
              <a:t>屬靈導引</a:t>
            </a:r>
            <a:r>
              <a:rPr lang="zh-TW" altLang="en-US" dirty="0" smtClean="0"/>
              <a:t>的</a:t>
            </a:r>
            <a:r>
              <a:rPr lang="zh-TW" altLang="en-US" dirty="0"/>
              <a:t>歷史起源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8077200" cy="4648206"/>
          </a:xfrm>
        </p:spPr>
        <p:txBody>
          <a:bodyPr>
            <a:noAutofit/>
          </a:bodyPr>
          <a:lstStyle/>
          <a:p>
            <a:r>
              <a:rPr lang="zh-TW" altLang="en-US" sz="2800" u="sng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沙漠修士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。屬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靈導引的實施擁有悠久的歷史，可以回歸到第三、四世紀沙漠修士 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(Dessert Fathers and Mothers)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的歷史中，特別是第四世紀在埃及、敘利亞和巴勒斯坦的沙漠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r>
              <a:rPr lang="zh-TW" altLang="en-US" sz="2800" u="sng" dirty="0">
                <a:latin typeface="FangSong" panose="02010609060101010101" pitchFamily="49" charset="-122"/>
                <a:ea typeface="FangSong" panose="02010609060101010101" pitchFamily="49" charset="-122"/>
              </a:rPr>
              <a:t>探索階段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。其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時處於教會被迫害，信徒為主殉道的晚期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(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結束</a:t>
            </a:r>
            <a:r>
              <a:rPr lang="en-US" altLang="zh-TW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) </a:t>
            </a:r>
            <a:r>
              <a:rPr lang="zh-TW" altLang="en-US" sz="2800" dirty="0">
                <a:latin typeface="FangSong" panose="02010609060101010101" pitchFamily="49" charset="-122"/>
                <a:ea typeface="FangSong" panose="02010609060101010101" pitchFamily="49" charset="-122"/>
              </a:rPr>
              <a:t>，信徒對靈命成長和靈修操練處於新的探索階段，一批平信徒選擇隱居到沙漠中，專注在脫離世俗的誘惑，為要使自己更加親近神、更屬靈。後來的基督徒發現，這些沙漠中的修士有著豐富的屬靈洞見和智慧，於是他們來向修士們尋求屬靈的指引與建議</a:t>
            </a:r>
            <a:r>
              <a:rPr lang="zh-TW" altLang="en-US" sz="2800" dirty="0" smtClean="0"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TW" sz="2800" dirty="0" smtClean="0"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endParaRPr lang="zh-TW" alt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166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1209</TotalTime>
  <Words>4996</Words>
  <Application>Microsoft Office PowerPoint</Application>
  <PresentationFormat>On-screen Show (4:3)</PresentationFormat>
  <Paragraphs>173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FangSong</vt:lpstr>
      <vt:lpstr>Microsoft JhengHei</vt:lpstr>
      <vt:lpstr>PMingLiU</vt:lpstr>
      <vt:lpstr>PMingLiU</vt:lpstr>
      <vt:lpstr>SimSun</vt:lpstr>
      <vt:lpstr>Arial</vt:lpstr>
      <vt:lpstr>Calibri</vt:lpstr>
      <vt:lpstr>Century Gothic</vt:lpstr>
      <vt:lpstr>Times New Roman</vt:lpstr>
      <vt:lpstr>Wingdings 3</vt:lpstr>
      <vt:lpstr>Ion</vt:lpstr>
      <vt:lpstr>PowerPoint Presentation</vt:lpstr>
      <vt:lpstr>屬靈導引簡介 (Spiritual Direction)</vt:lpstr>
      <vt:lpstr>什麼是屬靈導引?</vt:lpstr>
      <vt:lpstr>什麼是屬靈導引? </vt:lpstr>
      <vt:lpstr>屬靈導引的聖經根據</vt:lpstr>
      <vt:lpstr>屬靈導引的聖經根據</vt:lpstr>
      <vt:lpstr>屬靈導引的聖經根據</vt:lpstr>
      <vt:lpstr>屬靈導引的歷史起源</vt:lpstr>
      <vt:lpstr>屬靈導引的歷史起源</vt:lpstr>
      <vt:lpstr>屬靈導引的歷史起源</vt:lpstr>
      <vt:lpstr>基督徒需要接受屬靈導引嗎?</vt:lpstr>
      <vt:lpstr>基督徒需要接受屬靈導引嗎?</vt:lpstr>
      <vt:lpstr>基督徒需要接受屬靈導引嗎?</vt:lpstr>
      <vt:lpstr>基督徒需要接受屬靈導引嗎?</vt:lpstr>
      <vt:lpstr>基督徒需要接受屬靈導引嗎?</vt:lpstr>
      <vt:lpstr>屬靈導引的例子</vt:lpstr>
      <vt:lpstr>屬靈導引的例子</vt:lpstr>
      <vt:lpstr>屬靈導引的例子</vt:lpstr>
      <vt:lpstr>屬靈導引的例子</vt:lpstr>
      <vt:lpstr>屬靈導引的例子</vt:lpstr>
      <vt:lpstr>屬靈導引的例子</vt:lpstr>
      <vt:lpstr>屬靈導引的例子</vt:lpstr>
      <vt:lpstr>屬靈導引的例子</vt:lpstr>
      <vt:lpstr>屬靈導引和輔導的異同</vt:lpstr>
      <vt:lpstr>屬靈導引和輔導的異同</vt:lpstr>
      <vt:lpstr>屬靈導引和輔導的異同</vt:lpstr>
      <vt:lpstr>屬靈導引和輔導的異同</vt:lpstr>
      <vt:lpstr>如何選擇屬靈導師?</vt:lpstr>
      <vt:lpstr>如何選擇屬靈導師?</vt:lpstr>
      <vt:lpstr>如何選擇屬靈導師?</vt:lpstr>
      <vt:lpstr>如何選擇屬靈導師?</vt:lpstr>
      <vt:lpstr>接受屬靈導引時間長短</vt:lpstr>
      <vt:lpstr>接受屬靈導引時間長短</vt:lpstr>
      <vt:lpstr>屬靈導引在教會中的角色</vt:lpstr>
      <vt:lpstr>屬靈導引在教會中的角色</vt:lpstr>
      <vt:lpstr>屬靈導引在教會中的角色</vt:lpstr>
      <vt:lpstr>屬靈導引資源</vt:lpstr>
      <vt:lpstr>屬靈導引資源</vt:lpstr>
      <vt:lpstr>屬靈導引資源</vt:lpstr>
      <vt:lpstr>參考資料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屬靈導引(Spiritual Direction)</dc:title>
  <dc:creator>Sherry</dc:creator>
  <cp:lastModifiedBy>Chit-Sang Tsang</cp:lastModifiedBy>
  <cp:revision>66</cp:revision>
  <dcterms:created xsi:type="dcterms:W3CDTF">2015-08-24T18:10:26Z</dcterms:created>
  <dcterms:modified xsi:type="dcterms:W3CDTF">2015-09-19T19:39:52Z</dcterms:modified>
</cp:coreProperties>
</file>