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8" r:id="rId7"/>
    <p:sldId id="285" r:id="rId8"/>
    <p:sldId id="260" r:id="rId9"/>
    <p:sldId id="261" r:id="rId10"/>
    <p:sldId id="269" r:id="rId11"/>
    <p:sldId id="274" r:id="rId12"/>
    <p:sldId id="270" r:id="rId13"/>
    <p:sldId id="276" r:id="rId14"/>
    <p:sldId id="275" r:id="rId15"/>
    <p:sldId id="277" r:id="rId16"/>
    <p:sldId id="278" r:id="rId17"/>
    <p:sldId id="279" r:id="rId18"/>
    <p:sldId id="280" r:id="rId19"/>
    <p:sldId id="281" r:id="rId20"/>
    <p:sldId id="282" r:id="rId21"/>
    <p:sldId id="286" r:id="rId22"/>
    <p:sldId id="287" r:id="rId23"/>
    <p:sldId id="283" r:id="rId24"/>
    <p:sldId id="271" r:id="rId25"/>
    <p:sldId id="299" r:id="rId26"/>
    <p:sldId id="288" r:id="rId27"/>
    <p:sldId id="289" r:id="rId28"/>
    <p:sldId id="273" r:id="rId29"/>
    <p:sldId id="290" r:id="rId30"/>
    <p:sldId id="292" r:id="rId31"/>
    <p:sldId id="293" r:id="rId32"/>
    <p:sldId id="294" r:id="rId33"/>
    <p:sldId id="295" r:id="rId34"/>
    <p:sldId id="298" r:id="rId35"/>
    <p:sldId id="297"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1B90BD-A8DD-432F-BDBE-EEB7630E6F1B}" type="datetimeFigureOut">
              <a:rPr lang="en-US" smtClean="0"/>
              <a:pPr/>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1B90BD-A8DD-432F-BDBE-EEB7630E6F1B}" type="datetimeFigureOut">
              <a:rPr lang="en-US" smtClean="0"/>
              <a:pPr/>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1B90BD-A8DD-432F-BDBE-EEB7630E6F1B}" type="datetimeFigureOut">
              <a:rPr lang="en-US" smtClean="0"/>
              <a:pPr/>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1B90BD-A8DD-432F-BDBE-EEB7630E6F1B}" type="datetimeFigureOut">
              <a:rPr lang="en-US" smtClean="0"/>
              <a:pPr/>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1B90BD-A8DD-432F-BDBE-EEB7630E6F1B}" type="datetimeFigureOut">
              <a:rPr lang="en-US" smtClean="0"/>
              <a:pPr/>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1B90BD-A8DD-432F-BDBE-EEB7630E6F1B}" type="datetimeFigureOut">
              <a:rPr lang="en-US" smtClean="0"/>
              <a:pPr/>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1B90BD-A8DD-432F-BDBE-EEB7630E6F1B}" type="datetimeFigureOut">
              <a:rPr lang="en-US" smtClean="0"/>
              <a:pPr/>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1B90BD-A8DD-432F-BDBE-EEB7630E6F1B}" type="datetimeFigureOut">
              <a:rPr lang="en-US" smtClean="0"/>
              <a:pPr/>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1B90BD-A8DD-432F-BDBE-EEB7630E6F1B}" type="datetimeFigureOut">
              <a:rPr lang="en-US" smtClean="0"/>
              <a:pPr/>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1B90BD-A8DD-432F-BDBE-EEB7630E6F1B}" type="datetimeFigureOut">
              <a:rPr lang="en-US" smtClean="0"/>
              <a:pPr/>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1B90BD-A8DD-432F-BDBE-EEB7630E6F1B}" type="datetimeFigureOut">
              <a:rPr lang="en-US" smtClean="0"/>
              <a:pPr/>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DDA98-F359-4102-A25C-8C1F59565A5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BL Hebrew" pitchFamily="2" charset="-79"/>
              </a:defRPr>
            </a:lvl1pPr>
          </a:lstStyle>
          <a:p>
            <a:fld id="{011B90BD-A8DD-432F-BDBE-EEB7630E6F1B}" type="datetimeFigureOut">
              <a:rPr lang="en-US" smtClean="0"/>
              <a:pPr/>
              <a:t>9/12/2012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BL Hebrew" pitchFamily="2" charset="-79"/>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BL Hebrew" pitchFamily="2" charset="-79"/>
              </a:defRPr>
            </a:lvl1pPr>
          </a:lstStyle>
          <a:p>
            <a:fld id="{984DDA98-F359-4102-A25C-8C1F59565A5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SBL Hebrew" pitchFamily="2" charset="-79"/>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SBL Hebrew" pitchFamily="2" charset="-79"/>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SBL Hebrew" pitchFamily="2" charset="-79"/>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SBL Hebrew" pitchFamily="2" charset="-79"/>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SBL Hebrew" pitchFamily="2" charset="-79"/>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SBL Hebrew" pitchFamily="2" charset="-79"/>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WORD &amp; SPIRIT</a:t>
            </a:r>
            <a:endParaRPr lang="en-US" dirty="0"/>
          </a:p>
        </p:txBody>
      </p:sp>
      <p:sp>
        <p:nvSpPr>
          <p:cNvPr id="3" name="Subtitle 2"/>
          <p:cNvSpPr>
            <a:spLocks noGrp="1"/>
          </p:cNvSpPr>
          <p:nvPr>
            <p:ph type="subTitle" idx="1"/>
          </p:nvPr>
        </p:nvSpPr>
        <p:spPr/>
        <p:txBody>
          <a:bodyPr/>
          <a:lstStyle/>
          <a:p>
            <a:r>
              <a:rPr lang="en-US" b="1" dirty="0">
                <a:solidFill>
                  <a:srgbClr val="C00000"/>
                </a:solidFill>
              </a:rPr>
              <a:t>THE WORD OF GOD, THE SPIRIT OF GOD, AND THE WORLD OF WISDOM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sz="2200" dirty="0" smtClean="0"/>
              <a:t>A</a:t>
            </a:r>
            <a:r>
              <a:rPr lang="en-US" sz="2200" dirty="0"/>
              <a:t>” </a:t>
            </a:r>
            <a:r>
              <a:rPr lang="en-US" sz="2200" dirty="0" smtClean="0"/>
              <a:t>THE HAPPINESS OF GOD’S PEOPLE - </a:t>
            </a:r>
            <a:r>
              <a:rPr lang="en-US" sz="2200" dirty="0"/>
              <a:t>33:12 Blessed is the nation whose God is the LORD, the people he chose for his inheritance</a:t>
            </a:r>
            <a:r>
              <a:rPr lang="en-US" sz="2200" dirty="0" smtClean="0"/>
              <a:t>.</a:t>
            </a:r>
            <a:endParaRPr lang="en-US" sz="2200" dirty="0"/>
          </a:p>
          <a:p>
            <a:pPr lvl="1"/>
            <a:r>
              <a:rPr lang="en-US" sz="2200" dirty="0" smtClean="0"/>
              <a:t>B’ REASONS - </a:t>
            </a:r>
            <a:r>
              <a:rPr lang="en-US" sz="2200" dirty="0"/>
              <a:t>33:13  From heaven the LORD looks down and sees all mankind; 33:14  from his dwelling place he watches all who live on earth ‑‑ 33:15  he who forms the hearts of all, who considers everything they do. 33:16  No king is saved by the size of his army; no warrior escapes by his great strength. 33:17  A horse is a vain hope for deliverance; despite all its great strength it cannot save. 33:18  But the eyes of the LORD are on those who fear him, on those whose hope is in his unfailing love, 33:19  to deliver them from death and keep them alive in famine</a:t>
            </a:r>
            <a:r>
              <a:rPr lang="en-US" sz="2200" dirty="0" smtClean="0"/>
              <a:t>.</a:t>
            </a:r>
            <a:endParaRPr lang="en-US" sz="2200" dirty="0"/>
          </a:p>
          <a:p>
            <a:r>
              <a:rPr lang="en-US" sz="2200" dirty="0"/>
              <a:t>A”  </a:t>
            </a:r>
            <a:r>
              <a:rPr lang="en-US" sz="2200" dirty="0" smtClean="0"/>
              <a:t>RESPONSE OF THE GODLY - </a:t>
            </a:r>
            <a:r>
              <a:rPr lang="en-US" sz="2200" dirty="0"/>
              <a:t>33:20  We wait in hope for the LORD; he is our help and our shield. 33:21  In him our hearts rejoice, for we trust in his holy name. 33:22  May your unfailing love rest upon us, O LORD, even as we put our hope in you.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SEEING PSALM33</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sz="2800" dirty="0" smtClean="0"/>
              <a:t>A  INVOCATION TO WORSHIP: THE GODLY - 33:1  </a:t>
            </a:r>
            <a:r>
              <a:rPr lang="en-US" sz="2800" dirty="0"/>
              <a:t>Sing joyfully to the LORD, </a:t>
            </a:r>
            <a:r>
              <a:rPr lang="en-US" sz="2800" b="1" dirty="0"/>
              <a:t>you</a:t>
            </a:r>
            <a:r>
              <a:rPr lang="en-US" sz="2800" dirty="0"/>
              <a:t> </a:t>
            </a:r>
            <a:r>
              <a:rPr lang="en-US" sz="2800" b="1" dirty="0"/>
              <a:t>righteous</a:t>
            </a:r>
            <a:r>
              <a:rPr lang="en-US" sz="2800" dirty="0"/>
              <a:t>; it is fitting for </a:t>
            </a:r>
            <a:r>
              <a:rPr lang="en-US" sz="2800" b="1" dirty="0"/>
              <a:t>the upright </a:t>
            </a:r>
            <a:r>
              <a:rPr lang="en-US" sz="2800" dirty="0"/>
              <a:t>to praise him. 33:2  Praise the LORD with the harp; make music to him on the ten‑</a:t>
            </a:r>
            <a:r>
              <a:rPr lang="en-US" sz="2800" dirty="0" err="1"/>
              <a:t>stringed</a:t>
            </a:r>
            <a:r>
              <a:rPr lang="en-US" sz="2800" dirty="0"/>
              <a:t> lyre. 33:3  Sing to him a new song; play skillfully, and shout for joy.</a:t>
            </a:r>
          </a:p>
          <a:p>
            <a:pPr lvl="1"/>
            <a:r>
              <a:rPr lang="en-US" dirty="0" smtClean="0"/>
              <a:t>B REASONS - 33:4  </a:t>
            </a:r>
            <a:r>
              <a:rPr lang="en-US" dirty="0"/>
              <a:t>For the word of the LORD is right and true; he is faithful in all he does. 33:5  The LORD loves righteousness and justice; the earth is full of his unfailing love. 33:6  By the word of the LORD were the heavens made, their starry host by the breath of his mouth. 33:7  He gathers the waters of the sea into jars {7  Or &lt;sea as into a heap&gt;} ; he puts the deep into storehouses</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pPr lvl="1"/>
            <a:r>
              <a:rPr lang="en-US" sz="2700" dirty="0" smtClean="0"/>
              <a:t>B	 REASONS - 33:4  </a:t>
            </a:r>
            <a:r>
              <a:rPr lang="en-US" sz="2700" dirty="0"/>
              <a:t>For the word of the LORD is right and true; he is faithful in all he does. 33:5  The LORD loves righteousness and justice; the earth is full of his unfailing love. 33:6  By the word of the LORD were the heavens made, their starry host by the breath of his mouth. 33:7  He gathers the waters of the sea into jars {7  Or &lt;sea as into a heap&gt;} ; he puts the deep into storehouses</a:t>
            </a:r>
            <a:r>
              <a:rPr lang="en-US" sz="2700" dirty="0" smtClean="0"/>
              <a:t>.</a:t>
            </a:r>
          </a:p>
          <a:p>
            <a:pPr lvl="2"/>
            <a:r>
              <a:rPr lang="en-US" sz="2700" dirty="0" smtClean="0"/>
              <a:t>GOD’S CHARACTER</a:t>
            </a:r>
          </a:p>
          <a:p>
            <a:pPr lvl="2"/>
            <a:r>
              <a:rPr lang="en-US" sz="2700" dirty="0" smtClean="0"/>
              <a:t>GOD’S WORD &amp; DEED</a:t>
            </a:r>
          </a:p>
          <a:p>
            <a:pPr lvl="2"/>
            <a:r>
              <a:rPr lang="en-US" sz="2700" dirty="0" smtClean="0"/>
              <a:t>JESUS CHRIST: THE WORD (LOGOS)</a:t>
            </a:r>
          </a:p>
          <a:p>
            <a:pPr lvl="2"/>
            <a:r>
              <a:rPr lang="en-US" sz="2700" dirty="0" smtClean="0"/>
              <a:t>THE HOLY SPIRIT &amp; CREATION</a:t>
            </a:r>
          </a:p>
          <a:p>
            <a:pPr lvl="2"/>
            <a:r>
              <a:rPr lang="en-US" sz="2700" dirty="0" smtClean="0"/>
              <a:t>REVERENCE AND AWE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dirty="0" smtClean="0"/>
              <a:t>A</a:t>
            </a:r>
            <a:r>
              <a:rPr lang="en-US" dirty="0"/>
              <a:t>’  </a:t>
            </a:r>
            <a:r>
              <a:rPr lang="en-US" dirty="0" smtClean="0"/>
              <a:t>INVOCATION TO WORSHIP: THE NATIONS - 33:8  </a:t>
            </a:r>
            <a:r>
              <a:rPr lang="en-US" dirty="0"/>
              <a:t>Let all the earth fear the LORD; let all the people of the world revere </a:t>
            </a:r>
            <a:r>
              <a:rPr lang="en-US" dirty="0" smtClean="0"/>
              <a:t>him.</a:t>
            </a:r>
          </a:p>
          <a:p>
            <a:pPr lvl="2"/>
            <a:r>
              <a:rPr lang="en-US" sz="3200" dirty="0" smtClean="0"/>
              <a:t>THE FEAR OF THE LORD</a:t>
            </a:r>
          </a:p>
          <a:p>
            <a:pPr lvl="2"/>
            <a:r>
              <a:rPr lang="en-US" sz="3200" dirty="0" smtClean="0"/>
              <a:t>THE PATH OF WISDOM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sz="3600" dirty="0" smtClean="0"/>
              <a:t>CONCLUSIONS</a:t>
            </a:r>
          </a:p>
          <a:p>
            <a:pPr lvl="1"/>
            <a:r>
              <a:rPr lang="en-US" sz="3600" dirty="0"/>
              <a:t>God’s character is imprinted on everything he has made</a:t>
            </a:r>
          </a:p>
          <a:p>
            <a:pPr lvl="1"/>
            <a:r>
              <a:rPr lang="en-US" sz="3600" dirty="0"/>
              <a:t>God is real, more real than his creation, but the observation and study of his creation lead us to see the beauty of the Infinite</a:t>
            </a:r>
          </a:p>
          <a:p>
            <a:pPr lvl="1"/>
            <a:r>
              <a:rPr lang="en-US" sz="3600" dirty="0"/>
              <a:t>God is greater than anything that he has made. He is holy and </a:t>
            </a:r>
            <a:r>
              <a:rPr lang="en-US" sz="3600" dirty="0" smtClean="0"/>
              <a:t>transcendent</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dirty="0" smtClean="0"/>
              <a:t>CONCLUSIONS</a:t>
            </a:r>
          </a:p>
          <a:p>
            <a:pPr lvl="1"/>
            <a:r>
              <a:rPr lang="en-US" sz="3200" dirty="0" smtClean="0"/>
              <a:t>The </a:t>
            </a:r>
            <a:r>
              <a:rPr lang="en-US" sz="3200" dirty="0"/>
              <a:t>Reading and Study of Scripture adds to this sense of transcendence. However, the two forms of divine revelation are held together by the Spirit and by the Lord Jesus Christ. They involve themselves with everything in heaven and on earth and invite the children of God to fear God alone, to love him, to worship him, to incarnate the Image of God in the Lord Jesus by the Power of the Spirit, and to long for the New Creation</a:t>
            </a:r>
            <a:r>
              <a:rPr lang="en-US" sz="3200" dirty="0" smtClean="0"/>
              <a:t>.</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dirty="0" smtClean="0"/>
              <a:t>CONCLUSIONS</a:t>
            </a:r>
          </a:p>
          <a:p>
            <a:pPr lvl="1"/>
            <a:r>
              <a:rPr lang="en-US" sz="3200" dirty="0" smtClean="0"/>
              <a:t>Hence</a:t>
            </a:r>
            <a:r>
              <a:rPr lang="en-US" sz="3200" dirty="0"/>
              <a:t>, all nations are encouraged to fear God ALONE - 33:8 Let all the earth </a:t>
            </a:r>
            <a:r>
              <a:rPr lang="en-US" sz="3200" b="1" dirty="0"/>
              <a:t>fear</a:t>
            </a:r>
            <a:r>
              <a:rPr lang="en-US" sz="3200" dirty="0"/>
              <a:t> the LORD; let all the people of the world </a:t>
            </a:r>
            <a:r>
              <a:rPr lang="en-US" sz="3200" b="1" dirty="0"/>
              <a:t>revere</a:t>
            </a:r>
            <a:r>
              <a:rPr lang="en-US" sz="3200" dirty="0"/>
              <a:t> him. SEE Heb 12:28 Therefore, since we are receiving a kingdom that cannot be shaken, let us be thankful, and so worship God acceptably with reverence and awe, 12:29 for our "God is a consuming fire</a:t>
            </a:r>
            <a:r>
              <a:rPr lang="en-US" sz="3200" dirty="0" smtClean="0"/>
              <a:t>.”</a:t>
            </a:r>
            <a:endParaRPr lang="en-US" sz="3200" dirty="0"/>
          </a:p>
          <a:p>
            <a:pPr lvl="1"/>
            <a:r>
              <a:rPr lang="en-US" sz="3200" dirty="0"/>
              <a:t>The Fear of the Lord leads to a walk with the Lord on the ancient Path of </a:t>
            </a:r>
            <a:r>
              <a:rPr lang="en-US" sz="3200" dirty="0" smtClean="0"/>
              <a:t>Wisdom.</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TWO</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WORD &amp; SPIRIT</a:t>
            </a:r>
            <a:endParaRPr lang="en-US" dirty="0"/>
          </a:p>
        </p:txBody>
      </p:sp>
      <p:sp>
        <p:nvSpPr>
          <p:cNvPr id="3" name="Subtitle 2"/>
          <p:cNvSpPr>
            <a:spLocks noGrp="1"/>
          </p:cNvSpPr>
          <p:nvPr>
            <p:ph type="subTitle" idx="1"/>
          </p:nvPr>
        </p:nvSpPr>
        <p:spPr/>
        <p:txBody>
          <a:bodyPr>
            <a:normAutofit/>
          </a:bodyPr>
          <a:lstStyle/>
          <a:p>
            <a:r>
              <a:rPr lang="en-US" b="1" dirty="0">
                <a:solidFill>
                  <a:srgbClr val="C00000"/>
                </a:solidFill>
              </a:rPr>
              <a:t>THE WORD OF GOD, THE SPIRIT OF GOD, AND </a:t>
            </a:r>
            <a:r>
              <a:rPr lang="en-US" b="1" dirty="0" smtClean="0">
                <a:solidFill>
                  <a:srgbClr val="C00000"/>
                </a:solidFill>
              </a:rPr>
              <a:t> A VISION OF THE NEW CREATION</a:t>
            </a:r>
            <a:endParaRPr lang="en-US" b="1"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3" name="Content Placeholder 2"/>
          <p:cNvSpPr>
            <a:spLocks noGrp="1"/>
          </p:cNvSpPr>
          <p:nvPr>
            <p:ph idx="1"/>
          </p:nvPr>
        </p:nvSpPr>
        <p:spPr>
          <a:xfrm>
            <a:off x="0" y="1600200"/>
            <a:ext cx="9144000" cy="5257800"/>
          </a:xfrm>
        </p:spPr>
        <p:txBody>
          <a:bodyPr/>
          <a:lstStyle/>
          <a:p>
            <a:pPr marL="342900" lvl="1" indent="-342900"/>
            <a:r>
              <a:rPr lang="en-US" dirty="0" smtClean="0"/>
              <a:t>WHERE IS THE PRESENCE AND THE POWER OF GOD‘S WORD? WHERE IS THE PRESENCE AND THE POWER OF GOD‘S SPIRIT?</a:t>
            </a:r>
          </a:p>
          <a:p>
            <a:pPr marL="742950" lvl="2" indent="-342900"/>
            <a:r>
              <a:rPr lang="en-US" dirty="0" smtClean="0"/>
              <a:t>IN THE LIVES OF GOD’S PEOPLE</a:t>
            </a:r>
          </a:p>
          <a:p>
            <a:pPr marL="742950" lvl="2" indent="-342900"/>
            <a:r>
              <a:rPr lang="en-US" dirty="0" smtClean="0"/>
              <a:t>BLAISE PASCAL </a:t>
            </a:r>
            <a:r>
              <a:rPr lang="en-US" dirty="0"/>
              <a:t>(1623-62) </a:t>
            </a:r>
            <a:endParaRPr lang="en-US" dirty="0" smtClean="0"/>
          </a:p>
          <a:p>
            <a:pPr marL="1200150" lvl="3" indent="-342900">
              <a:buNone/>
            </a:pPr>
            <a:endParaRPr lang="en-US" dirty="0" smtClean="0"/>
          </a:p>
          <a:p>
            <a:pPr marL="1200150" lvl="3" indent="-342900"/>
            <a:endParaRPr lang="en-US" sz="1600"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sz="2200" b="1" dirty="0" smtClean="0">
                <a:solidFill>
                  <a:srgbClr val="C00000"/>
                </a:solidFill>
              </a:rPr>
              <a:t>A  INVOCATION TO WORSHIP: THE GODLY - 33:1  </a:t>
            </a:r>
            <a:r>
              <a:rPr lang="en-US" sz="2200" b="1" dirty="0">
                <a:solidFill>
                  <a:srgbClr val="C00000"/>
                </a:solidFill>
              </a:rPr>
              <a:t>Sing joyfully to the LORD, you righteous; it is fitting for the upright to praise him. 33:2  Praise the LORD with the harp; make music to him on the ten‑</a:t>
            </a:r>
            <a:r>
              <a:rPr lang="en-US" sz="2200" b="1" dirty="0" err="1">
                <a:solidFill>
                  <a:srgbClr val="C00000"/>
                </a:solidFill>
              </a:rPr>
              <a:t>stringed</a:t>
            </a:r>
            <a:r>
              <a:rPr lang="en-US" sz="2200" b="1" dirty="0">
                <a:solidFill>
                  <a:srgbClr val="C00000"/>
                </a:solidFill>
              </a:rPr>
              <a:t> lyre. 33:3  Sing to him a new song; play skillfully, and shout for joy.</a:t>
            </a:r>
          </a:p>
          <a:p>
            <a:pPr lvl="1"/>
            <a:r>
              <a:rPr lang="en-US" sz="2200" b="1" dirty="0" smtClean="0">
                <a:solidFill>
                  <a:srgbClr val="C00000"/>
                </a:solidFill>
              </a:rPr>
              <a:t>B	 REASONS - 33:4  </a:t>
            </a:r>
            <a:r>
              <a:rPr lang="en-US" sz="2200" b="1" dirty="0">
                <a:solidFill>
                  <a:srgbClr val="C00000"/>
                </a:solidFill>
              </a:rPr>
              <a:t>For the word of the LORD is right and true; he is faithful in all he does. 33:5  The LORD loves righteousness and justice; the earth is full of his unfailing love. 33:6  By the word of the LORD were the heavens made, their starry host by the breath of his mouth. 33:7  He gathers the waters of the sea into jars {7  Or &lt;sea as into a heap&gt;} ; he puts the deep into storehouses.</a:t>
            </a:r>
          </a:p>
          <a:p>
            <a:r>
              <a:rPr lang="en-US" sz="2200" b="1" dirty="0" smtClean="0">
                <a:solidFill>
                  <a:srgbClr val="C00000"/>
                </a:solidFill>
              </a:rPr>
              <a:t>A</a:t>
            </a:r>
            <a:r>
              <a:rPr lang="en-US" sz="2200" b="1" dirty="0">
                <a:solidFill>
                  <a:srgbClr val="C00000"/>
                </a:solidFill>
              </a:rPr>
              <a:t>’  </a:t>
            </a:r>
            <a:r>
              <a:rPr lang="en-US" sz="2200" b="1" dirty="0" smtClean="0">
                <a:solidFill>
                  <a:srgbClr val="C00000"/>
                </a:solidFill>
              </a:rPr>
              <a:t>INVOCATION TO WORSHIP: THE NATIONS - 33:8  </a:t>
            </a:r>
            <a:r>
              <a:rPr lang="en-US" sz="2200" b="1" dirty="0">
                <a:solidFill>
                  <a:srgbClr val="C00000"/>
                </a:solidFill>
              </a:rPr>
              <a:t>Let all the earth fear the LORD; let all the people of the world revere him. </a:t>
            </a:r>
          </a:p>
          <a:p>
            <a:pPr lvl="1"/>
            <a:r>
              <a:rPr lang="en-US" sz="2200" dirty="0" smtClean="0"/>
              <a:t>B</a:t>
            </a:r>
            <a:r>
              <a:rPr lang="en-US" sz="2200" dirty="0"/>
              <a:t>’ </a:t>
            </a:r>
            <a:r>
              <a:rPr lang="en-US" sz="2200" dirty="0" smtClean="0"/>
              <a:t>REASONS - 33:9  </a:t>
            </a:r>
            <a:r>
              <a:rPr lang="en-US" sz="2200" dirty="0"/>
              <a:t>For he spoke, and it came to be; he commanded, and it stood firm. 33:10  The LORD foils the plans of the nations; he thwarts the purposes of the peoples. 33:11  But the plans of the LORD stand firm forever, the purposes of his heart through all generations</a:t>
            </a:r>
            <a:r>
              <a:rPr lang="en-US" sz="2200" dirty="0" smtClean="0"/>
              <a:t>.</a:t>
            </a:r>
            <a:endParaRPr lang="en-US"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sz="2200" b="1" dirty="0" smtClean="0">
                <a:solidFill>
                  <a:srgbClr val="C00000"/>
                </a:solidFill>
              </a:rPr>
              <a:t>Witness: From Worship to Witness (vv. 1-8) - 33:8  </a:t>
            </a:r>
            <a:r>
              <a:rPr lang="en-US" sz="2200" b="1" dirty="0">
                <a:solidFill>
                  <a:srgbClr val="C00000"/>
                </a:solidFill>
              </a:rPr>
              <a:t>Let all the earth fear the LORD; let all the people of the world revere him. </a:t>
            </a:r>
          </a:p>
          <a:p>
            <a:pPr lvl="1"/>
            <a:r>
              <a:rPr lang="en-US" sz="2200" dirty="0" smtClean="0"/>
              <a:t> God is True, Faithful, and Righteous</a:t>
            </a:r>
          </a:p>
          <a:p>
            <a:pPr lvl="1"/>
            <a:r>
              <a:rPr lang="en-US" sz="2200" dirty="0" smtClean="0"/>
              <a:t>God is the Creator</a:t>
            </a:r>
          </a:p>
          <a:p>
            <a:pPr lvl="1"/>
            <a:r>
              <a:rPr lang="en-US" sz="2200" dirty="0" smtClean="0"/>
              <a:t>God’s Word is True</a:t>
            </a:r>
          </a:p>
          <a:p>
            <a:pPr lvl="1"/>
            <a:r>
              <a:rPr lang="en-US" sz="2200" dirty="0" smtClean="0"/>
              <a:t>God is Awesome</a:t>
            </a:r>
          </a:p>
          <a:p>
            <a:pPr lvl="1"/>
            <a:r>
              <a:rPr lang="en-US" sz="2200" dirty="0" smtClean="0"/>
              <a:t>God’s Way of Wisdom is for ALL the nations</a:t>
            </a:r>
          </a:p>
          <a:p>
            <a:pPr lvl="1"/>
            <a:r>
              <a:rPr lang="en-US" sz="2200" dirty="0" smtClean="0"/>
              <a:t>B</a:t>
            </a:r>
            <a:r>
              <a:rPr lang="en-US" sz="2200" dirty="0"/>
              <a:t>’ </a:t>
            </a:r>
            <a:r>
              <a:rPr lang="en-US" sz="2200" dirty="0" smtClean="0"/>
              <a:t>REASONS - 33:9  </a:t>
            </a:r>
            <a:r>
              <a:rPr lang="en-US" sz="2200" dirty="0"/>
              <a:t>For he spoke, and it came to be; he commanded, and it stood firm. 33:10  The LORD foils the plans of the nations; he thwarts the purposes of the peoples. 33:11  But the plans of the LORD stand firm forever, the purposes of his heart through all generations</a:t>
            </a:r>
            <a:r>
              <a:rPr lang="en-US" sz="2200" dirty="0" smtClean="0"/>
              <a:t>.</a:t>
            </a:r>
            <a:endParaRPr lang="en-US"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dirty="0" smtClean="0"/>
              <a:t>REASONS </a:t>
            </a:r>
            <a:r>
              <a:rPr lang="en-US" dirty="0" smtClean="0"/>
              <a:t>- 33:9  </a:t>
            </a:r>
            <a:r>
              <a:rPr lang="en-US" dirty="0"/>
              <a:t>For he spoke, and it came to be; he commanded, and it stood firm. 33:10  The LORD foils the plans of the nations; he thwarts the purposes of the peoples. 33:11  But the plans of the LORD stand firm forever, the purposes of his heart through all generations</a:t>
            </a:r>
            <a:r>
              <a:rPr lang="en-US" dirty="0" smtClean="0"/>
              <a:t>.</a:t>
            </a:r>
          </a:p>
          <a:p>
            <a:pPr lvl="1"/>
            <a:r>
              <a:rPr lang="en-US" sz="3200" dirty="0" smtClean="0"/>
              <a:t>The Creator’s plan cannot ever be thwarted by people or powers. No evil can undo or alter God’s purposes</a:t>
            </a:r>
          </a:p>
          <a:p>
            <a:pPr lvl="1"/>
            <a:r>
              <a:rPr lang="en-US" sz="3200" dirty="0" smtClean="0"/>
              <a:t>In the end God’s Word will stand firm. His character is evident throughout time. His Word is </a:t>
            </a:r>
            <a:r>
              <a:rPr lang="en-US" sz="3200" dirty="0" smtClean="0"/>
              <a:t>TRUE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sz="2200" dirty="0" smtClean="0"/>
              <a:t>A</a:t>
            </a:r>
            <a:r>
              <a:rPr lang="en-US" sz="2200" dirty="0"/>
              <a:t>” </a:t>
            </a:r>
            <a:r>
              <a:rPr lang="en-US" sz="2200" dirty="0" smtClean="0"/>
              <a:t>THE HAPPINESS OF GOD’S PEOPLE - </a:t>
            </a:r>
            <a:r>
              <a:rPr lang="en-US" sz="2200" dirty="0"/>
              <a:t>33:12 Blessed is the nation whose God is the LORD, the people he chose for his inheritance</a:t>
            </a:r>
            <a:r>
              <a:rPr lang="en-US" sz="2200" dirty="0" smtClean="0"/>
              <a:t>.</a:t>
            </a:r>
            <a:endParaRPr lang="en-US" sz="2200" dirty="0"/>
          </a:p>
          <a:p>
            <a:pPr lvl="1"/>
            <a:r>
              <a:rPr lang="en-US" sz="2200" dirty="0" smtClean="0"/>
              <a:t>B’ REASONS - </a:t>
            </a:r>
            <a:r>
              <a:rPr lang="en-US" sz="2200" dirty="0"/>
              <a:t>33:13  From heaven the LORD looks down and sees all mankind; 33:14  from his dwelling place he watches all who live on earth ‑‑ 33:15  he who forms the hearts of all, who considers everything they do. 33:16  No king is saved by the size of his army; no warrior escapes by his great strength. 33:17  A horse is a vain hope for deliverance; despite all its great strength it cannot save. 33:18  But the eyes of the LORD are on those who fear him, on those whose hope is in his unfailing love, 33:19  to deliver them from death and keep them alive in famine</a:t>
            </a:r>
            <a:r>
              <a:rPr lang="en-US" sz="2200" dirty="0" smtClean="0"/>
              <a:t>.</a:t>
            </a:r>
            <a:endParaRPr lang="en-US" sz="2200" dirty="0"/>
          </a:p>
          <a:p>
            <a:r>
              <a:rPr lang="en-US" sz="2200" dirty="0"/>
              <a:t>A”  </a:t>
            </a:r>
            <a:r>
              <a:rPr lang="en-US" sz="2200" dirty="0" smtClean="0"/>
              <a:t>RESPONSE OF THE GODLY - </a:t>
            </a:r>
            <a:r>
              <a:rPr lang="en-US" sz="2200" dirty="0"/>
              <a:t>33:20  We wait in hope for the LORD; he is our help and our shield. 33:21  In him our hearts rejoice, for we trust in his holy name. 33:22  May your unfailing love rest upon us, O LORD, even as we put our hope in you.</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sz="3600" dirty="0" smtClean="0"/>
              <a:t>A</a:t>
            </a:r>
            <a:r>
              <a:rPr lang="en-US" sz="3600" dirty="0"/>
              <a:t>” </a:t>
            </a:r>
            <a:r>
              <a:rPr lang="en-US" sz="3600" dirty="0" smtClean="0"/>
              <a:t>THE HAPPINESS OF GOD’S PEOPLE - </a:t>
            </a:r>
            <a:r>
              <a:rPr lang="en-US" sz="3600" dirty="0"/>
              <a:t>33:12 Blessed is the nation whose God is the LORD, the people he chose for his inheritance</a:t>
            </a:r>
            <a:r>
              <a:rPr lang="en-US" sz="3600" dirty="0" smtClean="0"/>
              <a:t>.</a:t>
            </a:r>
          </a:p>
          <a:p>
            <a:pPr lvl="1"/>
            <a:r>
              <a:rPr lang="en-US" sz="3200" dirty="0" smtClean="0"/>
              <a:t>The Two Ways of Life -</a:t>
            </a:r>
            <a:r>
              <a:rPr lang="en-US" sz="3200" dirty="0" smtClean="0"/>
              <a:t>1:6 For </a:t>
            </a:r>
            <a:r>
              <a:rPr lang="en-US" sz="3200" dirty="0" smtClean="0"/>
              <a:t>the LORD watches over the way of the righteous, but the way of the wicked will perish. </a:t>
            </a:r>
            <a:endParaRPr lang="en-US" sz="3200" dirty="0" smtClean="0"/>
          </a:p>
          <a:p>
            <a:pPr lvl="2"/>
            <a:r>
              <a:rPr lang="en-US" dirty="0" smtClean="0"/>
              <a:t>Happiness</a:t>
            </a:r>
          </a:p>
          <a:p>
            <a:pPr lvl="2"/>
            <a:r>
              <a:rPr lang="en-US" dirty="0" smtClean="0"/>
              <a:t>Perdition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914400"/>
            <a:ext cx="9144000" cy="5943600"/>
          </a:xfrm>
        </p:spPr>
        <p:txBody>
          <a:bodyPr>
            <a:noAutofit/>
          </a:bodyPr>
          <a:lstStyle/>
          <a:p>
            <a:pPr lvl="1"/>
            <a:r>
              <a:rPr lang="en-US" sz="2400" dirty="0" smtClean="0"/>
              <a:t>The Beatitudes are applied by the Spirit of God. See related Beatitudes</a:t>
            </a:r>
          </a:p>
          <a:p>
            <a:pPr lvl="2"/>
            <a:r>
              <a:rPr lang="en-US" dirty="0" smtClean="0"/>
              <a:t>1:1  Blessed is the man who does not walk in the counsel of the wicked or stand in the way of sinners or sit in the seat of mockers. </a:t>
            </a:r>
          </a:p>
          <a:p>
            <a:pPr lvl="2"/>
            <a:r>
              <a:rPr lang="en-US" dirty="0" smtClean="0"/>
              <a:t>32:1  Blessed is he whose transgressions are forgiven, whose sins are covered. 32:2  Blessed is the man whose sin the LORD does not count against him and in whose spirit is no deceit.  </a:t>
            </a:r>
          </a:p>
          <a:p>
            <a:pPr lvl="2"/>
            <a:r>
              <a:rPr lang="en-US" dirty="0" smtClean="0"/>
              <a:t>34:7  </a:t>
            </a:r>
            <a:r>
              <a:rPr lang="en-US" dirty="0" smtClean="0"/>
              <a:t>The angel of the LORD encamps around those who fear him, and he delivers them. 34:8  Taste and see that the LORD is good; blessed is the man who takes refuge in him.  </a:t>
            </a:r>
          </a:p>
          <a:p>
            <a:pPr lvl="2"/>
            <a:r>
              <a:rPr lang="en-US" dirty="0" smtClean="0"/>
              <a:t>40:4  Blessed is the man who makes the LORD his trust, who does not look to the proud, to those who turn aside to false gods</a:t>
            </a:r>
            <a:r>
              <a:rPr lang="en-US" dirty="0" smtClean="0"/>
              <a:t>.</a:t>
            </a:r>
            <a:endParaRPr lang="en-US" dirty="0" smtClean="0"/>
          </a:p>
          <a:p>
            <a:pPr lvl="1"/>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sz="2600" dirty="0" smtClean="0"/>
              <a:t>33:13  </a:t>
            </a:r>
            <a:r>
              <a:rPr lang="en-US" sz="2600" dirty="0"/>
              <a:t>From heaven the LORD looks down and sees all mankind; 33:14  from his dwelling place he watches all who live on earth ‑‑ 33:15  he who forms the hearts of all, who considers everything they do. 33:16  No king is saved by the size of his army; no warrior escapes by his great strength. 33:17  A horse is a vain hope for deliverance; despite all its great strength it cannot save. </a:t>
            </a:r>
            <a:endParaRPr lang="en-US" sz="2600" dirty="0" smtClean="0"/>
          </a:p>
          <a:p>
            <a:pPr lvl="1"/>
            <a:r>
              <a:rPr lang="en-US" sz="2600" dirty="0" smtClean="0"/>
              <a:t>The Creator is the Sovereign King</a:t>
            </a:r>
          </a:p>
          <a:p>
            <a:pPr lvl="1"/>
            <a:r>
              <a:rPr lang="en-US" sz="2600" dirty="0" smtClean="0"/>
              <a:t>The Creator is Sovereign </a:t>
            </a:r>
            <a:r>
              <a:rPr lang="en-US" sz="2600" dirty="0" smtClean="0"/>
              <a:t>over Humanity</a:t>
            </a:r>
          </a:p>
          <a:p>
            <a:pPr lvl="1"/>
            <a:r>
              <a:rPr lang="en-US" sz="2600" dirty="0" smtClean="0"/>
              <a:t>The Creator of Humans knows their inner Being (see Ps 139</a:t>
            </a:r>
            <a:r>
              <a:rPr lang="en-US" sz="2600" dirty="0" smtClean="0"/>
              <a:t>)</a:t>
            </a:r>
          </a:p>
          <a:p>
            <a:pPr lvl="1"/>
            <a:r>
              <a:rPr lang="en-US" sz="2600" dirty="0" smtClean="0"/>
              <a:t>Human Plans may </a:t>
            </a:r>
            <a:r>
              <a:rPr lang="en-US" sz="2600" dirty="0" smtClean="0"/>
              <a:t>fail</a:t>
            </a:r>
            <a:endParaRPr lang="en-US" sz="2600" dirty="0" smtClean="0"/>
          </a:p>
          <a:p>
            <a:pPr lvl="1"/>
            <a:endParaRPr lang="en-US" sz="2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sz="2600" dirty="0" smtClean="0"/>
              <a:t>33:16  </a:t>
            </a:r>
            <a:r>
              <a:rPr lang="en-US" sz="2600" dirty="0"/>
              <a:t>No king is saved by the size of his army; no warrior escapes by his great strength. 33:17  A horse is a vain hope for deliverance; despite all its great strength it cannot save. 33:18  But the eyes of the LORD are on those who fear him, on those whose hope is in his unfailing love, 33:19  to deliver them from death and keep them alive in famine</a:t>
            </a:r>
            <a:r>
              <a:rPr lang="en-US" sz="2600" dirty="0" smtClean="0"/>
              <a:t>.</a:t>
            </a:r>
          </a:p>
          <a:p>
            <a:pPr lvl="1"/>
            <a:r>
              <a:rPr lang="en-US" sz="2600" dirty="0" smtClean="0"/>
              <a:t>Human Plans may fail</a:t>
            </a:r>
          </a:p>
          <a:p>
            <a:pPr lvl="1"/>
            <a:r>
              <a:rPr lang="en-US" sz="2600" dirty="0" smtClean="0"/>
              <a:t>YHWH </a:t>
            </a:r>
            <a:r>
              <a:rPr lang="en-US" sz="2600" dirty="0" smtClean="0"/>
              <a:t>is the Redeemer of all who fear him, see Ps </a:t>
            </a:r>
            <a:r>
              <a:rPr lang="en-US" sz="2600" dirty="0" smtClean="0"/>
              <a:t>102:20 </a:t>
            </a:r>
            <a:r>
              <a:rPr lang="en-US" sz="2600" dirty="0" smtClean="0"/>
              <a:t>(prayer of oppressed saint)</a:t>
            </a:r>
          </a:p>
          <a:p>
            <a:pPr lvl="0"/>
            <a:endParaRPr lang="en-US" sz="2000" dirty="0" smtClean="0"/>
          </a:p>
          <a:p>
            <a:pPr lvl="1"/>
            <a:endParaRPr lang="en-US" sz="2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r>
              <a:rPr lang="en-US" dirty="0" smtClean="0"/>
              <a:t>Expressions </a:t>
            </a:r>
            <a:r>
              <a:rPr lang="en-US" dirty="0" smtClean="0"/>
              <a:t>of Trust and Hope in God ALONE - We wait in hope for the LORD; he is our help and our shield. (33:20) In him our hearts rejoice, for we trust in his holy name. (33:21) May your unfailing love rest upon us, O LORD, even as we put our hope in you. (33:22</a:t>
            </a:r>
            <a:r>
              <a:rPr lang="en-US" dirty="0" smtClean="0"/>
              <a:t>)</a:t>
            </a:r>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pPr lvl="0"/>
            <a:r>
              <a:rPr lang="en-US" dirty="0" smtClean="0"/>
              <a:t>The Community of Praise (vv. 1-3) and of Witness to the Nations (v. 8) respond in Hope and </a:t>
            </a:r>
            <a:r>
              <a:rPr lang="en-US" dirty="0" smtClean="0"/>
              <a:t>Trust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laise Pascal"/>
          <p:cNvPicPr>
            <a:picLocks noChangeAspect="1" noChangeArrowheads="1"/>
          </p:cNvPicPr>
          <p:nvPr/>
        </p:nvPicPr>
        <p:blipFill>
          <a:blip r:embed="rId2" cstate="print"/>
          <a:srcRect/>
          <a:stretch>
            <a:fillRect/>
          </a:stretch>
        </p:blipFill>
        <p:spPr bwMode="auto">
          <a:xfrm>
            <a:off x="2590800" y="2057400"/>
            <a:ext cx="4267200" cy="3886200"/>
          </a:xfrm>
          <a:prstGeom prst="rect">
            <a:avLst/>
          </a:prstGeom>
          <a:noFill/>
        </p:spPr>
      </p:pic>
      <p:sp>
        <p:nvSpPr>
          <p:cNvPr id="5" name="Title 4"/>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dirty="0"/>
          </a:p>
        </p:txBody>
      </p:sp>
      <p:sp>
        <p:nvSpPr>
          <p:cNvPr id="6" name="Content Placeholder 5"/>
          <p:cNvSpPr>
            <a:spLocks noGrp="1"/>
          </p:cNvSpPr>
          <p:nvPr>
            <p:ph idx="1"/>
          </p:nvPr>
        </p:nvSpPr>
        <p:spPr/>
        <p:txBody>
          <a:bodyPr/>
          <a:lstStyle/>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pPr lvl="0"/>
            <a:r>
              <a:rPr lang="en-US" dirty="0" smtClean="0"/>
              <a:t>The </a:t>
            </a:r>
            <a:r>
              <a:rPr lang="en-US" dirty="0" smtClean="0"/>
              <a:t>Holy Spirit applies the Truth of this Psalm to them </a:t>
            </a:r>
            <a:endParaRPr lang="en-US" sz="2800" dirty="0" smtClean="0"/>
          </a:p>
          <a:p>
            <a:pPr lvl="1"/>
            <a:r>
              <a:rPr lang="en-US" dirty="0" smtClean="0"/>
              <a:t>God is the Creator</a:t>
            </a:r>
            <a:endParaRPr lang="en-US" sz="2600" dirty="0" smtClean="0"/>
          </a:p>
          <a:p>
            <a:pPr lvl="1"/>
            <a:r>
              <a:rPr lang="en-US" dirty="0" smtClean="0"/>
              <a:t>God’s Word </a:t>
            </a:r>
            <a:r>
              <a:rPr lang="en-US" dirty="0" smtClean="0"/>
              <a:t>is True</a:t>
            </a:r>
            <a:endParaRPr lang="en-US" sz="2600" dirty="0" smtClean="0"/>
          </a:p>
          <a:p>
            <a:pPr lvl="1"/>
            <a:r>
              <a:rPr lang="en-US" dirty="0" smtClean="0"/>
              <a:t>Creation reveals God’s Character</a:t>
            </a:r>
          </a:p>
          <a:p>
            <a:pPr lvl="1"/>
            <a:r>
              <a:rPr lang="en-US" dirty="0" smtClean="0"/>
              <a:t>God ALONE </a:t>
            </a:r>
            <a:r>
              <a:rPr lang="en-US" dirty="0" smtClean="0"/>
              <a:t>is King</a:t>
            </a:r>
            <a:endParaRPr lang="en-US" sz="2600" dirty="0" smtClean="0"/>
          </a:p>
          <a:p>
            <a:pPr lvl="1"/>
            <a:r>
              <a:rPr lang="en-US" dirty="0" smtClean="0"/>
              <a:t>God has walked on this Earth</a:t>
            </a:r>
            <a:endParaRPr lang="en-US" sz="2600" dirty="0" smtClean="0"/>
          </a:p>
          <a:p>
            <a:pPr lvl="2"/>
            <a:r>
              <a:rPr lang="en-US" dirty="0" smtClean="0"/>
              <a:t>Jesus Christ has bound himself  to God’s Mission by his Incarnation &amp; Submission to the Father</a:t>
            </a:r>
            <a:endParaRPr lang="en-US" sz="2200" dirty="0" smtClean="0"/>
          </a:p>
          <a:p>
            <a:pPr lvl="2"/>
            <a:r>
              <a:rPr lang="en-US" dirty="0" smtClean="0"/>
              <a:t>Jesus did not come to bring in God’s Judgment on Humanity or the New Creation, but Salvation</a:t>
            </a:r>
            <a:endParaRPr lang="en-US" sz="2200" dirty="0" smtClean="0"/>
          </a:p>
          <a:p>
            <a:pPr lvl="2"/>
            <a:r>
              <a:rPr lang="en-US" dirty="0" smtClean="0"/>
              <a:t>Jesus is God’s KEY (way) to the New </a:t>
            </a:r>
            <a:r>
              <a:rPr lang="en-US" dirty="0" smtClean="0"/>
              <a:t>Creation</a:t>
            </a:r>
            <a:endParaRPr lang="en-US" sz="2600" dirty="0" smtClean="0"/>
          </a:p>
          <a:p>
            <a:endParaRPr lang="en-US"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1143000"/>
            <a:ext cx="9144000" cy="5715000"/>
          </a:xfrm>
        </p:spPr>
        <p:txBody>
          <a:bodyPr>
            <a:noAutofit/>
          </a:bodyPr>
          <a:lstStyle/>
          <a:p>
            <a:pPr lvl="0"/>
            <a:r>
              <a:rPr lang="en-US" dirty="0" smtClean="0"/>
              <a:t>Christians </a:t>
            </a:r>
            <a:r>
              <a:rPr lang="en-US" dirty="0" smtClean="0"/>
              <a:t>live between the two Poles of Creation and  the New Creation</a:t>
            </a:r>
            <a:endParaRPr lang="en-US" sz="2600" dirty="0" smtClean="0"/>
          </a:p>
          <a:p>
            <a:r>
              <a:rPr lang="en-US" dirty="0" smtClean="0"/>
              <a:t>The Holy Spirit applies this great Salvation and prepares a New </a:t>
            </a:r>
            <a:r>
              <a:rPr lang="en-US" dirty="0" smtClean="0"/>
              <a:t>Creation: The Vision of Zion</a:t>
            </a:r>
            <a:endParaRPr lang="en-US" sz="3000" dirty="0" smtClean="0"/>
          </a:p>
          <a:p>
            <a:endParaRPr lang="en-US"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C00000"/>
                </a:solidFill>
              </a:rPr>
              <a:t>THE WORD OF GOD, THE SPIRIT OF GOD, AND  A VISION OF THE NEW CREATION</a:t>
            </a:r>
            <a:br>
              <a:rPr lang="en-US" b="1" dirty="0" smtClean="0">
                <a:solidFill>
                  <a:srgbClr val="C00000"/>
                </a:solidFill>
              </a:rPr>
            </a:br>
            <a:endParaRPr lang="en-US" dirty="0"/>
          </a:p>
        </p:txBody>
      </p:sp>
      <p:sp>
        <p:nvSpPr>
          <p:cNvPr id="3" name="Subtitle 2"/>
          <p:cNvSpPr>
            <a:spLocks noGrp="1"/>
          </p:cNvSpPr>
          <p:nvPr>
            <p:ph type="subTitle" idx="1"/>
          </p:nvPr>
        </p:nvSpPr>
        <p:spPr/>
        <p:txBody>
          <a:bodyPr/>
          <a:lstStyle/>
          <a:p>
            <a:r>
              <a:rPr lang="en-US" b="1" i="1" dirty="0" smtClean="0">
                <a:solidFill>
                  <a:srgbClr val="002060"/>
                </a:solidFill>
              </a:rPr>
              <a:t>A VISION OF ZION</a:t>
            </a:r>
            <a:endParaRPr lang="en-US" b="1" i="1" dirty="0">
              <a:solidFill>
                <a:srgbClr val="00206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002060"/>
                </a:solidFill>
              </a:rPr>
              <a:t>A VISION OF ZION</a:t>
            </a:r>
            <a:br>
              <a:rPr lang="en-US" b="1" i="1" dirty="0" smtClean="0">
                <a:solidFill>
                  <a:srgbClr val="002060"/>
                </a:solidFill>
              </a:rPr>
            </a:br>
            <a:r>
              <a:rPr lang="en-US" b="1" i="1" dirty="0" smtClean="0">
                <a:solidFill>
                  <a:srgbClr val="002060"/>
                </a:solidFill>
              </a:rPr>
              <a:t>THE NEW CREATION</a:t>
            </a:r>
            <a:endParaRPr lang="en-US" dirty="0"/>
          </a:p>
        </p:txBody>
      </p:sp>
      <p:sp>
        <p:nvSpPr>
          <p:cNvPr id="3" name="Content Placeholder 2"/>
          <p:cNvSpPr>
            <a:spLocks noGrp="1"/>
          </p:cNvSpPr>
          <p:nvPr>
            <p:ph idx="1"/>
          </p:nvPr>
        </p:nvSpPr>
        <p:spPr>
          <a:xfrm>
            <a:off x="0" y="1600200"/>
            <a:ext cx="9144000" cy="4525963"/>
          </a:xfrm>
        </p:spPr>
        <p:txBody>
          <a:bodyPr>
            <a:noAutofit/>
          </a:bodyPr>
          <a:lstStyle/>
          <a:p>
            <a:pPr lvl="0"/>
            <a:r>
              <a:rPr lang="en-US" sz="2600" dirty="0" smtClean="0"/>
              <a:t>The Message of Isaiah and the Psalms</a:t>
            </a:r>
          </a:p>
          <a:p>
            <a:pPr lvl="1"/>
            <a:r>
              <a:rPr lang="en-US" sz="2600" dirty="0" smtClean="0"/>
              <a:t>God is the Creator-King</a:t>
            </a:r>
          </a:p>
          <a:p>
            <a:pPr lvl="1"/>
            <a:r>
              <a:rPr lang="en-US" sz="2600" dirty="0" smtClean="0"/>
              <a:t>Response to his Word/Plan will </a:t>
            </a:r>
            <a:r>
              <a:rPr lang="en-US" sz="2600" dirty="0" smtClean="0"/>
              <a:t>demonstrate whether </a:t>
            </a:r>
            <a:r>
              <a:rPr lang="en-US" sz="2600" dirty="0" smtClean="0"/>
              <a:t>one belongs to his Kingdom or not</a:t>
            </a:r>
          </a:p>
          <a:p>
            <a:pPr lvl="2"/>
            <a:r>
              <a:rPr lang="en-US" sz="2600" dirty="0" err="1" smtClean="0"/>
              <a:t>Ahaz</a:t>
            </a:r>
            <a:r>
              <a:rPr lang="en-US" sz="2600" dirty="0" smtClean="0"/>
              <a:t> and Hezekiah</a:t>
            </a:r>
          </a:p>
          <a:p>
            <a:pPr lvl="2"/>
            <a:r>
              <a:rPr lang="en-US" sz="2600" dirty="0" smtClean="0"/>
              <a:t>The nations in Isa 2 and </a:t>
            </a:r>
            <a:r>
              <a:rPr lang="en-US" sz="2600" dirty="0" smtClean="0"/>
              <a:t>56</a:t>
            </a:r>
            <a:endParaRPr lang="en-US" sz="2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002060"/>
                </a:solidFill>
              </a:rPr>
              <a:t>A VISION OF ZION</a:t>
            </a:r>
            <a:br>
              <a:rPr lang="en-US" b="1" i="1" dirty="0" smtClean="0">
                <a:solidFill>
                  <a:srgbClr val="002060"/>
                </a:solidFill>
              </a:rPr>
            </a:br>
            <a:r>
              <a:rPr lang="en-US" b="1" i="1" dirty="0" smtClean="0">
                <a:solidFill>
                  <a:srgbClr val="002060"/>
                </a:solidFill>
              </a:rPr>
              <a:t>THE NEW CREATION</a:t>
            </a:r>
            <a:endParaRPr lang="en-US" dirty="0"/>
          </a:p>
        </p:txBody>
      </p:sp>
      <p:sp>
        <p:nvSpPr>
          <p:cNvPr id="3" name="Content Placeholder 2"/>
          <p:cNvSpPr>
            <a:spLocks noGrp="1"/>
          </p:cNvSpPr>
          <p:nvPr>
            <p:ph idx="1"/>
          </p:nvPr>
        </p:nvSpPr>
        <p:spPr>
          <a:xfrm>
            <a:off x="0" y="1600200"/>
            <a:ext cx="9144000" cy="4525963"/>
          </a:xfrm>
        </p:spPr>
        <p:txBody>
          <a:bodyPr>
            <a:noAutofit/>
          </a:bodyPr>
          <a:lstStyle/>
          <a:p>
            <a:pPr lvl="1"/>
            <a:r>
              <a:rPr lang="en-US" sz="2600" dirty="0" smtClean="0"/>
              <a:t>The </a:t>
            </a:r>
            <a:r>
              <a:rPr lang="en-US" sz="2600" dirty="0" smtClean="0"/>
              <a:t>New People of God are likened to “a holy seed” (6:13b)</a:t>
            </a:r>
          </a:p>
          <a:p>
            <a:pPr lvl="2"/>
            <a:r>
              <a:rPr lang="en-US" sz="2600" dirty="0" smtClean="0"/>
              <a:t>God’s Spirit confirms their Election</a:t>
            </a:r>
          </a:p>
          <a:p>
            <a:pPr lvl="2"/>
            <a:r>
              <a:rPr lang="en-US" sz="2600" dirty="0" smtClean="0"/>
              <a:t>God’s Covenant confirms their Relationship</a:t>
            </a:r>
          </a:p>
          <a:p>
            <a:pPr lvl="2"/>
            <a:r>
              <a:rPr lang="en-US" sz="2600" dirty="0" smtClean="0"/>
              <a:t>God’s Word confirms their Walking with God in holy Wisdom</a:t>
            </a:r>
          </a:p>
          <a:p>
            <a:pPr lvl="1"/>
            <a:r>
              <a:rPr lang="en-US" sz="3000" dirty="0" smtClean="0"/>
              <a:t>God’s Promise confirms </a:t>
            </a:r>
            <a:r>
              <a:rPr lang="en-US" sz="3000" dirty="0" smtClean="0"/>
              <a:t>God’s Covenant from </a:t>
            </a:r>
            <a:r>
              <a:rPr lang="en-US" sz="3000" dirty="0" smtClean="0"/>
              <a:t>generation to generation</a:t>
            </a:r>
          </a:p>
          <a:p>
            <a:pPr lvl="1"/>
            <a:r>
              <a:rPr lang="en-US" sz="3000" dirty="0" smtClean="0"/>
              <a:t>Jesus confirms through the Spirit the continuing Mission of God</a:t>
            </a:r>
          </a:p>
          <a:p>
            <a:endParaRPr lang="en-US" sz="2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002060"/>
                </a:solidFill>
              </a:rPr>
              <a:t>A VISION OF ZION</a:t>
            </a:r>
            <a:br>
              <a:rPr lang="en-US" b="1" i="1" dirty="0" smtClean="0">
                <a:solidFill>
                  <a:srgbClr val="002060"/>
                </a:solidFill>
              </a:rPr>
            </a:br>
            <a:r>
              <a:rPr lang="en-US" b="1" i="1" dirty="0" smtClean="0">
                <a:solidFill>
                  <a:srgbClr val="002060"/>
                </a:solidFill>
              </a:rPr>
              <a:t>THE NEW CREATION</a:t>
            </a:r>
            <a:endParaRPr lang="en-US" dirty="0"/>
          </a:p>
        </p:txBody>
      </p:sp>
      <p:sp>
        <p:nvSpPr>
          <p:cNvPr id="3" name="Content Placeholder 2"/>
          <p:cNvSpPr>
            <a:spLocks noGrp="1"/>
          </p:cNvSpPr>
          <p:nvPr>
            <p:ph idx="1"/>
          </p:nvPr>
        </p:nvSpPr>
        <p:spPr/>
        <p:txBody>
          <a:bodyPr>
            <a:normAutofit/>
          </a:bodyPr>
          <a:lstStyle/>
          <a:p>
            <a:pPr lvl="0"/>
            <a:r>
              <a:rPr lang="en-US" sz="3600" dirty="0" smtClean="0"/>
              <a:t>The </a:t>
            </a:r>
            <a:r>
              <a:rPr lang="en-US" sz="3600" dirty="0" smtClean="0"/>
              <a:t>Holy Spirit confirms God’s Plan by opening our eyes to the grand Drama of Creation, Redemption, and to the Vision of Zion (the New Creation</a:t>
            </a:r>
            <a:r>
              <a:rPr lang="en-US" sz="3600" dirty="0" smtClean="0"/>
              <a:t>) (Isa 60)</a:t>
            </a:r>
          </a:p>
          <a:p>
            <a:pPr lvl="0"/>
            <a:r>
              <a:rPr lang="en-US" sz="3600" dirty="0" smtClean="0"/>
              <a:t>The Holy Spirit </a:t>
            </a:r>
            <a:r>
              <a:rPr lang="en-US" sz="3600" dirty="0" smtClean="0"/>
              <a:t>confirms God’s Redemption (Rom 8)</a:t>
            </a:r>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3" name="Content Placeholder 2"/>
          <p:cNvSpPr>
            <a:spLocks noGrp="1"/>
          </p:cNvSpPr>
          <p:nvPr>
            <p:ph idx="1"/>
          </p:nvPr>
        </p:nvSpPr>
        <p:spPr>
          <a:xfrm>
            <a:off x="0" y="1600200"/>
            <a:ext cx="9144000" cy="5257800"/>
          </a:xfrm>
        </p:spPr>
        <p:txBody>
          <a:bodyPr/>
          <a:lstStyle/>
          <a:p>
            <a:pPr marL="342900" lvl="1" indent="-342900"/>
            <a:r>
              <a:rPr lang="en-US" dirty="0" smtClean="0"/>
              <a:t>HOW CAN WE EXPERIENCE THE POWER OF GOD’S WORD?</a:t>
            </a:r>
          </a:p>
          <a:p>
            <a:pPr lvl="1"/>
            <a:r>
              <a:rPr lang="en-US" dirty="0" smtClean="0"/>
              <a:t>LISTEN AND SEE</a:t>
            </a:r>
          </a:p>
          <a:p>
            <a:pPr lvl="1"/>
            <a:r>
              <a:rPr lang="en-US" dirty="0" smtClean="0"/>
              <a:t>DWELL IN THE WORD</a:t>
            </a:r>
          </a:p>
          <a:p>
            <a:pPr marL="342900" lvl="1" indent="-342900"/>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3" name="Content Placeholder 2"/>
          <p:cNvSpPr>
            <a:spLocks noGrp="1"/>
          </p:cNvSpPr>
          <p:nvPr>
            <p:ph idx="1"/>
          </p:nvPr>
        </p:nvSpPr>
        <p:spPr>
          <a:xfrm>
            <a:off x="0" y="1600200"/>
            <a:ext cx="9144000" cy="5257800"/>
          </a:xfrm>
        </p:spPr>
        <p:txBody>
          <a:bodyPr>
            <a:normAutofit/>
          </a:bodyPr>
          <a:lstStyle/>
          <a:p>
            <a:r>
              <a:rPr lang="en-US" sz="3600" dirty="0" smtClean="0"/>
              <a:t>A HOLISTIC UNDERSTANDING OF THE WORD INCLUDES</a:t>
            </a:r>
          </a:p>
          <a:p>
            <a:pPr lvl="1"/>
            <a:r>
              <a:rPr lang="en-US" sz="3200" dirty="0" smtClean="0"/>
              <a:t>ALL FORMS OF REVELATION</a:t>
            </a:r>
          </a:p>
          <a:p>
            <a:pPr lvl="2"/>
            <a:r>
              <a:rPr lang="en-US" sz="2800" dirty="0" smtClean="0"/>
              <a:t>CREATION, NATURE: </a:t>
            </a:r>
            <a:r>
              <a:rPr lang="en-US" sz="2800" dirty="0" smtClean="0">
                <a:solidFill>
                  <a:srgbClr val="C00000"/>
                </a:solidFill>
              </a:rPr>
              <a:t>THE </a:t>
            </a:r>
            <a:r>
              <a:rPr lang="en-US" sz="2800" b="1" dirty="0" smtClean="0">
                <a:solidFill>
                  <a:srgbClr val="C00000"/>
                </a:solidFill>
              </a:rPr>
              <a:t>VISIBLE</a:t>
            </a:r>
            <a:r>
              <a:rPr lang="en-US" sz="2800" dirty="0" smtClean="0">
                <a:solidFill>
                  <a:srgbClr val="C00000"/>
                </a:solidFill>
              </a:rPr>
              <a:t> </a:t>
            </a:r>
            <a:r>
              <a:rPr lang="en-US" sz="2800" dirty="0" smtClean="0">
                <a:solidFill>
                  <a:srgbClr val="C00000"/>
                </a:solidFill>
              </a:rPr>
              <a:t>WORD </a:t>
            </a:r>
            <a:r>
              <a:rPr lang="en-US" sz="2800" dirty="0" smtClean="0"/>
              <a:t>AS THE WORLD OF REDEMPTION</a:t>
            </a:r>
            <a:endParaRPr lang="en-US" sz="2800" dirty="0" smtClean="0"/>
          </a:p>
          <a:p>
            <a:pPr lvl="2"/>
            <a:r>
              <a:rPr lang="en-US" sz="2800" dirty="0" smtClean="0"/>
              <a:t>JESUS CHRIST: </a:t>
            </a:r>
            <a:r>
              <a:rPr lang="en-US" sz="2800" dirty="0" smtClean="0">
                <a:solidFill>
                  <a:srgbClr val="C00000"/>
                </a:solidFill>
              </a:rPr>
              <a:t>THE </a:t>
            </a:r>
            <a:r>
              <a:rPr lang="en-US" sz="2800" b="1" dirty="0" smtClean="0">
                <a:solidFill>
                  <a:srgbClr val="C00000"/>
                </a:solidFill>
              </a:rPr>
              <a:t>INCARNATE</a:t>
            </a:r>
            <a:r>
              <a:rPr lang="en-US" sz="2800" dirty="0" smtClean="0">
                <a:solidFill>
                  <a:srgbClr val="C00000"/>
                </a:solidFill>
              </a:rPr>
              <a:t> </a:t>
            </a:r>
            <a:r>
              <a:rPr lang="en-US" sz="2800" dirty="0" smtClean="0">
                <a:solidFill>
                  <a:srgbClr val="C00000"/>
                </a:solidFill>
              </a:rPr>
              <a:t>WORD </a:t>
            </a:r>
            <a:r>
              <a:rPr lang="en-US" sz="2800" dirty="0" smtClean="0"/>
              <a:t>AS THE CREATOR AND MEDIATOR OF REDEMPTION</a:t>
            </a:r>
            <a:endParaRPr lang="en-US" sz="2800" dirty="0" smtClean="0"/>
          </a:p>
          <a:p>
            <a:pPr lvl="2"/>
            <a:r>
              <a:rPr lang="en-US" sz="2800" dirty="0" smtClean="0"/>
              <a:t>SCRIPTURE: </a:t>
            </a:r>
            <a:r>
              <a:rPr lang="en-US" sz="2800" b="1" dirty="0" smtClean="0">
                <a:solidFill>
                  <a:srgbClr val="C00000"/>
                </a:solidFill>
              </a:rPr>
              <a:t>THE WRITTEN </a:t>
            </a:r>
            <a:r>
              <a:rPr lang="en-US" sz="2800" b="1" dirty="0" smtClean="0">
                <a:solidFill>
                  <a:srgbClr val="C00000"/>
                </a:solidFill>
              </a:rPr>
              <a:t>WORD </a:t>
            </a:r>
            <a:r>
              <a:rPr lang="en-US" sz="2800" dirty="0" smtClean="0"/>
              <a:t>AS THE DRAMA OF REDEMPTION</a:t>
            </a: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3" name="Content Placeholder 2"/>
          <p:cNvSpPr>
            <a:spLocks noGrp="1"/>
          </p:cNvSpPr>
          <p:nvPr>
            <p:ph idx="1"/>
          </p:nvPr>
        </p:nvSpPr>
        <p:spPr>
          <a:xfrm>
            <a:off x="0" y="1600200"/>
            <a:ext cx="9144000" cy="5257800"/>
          </a:xfrm>
        </p:spPr>
        <p:txBody>
          <a:bodyPr>
            <a:normAutofit lnSpcReduction="10000"/>
          </a:bodyPr>
          <a:lstStyle/>
          <a:p>
            <a:r>
              <a:rPr lang="en-US" dirty="0" smtClean="0"/>
              <a:t>A HOLISTIC UNDERSTANDING OF THE WORD INCLUDES</a:t>
            </a:r>
          </a:p>
          <a:p>
            <a:pPr lvl="1"/>
            <a:r>
              <a:rPr lang="en-US" dirty="0" smtClean="0"/>
              <a:t>A TRINITARIAN UNDERSTANDING</a:t>
            </a:r>
          </a:p>
          <a:p>
            <a:pPr lvl="2"/>
            <a:r>
              <a:rPr lang="en-US" dirty="0" smtClean="0"/>
              <a:t>FATHER </a:t>
            </a:r>
            <a:r>
              <a:rPr lang="en-US" b="1" dirty="0" smtClean="0">
                <a:solidFill>
                  <a:srgbClr val="C00000"/>
                </a:solidFill>
              </a:rPr>
              <a:t>SPEAKS</a:t>
            </a:r>
            <a:r>
              <a:rPr lang="en-US" dirty="0" smtClean="0"/>
              <a:t> - </a:t>
            </a:r>
            <a:r>
              <a:rPr lang="en-US" dirty="0" smtClean="0"/>
              <a:t>HE SPEAKS THE WORLD AND REDEMPTION INTO BEING (WORD/DEED); He is the God who promises and threats </a:t>
            </a:r>
            <a:endParaRPr lang="en-US" dirty="0" smtClean="0"/>
          </a:p>
          <a:p>
            <a:pPr lvl="2"/>
            <a:r>
              <a:rPr lang="en-US" dirty="0" smtClean="0"/>
              <a:t>THE SON </a:t>
            </a:r>
            <a:r>
              <a:rPr lang="en-US" b="1" dirty="0" smtClean="0">
                <a:solidFill>
                  <a:srgbClr val="C00000"/>
                </a:solidFill>
              </a:rPr>
              <a:t>IS</a:t>
            </a:r>
            <a:r>
              <a:rPr lang="en-US" dirty="0" smtClean="0"/>
              <a:t>: THE WORD WHO IS GOD. HE </a:t>
            </a:r>
            <a:r>
              <a:rPr lang="en-US" dirty="0" smtClean="0"/>
              <a:t>IS THE </a:t>
            </a:r>
            <a:r>
              <a:rPr lang="en-US" b="1" dirty="0" smtClean="0">
                <a:solidFill>
                  <a:srgbClr val="C00000"/>
                </a:solidFill>
              </a:rPr>
              <a:t>INCARNATE WORD/DEED </a:t>
            </a:r>
            <a:r>
              <a:rPr lang="en-US" dirty="0" smtClean="0"/>
              <a:t>OF GOD; he is the God who saves &amp; judges</a:t>
            </a:r>
            <a:endParaRPr lang="en-US" dirty="0" smtClean="0"/>
          </a:p>
          <a:p>
            <a:pPr lvl="2"/>
            <a:r>
              <a:rPr lang="en-US" dirty="0" smtClean="0"/>
              <a:t>HOLY </a:t>
            </a:r>
            <a:r>
              <a:rPr lang="en-US" dirty="0" smtClean="0"/>
              <a:t>SPIRIT </a:t>
            </a:r>
            <a:r>
              <a:rPr lang="en-US" b="1" dirty="0" smtClean="0">
                <a:solidFill>
                  <a:srgbClr val="C00000"/>
                </a:solidFill>
              </a:rPr>
              <a:t>DOES</a:t>
            </a:r>
            <a:r>
              <a:rPr lang="en-US" dirty="0" smtClean="0"/>
              <a:t>: HE EXECUTES/</a:t>
            </a:r>
            <a:r>
              <a:rPr lang="en-US" b="1" dirty="0" smtClean="0">
                <a:solidFill>
                  <a:srgbClr val="C00000"/>
                </a:solidFill>
              </a:rPr>
              <a:t>EMPOWERS</a:t>
            </a:r>
            <a:r>
              <a:rPr lang="en-US" dirty="0" smtClean="0"/>
              <a:t> GOD’S CREATIVE WORD/ACT, INSPIRES SCRIPTURE; He is the God who works out God’s Plans in Creation </a:t>
            </a:r>
            <a:r>
              <a:rPr lang="en-US" dirty="0" smtClean="0"/>
              <a:t>and applies God’s Word to H</a:t>
            </a:r>
            <a:r>
              <a:rPr lang="en-US" dirty="0" smtClean="0"/>
              <a:t>uman Beings</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3" name="Content Placeholder 2"/>
          <p:cNvSpPr>
            <a:spLocks noGrp="1"/>
          </p:cNvSpPr>
          <p:nvPr>
            <p:ph idx="1"/>
          </p:nvPr>
        </p:nvSpPr>
        <p:spPr>
          <a:xfrm>
            <a:off x="0" y="1600200"/>
            <a:ext cx="9144000" cy="5257800"/>
          </a:xfrm>
        </p:spPr>
        <p:txBody>
          <a:bodyPr/>
          <a:lstStyle/>
          <a:p>
            <a:pPr lvl="1"/>
            <a:r>
              <a:rPr lang="en-US" dirty="0" smtClean="0"/>
              <a:t>THE STORY OF REDEMPTION: A </a:t>
            </a:r>
            <a:r>
              <a:rPr lang="en-US" b="1" dirty="0" smtClean="0">
                <a:solidFill>
                  <a:srgbClr val="C00000"/>
                </a:solidFill>
              </a:rPr>
              <a:t>growing</a:t>
            </a:r>
            <a:r>
              <a:rPr lang="en-US" dirty="0" smtClean="0"/>
              <a:t> </a:t>
            </a:r>
            <a:r>
              <a:rPr lang="en-US" b="1" dirty="0" smtClean="0">
                <a:solidFill>
                  <a:srgbClr val="C00000"/>
                </a:solidFill>
              </a:rPr>
              <a:t>Under</a:t>
            </a:r>
            <a:r>
              <a:rPr lang="en-US" dirty="0" smtClean="0"/>
              <a:t>standing of God’s Speech, Work, and Purposes from Beginning to End</a:t>
            </a:r>
          </a:p>
          <a:p>
            <a:pPr lvl="2"/>
            <a:r>
              <a:rPr lang="en-US" dirty="0" smtClean="0"/>
              <a:t>From Genesis through Revelation</a:t>
            </a:r>
          </a:p>
          <a:p>
            <a:pPr lvl="2"/>
            <a:r>
              <a:rPr lang="en-US" dirty="0" smtClean="0"/>
              <a:t>Each Part of the Bible: </a:t>
            </a:r>
          </a:p>
          <a:p>
            <a:pPr lvl="3"/>
            <a:r>
              <a:rPr lang="en-US" dirty="0" smtClean="0"/>
              <a:t>Old Testament: Pentateuch, Prophets, Writings</a:t>
            </a:r>
          </a:p>
          <a:p>
            <a:pPr lvl="3"/>
            <a:r>
              <a:rPr lang="en-US" dirty="0" smtClean="0"/>
              <a:t>New Testament: Gospels, Acts, Epistles, Revelation</a:t>
            </a:r>
          </a:p>
          <a:p>
            <a:pPr lvl="2"/>
            <a:r>
              <a:rPr lang="en-US" dirty="0" smtClean="0"/>
              <a:t>The Big Storyline</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rgbClr val="C00000"/>
                </a:solidFill>
              </a:rPr>
              <a:t>THE WORD OF GOD, THE SPIRIT OF GOD, AND THE WORLD OF WISDOM</a:t>
            </a:r>
            <a:endParaRPr lang="en-US" sz="3600" b="1" dirty="0">
              <a:solidFill>
                <a:srgbClr val="C00000"/>
              </a:solidFill>
            </a:endParaRPr>
          </a:p>
        </p:txBody>
      </p:sp>
      <p:sp>
        <p:nvSpPr>
          <p:cNvPr id="4" name="Subtitle 3"/>
          <p:cNvSpPr>
            <a:spLocks noGrp="1"/>
          </p:cNvSpPr>
          <p:nvPr>
            <p:ph type="subTitle" idx="1"/>
          </p:nvPr>
        </p:nvSpPr>
        <p:spPr/>
        <p:txBody>
          <a:bodyPr/>
          <a:lstStyle/>
          <a:p>
            <a:r>
              <a:rPr lang="en-US" b="1" dirty="0" smtClean="0">
                <a:solidFill>
                  <a:schemeClr val="tx1"/>
                </a:solidFill>
              </a:rPr>
              <a:t>PSALM 33</a:t>
            </a:r>
            <a:endParaRPr lang="en-US" b="1"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b="1" dirty="0" smtClean="0">
                <a:solidFill>
                  <a:srgbClr val="C00000"/>
                </a:solidFill>
              </a:rPr>
              <a:t>PSALM 33: MACRO-STRUCTURE</a:t>
            </a:r>
            <a:endParaRPr lang="en-US" b="1" dirty="0">
              <a:solidFill>
                <a:srgbClr val="C00000"/>
              </a:solidFill>
            </a:endParaRPr>
          </a:p>
        </p:txBody>
      </p:sp>
      <p:sp>
        <p:nvSpPr>
          <p:cNvPr id="3" name="Content Placeholder 2"/>
          <p:cNvSpPr>
            <a:spLocks noGrp="1"/>
          </p:cNvSpPr>
          <p:nvPr>
            <p:ph idx="1"/>
          </p:nvPr>
        </p:nvSpPr>
        <p:spPr>
          <a:xfrm>
            <a:off x="0" y="838200"/>
            <a:ext cx="9144000" cy="6019800"/>
          </a:xfrm>
        </p:spPr>
        <p:txBody>
          <a:bodyPr>
            <a:noAutofit/>
          </a:bodyPr>
          <a:lstStyle/>
          <a:p>
            <a:r>
              <a:rPr lang="en-US" sz="2200" dirty="0" smtClean="0"/>
              <a:t>A  INVOCATION TO WORSHIP: THE GODLY - 33:1  </a:t>
            </a:r>
            <a:r>
              <a:rPr lang="en-US" sz="2200" dirty="0"/>
              <a:t>Sing joyfully to the LORD, you righteous; it is fitting for the upright to praise him. 33:2  Praise the LORD with the harp; make music to him on the ten‑</a:t>
            </a:r>
            <a:r>
              <a:rPr lang="en-US" sz="2200" dirty="0" err="1"/>
              <a:t>stringed</a:t>
            </a:r>
            <a:r>
              <a:rPr lang="en-US" sz="2200" dirty="0"/>
              <a:t> lyre. 33:3  Sing to him a new song; play skillfully, and shout for joy.</a:t>
            </a:r>
          </a:p>
          <a:p>
            <a:pPr lvl="1"/>
            <a:r>
              <a:rPr lang="en-US" sz="2200" dirty="0" smtClean="0"/>
              <a:t>B	 REASONS - 33:4  </a:t>
            </a:r>
            <a:r>
              <a:rPr lang="en-US" sz="2200" dirty="0"/>
              <a:t>For the word of the LORD is right and true; he is faithful in all he does. 33:5  The LORD loves righteousness and justice; the earth is full of his unfailing love. 33:6  By the word of the LORD were the heavens made, their starry host by the breath of his mouth. 33:7  He gathers the waters of the sea into jars {7  Or &lt;sea as into a heap&gt;} ; he puts the deep into storehouses.</a:t>
            </a:r>
          </a:p>
          <a:p>
            <a:r>
              <a:rPr lang="en-US" sz="2200" dirty="0" smtClean="0"/>
              <a:t>A</a:t>
            </a:r>
            <a:r>
              <a:rPr lang="en-US" sz="2200" dirty="0"/>
              <a:t>’  </a:t>
            </a:r>
            <a:r>
              <a:rPr lang="en-US" sz="2200" dirty="0" smtClean="0"/>
              <a:t>INVOCATION TO WORSHIP: THE NATIONS - 33:8  </a:t>
            </a:r>
            <a:r>
              <a:rPr lang="en-US" sz="2200" dirty="0"/>
              <a:t>Let all the earth fear the LORD; let all the people of the world revere him. </a:t>
            </a:r>
          </a:p>
          <a:p>
            <a:pPr lvl="1"/>
            <a:r>
              <a:rPr lang="en-US" sz="2200" dirty="0" smtClean="0"/>
              <a:t>B</a:t>
            </a:r>
            <a:r>
              <a:rPr lang="en-US" sz="2200" dirty="0"/>
              <a:t>’ </a:t>
            </a:r>
            <a:r>
              <a:rPr lang="en-US" sz="2200" dirty="0" smtClean="0"/>
              <a:t>REASONS - 33:9  </a:t>
            </a:r>
            <a:r>
              <a:rPr lang="en-US" sz="2200" dirty="0"/>
              <a:t>For he spoke, and it came to be; he commanded, and it stood firm. 33:10  The LORD foils the plans of the nations; he thwarts the purposes of the peoples. 33:11  But the plans of the LORD stand firm forever, the purposes of his heart through all generations</a:t>
            </a:r>
            <a:r>
              <a:rPr lang="en-US" sz="2200" dirty="0" smtClean="0"/>
              <a:t>.</a:t>
            </a: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2420</Words>
  <Application>Microsoft Office PowerPoint</Application>
  <PresentationFormat>On-screen Show (4:3)</PresentationFormat>
  <Paragraphs>149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WORD &amp; SPIRIT</vt:lpstr>
      <vt:lpstr>THE WORD OF GOD, THE SPIRIT OF GOD, AND THE WORLD OF WISDOM</vt:lpstr>
      <vt:lpstr>THE WORD OF GOD, THE SPIRIT OF GOD, AND THE WORLD OF WISDOM</vt:lpstr>
      <vt:lpstr>THE WORD OF GOD, THE SPIRIT OF GOD, AND THE WORLD OF WISDOM</vt:lpstr>
      <vt:lpstr>THE WORD OF GOD, THE SPIRIT OF GOD, AND THE WORLD OF WISDOM</vt:lpstr>
      <vt:lpstr>THE WORD OF GOD, THE SPIRIT OF GOD, AND THE WORLD OF WISDOM</vt:lpstr>
      <vt:lpstr>THE WORD OF GOD, THE SPIRIT OF GOD, AND THE WORLD OF WISDOM</vt:lpstr>
      <vt:lpstr>THE WORD OF GOD, THE SPIRIT OF GOD, AND THE WORLD OF WISDOM</vt:lpstr>
      <vt:lpstr>PSALM 33: MACRO-STRUCTURE</vt:lpstr>
      <vt:lpstr>PSALM 33: MACRO-STRUCTURE</vt:lpstr>
      <vt:lpstr>SEEING PSALM33</vt:lpstr>
      <vt:lpstr>PSALM 33: MACRO-STRUCTURE</vt:lpstr>
      <vt:lpstr>PSALM 33: MACRO-STRUCTURE</vt:lpstr>
      <vt:lpstr>PSALM 33: MACRO-STRUCTURE</vt:lpstr>
      <vt:lpstr>PSALM 33: MACRO-STRUCTURE</vt:lpstr>
      <vt:lpstr>PSALM 33: MACRO-STRUCTURE</vt:lpstr>
      <vt:lpstr>PSALM 33: MACRO-STRUCTURE</vt:lpstr>
      <vt:lpstr>PART TWO</vt:lpstr>
      <vt:lpstr>WORD &amp; SPIRIT</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PSALM 33: MACRO-STRUCTURE</vt:lpstr>
      <vt:lpstr>THE WORD OF GOD, THE SPIRIT OF GOD, AND  A VISION OF THE NEW CREATION </vt:lpstr>
      <vt:lpstr>A VISION OF ZION THE NEW CREATION</vt:lpstr>
      <vt:lpstr>A VISION OF ZION THE NEW CREATION</vt:lpstr>
      <vt:lpstr>A VISION OF ZION THE NEW CREATION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&amp; SPIRIT</dc:title>
  <dc:creator> </dc:creator>
  <cp:lastModifiedBy> </cp:lastModifiedBy>
  <cp:revision>5</cp:revision>
  <dcterms:created xsi:type="dcterms:W3CDTF">2012-09-12T06:21:40Z</dcterms:created>
  <dcterms:modified xsi:type="dcterms:W3CDTF">2012-09-12T14:01:20Z</dcterms:modified>
</cp:coreProperties>
</file>