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9"/>
  </p:notesMasterIdLst>
  <p:sldIdLst>
    <p:sldId id="269" r:id="rId2"/>
    <p:sldId id="256" r:id="rId3"/>
    <p:sldId id="260" r:id="rId4"/>
    <p:sldId id="261" r:id="rId5"/>
    <p:sldId id="265" r:id="rId6"/>
    <p:sldId id="262" r:id="rId7"/>
    <p:sldId id="264" r:id="rId8"/>
    <p:sldId id="263" r:id="rId9"/>
    <p:sldId id="257" r:id="rId10"/>
    <p:sldId id="258" r:id="rId11"/>
    <p:sldId id="259" r:id="rId12"/>
    <p:sldId id="268" r:id="rId13"/>
    <p:sldId id="271" r:id="rId14"/>
    <p:sldId id="272" r:id="rId15"/>
    <p:sldId id="274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67" r:id="rId37"/>
    <p:sldId id="26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29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62ECA0-B965-4576-A9F2-42B543EC56F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A00D1E4-0BB2-43FA-9043-1156EF402A62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Lt" panose="020B0309000000000000" pitchFamily="49" charset="-120"/>
              <a:ea typeface="DFLiHei-Lt" panose="020B0309000000000000" pitchFamily="49" charset="-120"/>
            </a:rPr>
            <a:t>1.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你在教會裏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,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你會以甚麼樣的觀念和話語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「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鼓勵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」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單身弟兄姐妹</a:t>
          </a:r>
          <a:r>
            <a:rPr lang="en-US" alt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E7447549-91DC-4303-AC89-1B4F3A5F0F91}" type="parTrans" cxnId="{205D1213-8A8A-43B2-94E9-9E1F99123BD3}">
      <dgm:prSet/>
      <dgm:spPr/>
      <dgm:t>
        <a:bodyPr/>
        <a:lstStyle/>
        <a:p>
          <a:endParaRPr lang="en-US"/>
        </a:p>
      </dgm:t>
    </dgm:pt>
    <dgm:pt modelId="{C1B8546C-D7C9-4D2E-A57A-F86F2E9376A8}" type="sibTrans" cxnId="{205D1213-8A8A-43B2-94E9-9E1F99123BD3}">
      <dgm:prSet/>
      <dgm:spPr/>
      <dgm:t>
        <a:bodyPr/>
        <a:lstStyle/>
        <a:p>
          <a:endParaRPr lang="en-US"/>
        </a:p>
      </dgm:t>
    </dgm:pt>
    <dgm:pt modelId="{E6FC0AFE-4347-45F6-BD71-10D9BD1299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2.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如果你是單身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,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你最常在教會聽到別人如何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「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鼓勵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」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8D3CF608-5AC1-45CB-B7FD-9C9137AF63C7}" type="parTrans" cxnId="{9508A344-312D-4E74-B4C8-11F30F5D01B1}">
      <dgm:prSet/>
      <dgm:spPr/>
      <dgm:t>
        <a:bodyPr/>
        <a:lstStyle/>
        <a:p>
          <a:endParaRPr lang="en-US"/>
        </a:p>
      </dgm:t>
    </dgm:pt>
    <dgm:pt modelId="{8BA16F2E-62A8-4F71-B4D7-D1E150052186}" type="sibTrans" cxnId="{9508A344-312D-4E74-B4C8-11F30F5D01B1}">
      <dgm:prSet/>
      <dgm:spPr/>
      <dgm:t>
        <a:bodyPr/>
        <a:lstStyle/>
        <a:p>
          <a:endParaRPr lang="en-US"/>
        </a:p>
      </dgm:t>
    </dgm:pt>
    <dgm:pt modelId="{9671785B-527B-46BD-86DF-F37B3B806593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3.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看完這段影片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,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你的感想是甚麼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722E57BD-3181-41F8-AA28-2341736CCAD9}" type="parTrans" cxnId="{F0FB05CC-F4E6-44B9-915D-6FB67DD1BBC9}">
      <dgm:prSet/>
      <dgm:spPr/>
      <dgm:t>
        <a:bodyPr/>
        <a:lstStyle/>
        <a:p>
          <a:endParaRPr lang="en-US"/>
        </a:p>
      </dgm:t>
    </dgm:pt>
    <dgm:pt modelId="{A6F8BEA6-8FEB-443D-A9AC-B1D5FD04528F}" type="sibTrans" cxnId="{F0FB05CC-F4E6-44B9-915D-6FB67DD1BBC9}">
      <dgm:prSet/>
      <dgm:spPr/>
      <dgm:t>
        <a:bodyPr/>
        <a:lstStyle/>
        <a:p>
          <a:endParaRPr lang="en-US"/>
        </a:p>
      </dgm:t>
    </dgm:pt>
    <dgm:pt modelId="{D17288EE-CE00-4847-9A50-6FD3FFC202B7}" type="pres">
      <dgm:prSet presAssocID="{AC62ECA0-B965-4576-A9F2-42B543EC5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0C5DC-7A3A-4EA7-9475-17CDAB1C91F9}" type="pres">
      <dgm:prSet presAssocID="{1A00D1E4-0BB2-43FA-9043-1156EF402A62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95116-6442-4C32-B904-ED88A5E047AD}" type="pres">
      <dgm:prSet presAssocID="{C1B8546C-D7C9-4D2E-A57A-F86F2E9376A8}" presName="spacer" presStyleCnt="0"/>
      <dgm:spPr/>
      <dgm:t>
        <a:bodyPr/>
        <a:lstStyle/>
        <a:p>
          <a:endParaRPr lang="en-US"/>
        </a:p>
      </dgm:t>
    </dgm:pt>
    <dgm:pt modelId="{DCE2CDB8-B3FC-42CE-B87B-D93A39FA836F}" type="pres">
      <dgm:prSet presAssocID="{E6FC0AFE-4347-45F6-BD71-10D9BD1299B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7A356-692C-445F-AE3D-F98A181E1687}" type="pres">
      <dgm:prSet presAssocID="{8BA16F2E-62A8-4F71-B4D7-D1E150052186}" presName="spacer" presStyleCnt="0"/>
      <dgm:spPr/>
      <dgm:t>
        <a:bodyPr/>
        <a:lstStyle/>
        <a:p>
          <a:endParaRPr lang="en-US"/>
        </a:p>
      </dgm:t>
    </dgm:pt>
    <dgm:pt modelId="{EB58AEB9-D9F0-485B-AE3E-2FF0994EC1C2}" type="pres">
      <dgm:prSet presAssocID="{9671785B-527B-46BD-86DF-F37B3B80659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0FB05CC-F4E6-44B9-915D-6FB67DD1BBC9}" srcId="{AC62ECA0-B965-4576-A9F2-42B543EC56F5}" destId="{9671785B-527B-46BD-86DF-F37B3B806593}" srcOrd="2" destOrd="0" parTransId="{722E57BD-3181-41F8-AA28-2341736CCAD9}" sibTransId="{A6F8BEA6-8FEB-443D-A9AC-B1D5FD04528F}"/>
    <dgm:cxn modelId="{E6794420-E103-4374-A09F-6BA92BB8CB1D}" type="presOf" srcId="{AC62ECA0-B965-4576-A9F2-42B543EC56F5}" destId="{D17288EE-CE00-4847-9A50-6FD3FFC202B7}" srcOrd="0" destOrd="0" presId="urn:microsoft.com/office/officeart/2005/8/layout/vList2"/>
    <dgm:cxn modelId="{7B1517F8-C4E1-4D9B-8E56-F2FF10E26359}" type="presOf" srcId="{1A00D1E4-0BB2-43FA-9043-1156EF402A62}" destId="{7FA0C5DC-7A3A-4EA7-9475-17CDAB1C91F9}" srcOrd="0" destOrd="0" presId="urn:microsoft.com/office/officeart/2005/8/layout/vList2"/>
    <dgm:cxn modelId="{37D5D3FA-33AA-482D-B56E-4D493C89B70B}" type="presOf" srcId="{9671785B-527B-46BD-86DF-F37B3B806593}" destId="{EB58AEB9-D9F0-485B-AE3E-2FF0994EC1C2}" srcOrd="0" destOrd="0" presId="urn:microsoft.com/office/officeart/2005/8/layout/vList2"/>
    <dgm:cxn modelId="{205D1213-8A8A-43B2-94E9-9E1F99123BD3}" srcId="{AC62ECA0-B965-4576-A9F2-42B543EC56F5}" destId="{1A00D1E4-0BB2-43FA-9043-1156EF402A62}" srcOrd="0" destOrd="0" parTransId="{E7447549-91DC-4303-AC89-1B4F3A5F0F91}" sibTransId="{C1B8546C-D7C9-4D2E-A57A-F86F2E9376A8}"/>
    <dgm:cxn modelId="{0CCC3140-49F1-4D95-AC73-0AED3B0194A2}" type="presOf" srcId="{E6FC0AFE-4347-45F6-BD71-10D9BD1299B9}" destId="{DCE2CDB8-B3FC-42CE-B87B-D93A39FA836F}" srcOrd="0" destOrd="0" presId="urn:microsoft.com/office/officeart/2005/8/layout/vList2"/>
    <dgm:cxn modelId="{9508A344-312D-4E74-B4C8-11F30F5D01B1}" srcId="{AC62ECA0-B965-4576-A9F2-42B543EC56F5}" destId="{E6FC0AFE-4347-45F6-BD71-10D9BD1299B9}" srcOrd="1" destOrd="0" parTransId="{8D3CF608-5AC1-45CB-B7FD-9C9137AF63C7}" sibTransId="{8BA16F2E-62A8-4F71-B4D7-D1E150052186}"/>
    <dgm:cxn modelId="{ED92EB0F-F5F2-42B9-92F4-90A64940F4C9}" type="presParOf" srcId="{D17288EE-CE00-4847-9A50-6FD3FFC202B7}" destId="{7FA0C5DC-7A3A-4EA7-9475-17CDAB1C91F9}" srcOrd="0" destOrd="0" presId="urn:microsoft.com/office/officeart/2005/8/layout/vList2"/>
    <dgm:cxn modelId="{E79872C5-8EC2-48CE-ABA3-0B187E493041}" type="presParOf" srcId="{D17288EE-CE00-4847-9A50-6FD3FFC202B7}" destId="{CEA95116-6442-4C32-B904-ED88A5E047AD}" srcOrd="1" destOrd="0" presId="urn:microsoft.com/office/officeart/2005/8/layout/vList2"/>
    <dgm:cxn modelId="{414E1A56-BFD2-4463-A12F-2C39EB7A40D8}" type="presParOf" srcId="{D17288EE-CE00-4847-9A50-6FD3FFC202B7}" destId="{DCE2CDB8-B3FC-42CE-B87B-D93A39FA836F}" srcOrd="2" destOrd="0" presId="urn:microsoft.com/office/officeart/2005/8/layout/vList2"/>
    <dgm:cxn modelId="{A8D77E6C-E7E3-4CBA-9151-637E137B4B1D}" type="presParOf" srcId="{D17288EE-CE00-4847-9A50-6FD3FFC202B7}" destId="{CA27A356-692C-445F-AE3D-F98A181E1687}" srcOrd="3" destOrd="0" presId="urn:microsoft.com/office/officeart/2005/8/layout/vList2"/>
    <dgm:cxn modelId="{759E7A04-EF24-4503-BAD7-B18B79990C9E}" type="presParOf" srcId="{D17288EE-CE00-4847-9A50-6FD3FFC202B7}" destId="{EB58AEB9-D9F0-485B-AE3E-2FF0994EC1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62ECA0-B965-4576-A9F2-42B543EC56F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A00D1E4-0BB2-43FA-9043-1156EF402A62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Lt" panose="020B0309000000000000" pitchFamily="49" charset="-120"/>
              <a:ea typeface="DFLiHei-Lt" panose="020B0309000000000000" pitchFamily="49" charset="-120"/>
            </a:rPr>
            <a:t>1.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你們教會是否有許多的單身姐妹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你對這個問題一直以來是抱持甚麼樣的態度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你是視而不見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知道問題的存在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,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不知道如何解決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或是積極幫助她們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</a:t>
          </a:r>
          <a:r>
            <a:rPr lang="zh-TW" alt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E7447549-91DC-4303-AC89-1B4F3A5F0F91}" type="parTrans" cxnId="{205D1213-8A8A-43B2-94E9-9E1F99123BD3}">
      <dgm:prSet/>
      <dgm:spPr/>
      <dgm:t>
        <a:bodyPr/>
        <a:lstStyle/>
        <a:p>
          <a:endParaRPr lang="en-US"/>
        </a:p>
      </dgm:t>
    </dgm:pt>
    <dgm:pt modelId="{C1B8546C-D7C9-4D2E-A57A-F86F2E9376A8}" type="sibTrans" cxnId="{205D1213-8A8A-43B2-94E9-9E1F99123BD3}">
      <dgm:prSet/>
      <dgm:spPr/>
      <dgm:t>
        <a:bodyPr/>
        <a:lstStyle/>
        <a:p>
          <a:endParaRPr lang="en-US"/>
        </a:p>
      </dgm:t>
    </dgm:pt>
    <dgm:pt modelId="{E6FC0AFE-4347-45F6-BD71-10D9BD1299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2.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看完現今社會狀況和教會現況之後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,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你對周遭的單身姐妹的看法是否改觀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 </a:t>
          </a:r>
          <a:r>
            <a:rPr lang="zh-TW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這是否幫助你更看見她們的需要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?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8D3CF608-5AC1-45CB-B7FD-9C9137AF63C7}" type="parTrans" cxnId="{9508A344-312D-4E74-B4C8-11F30F5D01B1}">
      <dgm:prSet/>
      <dgm:spPr/>
      <dgm:t>
        <a:bodyPr/>
        <a:lstStyle/>
        <a:p>
          <a:endParaRPr lang="en-US"/>
        </a:p>
      </dgm:t>
    </dgm:pt>
    <dgm:pt modelId="{8BA16F2E-62A8-4F71-B4D7-D1E150052186}" type="sibTrans" cxnId="{9508A344-312D-4E74-B4C8-11F30F5D01B1}">
      <dgm:prSet/>
      <dgm:spPr/>
      <dgm:t>
        <a:bodyPr/>
        <a:lstStyle/>
        <a:p>
          <a:endParaRPr lang="en-US"/>
        </a:p>
      </dgm:t>
    </dgm:pt>
    <dgm:pt modelId="{D17288EE-CE00-4847-9A50-6FD3FFC202B7}" type="pres">
      <dgm:prSet presAssocID="{AC62ECA0-B965-4576-A9F2-42B543EC5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0C5DC-7A3A-4EA7-9475-17CDAB1C91F9}" type="pres">
      <dgm:prSet presAssocID="{1A00D1E4-0BB2-43FA-9043-1156EF402A6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95116-6442-4C32-B904-ED88A5E047AD}" type="pres">
      <dgm:prSet presAssocID="{C1B8546C-D7C9-4D2E-A57A-F86F2E9376A8}" presName="spacer" presStyleCnt="0"/>
      <dgm:spPr/>
      <dgm:t>
        <a:bodyPr/>
        <a:lstStyle/>
        <a:p>
          <a:endParaRPr lang="en-US"/>
        </a:p>
      </dgm:t>
    </dgm:pt>
    <dgm:pt modelId="{DCE2CDB8-B3FC-42CE-B87B-D93A39FA836F}" type="pres">
      <dgm:prSet presAssocID="{E6FC0AFE-4347-45F6-BD71-10D9BD1299B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5D1213-8A8A-43B2-94E9-9E1F99123BD3}" srcId="{AC62ECA0-B965-4576-A9F2-42B543EC56F5}" destId="{1A00D1E4-0BB2-43FA-9043-1156EF402A62}" srcOrd="0" destOrd="0" parTransId="{E7447549-91DC-4303-AC89-1B4F3A5F0F91}" sibTransId="{C1B8546C-D7C9-4D2E-A57A-F86F2E9376A8}"/>
    <dgm:cxn modelId="{FA96F0B9-D166-44A1-85C8-F4A2281711F4}" type="presOf" srcId="{E6FC0AFE-4347-45F6-BD71-10D9BD1299B9}" destId="{DCE2CDB8-B3FC-42CE-B87B-D93A39FA836F}" srcOrd="0" destOrd="0" presId="urn:microsoft.com/office/officeart/2005/8/layout/vList2"/>
    <dgm:cxn modelId="{7E90AE20-79EA-42BD-8078-8B760E4994DD}" type="presOf" srcId="{1A00D1E4-0BB2-43FA-9043-1156EF402A62}" destId="{7FA0C5DC-7A3A-4EA7-9475-17CDAB1C91F9}" srcOrd="0" destOrd="0" presId="urn:microsoft.com/office/officeart/2005/8/layout/vList2"/>
    <dgm:cxn modelId="{65D99203-9865-4814-8037-BC2A1E543AA1}" type="presOf" srcId="{AC62ECA0-B965-4576-A9F2-42B543EC56F5}" destId="{D17288EE-CE00-4847-9A50-6FD3FFC202B7}" srcOrd="0" destOrd="0" presId="urn:microsoft.com/office/officeart/2005/8/layout/vList2"/>
    <dgm:cxn modelId="{9508A344-312D-4E74-B4C8-11F30F5D01B1}" srcId="{AC62ECA0-B965-4576-A9F2-42B543EC56F5}" destId="{E6FC0AFE-4347-45F6-BD71-10D9BD1299B9}" srcOrd="1" destOrd="0" parTransId="{8D3CF608-5AC1-45CB-B7FD-9C9137AF63C7}" sibTransId="{8BA16F2E-62A8-4F71-B4D7-D1E150052186}"/>
    <dgm:cxn modelId="{3DDB8C07-E337-44B3-91F0-6ABE538C9E19}" type="presParOf" srcId="{D17288EE-CE00-4847-9A50-6FD3FFC202B7}" destId="{7FA0C5DC-7A3A-4EA7-9475-17CDAB1C91F9}" srcOrd="0" destOrd="0" presId="urn:microsoft.com/office/officeart/2005/8/layout/vList2"/>
    <dgm:cxn modelId="{AA13D96C-5EA9-43B2-9280-7D1C46BFE449}" type="presParOf" srcId="{D17288EE-CE00-4847-9A50-6FD3FFC202B7}" destId="{CEA95116-6442-4C32-B904-ED88A5E047AD}" srcOrd="1" destOrd="0" presId="urn:microsoft.com/office/officeart/2005/8/layout/vList2"/>
    <dgm:cxn modelId="{7C555637-0FE7-4E82-A466-04192432DCCD}" type="presParOf" srcId="{D17288EE-CE00-4847-9A50-6FD3FFC202B7}" destId="{DCE2CDB8-B3FC-42CE-B87B-D93A39FA836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62ECA0-B965-4576-A9F2-42B543EC56F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A00D1E4-0BB2-43FA-9043-1156EF402A62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Lt" panose="020B0309000000000000" pitchFamily="49" charset="-120"/>
              <a:ea typeface="DFLiHei-Lt" panose="020B0309000000000000" pitchFamily="49" charset="-120"/>
            </a:rPr>
            <a:t>1.</a:t>
          </a:r>
          <a:r>
            <a:rPr lang="zh-CN" b="0" dirty="0" smtClean="0">
              <a:solidFill>
                <a:schemeClr val="accent2">
                  <a:lumMod val="50000"/>
                </a:schemeClr>
              </a:solidFill>
            </a:rPr>
            <a:t>第一位姊妹比第二位姊妹信心大，所以第一位姊妹找到身為她預備的弟兄而第二位姊妹找不到。你認為這個陳述對嗎？</a:t>
          </a:r>
          <a:r>
            <a:rPr lang="en-US" b="0" dirty="0" smtClean="0">
              <a:solidFill>
                <a:schemeClr val="accent2">
                  <a:lumMod val="50000"/>
                </a:schemeClr>
              </a:solidFill>
              <a:latin typeface="DFLiHei-Lt" panose="020B0309000000000000" pitchFamily="49" charset="-120"/>
              <a:ea typeface="DFLiHei-Lt" panose="020B0309000000000000" pitchFamily="49" charset="-120"/>
            </a:rPr>
            <a:t> 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Lt" panose="020B0309000000000000" pitchFamily="49" charset="-120"/>
              <a:ea typeface="DFLiHei-Lt" panose="020B0309000000000000" pitchFamily="49" charset="-120"/>
            </a:rPr>
            <a:t>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E7447549-91DC-4303-AC89-1B4F3A5F0F91}" type="parTrans" cxnId="{205D1213-8A8A-43B2-94E9-9E1F99123BD3}">
      <dgm:prSet/>
      <dgm:spPr/>
      <dgm:t>
        <a:bodyPr/>
        <a:lstStyle/>
        <a:p>
          <a:endParaRPr lang="en-US"/>
        </a:p>
      </dgm:t>
    </dgm:pt>
    <dgm:pt modelId="{C1B8546C-D7C9-4D2E-A57A-F86F2E9376A8}" type="sibTrans" cxnId="{205D1213-8A8A-43B2-94E9-9E1F99123BD3}">
      <dgm:prSet/>
      <dgm:spPr/>
      <dgm:t>
        <a:bodyPr/>
        <a:lstStyle/>
        <a:p>
          <a:endParaRPr lang="en-US"/>
        </a:p>
      </dgm:t>
    </dgm:pt>
    <dgm:pt modelId="{E6FC0AFE-4347-45F6-BD71-10D9BD1299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2.</a:t>
          </a:r>
          <a:r>
            <a:rPr lang="zh-CN" dirty="0" smtClean="0">
              <a:solidFill>
                <a:schemeClr val="accent2">
                  <a:lumMod val="50000"/>
                </a:schemeClr>
              </a:solidFill>
            </a:rPr>
            <a:t>一個人單身是因為沒有信心的緣故？單身的人比較屬靈？單身與信心的關係是什麼？（因果性還是相關性）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8D3CF608-5AC1-45CB-B7FD-9C9137AF63C7}" type="parTrans" cxnId="{9508A344-312D-4E74-B4C8-11F30F5D01B1}">
      <dgm:prSet/>
      <dgm:spPr/>
      <dgm:t>
        <a:bodyPr/>
        <a:lstStyle/>
        <a:p>
          <a:endParaRPr lang="en-US"/>
        </a:p>
      </dgm:t>
    </dgm:pt>
    <dgm:pt modelId="{8BA16F2E-62A8-4F71-B4D7-D1E150052186}" type="sibTrans" cxnId="{9508A344-312D-4E74-B4C8-11F30F5D01B1}">
      <dgm:prSet/>
      <dgm:spPr/>
      <dgm:t>
        <a:bodyPr/>
        <a:lstStyle/>
        <a:p>
          <a:endParaRPr lang="en-US"/>
        </a:p>
      </dgm:t>
    </dgm:pt>
    <dgm:pt modelId="{9671785B-527B-46BD-86DF-F37B3B806593}">
      <dgm:prSet/>
      <dgm:spPr/>
      <dgm:t>
        <a:bodyPr/>
        <a:lstStyle/>
        <a:p>
          <a:pPr rtl="0"/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3.</a:t>
          </a:r>
          <a:r>
            <a:rPr lang="zh-CN" dirty="0" smtClean="0">
              <a:solidFill>
                <a:schemeClr val="accent2">
                  <a:lumMod val="50000"/>
                </a:schemeClr>
              </a:solidFill>
            </a:rPr>
            <a:t>如果你是一個單身的姊妹你聽了第一個見證會有怎樣的反應？你對第二個姐妹又會有怎樣的回應？</a:t>
          </a: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722E57BD-3181-41F8-AA28-2341736CCAD9}" type="parTrans" cxnId="{F0FB05CC-F4E6-44B9-915D-6FB67DD1BBC9}">
      <dgm:prSet/>
      <dgm:spPr/>
      <dgm:t>
        <a:bodyPr/>
        <a:lstStyle/>
        <a:p>
          <a:endParaRPr lang="en-US"/>
        </a:p>
      </dgm:t>
    </dgm:pt>
    <dgm:pt modelId="{A6F8BEA6-8FEB-443D-A9AC-B1D5FD04528F}" type="sibTrans" cxnId="{F0FB05CC-F4E6-44B9-915D-6FB67DD1BBC9}">
      <dgm:prSet/>
      <dgm:spPr/>
      <dgm:t>
        <a:bodyPr/>
        <a:lstStyle/>
        <a:p>
          <a:endParaRPr lang="en-US"/>
        </a:p>
      </dgm:t>
    </dgm:pt>
    <dgm:pt modelId="{D17288EE-CE00-4847-9A50-6FD3FFC202B7}" type="pres">
      <dgm:prSet presAssocID="{AC62ECA0-B965-4576-A9F2-42B543EC5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0C5DC-7A3A-4EA7-9475-17CDAB1C91F9}" type="pres">
      <dgm:prSet presAssocID="{1A00D1E4-0BB2-43FA-9043-1156EF402A62}" presName="parentText" presStyleLbl="node1" presStyleIdx="0" presStyleCnt="3" custScaleY="151714" custLinFactNeighborX="576" custLinFactNeighborY="-6256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95116-6442-4C32-B904-ED88A5E047AD}" type="pres">
      <dgm:prSet presAssocID="{C1B8546C-D7C9-4D2E-A57A-F86F2E9376A8}" presName="spacer" presStyleCnt="0"/>
      <dgm:spPr/>
      <dgm:t>
        <a:bodyPr/>
        <a:lstStyle/>
        <a:p>
          <a:endParaRPr lang="en-US"/>
        </a:p>
      </dgm:t>
    </dgm:pt>
    <dgm:pt modelId="{DCE2CDB8-B3FC-42CE-B87B-D93A39FA836F}" type="pres">
      <dgm:prSet presAssocID="{E6FC0AFE-4347-45F6-BD71-10D9BD1299B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27A356-692C-445F-AE3D-F98A181E1687}" type="pres">
      <dgm:prSet presAssocID="{8BA16F2E-62A8-4F71-B4D7-D1E150052186}" presName="spacer" presStyleCnt="0"/>
      <dgm:spPr/>
      <dgm:t>
        <a:bodyPr/>
        <a:lstStyle/>
        <a:p>
          <a:endParaRPr lang="en-US"/>
        </a:p>
      </dgm:t>
    </dgm:pt>
    <dgm:pt modelId="{EB58AEB9-D9F0-485B-AE3E-2FF0994EC1C2}" type="pres">
      <dgm:prSet presAssocID="{9671785B-527B-46BD-86DF-F37B3B806593}" presName="parentText" presStyleLbl="node1" presStyleIdx="2" presStyleCnt="3" custLinFactNeighborX="57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1DB6FE-7B17-42A8-A89E-5F723457638D}" type="presOf" srcId="{E6FC0AFE-4347-45F6-BD71-10D9BD1299B9}" destId="{DCE2CDB8-B3FC-42CE-B87B-D93A39FA836F}" srcOrd="0" destOrd="0" presId="urn:microsoft.com/office/officeart/2005/8/layout/vList2"/>
    <dgm:cxn modelId="{F0FB05CC-F4E6-44B9-915D-6FB67DD1BBC9}" srcId="{AC62ECA0-B965-4576-A9F2-42B543EC56F5}" destId="{9671785B-527B-46BD-86DF-F37B3B806593}" srcOrd="2" destOrd="0" parTransId="{722E57BD-3181-41F8-AA28-2341736CCAD9}" sibTransId="{A6F8BEA6-8FEB-443D-A9AC-B1D5FD04528F}"/>
    <dgm:cxn modelId="{8BBB6F04-E182-42F3-87DC-19F9187F91D9}" type="presOf" srcId="{1A00D1E4-0BB2-43FA-9043-1156EF402A62}" destId="{7FA0C5DC-7A3A-4EA7-9475-17CDAB1C91F9}" srcOrd="0" destOrd="0" presId="urn:microsoft.com/office/officeart/2005/8/layout/vList2"/>
    <dgm:cxn modelId="{EC7FFACE-5011-4841-B792-243FD8670F4B}" type="presOf" srcId="{AC62ECA0-B965-4576-A9F2-42B543EC56F5}" destId="{D17288EE-CE00-4847-9A50-6FD3FFC202B7}" srcOrd="0" destOrd="0" presId="urn:microsoft.com/office/officeart/2005/8/layout/vList2"/>
    <dgm:cxn modelId="{4B86886B-2485-4E77-96FD-BD5A9ED0DE94}" type="presOf" srcId="{9671785B-527B-46BD-86DF-F37B3B806593}" destId="{EB58AEB9-D9F0-485B-AE3E-2FF0994EC1C2}" srcOrd="0" destOrd="0" presId="urn:microsoft.com/office/officeart/2005/8/layout/vList2"/>
    <dgm:cxn modelId="{205D1213-8A8A-43B2-94E9-9E1F99123BD3}" srcId="{AC62ECA0-B965-4576-A9F2-42B543EC56F5}" destId="{1A00D1E4-0BB2-43FA-9043-1156EF402A62}" srcOrd="0" destOrd="0" parTransId="{E7447549-91DC-4303-AC89-1B4F3A5F0F91}" sibTransId="{C1B8546C-D7C9-4D2E-A57A-F86F2E9376A8}"/>
    <dgm:cxn modelId="{9508A344-312D-4E74-B4C8-11F30F5D01B1}" srcId="{AC62ECA0-B965-4576-A9F2-42B543EC56F5}" destId="{E6FC0AFE-4347-45F6-BD71-10D9BD1299B9}" srcOrd="1" destOrd="0" parTransId="{8D3CF608-5AC1-45CB-B7FD-9C9137AF63C7}" sibTransId="{8BA16F2E-62A8-4F71-B4D7-D1E150052186}"/>
    <dgm:cxn modelId="{78734B0A-B31A-487D-A03C-01778D4C78B9}" type="presParOf" srcId="{D17288EE-CE00-4847-9A50-6FD3FFC202B7}" destId="{7FA0C5DC-7A3A-4EA7-9475-17CDAB1C91F9}" srcOrd="0" destOrd="0" presId="urn:microsoft.com/office/officeart/2005/8/layout/vList2"/>
    <dgm:cxn modelId="{4EC1D7D4-9819-4386-9D0B-CA3A12498FC0}" type="presParOf" srcId="{D17288EE-CE00-4847-9A50-6FD3FFC202B7}" destId="{CEA95116-6442-4C32-B904-ED88A5E047AD}" srcOrd="1" destOrd="0" presId="urn:microsoft.com/office/officeart/2005/8/layout/vList2"/>
    <dgm:cxn modelId="{63D14CD6-151A-46A1-8F57-A28D685A7E82}" type="presParOf" srcId="{D17288EE-CE00-4847-9A50-6FD3FFC202B7}" destId="{DCE2CDB8-B3FC-42CE-B87B-D93A39FA836F}" srcOrd="2" destOrd="0" presId="urn:microsoft.com/office/officeart/2005/8/layout/vList2"/>
    <dgm:cxn modelId="{1A27C0D0-A504-4F0D-87C0-C530E6A54E96}" type="presParOf" srcId="{D17288EE-CE00-4847-9A50-6FD3FFC202B7}" destId="{CA27A356-692C-445F-AE3D-F98A181E1687}" srcOrd="3" destOrd="0" presId="urn:microsoft.com/office/officeart/2005/8/layout/vList2"/>
    <dgm:cxn modelId="{A06F75C7-0B8A-42D8-9BE2-1CE12B73E1F3}" type="presParOf" srcId="{D17288EE-CE00-4847-9A50-6FD3FFC202B7}" destId="{EB58AEB9-D9F0-485B-AE3E-2FF0994EC1C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C62ECA0-B965-4576-A9F2-42B543EC56F5}" type="doc">
      <dgm:prSet loTypeId="urn:microsoft.com/office/officeart/2005/8/layout/vList2" loCatId="list" qsTypeId="urn:microsoft.com/office/officeart/2005/8/quickstyle/simple3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A00D1E4-0BB2-43FA-9043-1156EF402A62}">
      <dgm:prSet/>
      <dgm:spPr/>
      <dgm:t>
        <a:bodyPr/>
        <a:lstStyle/>
        <a:p>
          <a:pPr rtl="0"/>
          <a:r>
            <a:rPr lang="zh-CN" b="0" dirty="0" smtClean="0">
              <a:solidFill>
                <a:schemeClr val="accent2">
                  <a:lumMod val="75000"/>
                </a:schemeClr>
              </a:solidFill>
            </a:rPr>
            <a:t>單身是否成為一種可能？單身是沒有信心還是大有信心</a:t>
          </a:r>
          <a:r>
            <a:rPr lang="zh-CN" altLang="en-US" b="0" dirty="0" smtClean="0">
              <a:solidFill>
                <a:schemeClr val="accent2">
                  <a:lumMod val="75000"/>
                </a:schemeClr>
              </a:solidFill>
            </a:rPr>
            <a:t>？如何判斷？</a:t>
          </a:r>
          <a:endParaRPr lang="en-US" b="0" dirty="0" smtClean="0">
            <a:solidFill>
              <a:schemeClr val="accent2">
                <a:lumMod val="75000"/>
              </a:schemeClr>
            </a:solidFill>
          </a:endParaRPr>
        </a:p>
        <a:p>
          <a:pPr rtl="0"/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E7447549-91DC-4303-AC89-1B4F3A5F0F91}" type="parTrans" cxnId="{205D1213-8A8A-43B2-94E9-9E1F99123BD3}">
      <dgm:prSet/>
      <dgm:spPr/>
      <dgm:t>
        <a:bodyPr/>
        <a:lstStyle/>
        <a:p>
          <a:endParaRPr lang="en-US"/>
        </a:p>
      </dgm:t>
    </dgm:pt>
    <dgm:pt modelId="{C1B8546C-D7C9-4D2E-A57A-F86F2E9376A8}" type="sibTrans" cxnId="{205D1213-8A8A-43B2-94E9-9E1F99123BD3}">
      <dgm:prSet/>
      <dgm:spPr/>
      <dgm:t>
        <a:bodyPr/>
        <a:lstStyle/>
        <a:p>
          <a:endParaRPr lang="en-US"/>
        </a:p>
      </dgm:t>
    </dgm:pt>
    <dgm:pt modelId="{E6FC0AFE-4347-45F6-BD71-10D9BD1299B9}">
      <dgm:prSet/>
      <dgm:spPr/>
      <dgm:t>
        <a:bodyPr/>
        <a:lstStyle/>
        <a:p>
          <a:pPr rtl="0">
            <a:lnSpc>
              <a:spcPct val="100000"/>
            </a:lnSpc>
          </a:pPr>
          <a:r>
            <a:rPr lang="en-US" dirty="0" smtClean="0">
              <a:solidFill>
                <a:schemeClr val="accent2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rPr>
            <a:t> </a:t>
          </a:r>
          <a:endParaRPr lang="en-US" dirty="0">
            <a:solidFill>
              <a:schemeClr val="accent2">
                <a:lumMod val="50000"/>
              </a:schemeClr>
            </a:solidFill>
            <a:latin typeface="DFLiHei-Md" panose="020B0509000000000000" pitchFamily="49" charset="-120"/>
            <a:ea typeface="DFLiHei-Md" panose="020B0509000000000000" pitchFamily="49" charset="-120"/>
          </a:endParaRPr>
        </a:p>
      </dgm:t>
    </dgm:pt>
    <dgm:pt modelId="{8D3CF608-5AC1-45CB-B7FD-9C9137AF63C7}" type="parTrans" cxnId="{9508A344-312D-4E74-B4C8-11F30F5D01B1}">
      <dgm:prSet/>
      <dgm:spPr/>
      <dgm:t>
        <a:bodyPr/>
        <a:lstStyle/>
        <a:p>
          <a:endParaRPr lang="en-US"/>
        </a:p>
      </dgm:t>
    </dgm:pt>
    <dgm:pt modelId="{8BA16F2E-62A8-4F71-B4D7-D1E150052186}" type="sibTrans" cxnId="{9508A344-312D-4E74-B4C8-11F30F5D01B1}">
      <dgm:prSet/>
      <dgm:spPr/>
      <dgm:t>
        <a:bodyPr/>
        <a:lstStyle/>
        <a:p>
          <a:endParaRPr lang="en-US"/>
        </a:p>
      </dgm:t>
    </dgm:pt>
    <dgm:pt modelId="{D17288EE-CE00-4847-9A50-6FD3FFC202B7}" type="pres">
      <dgm:prSet presAssocID="{AC62ECA0-B965-4576-A9F2-42B543EC56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FA0C5DC-7A3A-4EA7-9475-17CDAB1C91F9}" type="pres">
      <dgm:prSet presAssocID="{1A00D1E4-0BB2-43FA-9043-1156EF402A62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A95116-6442-4C32-B904-ED88A5E047AD}" type="pres">
      <dgm:prSet presAssocID="{C1B8546C-D7C9-4D2E-A57A-F86F2E9376A8}" presName="spacer" presStyleCnt="0"/>
      <dgm:spPr/>
      <dgm:t>
        <a:bodyPr/>
        <a:lstStyle/>
        <a:p>
          <a:endParaRPr lang="en-US"/>
        </a:p>
      </dgm:t>
    </dgm:pt>
    <dgm:pt modelId="{DCE2CDB8-B3FC-42CE-B87B-D93A39FA836F}" type="pres">
      <dgm:prSet presAssocID="{E6FC0AFE-4347-45F6-BD71-10D9BD1299B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5D1213-8A8A-43B2-94E9-9E1F99123BD3}" srcId="{AC62ECA0-B965-4576-A9F2-42B543EC56F5}" destId="{1A00D1E4-0BB2-43FA-9043-1156EF402A62}" srcOrd="0" destOrd="0" parTransId="{E7447549-91DC-4303-AC89-1B4F3A5F0F91}" sibTransId="{C1B8546C-D7C9-4D2E-A57A-F86F2E9376A8}"/>
    <dgm:cxn modelId="{9508A344-312D-4E74-B4C8-11F30F5D01B1}" srcId="{AC62ECA0-B965-4576-A9F2-42B543EC56F5}" destId="{E6FC0AFE-4347-45F6-BD71-10D9BD1299B9}" srcOrd="1" destOrd="0" parTransId="{8D3CF608-5AC1-45CB-B7FD-9C9137AF63C7}" sibTransId="{8BA16F2E-62A8-4F71-B4D7-D1E150052186}"/>
    <dgm:cxn modelId="{89B5E1D0-1453-4544-8344-E93DCC251132}" type="presOf" srcId="{E6FC0AFE-4347-45F6-BD71-10D9BD1299B9}" destId="{DCE2CDB8-B3FC-42CE-B87B-D93A39FA836F}" srcOrd="0" destOrd="0" presId="urn:microsoft.com/office/officeart/2005/8/layout/vList2"/>
    <dgm:cxn modelId="{764AEA1D-3EA4-4663-B226-71F791E28CC4}" type="presOf" srcId="{1A00D1E4-0BB2-43FA-9043-1156EF402A62}" destId="{7FA0C5DC-7A3A-4EA7-9475-17CDAB1C91F9}" srcOrd="0" destOrd="0" presId="urn:microsoft.com/office/officeart/2005/8/layout/vList2"/>
    <dgm:cxn modelId="{6C7E5D80-89E5-4047-A882-37B4708BFCBD}" type="presOf" srcId="{AC62ECA0-B965-4576-A9F2-42B543EC56F5}" destId="{D17288EE-CE00-4847-9A50-6FD3FFC202B7}" srcOrd="0" destOrd="0" presId="urn:microsoft.com/office/officeart/2005/8/layout/vList2"/>
    <dgm:cxn modelId="{323C1520-932F-4DD6-A6B5-24FB540C0D20}" type="presParOf" srcId="{D17288EE-CE00-4847-9A50-6FD3FFC202B7}" destId="{7FA0C5DC-7A3A-4EA7-9475-17CDAB1C91F9}" srcOrd="0" destOrd="0" presId="urn:microsoft.com/office/officeart/2005/8/layout/vList2"/>
    <dgm:cxn modelId="{91AF7E34-5C7A-4542-9BA3-DD0EDD179B29}" type="presParOf" srcId="{D17288EE-CE00-4847-9A50-6FD3FFC202B7}" destId="{CEA95116-6442-4C32-B904-ED88A5E047AD}" srcOrd="1" destOrd="0" presId="urn:microsoft.com/office/officeart/2005/8/layout/vList2"/>
    <dgm:cxn modelId="{04BF7504-F3A3-4B71-8FFF-7D50DDC8D0F3}" type="presParOf" srcId="{D17288EE-CE00-4847-9A50-6FD3FFC202B7}" destId="{DCE2CDB8-B3FC-42CE-B87B-D93A39FA836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5CF68-D582-4F8D-8974-74700B1BF0DC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A00F7-3F22-4530-85E5-D4268F44F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44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822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5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0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42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9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6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18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94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5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3209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1972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EAD6436-6E3E-4544-A248-CE6CFDC231D9}" type="datetimeFigureOut">
              <a:rPr lang="en-US" smtClean="0"/>
              <a:pPr/>
              <a:t>9/24/2013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45BA2BE-186D-4CAA-8A2E-9193B06145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63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51270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 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小組討論時間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464583"/>
              </p:ext>
            </p:extLst>
          </p:nvPr>
        </p:nvGraphicFramePr>
        <p:xfrm>
          <a:off x="731520" y="2103120"/>
          <a:ext cx="768096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solidFill>
                  <a:schemeClr val="accent2">
                    <a:lumMod val="50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教會現況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1368" y="2926080"/>
            <a:ext cx="7680960" cy="393192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</a:rPr>
              <a:t>  原因</a:t>
            </a:r>
            <a:r>
              <a:rPr lang="en-US" altLang="zh-TW" sz="2800" b="1" dirty="0">
                <a:solidFill>
                  <a:schemeClr val="accent2">
                    <a:lumMod val="50000"/>
                  </a:schemeClr>
                </a:solidFill>
              </a:rPr>
              <a:t>:</a:t>
            </a:r>
            <a:endParaRPr lang="en-US" altLang="zh-TW" sz="28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zh-TW" altLang="en-US" sz="2800" b="1" dirty="0" smtClean="0">
                <a:solidFill>
                  <a:schemeClr val="accent2">
                    <a:lumMod val="50000"/>
                  </a:schemeClr>
                </a:solidFill>
              </a:rPr>
              <a:t>把</a:t>
            </a:r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家庭當偶像崇拜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信徒常帶著消費心態上教會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lvl="0"/>
            <a:r>
              <a:rPr lang="zh-TW" altLang="en-US" sz="2800" b="1" dirty="0">
                <a:solidFill>
                  <a:schemeClr val="accent2">
                    <a:lumMod val="50000"/>
                  </a:schemeClr>
                </a:solidFill>
              </a:rPr>
              <a:t>不當的單身神學觀</a:t>
            </a:r>
            <a:endParaRPr lang="en-US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矩形 3"/>
          <p:cNvSpPr/>
          <p:nvPr/>
        </p:nvSpPr>
        <p:spPr>
          <a:xfrm>
            <a:off x="1485307" y="2110993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ngLiU" panose="02020509000000000000" pitchFamily="49" charset="-120"/>
                <a:cs typeface="MingLiU" panose="02020509000000000000" pitchFamily="49" charset="-120"/>
              </a:rPr>
              <a:t>單身者</a:t>
            </a:r>
            <a:r>
              <a:rPr lang="en-US" altLang="zh-TW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ngLiU" panose="02020509000000000000" pitchFamily="49" charset="-120"/>
                <a:cs typeface="MingLiU" panose="02020509000000000000" pitchFamily="49" charset="-120"/>
              </a:rPr>
              <a:t>=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ngLiU" panose="02020509000000000000" pitchFamily="49" charset="-120"/>
                <a:cs typeface="MingLiU" panose="02020509000000000000" pitchFamily="49" charset="-120"/>
              </a:rPr>
              <a:t> </a:t>
            </a:r>
            <a:r>
              <a:rPr lang="zh-TW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ngLiU" panose="02020509000000000000" pitchFamily="49" charset="-120"/>
                <a:cs typeface="MingLiU" panose="02020509000000000000" pitchFamily="49" charset="-120"/>
              </a:rPr>
              <a:t>一</a:t>
            </a:r>
            <a:r>
              <a:rPr lang="zh-TW" alt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ngLiU" panose="02020509000000000000" pitchFamily="49" charset="-120"/>
                <a:cs typeface="MingLiU" panose="02020509000000000000" pitchFamily="49" charset="-120"/>
              </a:rPr>
              <a:t>盤新鮮水果沙拉上的醃黃瓜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 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小組討論時間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170831"/>
              </p:ext>
            </p:extLst>
          </p:nvPr>
        </p:nvGraphicFramePr>
        <p:xfrm>
          <a:off x="731520" y="2103120"/>
          <a:ext cx="768096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3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迷思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488" y="191157"/>
            <a:ext cx="4307271" cy="4307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030" y="726677"/>
            <a:ext cx="7680960" cy="1371600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>
                <a:solidFill>
                  <a:schemeClr val="tx1"/>
                </a:solidFill>
              </a:rPr>
              <a:t>                         </a:t>
            </a:r>
            <a:r>
              <a:rPr lang="zh-CN" altLang="en-US" sz="6000" b="1" dirty="0" smtClean="0">
                <a:solidFill>
                  <a:schemeClr val="accent1">
                    <a:lumMod val="75000"/>
                  </a:schemeClr>
                </a:solidFill>
              </a:rPr>
              <a:t>單身者的迷思</a:t>
            </a:r>
            <a:endParaRPr lang="en-US" sz="6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4" descr="迷思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7530" y="2904467"/>
            <a:ext cx="5337284" cy="39824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248" y="2103120"/>
            <a:ext cx="8160232" cy="393192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altLang="zh-CN" sz="4400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zh-CN" altLang="en-US" sz="4400" b="1" dirty="0" smtClean="0">
                <a:solidFill>
                  <a:srgbClr val="C00000"/>
                </a:solidFill>
                <a:latin typeface="Arial Black" pitchFamily="34" charset="0"/>
              </a:rPr>
              <a:t>“信”與“性”</a:t>
            </a:r>
            <a:endParaRPr lang="en-US" sz="44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r>
              <a:rPr lang="zh-CN" altLang="en-US" sz="4400" b="1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個案</a:t>
            </a:r>
            <a:r>
              <a:rPr lang="zh-TW" altLang="en-US" sz="4400" b="1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討論</a:t>
            </a:r>
            <a:r>
              <a:rPr lang="en-US" altLang="zh-TW" sz="4400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個案（一）：典範見證？</a:t>
            </a:r>
            <a:endParaRPr lang="en-US" altLang="zh-CN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CN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個案（二）：現實狀況？</a:t>
            </a:r>
            <a:endParaRPr lang="en-US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 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小組討論時間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7464583"/>
              </p:ext>
            </p:extLst>
          </p:nvPr>
        </p:nvGraphicFramePr>
        <p:xfrm>
          <a:off x="731520" y="2103120"/>
          <a:ext cx="768096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信心與年齡成反比？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信心與年齡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33616" y="1776248"/>
            <a:ext cx="5143678" cy="4887311"/>
          </a:xfrm>
        </p:spPr>
      </p:pic>
      <p:pic>
        <p:nvPicPr>
          <p:cNvPr id="5" name="Picture 4" descr="信心與年齡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260" y="1765739"/>
            <a:ext cx="3231299" cy="485577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"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給單身基督徒女性的信息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"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828799"/>
            <a:ext cx="7680960" cy="4852219"/>
          </a:xfrm>
        </p:spPr>
        <p:txBody>
          <a:bodyPr>
            <a:normAutofit/>
          </a:bodyPr>
          <a:lstStyle/>
          <a:p>
            <a:pPr lvl="0"/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</a:rPr>
              <a:t>「妳若能在單身時學習忠誠，妳就能在有了丈夫之後更好的裝備自己成為忠誠的人。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zh-TW" altLang="en-US" sz="2800" dirty="0" smtClean="0">
                <a:solidFill>
                  <a:schemeClr val="accent2">
                    <a:lumMod val="75000"/>
                  </a:schemeClr>
                </a:solidFill>
              </a:rPr>
              <a:t>．．．．．渴慕結婚完全沒有錯。在妳等候的日子，只要專心的服侍祂。讓他醫治妳，釋放妳。單身女性需要學習依靠上帝。這位主祂偏愛妳，祂使妳成為美麗的女人。祂無時無刻在看顧妳，甚至在妳不曉得的時刻，祂供應妳一切的需要。．．．．．當上帝要為祂尊貴的兒子揀選一位妻子，他只會從忠誠和聖潔的女子中揀選。．．．．．」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第一組</a:t>
            </a:r>
            <a:r>
              <a:rPr lang="zh-TW" altLang="en-US" sz="4400" b="1" dirty="0" smtClean="0">
                <a:solidFill>
                  <a:schemeClr val="accent2">
                    <a:lumMod val="50000"/>
                  </a:schemeClr>
                </a:solidFill>
                <a:latin typeface="PMingLiU (Body)"/>
              </a:rPr>
              <a:t>單身</a:t>
            </a:r>
            <a:r>
              <a:rPr lang="zh-TW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姐妹                                 年齡介於</a:t>
            </a:r>
            <a:r>
              <a:rPr lang="en-US" sz="4400" b="1" dirty="0" smtClean="0">
                <a:solidFill>
                  <a:schemeClr val="accent2">
                    <a:lumMod val="50000"/>
                  </a:schemeClr>
                </a:solidFill>
              </a:rPr>
              <a:t>16~21</a:t>
            </a:r>
            <a:r>
              <a:rPr lang="zh-TW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歲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七嘴八舌的，</a:t>
            </a:r>
            <a:endParaRPr lang="en-US" altLang="zh-TW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興奮又敬虔的</a:t>
            </a:r>
            <a:endParaRPr lang="en-US" altLang="zh-TW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TW" altLang="en-US" sz="4000" b="1" dirty="0" smtClean="0">
                <a:solidFill>
                  <a:schemeClr val="accent2">
                    <a:lumMod val="75000"/>
                  </a:schemeClr>
                </a:solidFill>
              </a:rPr>
              <a:t>發表意見：</a:t>
            </a:r>
            <a:endParaRPr lang="en-US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 descr="興奮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6075" y="2879834"/>
            <a:ext cx="4394243" cy="329144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第</a:t>
            </a: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二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組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PMingLiU (Body)"/>
              </a:rPr>
              <a:t>單身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姐妹                                 年齡介於</a:t>
            </a:r>
            <a: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  <a:t>30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~</a:t>
            </a:r>
            <a: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  <a:t>45</a:t>
            </a:r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</a:rPr>
              <a:t>歲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2">
                    <a:lumMod val="75000"/>
                  </a:schemeClr>
                </a:solidFill>
              </a:rPr>
              <a:t>她們的反應</a:t>
            </a:r>
            <a:endParaRPr lang="en-US" altLang="zh-TW" sz="4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altLang="zh-TW" sz="44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zh-TW" altLang="en-US" sz="4400" b="1" dirty="0" smtClean="0">
                <a:solidFill>
                  <a:schemeClr val="accent2">
                    <a:lumMod val="75000"/>
                  </a:schemeClr>
                </a:solidFill>
              </a:rPr>
              <a:t>如何？</a:t>
            </a:r>
            <a:endParaRPr lang="en-US" sz="4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3" descr="imagesCARL8TW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30754" y="2898228"/>
            <a:ext cx="3530983" cy="35152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/>
              <a:t>單身下一站</a:t>
            </a:r>
            <a:r>
              <a:rPr lang="en-US" altLang="zh-TW" b="1" dirty="0"/>
              <a:t>, </a:t>
            </a:r>
            <a:r>
              <a:rPr lang="zh-TW" altLang="en-US" b="1" dirty="0" smtClean="0"/>
              <a:t>幸福</a:t>
            </a:r>
            <a:r>
              <a:rPr lang="en-US" altLang="zh-TW" b="1" dirty="0" smtClean="0"/>
              <a:t>!? </a:t>
            </a:r>
            <a:r>
              <a:rPr lang="zh-TW" altLang="en-US" sz="4400" b="1" dirty="0" smtClean="0"/>
              <a:t>教會</a:t>
            </a:r>
            <a:r>
              <a:rPr lang="zh-TW" altLang="en-US" sz="4400" b="1" dirty="0"/>
              <a:t>單身事工的再</a:t>
            </a:r>
            <a:r>
              <a:rPr lang="zh-TW" altLang="en-US" sz="4400" b="1" dirty="0" smtClean="0"/>
              <a:t>思</a:t>
            </a:r>
            <a:endParaRPr lang="en-US" sz="44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71575" y="4682061"/>
            <a:ext cx="6803136" cy="971763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</a:rPr>
              <a:t>馬寧</a:t>
            </a:r>
            <a:endParaRPr lang="en-US" altLang="zh-TW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zh-TW" altLang="en-US" dirty="0" smtClean="0">
                <a:solidFill>
                  <a:schemeClr val="accent3">
                    <a:lumMod val="50000"/>
                  </a:schemeClr>
                </a:solidFill>
              </a:rPr>
              <a:t>張瑜珊</a:t>
            </a:r>
            <a:endParaRPr lang="en-US" altLang="zh-TW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2013-09-21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3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58349" y="2795943"/>
            <a:ext cx="2988238" cy="3868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單身的基督徒更多了一層</a:t>
            </a: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en-US" altLang="zh-CN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zh-CN" altLang="en-US" b="1" dirty="0" smtClean="0">
                <a:solidFill>
                  <a:schemeClr val="tx2">
                    <a:lumMod val="50000"/>
                  </a:schemeClr>
                </a:solidFill>
              </a:rPr>
              <a:t>“信仰“壓力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5765" y="2088372"/>
            <a:ext cx="7680960" cy="3931920"/>
          </a:xfrm>
        </p:spPr>
        <p:txBody>
          <a:bodyPr/>
          <a:lstStyle/>
          <a:p>
            <a:pPr lvl="0">
              <a:buNone/>
            </a:pPr>
            <a:r>
              <a:rPr lang="en-US" altLang="zh-CN" sz="3600" dirty="0" smtClean="0"/>
              <a:t>1</a:t>
            </a:r>
            <a:r>
              <a:rPr lang="zh-CN" altLang="en-US" sz="3600" dirty="0" smtClean="0"/>
              <a:t>、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結婚的人更有優越感，單身淪為二等公民？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None/>
            </a:pP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、“信的與不信的不能</a:t>
            </a:r>
            <a:endParaRPr lang="en-US" altLang="zh-CN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None/>
            </a:pP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同負一軛”？</a:t>
            </a:r>
            <a:endParaRPr lang="en-US" altLang="zh-CN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、“聖男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剩男”配不上</a:t>
            </a:r>
            <a:endParaRPr lang="en-US" altLang="zh-CN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None/>
            </a:pP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“聖女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剩女”？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None/>
            </a:pPr>
            <a:endParaRPr lang="en-US" sz="36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反思：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4000" dirty="0" smtClean="0">
                <a:solidFill>
                  <a:schemeClr val="accent2">
                    <a:lumMod val="75000"/>
                  </a:schemeClr>
                </a:solidFill>
              </a:rPr>
              <a:t>單身姊妹們是否應該給單身弟兄一個機會彼此了解，也給弟兄成長的空間？</a:t>
            </a:r>
            <a:endParaRPr lang="en-US" sz="40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sCA2IAQRH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0608" y="1173710"/>
            <a:ext cx="2473380" cy="26557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189" y="579531"/>
            <a:ext cx="7680960" cy="1371600"/>
          </a:xfrm>
        </p:spPr>
        <p:txBody>
          <a:bodyPr>
            <a:normAutofit fontScale="90000"/>
          </a:bodyPr>
          <a:lstStyle/>
          <a:p>
            <a:pPr lvl="0"/>
            <a:r>
              <a:rPr lang="zh-CN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在教會的圈子裡戀愛必須</a:t>
            </a:r>
            <a:r>
              <a:rPr lang="en-US" altLang="zh-CN" sz="44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CN" sz="44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CN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“東方不敗”？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必勝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359" y="1788918"/>
            <a:ext cx="3804744" cy="3804744"/>
          </a:xfrm>
        </p:spPr>
      </p:pic>
      <p:pic>
        <p:nvPicPr>
          <p:cNvPr id="5" name="Picture 4" descr="imagesCA1XADE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2757" y="4109546"/>
            <a:ext cx="2464678" cy="247568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教會對於單身現象常見的</a:t>
            </a:r>
            <a: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“神學解釋”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</a:rPr>
              <a:t>妳怎麼知道上帝沒有為妳準備呢？妳要有信心，上帝正在訓練妳的另外一半，當他準備好了，上帝就會領他到妳面前。屆時，妳必然要為他奇妙的預備而大聲讚美。”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</a:rPr>
              <a:t>“你要完全的把自己獻上給神。不可東張西望，停止向神要求，停止做夢，停止計劃。不要擔心，不要焦慮，只要你專心事奉神，神是公義的，神必賜給你一位最好的終身伴侶。”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反思：</a:t>
            </a:r>
            <a:endParaRPr lang="en-US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</a:rPr>
              <a:t>在你如此將的時候你真的確定每一位單身姊妹一定都會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zh-TW" altLang="en-US" sz="3600" dirty="0" smtClean="0">
                <a:solidFill>
                  <a:schemeClr val="accent2">
                    <a:lumMod val="75000"/>
                  </a:schemeClr>
                </a:solidFill>
              </a:rPr>
              <a:t>都要步入婚姻嗎？信心意味著一定要步入婚姻嗎？“即或不然”的信心（即或單身仍然信靠）是否是更大的信心呢？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 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小組討論時間 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※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DFLiHei-Md" panose="020B0509000000000000" pitchFamily="49" charset="-120"/>
              <a:ea typeface="DFLiHei-Md" panose="020B0509000000000000" pitchFamily="49" charset="-120"/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6170831"/>
              </p:ext>
            </p:extLst>
          </p:nvPr>
        </p:nvGraphicFramePr>
        <p:xfrm>
          <a:off x="731520" y="2103120"/>
          <a:ext cx="768096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9232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501445"/>
            <a:ext cx="7680960" cy="1512749"/>
          </a:xfrm>
        </p:spPr>
        <p:txBody>
          <a:bodyPr>
            <a:normAutofit fontScale="90000"/>
          </a:bodyPr>
          <a:lstStyle/>
          <a:p>
            <a:r>
              <a:rPr lang="zh-CN" altLang="en-US" sz="4400" b="1" dirty="0" smtClean="0">
                <a:solidFill>
                  <a:schemeClr val="accent2">
                    <a:lumMod val="75000"/>
                  </a:schemeClr>
                </a:solidFill>
              </a:rPr>
              <a:t>面對單身者“性”的迷思</a:t>
            </a: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Amy Lin</a:t>
            </a:r>
            <a:r>
              <a:rPr lang="zh-CN" altLang="en-US" sz="2000" dirty="0" smtClean="0"/>
              <a:t>， 擁抱單身季節講義，</a:t>
            </a:r>
            <a:r>
              <a:rPr lang="en-US" sz="2000" dirty="0" smtClean="0"/>
              <a:t>2011</a:t>
            </a:r>
            <a:r>
              <a:rPr lang="zh-CN" altLang="en-US" sz="2000" dirty="0" smtClean="0"/>
              <a:t>。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 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buFont typeface="Wingdings" pitchFamily="2" charset="2"/>
              <a:buChar char="v"/>
            </a:pP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過去与現今的不同之處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過去人們發育晚，結婚早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現金人們發育早，結婚晚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這樣的現狀造成今天的單身者對性的掙扎必過去的單身者更大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手淫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手淫在基督教界是一個爭議性的議題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從心理學的角度手淫分為成長性的手淫和病態性的上癮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單身者的確面對手淫的掙扎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我們並不鼓勵手淫，但是我們應該同理、幫助和疏導、改變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色情作品是有害的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將人貶低了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以捨棄親密感為代價來強調性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強調身體的給予，導致性的比較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不現實的看待性是瞬間的無止境的快感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將性經驗貶值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  社會</a:t>
            </a:r>
            <a:r>
              <a:rPr lang="zh-TW" altLang="en-US" sz="44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現況</a:t>
            </a:r>
            <a:endParaRPr lang="en-US" sz="4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69" y="570289"/>
            <a:ext cx="2008300" cy="26777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文字方塊 4"/>
          <p:cNvSpPr txBox="1"/>
          <p:nvPr/>
        </p:nvSpPr>
        <p:spPr>
          <a:xfrm>
            <a:off x="628489" y="2417532"/>
            <a:ext cx="806823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根據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elvetica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2010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年美國人口普查統計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 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年齡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18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歲及以上成年人中有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9960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萬人未婚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  <a:endParaRPr lang="en-US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佔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美國總人口的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43.6%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年齡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18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歲及以上未婚成年人中的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44.9%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是女性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。</a:t>
            </a:r>
            <a:endParaRPr lang="en-US" altLang="zh-TW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而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這些人中的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61%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從未結婚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；</a:t>
            </a:r>
            <a:endParaRPr lang="en-US" altLang="zh-TW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有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3140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萬人獨自生活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, 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占所有家庭的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27%</a:t>
            </a:r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；</a:t>
            </a:r>
            <a:endParaRPr lang="en-US" altLang="zh-TW" sz="2800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r>
              <a:rPr lang="zh-TW" altLang="en-US" sz="2800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這一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數據在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1970</a:t>
            </a:r>
            <a:r>
              <a:rPr lang="zh-TW" alt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年僅為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SimSun" panose="02010600030101010101" pitchFamily="2" charset="-122"/>
              </a:rPr>
              <a:t>17%</a:t>
            </a:r>
            <a:endParaRPr lang="en-US" sz="28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2" y="978794"/>
            <a:ext cx="771454" cy="759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4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男女性需要的差別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imagesCAX0U9AF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149"/>
          <a:stretch>
            <a:fillRect/>
          </a:stretch>
        </p:blipFill>
        <p:spPr>
          <a:xfrm>
            <a:off x="5206890" y="3220272"/>
            <a:ext cx="3642819" cy="34958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男性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</a:rPr>
              <a:t>——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物化女性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女性</a:t>
            </a:r>
            <a:r>
              <a:rPr lang="en-US" altLang="zh-CN" sz="3600" b="1" dirty="0" smtClean="0">
                <a:solidFill>
                  <a:schemeClr val="accent2">
                    <a:lumMod val="75000"/>
                  </a:schemeClr>
                </a:solidFill>
              </a:rPr>
              <a:t>——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一種親密關係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3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buFont typeface="Wingdings" pitchFamily="2" charset="2"/>
              <a:buChar char="v"/>
            </a:pP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情慾和性幻想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太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5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：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28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；林前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6</a:t>
            </a:r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：</a:t>
            </a:r>
            <a:r>
              <a:rPr lang="en-US" sz="3600" b="1" dirty="0" smtClean="0">
                <a:solidFill>
                  <a:schemeClr val="accent2">
                    <a:lumMod val="75000"/>
                  </a:schemeClr>
                </a:solidFill>
              </a:rPr>
              <a:t>18-20</a:t>
            </a: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不光是單身者即便是已婚的弟兄完全絲毫沒有性幻想也是極為難的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600" b="1" dirty="0" smtClean="0">
                <a:solidFill>
                  <a:schemeClr val="accent2">
                    <a:lumMod val="75000"/>
                  </a:schemeClr>
                </a:solidFill>
              </a:rPr>
              <a:t>承認自己不行，靠神的幫助</a:t>
            </a: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None/>
            </a:pPr>
            <a:endParaRPr lang="en-US" sz="36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 typeface="Wingdings" pitchFamily="2" charset="2"/>
              <a:buChar char="v"/>
            </a:pPr>
            <a:r>
              <a:rPr lang="zh-CN" altLang="en-US" sz="4400" b="1" dirty="0" smtClean="0">
                <a:solidFill>
                  <a:schemeClr val="accent2">
                    <a:lumMod val="50000"/>
                  </a:schemeClr>
                </a:solidFill>
              </a:rPr>
              <a:t>傳統教導</a:t>
            </a:r>
            <a: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sz="44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187669"/>
            <a:ext cx="7680960" cy="4847371"/>
          </a:xfrm>
        </p:spPr>
        <p:txBody>
          <a:bodyPr>
            <a:normAutofit/>
          </a:bodyPr>
          <a:lstStyle/>
          <a:p>
            <a:pPr lvl="0">
              <a:buNone/>
            </a:pPr>
            <a:endParaRPr lang="en-US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教導放任</a:t>
            </a:r>
            <a:r>
              <a:rPr lang="en-US" sz="3600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亂交的負面影響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減少刺激（音樂、電影、雜誌）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轉移其他的活動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2"/>
            <a:r>
              <a:rPr lang="zh-CN" altLang="en-US" sz="3600" dirty="0" smtClean="0">
                <a:solidFill>
                  <a:schemeClr val="accent2">
                    <a:lumMod val="75000"/>
                  </a:schemeClr>
                </a:solidFill>
              </a:rPr>
              <a:t>禱告</a:t>
            </a:r>
            <a:endParaRPr lang="en-US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還可以有一些可以做</a:t>
            </a:r>
            <a: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</a:rPr>
              <a:t>的有效的方法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承認你靠自己沒有能力抵擋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/>
            <a:r>
              <a:rPr lang="zh-CN" altLang="en-US" sz="3200" b="1" dirty="0" smtClean="0">
                <a:solidFill>
                  <a:schemeClr val="accent2">
                    <a:lumMod val="75000"/>
                  </a:schemeClr>
                </a:solidFill>
              </a:rPr>
              <a:t>設立現實的目標，一步一步改進</a:t>
            </a:r>
            <a:endParaRPr lang="en-US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刪除色情和性幻想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練習說“不”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避免或限制試探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有一個人向他匯報、為你加油打氣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求神的幫助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不斷的嘗試不氣餒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在安全關係中面對自己，不否認問題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檢查自己的屬靈、情緒狀況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增加情感的親密關係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zh-CN" altLang="en-US" sz="3200" dirty="0" smtClean="0">
                <a:solidFill>
                  <a:schemeClr val="accent2">
                    <a:lumMod val="75000"/>
                  </a:schemeClr>
                </a:solidFill>
              </a:rPr>
              <a:t>在婚姻外或自我滿足的性，都不是神設計的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038"/>
            <a:ext cx="9144000" cy="661149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0" y="1423894"/>
            <a:ext cx="5502885" cy="982658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accent2">
                    <a:lumMod val="50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積極的單身生活</a:t>
            </a:r>
            <a:r>
              <a:rPr lang="en-US" altLang="zh-TW" b="1" dirty="0">
                <a:solidFill>
                  <a:schemeClr val="accent2">
                    <a:lumMod val="50000"/>
                  </a:schemeClr>
                </a:solidFill>
                <a:latin typeface="DFLiHei-Bd" panose="020B0709000000000000" pitchFamily="49" charset="-120"/>
                <a:ea typeface="DFLiHei-Bd" panose="020B0709000000000000" pitchFamily="49" charset="-120"/>
              </a:rPr>
              <a:t>:</a:t>
            </a:r>
            <a:endParaRPr lang="en-US" b="1" dirty="0">
              <a:solidFill>
                <a:schemeClr val="accent2">
                  <a:lumMod val="50000"/>
                </a:schemeClr>
              </a:solidFill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26368" y="3693408"/>
            <a:ext cx="6171556" cy="652959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除了禱告等候</a:t>
            </a:r>
            <a:r>
              <a:rPr lang="zh-TW" altLang="en-US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以外</a:t>
            </a:r>
            <a:r>
              <a:rPr lang="en-US" altLang="zh-TW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………….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105607" y="115405"/>
            <a:ext cx="1880315" cy="4296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06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 txBox="1">
            <a:spLocks noGrp="1"/>
          </p:cNvSpPr>
          <p:nvPr>
            <p:ph idx="1"/>
          </p:nvPr>
        </p:nvSpPr>
        <p:spPr>
          <a:xfrm>
            <a:off x="641368" y="428866"/>
            <a:ext cx="7680960" cy="5978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1.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接納自己</a:t>
            </a:r>
            <a:r>
              <a:rPr lang="en-US" altLang="zh-TW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,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 學習自處</a:t>
            </a:r>
            <a:endParaRPr lang="en-US" altLang="zh-TW" sz="28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Md" panose="020B0509000000000000" pitchFamily="49" charset="-120"/>
              <a:ea typeface="DFLiHei-Md" panose="020B0509000000000000" pitchFamily="49" charset="-120"/>
            </a:endParaRPr>
          </a:p>
          <a:p>
            <a:pPr marL="0" indent="0">
              <a:buNone/>
            </a:pP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   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有健康的自我形象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愛自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己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面對並處理自己的情緒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做自己生活的好管家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800" b="1" dirty="0" smtClean="0">
                <a:solidFill>
                  <a:schemeClr val="accent1">
                    <a:lumMod val="75000"/>
                  </a:schemeClr>
                </a:solidFill>
                <a:latin typeface="DFLiHei-Md" panose="020B0509000000000000" pitchFamily="49" charset="-120"/>
                <a:ea typeface="DFLiHei-Md" panose="020B0509000000000000" pitchFamily="49" charset="-120"/>
              </a:rPr>
              <a:t>2.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建立</a:t>
            </a:r>
            <a:r>
              <a:rPr lang="zh-TW" altLang="en-US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網</a:t>
            </a:r>
            <a:r>
              <a:rPr lang="zh-TW" altLang="en-US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絡</a:t>
            </a:r>
            <a:endParaRPr lang="en-US" altLang="zh-TW" sz="2800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Md" panose="020B0509000000000000" pitchFamily="49" charset="-120"/>
              <a:ea typeface="DFLiHei-Md" panose="020B0509000000000000" pitchFamily="49" charset="-120"/>
            </a:endParaRPr>
          </a:p>
          <a:p>
            <a:pPr marL="0" indent="0">
              <a:buNone/>
            </a:pP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   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支持自己的朋友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-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教會的屬靈長輩們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親朋好友長輩們   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3.</a:t>
            </a:r>
            <a:r>
              <a:rPr lang="zh-TW" alt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Md" panose="020B0509000000000000" pitchFamily="49" charset="-120"/>
                <a:ea typeface="DFLiHei-Md" panose="020B0509000000000000" pitchFamily="49" charset="-120"/>
              </a:rPr>
              <a:t>走出去</a:t>
            </a:r>
            <a:endParaRPr lang="en-US" altLang="zh-TW" sz="2800" b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Md" panose="020B0509000000000000" pitchFamily="49" charset="-120"/>
              <a:ea typeface="DFLiHei-Md" panose="020B0509000000000000" pitchFamily="49" charset="-120"/>
            </a:endParaRP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不要只是坐在家裏等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2400" b="1" dirty="0">
                <a:solidFill>
                  <a:schemeClr val="tx2">
                    <a:lumMod val="50000"/>
                  </a:schemeClr>
                </a:solidFill>
              </a:rPr>
              <a:t>自己積極的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配合</a:t>
            </a:r>
            <a:r>
              <a:rPr lang="en-US" altLang="zh-TW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   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多認識朋友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參加不同的活動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講座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online dating</a:t>
            </a:r>
          </a:p>
          <a:p>
            <a:pPr marL="0" indent="0">
              <a:buNone/>
            </a:pP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放開心胸</a:t>
            </a:r>
            <a:r>
              <a:rPr lang="en-US" altLang="zh-TW" sz="2400" b="1" dirty="0" smtClean="0">
                <a:solidFill>
                  <a:schemeClr val="tx2">
                    <a:lumMod val="50000"/>
                  </a:schemeClr>
                </a:solidFill>
              </a:rPr>
              <a:t>,</a:t>
            </a:r>
            <a:r>
              <a:rPr lang="zh-TW" altLang="en-US" sz="2400" b="1" dirty="0" smtClean="0">
                <a:solidFill>
                  <a:schemeClr val="tx2">
                    <a:lumMod val="50000"/>
                  </a:schemeClr>
                </a:solidFill>
              </a:rPr>
              <a:t> 相信神是很有創意的</a:t>
            </a:r>
            <a:endParaRPr lang="en-US" altLang="zh-TW" sz="24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99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8179" y="642594"/>
            <a:ext cx="7680960" cy="1371600"/>
          </a:xfrm>
        </p:spPr>
        <p:txBody>
          <a:bodyPr/>
          <a:lstStyle/>
          <a:p>
            <a:r>
              <a:rPr lang="zh-TW" altLang="en-US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電視媒體</a:t>
            </a:r>
            <a:endParaRPr lang="en-US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1519" y="2014194"/>
            <a:ext cx="3441235" cy="11089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敗犬</a:t>
            </a:r>
            <a:r>
              <a:rPr lang="en-US" altLang="zh-TW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!!!!</a:t>
            </a:r>
            <a:r>
              <a:rPr lang="zh-TW" altLang="en-US" sz="5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 </a:t>
            </a:r>
            <a:endParaRPr lang="en-US" sz="5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4" name="矩形 3"/>
          <p:cNvSpPr/>
          <p:nvPr/>
        </p:nvSpPr>
        <p:spPr>
          <a:xfrm rot="19962904">
            <a:off x="2232396" y="2740119"/>
            <a:ext cx="39934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大齡剩女</a:t>
            </a:r>
            <a:r>
              <a:rPr lang="en-US" altLang="zh-TW" sz="5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!!!</a:t>
            </a:r>
            <a:endParaRPr lang="en-US" sz="5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 rot="1676464">
            <a:off x="5940453" y="1809823"/>
            <a:ext cx="2229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老處女</a:t>
            </a:r>
            <a:r>
              <a:rPr lang="en-US" altLang="zh-TW" sz="4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!!</a:t>
            </a:r>
            <a:endParaRPr lang="en-US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353058" y="3757962"/>
            <a:ext cx="35037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倉</a:t>
            </a:r>
            <a:r>
              <a:rPr lang="zh-TW" altLang="en-US" sz="4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底</a:t>
            </a:r>
            <a:r>
              <a:rPr lang="zh-TW" altLang="en-US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貨</a:t>
            </a:r>
            <a:r>
              <a:rPr lang="en-US" altLang="zh-TW" sz="4400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!!!</a:t>
            </a:r>
            <a:endParaRPr lang="en-US" sz="4400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 rot="462889">
            <a:off x="324682" y="4501719"/>
            <a:ext cx="84946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3S</a:t>
            </a:r>
            <a:r>
              <a:rPr lang="zh-TW" altLang="en-US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女人</a:t>
            </a:r>
            <a:endParaRPr lang="en-US" altLang="zh-TW" sz="48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  <a:p>
            <a:pPr algn="ctr"/>
            <a:r>
              <a:rPr lang="en-US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Single!!Seventies!!</a:t>
            </a:r>
            <a:r>
              <a:rPr lang="en-US" altLang="zh-TW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 </a:t>
            </a:r>
            <a:r>
              <a:rPr lang="en-US" sz="4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Bd" panose="020B0709000000000000" pitchFamily="49" charset="-120"/>
                <a:ea typeface="DFLiHei-Bd" panose="020B0709000000000000" pitchFamily="49" charset="-120"/>
              </a:rPr>
              <a:t>Stuck!!</a:t>
            </a:r>
            <a:endParaRPr lang="en-US" sz="4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FLiHei-Bd" panose="020B0709000000000000" pitchFamily="49" charset="-120"/>
              <a:ea typeface="DFLiHei-Bd" panose="020B0709000000000000" pitchFamily="49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2" y="978794"/>
            <a:ext cx="771454" cy="7598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69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70" y="642594"/>
            <a:ext cx="8815403" cy="5268809"/>
          </a:xfrm>
        </p:spPr>
      </p:pic>
    </p:spTree>
    <p:extLst>
      <p:ext uri="{BB962C8B-B14F-4D97-AF65-F5344CB8AC3E}">
        <p14:creationId xmlns:p14="http://schemas.microsoft.com/office/powerpoint/2010/main" val="166113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2" y="307744"/>
            <a:ext cx="8072559" cy="6054420"/>
          </a:xfrm>
        </p:spPr>
      </p:pic>
    </p:spTree>
    <p:extLst>
      <p:ext uri="{BB962C8B-B14F-4D97-AF65-F5344CB8AC3E}">
        <p14:creationId xmlns:p14="http://schemas.microsoft.com/office/powerpoint/2010/main" val="326278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2" y="848656"/>
            <a:ext cx="8857176" cy="4856685"/>
          </a:xfrm>
        </p:spPr>
      </p:pic>
    </p:spTree>
    <p:extLst>
      <p:ext uri="{BB962C8B-B14F-4D97-AF65-F5344CB8AC3E}">
        <p14:creationId xmlns:p14="http://schemas.microsoft.com/office/powerpoint/2010/main" val="5970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410774"/>
            <a:ext cx="8003872" cy="6002905"/>
          </a:xfrm>
        </p:spPr>
      </p:pic>
    </p:spTree>
    <p:extLst>
      <p:ext uri="{BB962C8B-B14F-4D97-AF65-F5344CB8AC3E}">
        <p14:creationId xmlns:p14="http://schemas.microsoft.com/office/powerpoint/2010/main" val="379999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Lt" panose="020B0309000000000000" pitchFamily="49" charset="-120"/>
                <a:ea typeface="DFLiHei-Lt" panose="020B0309000000000000" pitchFamily="49" charset="-120"/>
              </a:rPr>
              <a:t>教會單身人士最常聽到的是</a:t>
            </a:r>
            <a:r>
              <a:rPr lang="en-US" altLang="zh-TW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Lt" panose="020B0309000000000000" pitchFamily="49" charset="-120"/>
                <a:ea typeface="DFLiHei-Lt" panose="020B0309000000000000" pitchFamily="49" charset="-120"/>
              </a:rPr>
              <a:t>…</a:t>
            </a:r>
            <a:br>
              <a:rPr lang="en-US" altLang="zh-TW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FLiHei-Lt" panose="020B0309000000000000" pitchFamily="49" charset="-120"/>
                <a:ea typeface="DFLiHei-Lt" panose="020B0309000000000000" pitchFamily="49" charset="-120"/>
              </a:rPr>
            </a:br>
            <a:r>
              <a:rPr lang="en-US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Stuff Christian Singles </a:t>
            </a:r>
            <a:r>
              <a:rPr lang="en-US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Hear!</a:t>
            </a:r>
            <a:endParaRPr lang="en-US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  <p:pic>
        <p:nvPicPr>
          <p:cNvPr id="4" name="Stuff Christian Singles Hea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76325" y="2103438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419273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肥皂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肥皂</Template>
  <TotalTime>821</TotalTime>
  <Words>1770</Words>
  <Application>Microsoft Office PowerPoint</Application>
  <PresentationFormat>On-screen Show (4:3)</PresentationFormat>
  <Paragraphs>131</Paragraphs>
  <Slides>37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肥皂</vt:lpstr>
      <vt:lpstr>PowerPoint Presentation</vt:lpstr>
      <vt:lpstr>單身下一站, 幸福!? 教會單身事工的再思</vt:lpstr>
      <vt:lpstr>  社會現況</vt:lpstr>
      <vt:lpstr>電視媒體</vt:lpstr>
      <vt:lpstr>PowerPoint Presentation</vt:lpstr>
      <vt:lpstr>PowerPoint Presentation</vt:lpstr>
      <vt:lpstr>PowerPoint Presentation</vt:lpstr>
      <vt:lpstr>PowerPoint Presentation</vt:lpstr>
      <vt:lpstr>教會單身人士最常聽到的是… Stuff Christian Singles Hear!</vt:lpstr>
      <vt:lpstr>※  小組討論時間 ※</vt:lpstr>
      <vt:lpstr>教會現況</vt:lpstr>
      <vt:lpstr>※  小組討論時間 ※</vt:lpstr>
      <vt:lpstr>                         單身者的迷思</vt:lpstr>
      <vt:lpstr>※個案討論※</vt:lpstr>
      <vt:lpstr>※  小組討論時間 ※</vt:lpstr>
      <vt:lpstr>信心與年齡成反比？ </vt:lpstr>
      <vt:lpstr>"給單身基督徒女性的信息"</vt:lpstr>
      <vt:lpstr>第一組單身姐妹                                 年齡介於16~21歲</vt:lpstr>
      <vt:lpstr>第二組單身姐妹                                 年齡介於30~45歲</vt:lpstr>
      <vt:lpstr>單身的基督徒更多了一層 “信仰“壓力</vt:lpstr>
      <vt:lpstr>反思：</vt:lpstr>
      <vt:lpstr>在教會的圈子裡戀愛必須 “東方不敗”？ </vt:lpstr>
      <vt:lpstr>教會對於單身現象常見的         “神學解釋”</vt:lpstr>
      <vt:lpstr>PowerPoint Presentation</vt:lpstr>
      <vt:lpstr>反思：</vt:lpstr>
      <vt:lpstr>※  小組討論時間 ※</vt:lpstr>
      <vt:lpstr>面對單身者“性”的迷思  Amy Lin， 擁抱單身季節講義，2011。   </vt:lpstr>
      <vt:lpstr>手淫 </vt:lpstr>
      <vt:lpstr>色情作品是有害的 </vt:lpstr>
      <vt:lpstr>男女性需要的差別 </vt:lpstr>
      <vt:lpstr>情慾和性幻想 </vt:lpstr>
      <vt:lpstr>傳統教導  </vt:lpstr>
      <vt:lpstr>還可以有一些可以做 的有效的方法 </vt:lpstr>
      <vt:lpstr>PowerPoint Presentation</vt:lpstr>
      <vt:lpstr>PowerPoint Presentation</vt:lpstr>
      <vt:lpstr>積極的單身生活: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Sandra</dc:creator>
  <cp:lastModifiedBy>james chuang</cp:lastModifiedBy>
  <cp:revision>78</cp:revision>
  <dcterms:created xsi:type="dcterms:W3CDTF">2013-09-09T04:18:25Z</dcterms:created>
  <dcterms:modified xsi:type="dcterms:W3CDTF">2013-09-25T02:30:34Z</dcterms:modified>
</cp:coreProperties>
</file>