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Garamond" panose="02020404030301010803" pitchFamily="18" charset="0"/>
      <p:regular r:id="rId13"/>
      <p:bold r:id="rId14"/>
      <p:italic r:id="rId15"/>
    </p:embeddedFont>
    <p:embeddedFont>
      <p:font typeface="Impact" panose="020B0806030902050204" pitchFamily="34" charset="0"/>
      <p:regular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gie Hu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B9AB20A-C1F3-434B-8158-E644A33BEA70}">
  <a:tblStyle styleId="{6B9AB20A-C1F3-434B-8158-E644A33BEA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B0B15E-8629-458B-BF95-5542616EA02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280"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15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56" name="Google Shape;356;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altLang="ja-JP"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2732c1be8_0_0: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g32732c1be8_0_0:notes"/>
          <p:cNvSpPr txBox="1">
            <a:spLocks noGrp="1"/>
          </p:cNvSpPr>
          <p:nvPr>
            <p:ph type="body" idx="1"/>
          </p:nvPr>
        </p:nvSpPr>
        <p:spPr>
          <a:xfrm>
            <a:off x="685800" y="4343400"/>
            <a:ext cx="5486400" cy="4114800"/>
          </a:xfrm>
          <a:prstGeom prst="rect">
            <a:avLst/>
          </a:prstGeom>
          <a:noFill/>
          <a:ln>
            <a:noFill/>
          </a:ln>
        </p:spPr>
        <p:txBody>
          <a:bodyPr spcFirstLastPara="1" wrap="square" lIns="86475" tIns="43225" rIns="86475" bIns="432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6" name="Google Shape;366;g32732c1be8_0_0:notes"/>
          <p:cNvSpPr txBox="1"/>
          <p:nvPr/>
        </p:nvSpPr>
        <p:spPr>
          <a:xfrm>
            <a:off x="3884613" y="8685213"/>
            <a:ext cx="2971800" cy="457200"/>
          </a:xfrm>
          <a:prstGeom prst="rect">
            <a:avLst/>
          </a:prstGeom>
          <a:noFill/>
          <a:ln>
            <a:noFill/>
          </a:ln>
        </p:spPr>
        <p:txBody>
          <a:bodyPr spcFirstLastPara="1" wrap="square" lIns="86475" tIns="43225" rIns="86475" bIns="43225" anchor="b" anchorCtr="0">
            <a:noAutofit/>
          </a:bodyPr>
          <a:lstStyle/>
          <a:p>
            <a:pPr marL="0" marR="0" lvl="0" indent="0" algn="r" rtl="0">
              <a:spcBef>
                <a:spcPts val="0"/>
              </a:spcBef>
              <a:spcAft>
                <a:spcPts val="0"/>
              </a:spcAft>
              <a:buNone/>
            </a:pPr>
            <a:fld id="{00000000-1234-1234-1234-123412341234}" type="slidenum">
              <a:rPr lang="en-US" altLang="ja-JP" sz="1100" b="0" i="0" u="none" strike="noStrike" cap="none">
                <a:solidFill>
                  <a:schemeClr val="dk1"/>
                </a:solidFill>
                <a:latin typeface="Arial"/>
                <a:ea typeface="Arial"/>
                <a:cs typeface="Arial"/>
                <a:sym typeface="Arial"/>
              </a:rPr>
              <a:t>2</a:t>
            </a:fld>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2732c1be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32732c1be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2732c1be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32732c1be8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100"/>
              <a:buFont typeface="Arial"/>
              <a:buNone/>
            </a:pPr>
            <a:r>
              <a:rPr lang="ja-JP" sz="1200" b="0" i="0" u="none" strike="noStrike" cap="none">
                <a:solidFill>
                  <a:schemeClr val="dk1"/>
                </a:solidFill>
                <a:latin typeface="Calibri"/>
                <a:ea typeface="Calibri"/>
                <a:cs typeface="Calibri"/>
                <a:sym typeface="Calibri"/>
              </a:rPr>
              <a:t>透過培訓、提供資源來幫助個人和家庭以基督教的價值觀融入每天的生活裡。</a:t>
            </a:r>
            <a:endParaRPr/>
          </a:p>
        </p:txBody>
      </p:sp>
      <p:sp>
        <p:nvSpPr>
          <p:cNvPr id="387" name="Google Shape;387;p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altLang="ja-JP"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5" name="Google Shape;39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3" name="Google Shape;40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0b8790403_1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0b8790403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30b8790403_13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f43c2263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f43c226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2f43c2263c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74" name="Google Shape;74;p1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0" name="Google Shape;80;p12"/>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p1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2" name="Google Shape;102;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9" name="Google Shape;109;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4" name="Google Shape;114;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1" name="Google Shape;121;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0" name="Google Shape;130;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5" name="Google Shape;135;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5" name="Google Shape;155;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9" name="Google Shape;29;p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8" name="Google Shape;38;p5"/>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9" name="Google Shape;49;p7"/>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5" name="Google Shape;55;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0" name="Google Shape;60;p9"/>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7" name="Google Shape;67;p10"/>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presencequotient.org/index.php/zh/component/videoflow/?task=play&amp;tmpl=component&amp;layout=lightbox&amp;id=5"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2"/>
          <p:cNvSpPr txBox="1">
            <a:spLocks noGrp="1"/>
          </p:cNvSpPr>
          <p:nvPr>
            <p:ph type="ctrTitle"/>
          </p:nvPr>
        </p:nvSpPr>
        <p:spPr>
          <a:xfrm>
            <a:off x="609600" y="685800"/>
            <a:ext cx="8077200" cy="27432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90"/>
              <a:buFont typeface="Calibri"/>
              <a:buNone/>
            </a:pPr>
            <a:r>
              <a:rPr lang="ja-JP" sz="3959" b="0" i="0" u="none" strike="noStrike" cap="none">
                <a:solidFill>
                  <a:schemeClr val="dk1"/>
                </a:solidFill>
                <a:latin typeface="Calibri"/>
                <a:ea typeface="Calibri"/>
                <a:cs typeface="Calibri"/>
                <a:sym typeface="Calibri"/>
              </a:rPr>
              <a:t/>
            </a:r>
            <a:br>
              <a:rPr lang="ja-JP" sz="3959" b="0" i="0" u="none" strike="noStrike" cap="none">
                <a:solidFill>
                  <a:schemeClr val="dk1"/>
                </a:solidFill>
                <a:latin typeface="Calibri"/>
                <a:ea typeface="Calibri"/>
                <a:cs typeface="Calibri"/>
                <a:sym typeface="Calibri"/>
              </a:rPr>
            </a:br>
            <a:r>
              <a:rPr lang="ja-JP" sz="3959" b="0" i="0" u="none" strike="noStrike" cap="none">
                <a:solidFill>
                  <a:schemeClr val="dk1"/>
                </a:solidFill>
                <a:latin typeface="Calibri"/>
                <a:ea typeface="Calibri"/>
                <a:cs typeface="Calibri"/>
                <a:sym typeface="Calibri"/>
              </a:rPr>
              <a:t/>
            </a:r>
            <a:br>
              <a:rPr lang="ja-JP" sz="3959" b="0" i="0" u="none" strike="noStrike" cap="none">
                <a:solidFill>
                  <a:schemeClr val="dk1"/>
                </a:solidFill>
                <a:latin typeface="Calibri"/>
                <a:ea typeface="Calibri"/>
                <a:cs typeface="Calibri"/>
                <a:sym typeface="Calibri"/>
              </a:rPr>
            </a:br>
            <a:r>
              <a:rPr lang="ja-JP" sz="3959" b="0" i="0" u="none" strike="noStrike" cap="none">
                <a:solidFill>
                  <a:schemeClr val="dk1"/>
                </a:solidFill>
                <a:latin typeface="Calibri"/>
                <a:ea typeface="Calibri"/>
                <a:cs typeface="Calibri"/>
                <a:sym typeface="Calibri"/>
              </a:rPr>
              <a:t/>
            </a:r>
            <a:br>
              <a:rPr lang="ja-JP" sz="3959" b="0" i="0" u="none" strike="noStrike" cap="none">
                <a:solidFill>
                  <a:schemeClr val="dk1"/>
                </a:solidFill>
                <a:latin typeface="Calibri"/>
                <a:ea typeface="Calibri"/>
                <a:cs typeface="Calibri"/>
                <a:sym typeface="Calibri"/>
              </a:rPr>
            </a:br>
            <a:r>
              <a:rPr lang="ja-JP" sz="6030" b="1" i="0" u="none" strike="noStrike" cap="none">
                <a:solidFill>
                  <a:schemeClr val="accent4"/>
                </a:solidFill>
                <a:latin typeface="Calibri"/>
                <a:ea typeface="Calibri"/>
                <a:cs typeface="Calibri"/>
                <a:sym typeface="Calibri"/>
              </a:rPr>
              <a:t>活現</a:t>
            </a:r>
            <a:r>
              <a:rPr lang="ja-JP" sz="6030" b="1" i="0" u="none" strike="noStrike" cap="none">
                <a:solidFill>
                  <a:schemeClr val="dk1"/>
                </a:solidFill>
                <a:latin typeface="Calibri"/>
                <a:ea typeface="Calibri"/>
                <a:cs typeface="Calibri"/>
                <a:sym typeface="Calibri"/>
              </a:rPr>
              <a:t>生命規劃課程  </a:t>
            </a:r>
            <a:br>
              <a:rPr lang="ja-JP" sz="6030" b="1" i="0" u="none" strike="noStrike" cap="none">
                <a:solidFill>
                  <a:schemeClr val="dk1"/>
                </a:solidFill>
                <a:latin typeface="Calibri"/>
                <a:ea typeface="Calibri"/>
                <a:cs typeface="Calibri"/>
                <a:sym typeface="Calibri"/>
              </a:rPr>
            </a:br>
            <a:r>
              <a:rPr lang="ja-JP" sz="6030" b="1" i="0" u="none" strike="noStrike" cap="none">
                <a:solidFill>
                  <a:schemeClr val="dk1"/>
                </a:solidFill>
                <a:latin typeface="Calibri"/>
                <a:ea typeface="Calibri"/>
                <a:cs typeface="Calibri"/>
                <a:sym typeface="Calibri"/>
              </a:rPr>
              <a:t>活出動力的目標人生</a:t>
            </a:r>
            <a:r>
              <a:rPr lang="ja-JP" sz="6030" b="0" i="0" u="none" strike="noStrike" cap="none">
                <a:solidFill>
                  <a:schemeClr val="dk1"/>
                </a:solidFill>
                <a:latin typeface="Calibri"/>
                <a:ea typeface="Calibri"/>
                <a:cs typeface="Calibri"/>
                <a:sym typeface="Calibri"/>
              </a:rPr>
              <a:t/>
            </a:r>
            <a:br>
              <a:rPr lang="ja-JP" sz="6030" b="0" i="0" u="none" strike="noStrike" cap="none">
                <a:solidFill>
                  <a:schemeClr val="dk1"/>
                </a:solidFill>
                <a:latin typeface="Calibri"/>
                <a:ea typeface="Calibri"/>
                <a:cs typeface="Calibri"/>
                <a:sym typeface="Calibri"/>
              </a:rPr>
            </a:br>
            <a:r>
              <a:rPr lang="ja-JP" sz="3959" b="0" i="0" u="none" strike="noStrike" cap="none">
                <a:solidFill>
                  <a:schemeClr val="dk1"/>
                </a:solidFill>
                <a:latin typeface="Calibri"/>
                <a:ea typeface="Calibri"/>
                <a:cs typeface="Calibri"/>
                <a:sym typeface="Calibri"/>
              </a:rPr>
              <a:t> </a:t>
            </a:r>
            <a:br>
              <a:rPr lang="ja-JP" sz="3959" b="0" i="0" u="none" strike="noStrike" cap="none">
                <a:solidFill>
                  <a:schemeClr val="dk1"/>
                </a:solidFill>
                <a:latin typeface="Calibri"/>
                <a:ea typeface="Calibri"/>
                <a:cs typeface="Calibri"/>
                <a:sym typeface="Calibri"/>
              </a:rPr>
            </a:br>
            <a:r>
              <a:rPr lang="ja-JP" sz="3959" b="0" i="0" u="none" strike="noStrike" cap="none">
                <a:solidFill>
                  <a:schemeClr val="dk1"/>
                </a:solidFill>
                <a:latin typeface="Calibri"/>
                <a:ea typeface="Calibri"/>
                <a:cs typeface="Calibri"/>
                <a:sym typeface="Calibri"/>
              </a:rPr>
              <a:t/>
            </a:r>
            <a:br>
              <a:rPr lang="ja-JP"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359" name="Google Shape;359;p52"/>
          <p:cNvSpPr txBox="1">
            <a:spLocks noGrp="1"/>
          </p:cNvSpPr>
          <p:nvPr>
            <p:ph type="subTitle" idx="1"/>
          </p:nvPr>
        </p:nvSpPr>
        <p:spPr>
          <a:xfrm>
            <a:off x="609600" y="3429000"/>
            <a:ext cx="8077200" cy="2209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ja-JP" sz="4000" b="1" i="0" u="none" strike="noStrike" cap="none">
                <a:solidFill>
                  <a:schemeClr val="dk1"/>
                </a:solidFill>
                <a:latin typeface="Calibri"/>
                <a:ea typeface="Calibri"/>
                <a:cs typeface="Calibri"/>
                <a:sym typeface="Calibri"/>
              </a:rPr>
              <a:t>Presence Life Planning Curriculum</a:t>
            </a:r>
            <a:r>
              <a:rPr lang="ja-JP" sz="4000" b="0" i="0" u="none" strike="noStrike" cap="none">
                <a:solidFill>
                  <a:schemeClr val="dk1"/>
                </a:solidFill>
                <a:latin typeface="Calibri"/>
                <a:ea typeface="Calibri"/>
                <a:cs typeface="Calibri"/>
                <a:sym typeface="Calibri"/>
              </a:rPr>
              <a:t/>
            </a:r>
            <a:br>
              <a:rPr lang="ja-JP" sz="4000" b="0" i="0" u="none" strike="noStrike" cap="none">
                <a:solidFill>
                  <a:schemeClr val="dk1"/>
                </a:solidFill>
                <a:latin typeface="Calibri"/>
                <a:ea typeface="Calibri"/>
                <a:cs typeface="Calibri"/>
                <a:sym typeface="Calibri"/>
              </a:rPr>
            </a:br>
            <a:r>
              <a:rPr lang="ja-JP" sz="4000" b="1" i="1" u="none" strike="noStrike" cap="none">
                <a:solidFill>
                  <a:schemeClr val="dk1"/>
                </a:solidFill>
                <a:latin typeface="Calibri"/>
                <a:ea typeface="Calibri"/>
                <a:cs typeface="Calibri"/>
                <a:sym typeface="Calibri"/>
              </a:rPr>
              <a:t>Live a vibrant life with purpose </a:t>
            </a:r>
            <a:r>
              <a:rPr lang="ja-JP" sz="4000" b="1" i="0" u="none" strike="noStrike" cap="none">
                <a:solidFill>
                  <a:schemeClr val="dk1"/>
                </a:solidFill>
                <a:latin typeface="Calibri"/>
                <a:ea typeface="Calibri"/>
                <a:cs typeface="Calibri"/>
                <a:sym typeface="Calibri"/>
              </a:rPr>
              <a:t/>
            </a:r>
            <a:br>
              <a:rPr lang="ja-JP" sz="4000" b="1" i="0" u="none" strike="noStrike" cap="none">
                <a:solidFill>
                  <a:schemeClr val="dk1"/>
                </a:solidFill>
                <a:latin typeface="Calibri"/>
                <a:ea typeface="Calibri"/>
                <a:cs typeface="Calibri"/>
                <a:sym typeface="Calibri"/>
              </a:rPr>
            </a:br>
            <a:endParaRPr sz="4000" b="1" i="0" u="none" strike="noStrike" cap="none">
              <a:solidFill>
                <a:schemeClr val="dk1"/>
              </a:solidFill>
              <a:latin typeface="Calibri"/>
              <a:ea typeface="Calibri"/>
              <a:cs typeface="Calibri"/>
              <a:sym typeface="Calibri"/>
            </a:endParaRPr>
          </a:p>
        </p:txBody>
      </p:sp>
      <p:pic>
        <p:nvPicPr>
          <p:cNvPr id="360" name="Google Shape;360;p52" descr="https://lh6.googleusercontent.com/R1G7kdzpAvfFw7jksU4-nswJGzhL3pjv2y5Je-TPB_uL4_esD5LioNe6vUjx6uGhSEOXgCnUdHfYJP7UGrlYFJ5_nfjm5jd4gTdRqAdJDnk4rqL-Qa7xnNTjKai6SuLiQKKYsSc2"/>
          <p:cNvPicPr preferRelativeResize="0"/>
          <p:nvPr/>
        </p:nvPicPr>
        <p:blipFill rotWithShape="1">
          <a:blip r:embed="rId3">
            <a:alphaModFix/>
          </a:blip>
          <a:srcRect/>
          <a:stretch/>
        </p:blipFill>
        <p:spPr>
          <a:xfrm>
            <a:off x="609600" y="5912499"/>
            <a:ext cx="1169100" cy="713700"/>
          </a:xfrm>
          <a:prstGeom prst="rect">
            <a:avLst/>
          </a:prstGeom>
          <a:noFill/>
          <a:ln>
            <a:noFill/>
          </a:ln>
        </p:spPr>
      </p:pic>
      <p:sp>
        <p:nvSpPr>
          <p:cNvPr id="361" name="Google Shape;361;p52"/>
          <p:cNvSpPr txBox="1">
            <a:spLocks noGrp="1"/>
          </p:cNvSpPr>
          <p:nvPr>
            <p:ph type="ftr" idx="11"/>
          </p:nvPr>
        </p:nvSpPr>
        <p:spPr>
          <a:xfrm>
            <a:off x="3810000" y="6356350"/>
            <a:ext cx="37995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ja-JP"/>
              <a:t>Copyright © 2017- 2018 Wai Yan Ip Ngan.  Licensed to Presence Quotient ® All rights reserved</a:t>
            </a:r>
            <a:endParaRPr/>
          </a:p>
        </p:txBody>
      </p:sp>
      <p:sp>
        <p:nvSpPr>
          <p:cNvPr id="362" name="Google Shape;362;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altLang="ja-JP"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3"/>
          <p:cNvSpPr txBox="1">
            <a:spLocks noGrp="1"/>
          </p:cNvSpPr>
          <p:nvPr>
            <p:ph type="title" idx="4294967295"/>
          </p:nvPr>
        </p:nvSpPr>
        <p:spPr>
          <a:xfrm>
            <a:off x="323850" y="188913"/>
            <a:ext cx="8351700" cy="1335000"/>
          </a:xfrm>
          <a:prstGeom prst="rect">
            <a:avLst/>
          </a:prstGeom>
          <a:solidFill>
            <a:srgbClr val="0070C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030A0"/>
              </a:buClr>
              <a:buSzPts val="3400"/>
              <a:buFont typeface="Calibri"/>
              <a:buNone/>
            </a:pPr>
            <a:r>
              <a:rPr lang="ja-JP" sz="3400" b="0" i="0" u="none" strike="noStrike" cap="none" dirty="0">
                <a:solidFill>
                  <a:srgbClr val="7030A0"/>
                </a:solidFill>
                <a:latin typeface="Calibri"/>
                <a:ea typeface="Calibri"/>
                <a:cs typeface="Calibri"/>
                <a:sym typeface="Calibri"/>
              </a:rPr>
              <a:t>  </a:t>
            </a:r>
            <a:r>
              <a:rPr lang="ja-JP" sz="3400" b="0" i="0" u="none" strike="noStrike" cap="none" dirty="0">
                <a:solidFill>
                  <a:schemeClr val="lt1"/>
                </a:solidFill>
                <a:latin typeface="Calibri"/>
                <a:ea typeface="Calibri"/>
                <a:cs typeface="Calibri"/>
                <a:sym typeface="Calibri"/>
              </a:rPr>
              <a:t>Dr. Agnes Ip, PhD, LMFT 葉顏瑋茵</a:t>
            </a:r>
            <a:r>
              <a:rPr lang="ja-JP" sz="3200" b="0" i="0" u="none" strike="noStrike" cap="none" dirty="0">
                <a:solidFill>
                  <a:schemeClr val="lt1"/>
                </a:solidFill>
                <a:latin typeface="Calibri"/>
                <a:ea typeface="Calibri"/>
                <a:cs typeface="Calibri"/>
                <a:sym typeface="Calibri"/>
              </a:rPr>
              <a:t>博士</a:t>
            </a:r>
            <a:r>
              <a:rPr lang="ja-JP" sz="3200" b="0" i="0" u="none" strike="noStrike" cap="none" dirty="0">
                <a:solidFill>
                  <a:schemeClr val="dk1"/>
                </a:solidFill>
                <a:latin typeface="Calibri"/>
                <a:ea typeface="Calibri"/>
                <a:cs typeface="Calibri"/>
                <a:sym typeface="Calibri"/>
              </a:rPr>
              <a:t/>
            </a:r>
            <a:br>
              <a:rPr lang="ja-JP" sz="3200" b="0" i="0" u="none" strike="noStrike" cap="none" dirty="0">
                <a:solidFill>
                  <a:schemeClr val="dk1"/>
                </a:solidFill>
                <a:latin typeface="Calibri"/>
                <a:ea typeface="Calibri"/>
                <a:cs typeface="Calibri"/>
                <a:sym typeface="Calibri"/>
              </a:rPr>
            </a:br>
            <a:endParaRPr sz="3400" b="0" i="0" u="none" strike="noStrike" cap="none" dirty="0">
              <a:solidFill>
                <a:schemeClr val="dk1"/>
              </a:solidFill>
              <a:latin typeface="Calibri"/>
              <a:ea typeface="Calibri"/>
              <a:cs typeface="Calibri"/>
              <a:sym typeface="Calibri"/>
            </a:endParaRPr>
          </a:p>
        </p:txBody>
      </p:sp>
      <p:sp>
        <p:nvSpPr>
          <p:cNvPr id="369" name="Google Shape;369;p53"/>
          <p:cNvSpPr txBox="1">
            <a:spLocks noGrp="1"/>
          </p:cNvSpPr>
          <p:nvPr>
            <p:ph type="body" idx="4294967295"/>
          </p:nvPr>
        </p:nvSpPr>
        <p:spPr>
          <a:xfrm>
            <a:off x="323850" y="1412875"/>
            <a:ext cx="8511600" cy="5280300"/>
          </a:xfrm>
          <a:prstGeom prst="rect">
            <a:avLst/>
          </a:prstGeom>
          <a:solidFill>
            <a:srgbClr val="B6DDE7"/>
          </a:solid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Arial"/>
              <a:buNone/>
            </a:pPr>
            <a:endParaRPr lang="en-US" altLang="ja-JP" sz="2720" b="0" i="0" u="none" strike="noStrike" cap="none" dirty="0" smtClean="0">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ts val="2720"/>
              <a:buFont typeface="Arial"/>
              <a:buNone/>
            </a:pPr>
            <a:r>
              <a:rPr lang="ja-JP" sz="2720" b="0" i="0" u="none" strike="noStrike" cap="none" dirty="0" smtClean="0">
                <a:solidFill>
                  <a:schemeClr val="dk1"/>
                </a:solidFill>
                <a:latin typeface="Calibri"/>
                <a:ea typeface="Calibri"/>
                <a:cs typeface="Calibri"/>
                <a:sym typeface="Calibri"/>
              </a:rPr>
              <a:t>1</a:t>
            </a:r>
            <a:r>
              <a:rPr lang="ja-JP" sz="2720" b="0" i="0" u="none" strike="noStrike" cap="none" dirty="0">
                <a:solidFill>
                  <a:schemeClr val="dk1"/>
                </a:solidFill>
                <a:latin typeface="Calibri"/>
                <a:ea typeface="Calibri"/>
                <a:cs typeface="Calibri"/>
                <a:sym typeface="Calibri"/>
              </a:rPr>
              <a:t>989 - B.Th. Alliance Bible Seminary </a:t>
            </a:r>
            <a:endParaRPr sz="2720" b="0"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a:t>
            </a:r>
            <a:r>
              <a:rPr lang="ja-JP" sz="2720" b="1" i="0" u="none" strike="noStrike" cap="none" dirty="0">
                <a:solidFill>
                  <a:schemeClr val="dk1"/>
                </a:solidFill>
                <a:latin typeface="Calibri"/>
                <a:ea typeface="Calibri"/>
                <a:cs typeface="Calibri"/>
                <a:sym typeface="Calibri"/>
              </a:rPr>
              <a:t>建道神學院神學學士</a:t>
            </a:r>
            <a:endParaRPr sz="2720" b="1"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2000 - M.A., Azusa Pacific University</a:t>
            </a:r>
            <a:endParaRPr sz="2720" b="0"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a:t>
            </a:r>
            <a:r>
              <a:rPr lang="ja-JP" sz="2380" b="0" i="0" u="none" strike="noStrike" cap="none" dirty="0">
                <a:solidFill>
                  <a:schemeClr val="dk1"/>
                </a:solidFill>
                <a:latin typeface="Calibri"/>
                <a:ea typeface="Calibri"/>
                <a:cs typeface="Calibri"/>
                <a:sym typeface="Calibri"/>
              </a:rPr>
              <a:t>Clinical Psychology- Marriage &amp; Family Therapy</a:t>
            </a:r>
            <a:endParaRPr dirty="0"/>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臨床心理學碩士</a:t>
            </a:r>
            <a:endParaRPr sz="2720" b="0"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2011 - M.A., Alliant International University-</a:t>
            </a:r>
            <a:endParaRPr sz="2720" b="0"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California School of Professional Psychology        </a:t>
            </a:r>
            <a:endParaRPr dirty="0"/>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multicultural -community clinical psychology</a:t>
            </a:r>
            <a:endParaRPr sz="1530" b="0"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臨床心理學碩士</a:t>
            </a:r>
            <a:endParaRPr sz="2720" b="0" i="0" u="none" strike="noStrike" cap="none" dirty="0">
              <a:solidFill>
                <a:schemeClr val="dk1"/>
              </a:solidFill>
              <a:latin typeface="Calibri"/>
              <a:ea typeface="Calibri"/>
              <a:cs typeface="Calibri"/>
              <a:sym typeface="Calibri"/>
            </a:endParaRPr>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2014  Ph.D., AIU-CSPP-MCCP </a:t>
            </a:r>
            <a:endParaRPr dirty="0"/>
          </a:p>
          <a:p>
            <a:pPr marL="0" marR="0" lvl="0" indent="0" algn="l" rtl="0">
              <a:lnSpc>
                <a:spcPct val="80000"/>
              </a:lnSpc>
              <a:spcBef>
                <a:spcPts val="544"/>
              </a:spcBef>
              <a:spcAft>
                <a:spcPts val="0"/>
              </a:spcAft>
              <a:buClr>
                <a:schemeClr val="dk1"/>
              </a:buClr>
              <a:buSzPts val="2720"/>
              <a:buFont typeface="Arial"/>
              <a:buNone/>
            </a:pPr>
            <a:r>
              <a:rPr lang="ja-JP" sz="2720" b="0" i="0" u="none" strike="noStrike" cap="none" dirty="0">
                <a:solidFill>
                  <a:schemeClr val="dk1"/>
                </a:solidFill>
                <a:latin typeface="Calibri"/>
                <a:ea typeface="Calibri"/>
                <a:cs typeface="Calibri"/>
                <a:sym typeface="Calibri"/>
              </a:rPr>
              <a:t>                       臨床心理學哲學博士</a:t>
            </a:r>
            <a:br>
              <a:rPr lang="ja-JP" sz="2720" b="0" i="0" u="none" strike="noStrike" cap="none" dirty="0">
                <a:solidFill>
                  <a:schemeClr val="dk1"/>
                </a:solidFill>
                <a:latin typeface="Calibri"/>
                <a:ea typeface="Calibri"/>
                <a:cs typeface="Calibri"/>
                <a:sym typeface="Calibri"/>
              </a:rPr>
            </a:br>
            <a:endParaRPr sz="272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468313" y="188913"/>
            <a:ext cx="7991400" cy="100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Calibri"/>
              <a:buNone/>
            </a:pPr>
            <a:r>
              <a:rPr lang="ja-JP" sz="4800" b="1" i="0" u="none" strike="noStrike" cap="none">
                <a:solidFill>
                  <a:schemeClr val="lt1"/>
                </a:solidFill>
                <a:latin typeface="Calibri"/>
                <a:ea typeface="Calibri"/>
                <a:cs typeface="Calibri"/>
                <a:sym typeface="Calibri"/>
              </a:rPr>
              <a:t>服事和臨床經驗</a:t>
            </a:r>
            <a:endParaRPr sz="4800" b="1" i="0" u="none" strike="noStrike" cap="none">
              <a:solidFill>
                <a:schemeClr val="lt1"/>
              </a:solidFill>
              <a:latin typeface="Calibri"/>
              <a:ea typeface="Calibri"/>
              <a:cs typeface="Calibri"/>
              <a:sym typeface="Calibri"/>
            </a:endParaRPr>
          </a:p>
        </p:txBody>
      </p:sp>
      <p:sp>
        <p:nvSpPr>
          <p:cNvPr id="375" name="Google Shape;375;p54"/>
          <p:cNvSpPr txBox="1">
            <a:spLocks noGrp="1"/>
          </p:cNvSpPr>
          <p:nvPr>
            <p:ph type="body" idx="1"/>
          </p:nvPr>
        </p:nvSpPr>
        <p:spPr>
          <a:xfrm>
            <a:off x="457200" y="1196975"/>
            <a:ext cx="8412600" cy="5400600"/>
          </a:xfrm>
          <a:prstGeom prst="rect">
            <a:avLst/>
          </a:prstGeom>
          <a:solidFill>
            <a:srgbClr val="B6DDE7"/>
          </a:solid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2000" b="1"/>
          </a:p>
          <a:p>
            <a:pPr marL="457200" lvl="0" indent="-431800" algn="l" rtl="0">
              <a:spcBef>
                <a:spcPts val="0"/>
              </a:spcBef>
              <a:spcAft>
                <a:spcPts val="0"/>
              </a:spcAft>
              <a:buClr>
                <a:schemeClr val="dk1"/>
              </a:buClr>
              <a:buSzPts val="2400"/>
              <a:buFont typeface="Noto Sans Symbols"/>
              <a:buChar char="❑"/>
            </a:pPr>
            <a:r>
              <a:rPr lang="ja-JP" sz="2400"/>
              <a:t>活現機構創辦人和總裁</a:t>
            </a:r>
            <a:endParaRPr sz="2400"/>
          </a:p>
          <a:p>
            <a:pPr marL="457200" lvl="0" indent="-431800" algn="l" rtl="0">
              <a:spcBef>
                <a:spcPts val="0"/>
              </a:spcBef>
              <a:spcAft>
                <a:spcPts val="0"/>
              </a:spcAft>
              <a:buClr>
                <a:schemeClr val="dk1"/>
              </a:buClr>
              <a:buSzPts val="2400"/>
              <a:buFont typeface="Noto Sans Symbols"/>
              <a:buChar char="❑"/>
            </a:pPr>
            <a:r>
              <a:rPr lang="ja-JP" sz="2400"/>
              <a:t>婚姻家庭治療師</a:t>
            </a:r>
            <a:endParaRPr sz="2400"/>
          </a:p>
          <a:p>
            <a:pPr marL="457200" marR="0" lvl="0" indent="-431800" algn="l" rtl="0">
              <a:spcBef>
                <a:spcPts val="0"/>
              </a:spcBef>
              <a:spcAft>
                <a:spcPts val="0"/>
              </a:spcAft>
              <a:buClr>
                <a:schemeClr val="dk1"/>
              </a:buClr>
              <a:buSzPts val="2400"/>
              <a:buFont typeface="Noto Sans Symbols"/>
              <a:buChar char="❑"/>
            </a:pPr>
            <a:r>
              <a:rPr lang="ja-JP" sz="2400" b="0" i="0" u="none" strike="noStrike" cap="none">
                <a:solidFill>
                  <a:schemeClr val="dk1"/>
                </a:solidFill>
                <a:latin typeface="Calibri"/>
                <a:ea typeface="Calibri"/>
                <a:cs typeface="Calibri"/>
                <a:sym typeface="Calibri"/>
              </a:rPr>
              <a:t>曾於香港任女傳道多年</a:t>
            </a:r>
            <a:endParaRPr sz="2400" b="0" i="0" u="none" strike="noStrike" cap="none">
              <a:solidFill>
                <a:schemeClr val="dk1"/>
              </a:solidFill>
              <a:latin typeface="Calibri"/>
              <a:ea typeface="Calibri"/>
              <a:cs typeface="Calibri"/>
              <a:sym typeface="Calibri"/>
            </a:endParaRPr>
          </a:p>
          <a:p>
            <a:pPr marL="457200" marR="0" lvl="0" indent="-431800" algn="l" rtl="0">
              <a:spcBef>
                <a:spcPts val="560"/>
              </a:spcBef>
              <a:spcAft>
                <a:spcPts val="0"/>
              </a:spcAft>
              <a:buClr>
                <a:schemeClr val="dk1"/>
              </a:buClr>
              <a:buSzPts val="2400"/>
              <a:buFont typeface="Noto Sans Symbols"/>
              <a:buChar char="❑"/>
            </a:pPr>
            <a:r>
              <a:rPr lang="ja-JP" sz="2400" b="0" i="0" u="none" strike="noStrike" cap="none">
                <a:solidFill>
                  <a:schemeClr val="dk1"/>
                </a:solidFill>
                <a:latin typeface="Calibri"/>
                <a:ea typeface="Calibri"/>
                <a:cs typeface="Calibri"/>
                <a:sym typeface="Calibri"/>
              </a:rPr>
              <a:t>多年來在美國政府資助的精神科門診擔任心理治療師</a:t>
            </a:r>
            <a:endParaRPr sz="2400" b="0" i="0" u="none" strike="noStrike" cap="none">
              <a:solidFill>
                <a:schemeClr val="dk1"/>
              </a:solidFill>
              <a:latin typeface="Calibri"/>
              <a:ea typeface="Calibri"/>
              <a:cs typeface="Calibri"/>
              <a:sym typeface="Calibri"/>
            </a:endParaRPr>
          </a:p>
          <a:p>
            <a:pPr marL="457200" marR="0" lvl="0" indent="-431800" algn="l" rtl="0">
              <a:spcBef>
                <a:spcPts val="560"/>
              </a:spcBef>
              <a:spcAft>
                <a:spcPts val="0"/>
              </a:spcAft>
              <a:buClr>
                <a:schemeClr val="dk1"/>
              </a:buClr>
              <a:buSzPts val="2400"/>
              <a:buFont typeface="Noto Sans Symbols"/>
              <a:buChar char="❑"/>
            </a:pPr>
            <a:r>
              <a:rPr lang="ja-JP" sz="2400" b="0" i="0" u="none" strike="noStrike" cap="none">
                <a:solidFill>
                  <a:schemeClr val="dk1"/>
                </a:solidFill>
                <a:latin typeface="Calibri"/>
                <a:ea typeface="Calibri"/>
                <a:cs typeface="Calibri"/>
                <a:sym typeface="Calibri"/>
              </a:rPr>
              <a:t>近年為多所大學的婚姻家庭治療師和心理學博士實習生提供臨床指導</a:t>
            </a:r>
            <a:endParaRPr sz="2400" b="0" i="0" u="none" strike="noStrike" cap="none">
              <a:solidFill>
                <a:schemeClr val="dk1"/>
              </a:solidFill>
              <a:latin typeface="Calibri"/>
              <a:ea typeface="Calibri"/>
              <a:cs typeface="Calibri"/>
              <a:sym typeface="Calibri"/>
            </a:endParaRPr>
          </a:p>
          <a:p>
            <a:pPr marL="457200" marR="0" lvl="0" indent="-431800" algn="l" rtl="0">
              <a:spcBef>
                <a:spcPts val="560"/>
              </a:spcBef>
              <a:spcAft>
                <a:spcPts val="0"/>
              </a:spcAft>
              <a:buClr>
                <a:schemeClr val="dk1"/>
              </a:buClr>
              <a:buSzPts val="2400"/>
              <a:buFont typeface="Noto Sans Symbols"/>
              <a:buChar char="❑"/>
            </a:pPr>
            <a:r>
              <a:rPr lang="ja-JP" sz="2400" b="0" i="0" u="none" strike="noStrike" cap="none">
                <a:solidFill>
                  <a:schemeClr val="dk1"/>
                </a:solidFill>
                <a:latin typeface="Calibri"/>
                <a:ea typeface="Calibri"/>
                <a:cs typeface="Calibri"/>
                <a:sym typeface="Calibri"/>
              </a:rPr>
              <a:t>曾於美國公立學校、家暴庇護中心、釋囚戒毒所和政府醫院法證診所實習，提供專業輔導服務；並為被虐待兒童進行心理評估</a:t>
            </a:r>
            <a:endParaRPr sz="2400" b="0" i="0" u="none" strike="noStrike" cap="none">
              <a:solidFill>
                <a:schemeClr val="dk1"/>
              </a:solidFill>
              <a:latin typeface="Calibri"/>
              <a:ea typeface="Calibri"/>
              <a:cs typeface="Calibri"/>
              <a:sym typeface="Calibri"/>
            </a:endParaRPr>
          </a:p>
          <a:p>
            <a:pPr marL="457200" marR="0" lvl="0" indent="-431800" algn="l" rtl="0">
              <a:spcBef>
                <a:spcPts val="560"/>
              </a:spcBef>
              <a:spcAft>
                <a:spcPts val="0"/>
              </a:spcAft>
              <a:buClr>
                <a:schemeClr val="dk1"/>
              </a:buClr>
              <a:buSzPts val="2400"/>
              <a:buFont typeface="Noto Sans Symbols"/>
              <a:buChar char="❑"/>
            </a:pPr>
            <a:r>
              <a:rPr lang="ja-JP" sz="2400" b="0" i="0" u="none" strike="noStrike" cap="none">
                <a:solidFill>
                  <a:schemeClr val="dk1"/>
                </a:solidFill>
                <a:latin typeface="Calibri"/>
                <a:ea typeface="Calibri"/>
                <a:cs typeface="Calibri"/>
                <a:sym typeface="Calibri"/>
              </a:rPr>
              <a:t>接受台灣電視台Good TV專訪時，被稱為「</a:t>
            </a:r>
            <a:r>
              <a:rPr lang="ja-JP" sz="2400" b="0" i="0" u="sng" strike="noStrike" cap="none">
                <a:solidFill>
                  <a:schemeClr val="hlink"/>
                </a:solidFill>
                <a:latin typeface="Calibri"/>
                <a:ea typeface="Calibri"/>
                <a:cs typeface="Calibri"/>
                <a:sym typeface="Calibri"/>
                <a:hlinkClick r:id="rId3"/>
              </a:rPr>
              <a:t>幸福治療師</a:t>
            </a:r>
            <a:r>
              <a:rPr lang="ja-JP"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457200" marR="0" lvl="0" indent="-431800" algn="l" rtl="0">
              <a:spcBef>
                <a:spcPts val="560"/>
              </a:spcBef>
              <a:spcAft>
                <a:spcPts val="0"/>
              </a:spcAft>
              <a:buClr>
                <a:schemeClr val="dk1"/>
              </a:buClr>
              <a:buSzPts val="2400"/>
              <a:buFont typeface="Noto Sans Symbols"/>
              <a:buChar char="❑"/>
            </a:pPr>
            <a:r>
              <a:rPr lang="ja-JP" sz="2400" b="0" i="0" u="none" strike="noStrike" cap="none">
                <a:solidFill>
                  <a:schemeClr val="dk1"/>
                </a:solidFill>
                <a:latin typeface="Calibri"/>
                <a:ea typeface="Calibri"/>
                <a:cs typeface="Calibri"/>
                <a:sym typeface="Calibri"/>
              </a:rPr>
              <a:t>在香港和美國神學院任客座講師</a:t>
            </a:r>
            <a:endParaRPr sz="2400" b="0" i="0" u="none" strike="noStrike" cap="none">
              <a:solidFill>
                <a:schemeClr val="dk1"/>
              </a:solidFill>
              <a:latin typeface="Calibri"/>
              <a:ea typeface="Calibri"/>
              <a:cs typeface="Calibri"/>
              <a:sym typeface="Calibri"/>
            </a:endParaRPr>
          </a:p>
          <a:p>
            <a:pPr marL="457200" marR="0" lvl="0" indent="-279400" algn="l" rtl="0">
              <a:spcBef>
                <a:spcPts val="560"/>
              </a:spcBef>
              <a:spcAft>
                <a:spcPts val="0"/>
              </a:spcAft>
              <a:buClr>
                <a:schemeClr val="dk1"/>
              </a:buClr>
              <a:buSzPts val="2800"/>
              <a:buFont typeface="Noto Sans Symbols"/>
              <a:buNone/>
            </a:pPr>
            <a:endParaRPr sz="24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376" name="Google Shape;376;p54"/>
          <p:cNvSpPr txBox="1">
            <a:spLocks noGrp="1"/>
          </p:cNvSpPr>
          <p:nvPr>
            <p:ph type="ftr" idx="11"/>
          </p:nvPr>
        </p:nvSpPr>
        <p:spPr>
          <a:xfrm rot="-5400000">
            <a:off x="7021476" y="3482963"/>
            <a:ext cx="34989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Arial"/>
              <a:buNone/>
            </a:pPr>
            <a:r>
              <a:rPr lang="ja-JP" sz="1200" b="0" i="0" u="none" strike="noStrike" cap="none">
                <a:solidFill>
                  <a:schemeClr val="lt1"/>
                </a:solidFill>
                <a:latin typeface="Garamond"/>
                <a:ea typeface="Garamond"/>
                <a:cs typeface="Garamond"/>
                <a:sym typeface="Garamond"/>
              </a:rPr>
              <a:t>© Wai Y. Ip Ngan/ Presence Quotient 活現          www.PresenceQuotient.org</a:t>
            </a:r>
            <a:endParaRPr/>
          </a:p>
        </p:txBody>
      </p:sp>
      <p:sp>
        <p:nvSpPr>
          <p:cNvPr id="377" name="Google Shape;377;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2400"/>
              <a:buFont typeface="Arial"/>
              <a:buNone/>
            </a:pPr>
            <a:fld id="{00000000-1234-1234-1234-123412341234}" type="slidenum">
              <a:rPr lang="en-US" altLang="ja-JP" sz="2400" b="1" i="0" u="none" strike="noStrike" cap="none">
                <a:solidFill>
                  <a:srgbClr val="262626"/>
                </a:solidFill>
                <a:latin typeface="Impact"/>
                <a:ea typeface="Impact"/>
                <a:cs typeface="Impact"/>
                <a:sym typeface="Impact"/>
              </a:rPr>
              <a:t>3</a:t>
            </a:fld>
            <a:endParaRPr sz="2400" b="1" i="0" u="none" strike="noStrike" cap="none">
              <a:solidFill>
                <a:srgbClr val="262626"/>
              </a:solidFill>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a:spLocks noGrp="1"/>
          </p:cNvSpPr>
          <p:nvPr>
            <p:ph type="title"/>
          </p:nvPr>
        </p:nvSpPr>
        <p:spPr>
          <a:xfrm>
            <a:off x="533400" y="404813"/>
            <a:ext cx="7783500" cy="1116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Calibri"/>
              <a:buNone/>
            </a:pPr>
            <a:r>
              <a:rPr lang="ja-JP" sz="4800" b="1" i="0" u="none" strike="noStrike" cap="none">
                <a:solidFill>
                  <a:schemeClr val="lt1"/>
                </a:solidFill>
                <a:latin typeface="Calibri"/>
                <a:ea typeface="Calibri"/>
                <a:cs typeface="Calibri"/>
                <a:sym typeface="Calibri"/>
              </a:rPr>
              <a:t>服事和臨床經驗</a:t>
            </a:r>
            <a:endParaRPr sz="4800" b="0" i="0" u="none" strike="noStrike" cap="none">
              <a:solidFill>
                <a:schemeClr val="lt1"/>
              </a:solidFill>
              <a:latin typeface="Calibri"/>
              <a:ea typeface="Calibri"/>
              <a:cs typeface="Calibri"/>
              <a:sym typeface="Calibri"/>
            </a:endParaRPr>
          </a:p>
        </p:txBody>
      </p:sp>
      <p:sp>
        <p:nvSpPr>
          <p:cNvPr id="383" name="Google Shape;383;p55"/>
          <p:cNvSpPr txBox="1">
            <a:spLocks noGrp="1"/>
          </p:cNvSpPr>
          <p:nvPr>
            <p:ph type="body" idx="1"/>
          </p:nvPr>
        </p:nvSpPr>
        <p:spPr>
          <a:xfrm>
            <a:off x="533401" y="1484312"/>
            <a:ext cx="7772400" cy="4611600"/>
          </a:xfrm>
          <a:prstGeom prst="rect">
            <a:avLst/>
          </a:prstGeom>
          <a:solidFill>
            <a:srgbClr val="B6DDE7"/>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ja-JP" sz="3600" b="0" i="0" u="none" strike="noStrike" cap="none">
                <a:solidFill>
                  <a:schemeClr val="dk1"/>
                </a:solidFill>
                <a:latin typeface="Calibri"/>
                <a:ea typeface="Calibri"/>
                <a:cs typeface="Calibri"/>
                <a:sym typeface="Calibri"/>
              </a:rPr>
              <a:t>為夫妻、家庭、專業人士、小企業和機構， 提供專業指導，如何處理人際衝突以及如何與難相處的人共事，並指導過企業老闆和高階主管如何有效管理人力資源。葉博士對職場專業人士以及教會與教牧同工有許多的指導經驗。</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6"/>
          <p:cNvSpPr txBox="1">
            <a:spLocks noGrp="1"/>
          </p:cNvSpPr>
          <p:nvPr>
            <p:ph type="title"/>
          </p:nvPr>
        </p:nvSpPr>
        <p:spPr>
          <a:xfrm>
            <a:off x="0" y="0"/>
            <a:ext cx="9220200" cy="1143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Calibri"/>
              <a:buNone/>
            </a:pPr>
            <a:r>
              <a:rPr lang="ja-JP" sz="6000" b="0" i="0" u="none" strike="noStrike" cap="none">
                <a:solidFill>
                  <a:srgbClr val="FFFFFF"/>
                </a:solidFill>
                <a:latin typeface="Calibri"/>
                <a:ea typeface="Calibri"/>
                <a:cs typeface="Calibri"/>
                <a:sym typeface="Calibri"/>
              </a:rPr>
              <a:t>甚麼是「活現」?</a:t>
            </a:r>
            <a:endParaRPr>
              <a:solidFill>
                <a:srgbClr val="FFFFFF"/>
              </a:solidFill>
            </a:endParaRPr>
          </a:p>
        </p:txBody>
      </p:sp>
      <p:sp>
        <p:nvSpPr>
          <p:cNvPr id="390" name="Google Shape;390;p56"/>
          <p:cNvSpPr txBox="1">
            <a:spLocks noGrp="1"/>
          </p:cNvSpPr>
          <p:nvPr>
            <p:ph type="body" idx="1"/>
          </p:nvPr>
        </p:nvSpPr>
        <p:spPr>
          <a:xfrm>
            <a:off x="0" y="1143000"/>
            <a:ext cx="9144000" cy="5715000"/>
          </a:xfrm>
          <a:prstGeom prst="rect">
            <a:avLst/>
          </a:prstGeom>
          <a:solidFill>
            <a:srgbClr val="B6DDE7"/>
          </a:solidFill>
          <a:ln>
            <a:noFill/>
          </a:ln>
        </p:spPr>
        <p:txBody>
          <a:bodyPr spcFirstLastPara="1" wrap="square" lIns="91425" tIns="45700" rIns="91425" bIns="45700" anchor="t" anchorCtr="0">
            <a:noAutofit/>
          </a:bodyPr>
          <a:lstStyle/>
          <a:p>
            <a:pPr marL="457200" marR="0" lvl="0" indent="-457200" algn="l" rtl="0">
              <a:lnSpc>
                <a:spcPct val="80000"/>
              </a:lnSpc>
              <a:spcBef>
                <a:spcPts val="0"/>
              </a:spcBef>
              <a:spcAft>
                <a:spcPts val="0"/>
              </a:spcAft>
              <a:buClr>
                <a:schemeClr val="dk1"/>
              </a:buClr>
              <a:buSzPts val="3600"/>
              <a:buFont typeface="Arial"/>
              <a:buChar char="•"/>
            </a:pPr>
            <a:endParaRPr lang="en-US" altLang="ja-JP" sz="3600" b="0" i="0" u="none" strike="noStrike" cap="none" dirty="0" smtClean="0">
              <a:solidFill>
                <a:schemeClr val="dk1"/>
              </a:solidFill>
              <a:latin typeface="Calibri"/>
              <a:ea typeface="Calibri"/>
              <a:cs typeface="Calibri"/>
              <a:sym typeface="Calibri"/>
            </a:endParaRPr>
          </a:p>
          <a:p>
            <a:pPr marL="457200" marR="0" lvl="0" indent="-457200" algn="l" rtl="0">
              <a:lnSpc>
                <a:spcPct val="80000"/>
              </a:lnSpc>
              <a:spcBef>
                <a:spcPts val="0"/>
              </a:spcBef>
              <a:spcAft>
                <a:spcPts val="0"/>
              </a:spcAft>
              <a:buClr>
                <a:schemeClr val="dk1"/>
              </a:buClr>
              <a:buSzPts val="3600"/>
              <a:buFont typeface="Arial"/>
              <a:buChar char="•"/>
            </a:pPr>
            <a:r>
              <a:rPr lang="ja-JP" sz="3600" b="0" i="0" u="none" strike="noStrike" cap="none" dirty="0" smtClean="0">
                <a:solidFill>
                  <a:schemeClr val="dk1"/>
                </a:solidFill>
                <a:latin typeface="Calibri"/>
                <a:ea typeface="Calibri"/>
                <a:cs typeface="Calibri"/>
                <a:sym typeface="Calibri"/>
              </a:rPr>
              <a:t>「</a:t>
            </a:r>
            <a:r>
              <a:rPr lang="ja-JP" sz="3600" b="0" i="0" u="none" strike="noStrike" cap="none" dirty="0">
                <a:solidFill>
                  <a:schemeClr val="dk1"/>
                </a:solidFill>
                <a:latin typeface="Calibri"/>
                <a:ea typeface="Calibri"/>
                <a:cs typeface="Calibri"/>
                <a:sym typeface="Calibri"/>
              </a:rPr>
              <a:t>活現」是一個關注家庭和青年人的機構</a:t>
            </a:r>
            <a:endParaRPr dirty="0"/>
          </a:p>
          <a:p>
            <a:pPr marL="457200" marR="0" lvl="0" indent="-457200" algn="l" rtl="0">
              <a:lnSpc>
                <a:spcPct val="80000"/>
              </a:lnSpc>
              <a:spcBef>
                <a:spcPts val="960"/>
              </a:spcBef>
              <a:spcAft>
                <a:spcPts val="0"/>
              </a:spcAft>
              <a:buClr>
                <a:schemeClr val="dk1"/>
              </a:buClr>
              <a:buSzPts val="3600"/>
              <a:buFont typeface="Arial"/>
              <a:buChar char="•"/>
            </a:pPr>
            <a:r>
              <a:rPr lang="ja-JP" sz="3600" b="0" i="0" u="none" strike="noStrike" cap="none" dirty="0">
                <a:solidFill>
                  <a:schemeClr val="dk1"/>
                </a:solidFill>
                <a:latin typeface="Calibri"/>
                <a:ea typeface="Calibri"/>
                <a:cs typeface="Calibri"/>
                <a:sym typeface="Calibri"/>
              </a:rPr>
              <a:t>工作重點包括維護家庭信仰，增進家庭成員的關係，培養個人發揮潛能、找到人生目標以及神的召命，使他們能在社會有效發揮領導力和服侍人群。</a:t>
            </a:r>
            <a:endParaRPr dirty="0"/>
          </a:p>
          <a:p>
            <a:pPr marL="457200" marR="0" lvl="0" indent="-457200" algn="l" rtl="0">
              <a:lnSpc>
                <a:spcPct val="80000"/>
              </a:lnSpc>
              <a:spcBef>
                <a:spcPts val="960"/>
              </a:spcBef>
              <a:spcAft>
                <a:spcPts val="0"/>
              </a:spcAft>
              <a:buClr>
                <a:schemeClr val="dk1"/>
              </a:buClr>
              <a:buSzPts val="3600"/>
              <a:buFont typeface="Arial"/>
              <a:buChar char="•"/>
            </a:pPr>
            <a:r>
              <a:rPr lang="ja-JP" sz="3600" b="0" i="0" u="none" strike="noStrike" cap="none" dirty="0">
                <a:solidFill>
                  <a:schemeClr val="dk1"/>
                </a:solidFill>
                <a:latin typeface="Calibri"/>
                <a:ea typeface="Calibri"/>
                <a:cs typeface="Calibri"/>
                <a:sym typeface="Calibri"/>
              </a:rPr>
              <a:t>「活現」機構在 2003 年 9 月於美國洛杉磯創立</a:t>
            </a:r>
            <a:endParaRPr dirty="0"/>
          </a:p>
          <a:p>
            <a:pPr marL="457200" marR="0" lvl="0" indent="-457200" algn="l" rtl="0">
              <a:lnSpc>
                <a:spcPct val="80000"/>
              </a:lnSpc>
              <a:spcBef>
                <a:spcPts val="960"/>
              </a:spcBef>
              <a:spcAft>
                <a:spcPts val="0"/>
              </a:spcAft>
              <a:buClr>
                <a:schemeClr val="dk1"/>
              </a:buClr>
              <a:buSzPts val="3600"/>
              <a:buFont typeface="Arial"/>
              <a:buChar char="•"/>
            </a:pPr>
            <a:r>
              <a:rPr lang="ja-JP" sz="3600" b="0" i="0" u="none" strike="noStrike" cap="none" dirty="0">
                <a:solidFill>
                  <a:schemeClr val="dk1"/>
                </a:solidFill>
                <a:latin typeface="Calibri"/>
                <a:ea typeface="Calibri"/>
                <a:cs typeface="Calibri"/>
                <a:sym typeface="Calibri"/>
              </a:rPr>
              <a:t>「活現香港」在 2012 年 2 月成立，致力推廣活現在香港的事工</a:t>
            </a:r>
            <a:endParaRPr dirty="0"/>
          </a:p>
          <a:p>
            <a:pPr marL="0" marR="0" lvl="0" indent="0" algn="l" rtl="0">
              <a:lnSpc>
                <a:spcPct val="80000"/>
              </a:lnSpc>
              <a:spcBef>
                <a:spcPts val="256"/>
              </a:spcBef>
              <a:spcAft>
                <a:spcPts val="0"/>
              </a:spcAft>
              <a:buClr>
                <a:schemeClr val="dk1"/>
              </a:buClr>
              <a:buSzPts val="1280"/>
              <a:buFont typeface="Arial"/>
              <a:buNone/>
            </a:pPr>
            <a:endParaRPr sz="1280" b="0" i="0" u="none" strike="noStrike" cap="none" dirty="0">
              <a:solidFill>
                <a:schemeClr val="dk1"/>
              </a:solidFill>
              <a:latin typeface="Calibri"/>
              <a:ea typeface="Calibri"/>
              <a:cs typeface="Calibri"/>
              <a:sym typeface="Calibri"/>
            </a:endParaRPr>
          </a:p>
          <a:p>
            <a:pPr marL="0" marR="0" lvl="0" indent="0" algn="l" rtl="0">
              <a:lnSpc>
                <a:spcPct val="80000"/>
              </a:lnSpc>
              <a:spcBef>
                <a:spcPts val="256"/>
              </a:spcBef>
              <a:spcAft>
                <a:spcPts val="0"/>
              </a:spcAft>
              <a:buClr>
                <a:schemeClr val="dk1"/>
              </a:buClr>
              <a:buSzPts val="1280"/>
              <a:buFont typeface="Arial"/>
              <a:buNone/>
            </a:pPr>
            <a:r>
              <a:rPr lang="ja-JP" sz="1280" b="0" i="0" u="none" strike="noStrike" cap="none" dirty="0">
                <a:solidFill>
                  <a:schemeClr val="dk1"/>
                </a:solidFill>
                <a:latin typeface="Calibri"/>
                <a:ea typeface="Calibri"/>
                <a:cs typeface="Calibri"/>
                <a:sym typeface="Calibri"/>
              </a:rPr>
              <a:t/>
            </a:r>
            <a:br>
              <a:rPr lang="ja-JP" sz="1280" b="0" i="0" u="none" strike="noStrike" cap="none" dirty="0">
                <a:solidFill>
                  <a:schemeClr val="dk1"/>
                </a:solidFill>
                <a:latin typeface="Calibri"/>
                <a:ea typeface="Calibri"/>
                <a:cs typeface="Calibri"/>
                <a:sym typeface="Calibri"/>
              </a:rPr>
            </a:br>
            <a:endParaRPr sz="1280" b="0" i="0" u="none" strike="noStrike" cap="none" dirty="0">
              <a:solidFill>
                <a:schemeClr val="dk1"/>
              </a:solidFill>
              <a:latin typeface="Calibri"/>
              <a:ea typeface="Calibri"/>
              <a:cs typeface="Calibri"/>
              <a:sym typeface="Calibri"/>
            </a:endParaRPr>
          </a:p>
        </p:txBody>
      </p:sp>
      <p:sp>
        <p:nvSpPr>
          <p:cNvPr id="391" name="Google Shape;391;p56"/>
          <p:cNvSpPr txBox="1">
            <a:spLocks noGrp="1"/>
          </p:cNvSpPr>
          <p:nvPr>
            <p:ph type="ftr" idx="11"/>
          </p:nvPr>
        </p:nvSpPr>
        <p:spPr>
          <a:xfrm>
            <a:off x="2971800" y="6432550"/>
            <a:ext cx="3700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ja-JP"/>
              <a:t>Copyright © 2017- 2018 Wai Yan Ip Ngan.  Licensed to Presence Quotient ® All rights reserved</a:t>
            </a:r>
            <a:endParaRPr/>
          </a:p>
        </p:txBody>
      </p:sp>
      <p:sp>
        <p:nvSpPr>
          <p:cNvPr id="392" name="Google Shape;392;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altLang="ja-JP"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txBox="1">
            <a:spLocks noGrp="1"/>
          </p:cNvSpPr>
          <p:nvPr>
            <p:ph type="title"/>
          </p:nvPr>
        </p:nvSpPr>
        <p:spPr>
          <a:xfrm>
            <a:off x="0" y="0"/>
            <a:ext cx="9144000" cy="1295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500"/>
              <a:buFont typeface="Calibri"/>
              <a:buNone/>
            </a:pPr>
            <a:r>
              <a:rPr lang="ja-JP" sz="6000" b="0" i="0" u="none" strike="noStrike" cap="none">
                <a:solidFill>
                  <a:schemeClr val="dk1"/>
                </a:solidFill>
                <a:latin typeface="Calibri"/>
                <a:ea typeface="Calibri"/>
                <a:cs typeface="Calibri"/>
                <a:sym typeface="Calibri"/>
              </a:rPr>
              <a:t>生命規劃 </a:t>
            </a:r>
            <a:r>
              <a:rPr lang="ja-JP" sz="6000" b="0" i="0" u="none" strike="noStrike" cap="none">
                <a:solidFill>
                  <a:srgbClr val="C00000"/>
                </a:solidFill>
                <a:latin typeface="Calibri"/>
                <a:ea typeface="Calibri"/>
                <a:cs typeface="Calibri"/>
                <a:sym typeface="Calibri"/>
              </a:rPr>
              <a:t>8 </a:t>
            </a:r>
            <a:r>
              <a:rPr lang="ja-JP" sz="6000" b="1" i="0" u="none" strike="noStrike" cap="none">
                <a:solidFill>
                  <a:schemeClr val="dk1"/>
                </a:solidFill>
                <a:latin typeface="Calibri"/>
                <a:ea typeface="Calibri"/>
                <a:cs typeface="Calibri"/>
                <a:sym typeface="Calibri"/>
              </a:rPr>
              <a:t>大課題</a:t>
            </a:r>
            <a:endParaRPr/>
          </a:p>
        </p:txBody>
      </p:sp>
      <p:pic>
        <p:nvPicPr>
          <p:cNvPr id="398" name="Google Shape;398;p57"/>
          <p:cNvPicPr preferRelativeResize="0">
            <a:picLocks noGrp="1"/>
          </p:cNvPicPr>
          <p:nvPr>
            <p:ph type="body" idx="1"/>
          </p:nvPr>
        </p:nvPicPr>
        <p:blipFill rotWithShape="1">
          <a:blip r:embed="rId3">
            <a:alphaModFix/>
          </a:blip>
          <a:srcRect/>
          <a:stretch/>
        </p:blipFill>
        <p:spPr>
          <a:xfrm>
            <a:off x="0" y="1271458"/>
            <a:ext cx="9144000" cy="5586600"/>
          </a:xfrm>
          <a:prstGeom prst="rect">
            <a:avLst/>
          </a:prstGeom>
          <a:noFill/>
          <a:ln>
            <a:noFill/>
          </a:ln>
        </p:spPr>
      </p:pic>
      <p:sp>
        <p:nvSpPr>
          <p:cNvPr id="399" name="Google Shape;399;p57"/>
          <p:cNvSpPr txBox="1">
            <a:spLocks noGrp="1"/>
          </p:cNvSpPr>
          <p:nvPr>
            <p:ph type="ftr" idx="11"/>
          </p:nvPr>
        </p:nvSpPr>
        <p:spPr>
          <a:xfrm>
            <a:off x="2973625" y="6356350"/>
            <a:ext cx="34344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ja-JP"/>
              <a:t>Copyright © 2017- 2018 Wai Yan Ip Ngan.  Licensed to Presence Quotient ® All rights reserved</a:t>
            </a:r>
            <a:endParaRPr/>
          </a:p>
        </p:txBody>
      </p:sp>
      <p:sp>
        <p:nvSpPr>
          <p:cNvPr id="400" name="Google Shape;400;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altLang="ja-JP"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ctrTitle"/>
          </p:nvPr>
        </p:nvSpPr>
        <p:spPr>
          <a:xfrm>
            <a:off x="733100" y="1721075"/>
            <a:ext cx="7848600" cy="2057400"/>
          </a:xfrm>
          <a:prstGeom prst="rect">
            <a:avLst/>
          </a:prstGeom>
          <a:gradFill>
            <a:gsLst>
              <a:gs pos="0">
                <a:srgbClr val="FFF6DB"/>
              </a:gs>
              <a:gs pos="100000">
                <a:srgbClr val="FAD25C"/>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lgn="l" rtl="0">
              <a:spcBef>
                <a:spcPts val="0"/>
              </a:spcBef>
              <a:spcAft>
                <a:spcPts val="1000"/>
              </a:spcAft>
              <a:buClr>
                <a:schemeClr val="dk1"/>
              </a:buClr>
              <a:buSzPts val="1100"/>
              <a:buFont typeface="Arial"/>
              <a:buNone/>
            </a:pPr>
            <a:r>
              <a:rPr lang="ja-JP" sz="4800" b="1">
                <a:latin typeface="MingLiU"/>
                <a:ea typeface="MingLiU"/>
                <a:cs typeface="MingLiU"/>
                <a:sym typeface="MingLiU"/>
              </a:rPr>
              <a:t>       放下成敗執著   </a:t>
            </a:r>
            <a:r>
              <a:rPr lang="ja-JP" sz="3000" b="1">
                <a:latin typeface="MingLiU"/>
                <a:ea typeface="MingLiU"/>
                <a:cs typeface="MingLiU"/>
                <a:sym typeface="MingLiU"/>
              </a:rPr>
              <a:t> </a:t>
            </a:r>
            <a:endParaRPr sz="3000" b="1">
              <a:latin typeface="MingLiU"/>
              <a:ea typeface="MingLiU"/>
              <a:cs typeface="MingLiU"/>
              <a:sym typeface="MingLiU"/>
            </a:endParaRPr>
          </a:p>
        </p:txBody>
      </p:sp>
      <p:sp>
        <p:nvSpPr>
          <p:cNvPr id="406" name="Google Shape;406;p58"/>
          <p:cNvSpPr txBox="1">
            <a:spLocks noGrp="1"/>
          </p:cNvSpPr>
          <p:nvPr>
            <p:ph type="subTitle" idx="1"/>
          </p:nvPr>
        </p:nvSpPr>
        <p:spPr>
          <a:xfrm>
            <a:off x="793275" y="3934875"/>
            <a:ext cx="7788300" cy="1716900"/>
          </a:xfrm>
          <a:prstGeom prst="rect">
            <a:avLst/>
          </a:prstGeom>
          <a:gradFill>
            <a:gsLst>
              <a:gs pos="0">
                <a:srgbClr val="F5D0D0"/>
              </a:gs>
              <a:gs pos="100000">
                <a:srgbClr val="D96868"/>
              </a:gs>
            </a:gsLst>
            <a:path path="circle">
              <a:fillToRect l="50000" t="50000" r="50000" b="50000"/>
            </a:path>
            <a:tileRect/>
          </a:gra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1800"/>
              </a:spcBef>
              <a:spcAft>
                <a:spcPts val="0"/>
              </a:spcAft>
              <a:buClr>
                <a:schemeClr val="dk1"/>
              </a:buClr>
              <a:buSzPts val="1100"/>
              <a:buFont typeface="Arial"/>
              <a:buNone/>
            </a:pPr>
            <a:endParaRPr sz="1100">
              <a:solidFill>
                <a:srgbClr val="444444"/>
              </a:solidFill>
              <a:highlight>
                <a:srgbClr val="FFFFFF"/>
              </a:highlight>
              <a:latin typeface="Arial"/>
              <a:ea typeface="Arial"/>
              <a:cs typeface="Arial"/>
              <a:sym typeface="Arial"/>
            </a:endParaRPr>
          </a:p>
          <a:p>
            <a:pPr marL="0" lvl="0" indent="0" algn="ctr" rtl="0">
              <a:spcBef>
                <a:spcPts val="1800"/>
              </a:spcBef>
              <a:spcAft>
                <a:spcPts val="0"/>
              </a:spcAft>
              <a:buClr>
                <a:schemeClr val="dk1"/>
              </a:buClr>
              <a:buSzPts val="1100"/>
              <a:buFont typeface="Arial"/>
              <a:buNone/>
            </a:pPr>
            <a:r>
              <a:rPr lang="ja-JP" sz="3600" b="1">
                <a:solidFill>
                  <a:srgbClr val="000000"/>
                </a:solidFill>
                <a:latin typeface="MingLiU"/>
                <a:ea typeface="MingLiU"/>
                <a:cs typeface="MingLiU"/>
                <a:sym typeface="MingLiU"/>
              </a:rPr>
              <a:t>檢視、評估社會標準的絕對性</a:t>
            </a:r>
            <a:endParaRPr sz="3600">
              <a:solidFill>
                <a:srgbClr val="000000"/>
              </a:solidFill>
              <a:latin typeface="MingLiU"/>
              <a:ea typeface="MingLiU"/>
              <a:cs typeface="MingLiU"/>
              <a:sym typeface="MingLiU"/>
            </a:endParaRPr>
          </a:p>
          <a:p>
            <a:pPr marL="0" lvl="0" indent="0" algn="ctr" rtl="0">
              <a:spcBef>
                <a:spcPts val="1000"/>
              </a:spcBef>
              <a:spcAft>
                <a:spcPts val="1000"/>
              </a:spcAft>
              <a:buClr>
                <a:schemeClr val="dk1"/>
              </a:buClr>
              <a:buSzPts val="1100"/>
              <a:buFont typeface="Arial"/>
              <a:buNone/>
            </a:pPr>
            <a:endParaRPr sz="3600">
              <a:solidFill>
                <a:srgbClr val="222222"/>
              </a:solidFill>
              <a:highlight>
                <a:srgbClr val="F4CCCC"/>
              </a:highlight>
              <a:latin typeface="MingLiU"/>
              <a:ea typeface="MingLiU"/>
              <a:cs typeface="MingLiU"/>
              <a:sym typeface="MingLiU"/>
            </a:endParaRPr>
          </a:p>
        </p:txBody>
      </p:sp>
      <p:sp>
        <p:nvSpPr>
          <p:cNvPr id="407" name="Google Shape;407;p58"/>
          <p:cNvSpPr txBox="1">
            <a:spLocks noGrp="1"/>
          </p:cNvSpPr>
          <p:nvPr>
            <p:ph type="ftr" idx="11"/>
          </p:nvPr>
        </p:nvSpPr>
        <p:spPr>
          <a:xfrm>
            <a:off x="2971800" y="6356350"/>
            <a:ext cx="37449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ja-JP"/>
              <a:t>Copyright © 2017- 2018 Wai Yan Ip Ngan.  Licensed to Presence Quotient ® All rights reserved</a:t>
            </a:r>
            <a:endParaRPr/>
          </a:p>
        </p:txBody>
      </p:sp>
      <p:sp>
        <p:nvSpPr>
          <p:cNvPr id="408" name="Google Shape;408;p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altLang="ja-JP"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sp>
        <p:nvSpPr>
          <p:cNvPr id="409" name="Google Shape;409;p58"/>
          <p:cNvSpPr/>
          <p:nvPr/>
        </p:nvSpPr>
        <p:spPr>
          <a:xfrm>
            <a:off x="265675" y="1389300"/>
            <a:ext cx="1145700" cy="1095900"/>
          </a:xfrm>
          <a:prstGeom prst="star7">
            <a:avLst>
              <a:gd name="adj" fmla="val 34601"/>
              <a:gd name="hf" fmla="val 102572"/>
              <a:gd name="vf" fmla="val 10521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3000" b="0" i="0" u="none" strike="noStrike" cap="none">
                <a:solidFill>
                  <a:srgbClr val="000000"/>
                </a:solidFill>
                <a:latin typeface="Arial"/>
                <a:ea typeface="Arial"/>
                <a:cs typeface="Arial"/>
                <a:sym typeface="Arial"/>
              </a:rPr>
              <a:t>                </a:t>
            </a:r>
            <a:r>
              <a:rPr lang="ja-JP" sz="3600" b="1"/>
              <a:t>6</a:t>
            </a:r>
            <a:endParaRPr sz="3600" b="1">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9"/>
          <p:cNvSpPr txBox="1">
            <a:spLocks noGrp="1"/>
          </p:cNvSpPr>
          <p:nvPr>
            <p:ph type="title"/>
          </p:nvPr>
        </p:nvSpPr>
        <p:spPr>
          <a:xfrm>
            <a:off x="457200" y="274624"/>
            <a:ext cx="8229600" cy="1063200"/>
          </a:xfrm>
          <a:prstGeom prst="rect">
            <a:avLst/>
          </a:prstGeom>
          <a:solidFill>
            <a:srgbClr val="0B5394"/>
          </a:solidFill>
          <a:ln w="2286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800" b="1">
              <a:solidFill>
                <a:srgbClr val="FFFF00"/>
              </a:solidFill>
              <a:latin typeface="Cabin"/>
              <a:ea typeface="Cabin"/>
              <a:cs typeface="Cabin"/>
              <a:sym typeface="Cabin"/>
            </a:endParaRPr>
          </a:p>
          <a:p>
            <a:pPr marL="0" lvl="0" indent="0" algn="ctr" rtl="0">
              <a:spcBef>
                <a:spcPts val="0"/>
              </a:spcBef>
              <a:spcAft>
                <a:spcPts val="0"/>
              </a:spcAft>
              <a:buClr>
                <a:schemeClr val="accent1"/>
              </a:buClr>
              <a:buSzPts val="2200"/>
              <a:buFont typeface="Noto Sans Symbols"/>
              <a:buNone/>
            </a:pPr>
            <a:r>
              <a:rPr lang="ja-JP" sz="4800" b="1">
                <a:solidFill>
                  <a:srgbClr val="FFFF00"/>
                </a:solidFill>
                <a:latin typeface="Cabin"/>
                <a:ea typeface="Cabin"/>
                <a:cs typeface="Cabin"/>
                <a:sym typeface="Cabin"/>
              </a:rPr>
              <a:t>課程目的</a:t>
            </a:r>
            <a:endParaRPr sz="4800" b="1">
              <a:solidFill>
                <a:srgbClr val="FFFF00"/>
              </a:solidFill>
              <a:latin typeface="Cabin"/>
              <a:ea typeface="Cabin"/>
              <a:cs typeface="Cabin"/>
              <a:sym typeface="Cabin"/>
            </a:endParaRPr>
          </a:p>
          <a:p>
            <a:pPr marL="0" lvl="0" indent="0" algn="ctr" rtl="0">
              <a:spcBef>
                <a:spcPts val="0"/>
              </a:spcBef>
              <a:spcAft>
                <a:spcPts val="0"/>
              </a:spcAft>
              <a:buNone/>
            </a:pPr>
            <a:endParaRPr/>
          </a:p>
        </p:txBody>
      </p:sp>
      <p:sp>
        <p:nvSpPr>
          <p:cNvPr id="416" name="Google Shape;416;p59"/>
          <p:cNvSpPr txBox="1">
            <a:spLocks noGrp="1"/>
          </p:cNvSpPr>
          <p:nvPr>
            <p:ph type="body" idx="1"/>
          </p:nvPr>
        </p:nvSpPr>
        <p:spPr>
          <a:xfrm>
            <a:off x="457200" y="1387100"/>
            <a:ext cx="8229600" cy="5334300"/>
          </a:xfrm>
          <a:prstGeom prst="rect">
            <a:avLst/>
          </a:prstGeom>
          <a:solidFill>
            <a:srgbClr val="FFF2CC"/>
          </a:solidFill>
          <a:ln w="9525" cap="flat" cmpd="sng">
            <a:solidFill>
              <a:srgbClr val="98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dirty="0">
              <a:solidFill>
                <a:srgbClr val="444444"/>
              </a:solidFill>
              <a:highlight>
                <a:srgbClr val="FFFFFF"/>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ja-JP" sz="3600" dirty="0">
                <a:latin typeface="MingLiU"/>
                <a:ea typeface="MingLiU"/>
                <a:cs typeface="MingLiU"/>
                <a:sym typeface="MingLiU"/>
              </a:rPr>
              <a:t>壓力往往來自人不斷對成功的追求，但成與敗卻只在於普遍社會的標準。這環節讓你重新檢視、評估社會標準的絕對性，不要盲目相信世界的要求，回到聖經看神對我們的心意，找出通往成熟成功的路。</a:t>
            </a:r>
            <a:endParaRPr sz="3600" dirty="0">
              <a:solidFill>
                <a:srgbClr val="5B0F00"/>
              </a:solidFill>
              <a:latin typeface="MingLiU"/>
              <a:ea typeface="MingLiU"/>
              <a:cs typeface="MingLiU"/>
              <a:sym typeface="MingLiU"/>
            </a:endParaRPr>
          </a:p>
          <a:p>
            <a:pPr marL="0" lvl="0" indent="0" algn="l" rtl="0">
              <a:spcBef>
                <a:spcPts val="1000"/>
              </a:spcBef>
              <a:spcAft>
                <a:spcPts val="0"/>
              </a:spcAft>
              <a:buNone/>
            </a:pPr>
            <a:endParaRPr sz="3600" dirty="0"/>
          </a:p>
        </p:txBody>
      </p:sp>
      <p:sp>
        <p:nvSpPr>
          <p:cNvPr id="417" name="Google Shape;417;p5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300"/>
              <a:buFont typeface="Calibri"/>
              <a:buNone/>
            </a:pPr>
            <a:fld id="{00000000-1234-1234-1234-123412341234}" type="slidenum">
              <a:rPr lang="en-US" altLang="ja-JP"/>
              <a:t>8</a:t>
            </a:fld>
            <a:endParaRPr/>
          </a:p>
        </p:txBody>
      </p:sp>
      <p:sp>
        <p:nvSpPr>
          <p:cNvPr id="418" name="Google Shape;418;p59"/>
          <p:cNvSpPr txBox="1">
            <a:spLocks noGrp="1"/>
          </p:cNvSpPr>
          <p:nvPr>
            <p:ph type="ftr" idx="11"/>
          </p:nvPr>
        </p:nvSpPr>
        <p:spPr>
          <a:xfrm>
            <a:off x="2971800" y="6356350"/>
            <a:ext cx="37449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ja-JP"/>
              <a:t>Copyright © 2017- 2018 Wai Yan Ip Ngan.  Licensed to Presence Quotient ® All rights reserved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0"/>
          <p:cNvSpPr txBox="1">
            <a:spLocks noGrp="1"/>
          </p:cNvSpPr>
          <p:nvPr>
            <p:ph type="title"/>
          </p:nvPr>
        </p:nvSpPr>
        <p:spPr>
          <a:xfrm>
            <a:off x="457200" y="274637"/>
            <a:ext cx="8229600" cy="1143000"/>
          </a:xfrm>
          <a:prstGeom prst="rect">
            <a:avLst/>
          </a:prstGeom>
          <a:solidFill>
            <a:schemeClr val="dk2"/>
          </a:solidFill>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00"/>
              </a:solidFill>
            </a:endParaRPr>
          </a:p>
          <a:p>
            <a:pPr marL="0" lvl="0" indent="0" algn="ctr" rtl="0">
              <a:spcBef>
                <a:spcPts val="0"/>
              </a:spcBef>
              <a:spcAft>
                <a:spcPts val="0"/>
              </a:spcAft>
              <a:buClr>
                <a:schemeClr val="dk1"/>
              </a:buClr>
              <a:buSzPts val="1100"/>
              <a:buFont typeface="Arial"/>
              <a:buNone/>
            </a:pPr>
            <a:r>
              <a:rPr lang="ja-JP" sz="4800" b="1">
                <a:solidFill>
                  <a:srgbClr val="FFFF00"/>
                </a:solidFill>
              </a:rPr>
              <a:t>課程大綱</a:t>
            </a:r>
            <a:endParaRPr sz="4800" b="1">
              <a:solidFill>
                <a:srgbClr val="FFFF00"/>
              </a:solidFill>
            </a:endParaRPr>
          </a:p>
          <a:p>
            <a:pPr marL="0" lvl="0" indent="0" algn="ctr" rtl="0">
              <a:spcBef>
                <a:spcPts val="0"/>
              </a:spcBef>
              <a:spcAft>
                <a:spcPts val="0"/>
              </a:spcAft>
              <a:buNone/>
            </a:pPr>
            <a:endParaRPr/>
          </a:p>
        </p:txBody>
      </p:sp>
      <p:sp>
        <p:nvSpPr>
          <p:cNvPr id="425" name="Google Shape;425;p60"/>
          <p:cNvSpPr txBox="1">
            <a:spLocks noGrp="1"/>
          </p:cNvSpPr>
          <p:nvPr>
            <p:ph type="body" idx="1"/>
          </p:nvPr>
        </p:nvSpPr>
        <p:spPr>
          <a:xfrm>
            <a:off x="457200" y="1623938"/>
            <a:ext cx="8229600" cy="4526100"/>
          </a:xfrm>
          <a:prstGeom prst="rect">
            <a:avLst/>
          </a:prstGeom>
          <a:solidFill>
            <a:srgbClr val="FFF2CC"/>
          </a:solidFill>
        </p:spPr>
        <p:txBody>
          <a:bodyPr spcFirstLastPara="1" wrap="square" lIns="91425" tIns="91425" rIns="91425" bIns="91425" anchor="t" anchorCtr="0">
            <a:noAutofit/>
          </a:bodyPr>
          <a:lstStyle/>
          <a:p>
            <a:pPr marL="457200" lvl="0" indent="-482600" algn="l" rtl="0">
              <a:lnSpc>
                <a:spcPct val="100000"/>
              </a:lnSpc>
              <a:spcBef>
                <a:spcPts val="1800"/>
              </a:spcBef>
              <a:spcAft>
                <a:spcPts val="0"/>
              </a:spcAft>
              <a:buSzPts val="4000"/>
              <a:buChar char="●"/>
            </a:pPr>
            <a:r>
              <a:rPr lang="ja-JP" sz="4000">
                <a:latin typeface="Arial"/>
                <a:ea typeface="Arial"/>
                <a:cs typeface="Arial"/>
                <a:sym typeface="Arial"/>
              </a:rPr>
              <a:t>比較個人對成功的看法和與主觀感受和社會的刻板印象</a:t>
            </a:r>
            <a:endParaRPr sz="4000">
              <a:latin typeface="Arial"/>
              <a:ea typeface="Arial"/>
              <a:cs typeface="Arial"/>
              <a:sym typeface="Arial"/>
            </a:endParaRPr>
          </a:p>
          <a:p>
            <a:pPr marL="457200" lvl="0" indent="-482600" algn="l" rtl="0">
              <a:lnSpc>
                <a:spcPct val="115000"/>
              </a:lnSpc>
              <a:spcBef>
                <a:spcPts val="0"/>
              </a:spcBef>
              <a:spcAft>
                <a:spcPts val="0"/>
              </a:spcAft>
              <a:buSzPts val="4000"/>
              <a:buChar char="●"/>
            </a:pPr>
            <a:r>
              <a:rPr lang="ja-JP" sz="4000">
                <a:latin typeface="Arial"/>
                <a:ea typeface="Arial"/>
                <a:cs typeface="Arial"/>
                <a:sym typeface="Arial"/>
              </a:rPr>
              <a:t>探索成敗帶來的榮辱感</a:t>
            </a:r>
            <a:endParaRPr sz="4000">
              <a:latin typeface="Arial"/>
              <a:ea typeface="Arial"/>
              <a:cs typeface="Arial"/>
              <a:sym typeface="Arial"/>
            </a:endParaRPr>
          </a:p>
          <a:p>
            <a:pPr marL="457200" lvl="0" indent="-482600" algn="l" rtl="0">
              <a:lnSpc>
                <a:spcPct val="115000"/>
              </a:lnSpc>
              <a:spcBef>
                <a:spcPts val="0"/>
              </a:spcBef>
              <a:spcAft>
                <a:spcPts val="0"/>
              </a:spcAft>
              <a:buSzPts val="4000"/>
              <a:buChar char="●"/>
            </a:pPr>
            <a:r>
              <a:rPr lang="ja-JP" sz="4000">
                <a:latin typeface="Arial"/>
                <a:ea typeface="Arial"/>
                <a:cs typeface="Arial"/>
                <a:sym typeface="Arial"/>
              </a:rPr>
              <a:t>思想聖經對成敗的教導</a:t>
            </a:r>
            <a:endParaRPr sz="4000">
              <a:latin typeface="Arial"/>
              <a:ea typeface="Arial"/>
              <a:cs typeface="Arial"/>
              <a:sym typeface="Arial"/>
            </a:endParaRPr>
          </a:p>
          <a:p>
            <a:pPr marL="0" lvl="0" indent="0" algn="ctr" rtl="0">
              <a:spcBef>
                <a:spcPts val="1800"/>
              </a:spcBef>
              <a:spcAft>
                <a:spcPts val="0"/>
              </a:spcAft>
              <a:buNone/>
            </a:pPr>
            <a:endParaRPr sz="1800"/>
          </a:p>
        </p:txBody>
      </p:sp>
      <p:sp>
        <p:nvSpPr>
          <p:cNvPr id="426" name="Google Shape;426;p6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300"/>
              <a:buFont typeface="Calibri"/>
              <a:buNone/>
            </a:pPr>
            <a:fld id="{00000000-1234-1234-1234-123412341234}" type="slidenum">
              <a:rPr lang="en-US" altLang="ja-JP"/>
              <a:t>9</a:t>
            </a:fld>
            <a:endParaRPr/>
          </a:p>
        </p:txBody>
      </p:sp>
      <p:sp>
        <p:nvSpPr>
          <p:cNvPr id="427" name="Google Shape;427;p60"/>
          <p:cNvSpPr txBox="1">
            <a:spLocks noGrp="1"/>
          </p:cNvSpPr>
          <p:nvPr>
            <p:ph type="ftr" idx="11"/>
          </p:nvPr>
        </p:nvSpPr>
        <p:spPr>
          <a:xfrm>
            <a:off x="2971800" y="6356350"/>
            <a:ext cx="37449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ja-JP"/>
              <a:t>Copyright © 2017- 2018 Wai Yan Ip Ngan.  Licensed to Presence Quotient ® All rights reserved</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840</Words>
  <Application>Microsoft Office PowerPoint</Application>
  <PresentationFormat>On-screen Show (4:3)</PresentationFormat>
  <Paragraphs>69</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Garamond</vt:lpstr>
      <vt:lpstr>Impact</vt:lpstr>
      <vt:lpstr>Cabin</vt:lpstr>
      <vt:lpstr>Calibri</vt:lpstr>
      <vt:lpstr>Noto Sans Symbols</vt:lpstr>
      <vt:lpstr>MingLiU</vt:lpstr>
      <vt:lpstr>Office Theme</vt:lpstr>
      <vt:lpstr>Office Theme</vt:lpstr>
      <vt:lpstr>   活現生命規劃課程   活出動力的目標人生    </vt:lpstr>
      <vt:lpstr>  Dr. Agnes Ip, PhD, LMFT 葉顏瑋茵博士 </vt:lpstr>
      <vt:lpstr>服事和臨床經驗</vt:lpstr>
      <vt:lpstr>服事和臨床經驗</vt:lpstr>
      <vt:lpstr>甚麼是「活現」?</vt:lpstr>
      <vt:lpstr>生命規劃 8 大課題</vt:lpstr>
      <vt:lpstr>       放下成敗執著    </vt:lpstr>
      <vt:lpstr> 課程目的 </vt:lpstr>
      <vt:lpstr> 課程大綱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活現生命規劃課程   活出動力的目標人生</dc:title>
  <dc:creator>Agnes Ip</dc:creator>
  <cp:lastModifiedBy>Christine Chiang</cp:lastModifiedBy>
  <cp:revision>4</cp:revision>
  <dcterms:modified xsi:type="dcterms:W3CDTF">2018-09-13T21:32:28Z</dcterms:modified>
</cp:coreProperties>
</file>