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92" r:id="rId28"/>
    <p:sldId id="282" r:id="rId29"/>
    <p:sldId id="288" r:id="rId30"/>
    <p:sldId id="289" r:id="rId31"/>
    <p:sldId id="290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Batang" pitchFamily="18" charset="-127"/>
                <a:cs typeface="+mj-cs"/>
              </a:rPr>
              <a:t>     ABC</a:t>
            </a:r>
            <a:r>
              <a:rPr kumimoji="0" lang="en-US" altLang="zh-CN" sz="40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Matura MT Script Capitals" pitchFamily="66" charset="0"/>
                <a:ea typeface="宋体" charset="-122"/>
                <a:cs typeface="+mj-cs"/>
              </a:rPr>
              <a:t>  2015 </a:t>
            </a:r>
            <a:r>
              <a:rPr kumimoji="0" lang="zh-TW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新細明體" pitchFamily="18" charset="-120"/>
                <a:cs typeface="+mj-cs"/>
              </a:rPr>
              <a:t>    </a:t>
            </a:r>
            <a:endParaRPr kumimoji="0" lang="en-US" altLang="zh-CN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宋体" charset="-122"/>
              <a:cs typeface="+mj-c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52400" y="1066800"/>
            <a:ext cx="8839200" cy="56388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 vert="horz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課碼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(Workshop): CM-1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 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02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教室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(Room #):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東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E2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宋体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講員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(Speaker): </a:t>
            </a:r>
            <a:r>
              <a:rPr lang="zh-CN" altLang="en-US" sz="3100" noProof="0" dirty="0" smtClean="0">
                <a:solidFill>
                  <a:srgbClr val="FFFF00"/>
                </a:solidFill>
                <a:ea typeface="新細明體" pitchFamily="18" charset="-120"/>
              </a:rPr>
              <a:t>神學</a:t>
            </a:r>
            <a:r>
              <a:rPr lang="zh-CN" altLang="en-US" sz="3100" noProof="0" dirty="0" smtClean="0">
                <a:solidFill>
                  <a:srgbClr val="FFFF00"/>
                </a:solidFill>
                <a:ea typeface="新細明體" pitchFamily="18" charset="-120"/>
              </a:rPr>
              <a:t>生 胡大衛</a:t>
            </a:r>
            <a:endParaRPr kumimoji="0" lang="en-US" altLang="zh-TW" sz="31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授課語言</a:t>
            </a: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: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華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宋体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題目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新細明體" pitchFamily="18" charset="-120"/>
                <a:cs typeface="+mn-cs"/>
              </a:rPr>
              <a:t>(Topic): </a:t>
            </a: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新細明體" pitchFamily="18" charset="-120"/>
                <a:cs typeface="+mn-cs"/>
              </a:rPr>
              <a:t> </a:t>
            </a:r>
            <a:r>
              <a:rPr lang="zh-CN" alt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青年門徒事工你也可以的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新細明體" pitchFamily="18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專題簡介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: 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宋体" charset="-122"/>
                <a:cs typeface="+mn-cs"/>
              </a:rPr>
              <a:t>從聖經角度看主耶穌和保羅的門徒事工，並結合當今教會和機構的門訓方式，探討如何實際的開始一個青年門訓事工。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宋体" charset="-122"/>
              <a:cs typeface="+mn-cs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zh-CN" altLang="en-US" sz="2800">
              <a:solidFill>
                <a:srgbClr val="00FF00"/>
              </a:solidFill>
              <a:ea typeface="宋体" charset="-122"/>
            </a:endParaRPr>
          </a:p>
          <a:p>
            <a:r>
              <a:rPr lang="zh-CN" altLang="en-US">
                <a:solidFill>
                  <a:srgbClr val="00FF00"/>
                </a:solidFill>
                <a:ea typeface="宋体" charset="-122"/>
              </a:rPr>
              <a:t>             </a:t>
            </a:r>
            <a:r>
              <a:rPr lang="en-US" altLang="zh-CN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CN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CN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CN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CN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CN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CN">
                <a:solidFill>
                  <a:srgbClr val="00FF00"/>
                </a:solidFill>
                <a:ea typeface="宋体" charset="-122"/>
              </a:rPr>
              <a:t> </a:t>
            </a:r>
          </a:p>
        </p:txBody>
      </p:sp>
      <p:pic>
        <p:nvPicPr>
          <p:cNvPr id="16" name="Picture 5" descr="abc logo_color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二、當代門訓的方法分析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zh-CN" dirty="0" smtClean="0"/>
              <a:t>．傳統教會牧養方式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zh-CN" dirty="0" smtClean="0"/>
              <a:t>．新興教會的門徒訓練方式</a:t>
            </a:r>
          </a:p>
          <a:p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zh-CN" altLang="zh-CN" dirty="0" smtClean="0"/>
              <a:t>新興教會的門徒訓練方式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G12</a:t>
            </a:r>
            <a:r>
              <a:rPr lang="zh-CN" altLang="en-US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門訓方式</a:t>
            </a:r>
            <a:endParaRPr lang="en-US" altLang="zh-CN" dirty="0" smtClean="0">
              <a:latin typeface="PMingLiU" pitchFamily="18" charset="-120"/>
              <a:ea typeface="PMingLiU" pitchFamily="18" charset="-12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zh-CN" altLang="en-US" dirty="0" smtClean="0">
              <a:latin typeface="PMingLiU" pitchFamily="18" charset="-120"/>
              <a:ea typeface="PMingLiU" pitchFamily="18" charset="-12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由南美洲哥倫比亞首都波哥大的凱撒</a:t>
            </a:r>
            <a:r>
              <a:rPr lang="en-US" altLang="zh-CN" dirty="0" smtClean="0">
                <a:latin typeface="Arial"/>
                <a:ea typeface="PMingLiU" pitchFamily="18" charset="-120"/>
                <a:cs typeface="Times New Roman" pitchFamily="18" charset="0"/>
              </a:rPr>
              <a:t>·</a:t>
            </a:r>
            <a:r>
              <a:rPr lang="zh-CN" altLang="en-US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卡斯達蘭奴斯</a:t>
            </a:r>
            <a:r>
              <a:rPr lang="en-US" altLang="zh-CN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(Cesar</a:t>
            </a:r>
            <a:r>
              <a:rPr lang="en-US" altLang="zh-CN" dirty="0" smtClean="0">
                <a:latin typeface="Arial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dirty="0" err="1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Castellanos</a:t>
            </a:r>
            <a:r>
              <a:rPr lang="en-US" altLang="zh-CN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)</a:t>
            </a:r>
            <a:r>
              <a:rPr lang="zh-CN" altLang="en-US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於</a:t>
            </a:r>
            <a:r>
              <a:rPr lang="en-US" altLang="zh-CN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1991</a:t>
            </a:r>
            <a:r>
              <a:rPr lang="zh-CN" altLang="en-US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年所創</a:t>
            </a:r>
            <a:r>
              <a:rPr lang="en-US" altLang="zh-CN" dirty="0" smtClean="0">
                <a:latin typeface="PMingLiU" pitchFamily="18" charset="-120"/>
                <a:ea typeface="PMingLiU" pitchFamily="18" charset="-120"/>
                <a:cs typeface="Times New Roman" pitchFamily="18" charset="0"/>
              </a:rPr>
              <a:t>.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D:\神學學習\2015上\舊約縱覽2\照片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altLang="zh-CN" dirty="0" smtClean="0"/>
              <a:t>Open Cell (OC) </a:t>
            </a:r>
            <a:r>
              <a:rPr lang="zh-CN" altLang="zh-CN" dirty="0" smtClean="0"/>
              <a:t>：細胞小組是靠外展增長的小組</a:t>
            </a:r>
          </a:p>
          <a:p>
            <a:r>
              <a:rPr lang="en-US" altLang="zh-CN" dirty="0" smtClean="0"/>
              <a:t>Leaders Cell (LC) </a:t>
            </a:r>
            <a:r>
              <a:rPr lang="zh-CN" altLang="zh-CN" dirty="0" smtClean="0"/>
              <a:t>：門訓小組，也即是所謂</a:t>
            </a:r>
            <a:r>
              <a:rPr lang="en-US" altLang="zh-CN" dirty="0" smtClean="0"/>
              <a:t>G</a:t>
            </a:r>
            <a:r>
              <a:rPr lang="zh-CN" altLang="zh-CN" dirty="0" smtClean="0"/>
              <a:t>十二小組</a:t>
            </a:r>
          </a:p>
          <a:p>
            <a:r>
              <a:rPr lang="en-US" altLang="zh-CN" dirty="0" smtClean="0"/>
              <a:t>Win </a:t>
            </a:r>
            <a:r>
              <a:rPr lang="zh-CN" altLang="zh-CN" dirty="0" smtClean="0"/>
              <a:t>：贏取門徒</a:t>
            </a:r>
          </a:p>
          <a:p>
            <a:r>
              <a:rPr lang="en-US" altLang="zh-CN" dirty="0" smtClean="0"/>
              <a:t>Consolidate </a:t>
            </a:r>
            <a:r>
              <a:rPr lang="zh-CN" altLang="zh-CN" dirty="0" smtClean="0"/>
              <a:t>：鞏固門徒。</a:t>
            </a:r>
          </a:p>
          <a:p>
            <a:r>
              <a:rPr lang="en-US" altLang="zh-CN" dirty="0" smtClean="0"/>
              <a:t>Disciple </a:t>
            </a:r>
            <a:r>
              <a:rPr lang="zh-CN" altLang="zh-CN" dirty="0" smtClean="0"/>
              <a:t>：塑造門徒。</a:t>
            </a:r>
          </a:p>
          <a:p>
            <a:r>
              <a:rPr lang="en-US" altLang="zh-CN" dirty="0" smtClean="0"/>
              <a:t>Send :</a:t>
            </a:r>
            <a:r>
              <a:rPr lang="zh-CN" altLang="zh-CN" dirty="0" smtClean="0"/>
              <a:t>差遣門徒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2.2 </a:t>
            </a:r>
            <a:r>
              <a:rPr lang="zh-CN" altLang="zh-CN" dirty="0" smtClean="0"/>
              <a:t>葉忒羅的</a:t>
            </a:r>
            <a:r>
              <a:rPr lang="en-US" altLang="zh-CN" dirty="0" smtClean="0"/>
              <a:t>5X5</a:t>
            </a:r>
            <a:r>
              <a:rPr lang="zh-CN" altLang="zh-CN" dirty="0" smtClean="0"/>
              <a:t>模式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南韓趙鏞基牧師的純福音中央教會，是全球最多會眾的教會</a:t>
            </a:r>
          </a:p>
          <a:p>
            <a:r>
              <a:rPr lang="en-US" altLang="zh-CN" dirty="0" smtClean="0"/>
              <a:t>1</a:t>
            </a:r>
            <a:r>
              <a:rPr lang="zh-CN" altLang="zh-CN" dirty="0" smtClean="0"/>
              <a:t>）強大的督導及管理系統</a:t>
            </a:r>
          </a:p>
          <a:p>
            <a:r>
              <a:rPr lang="en-US" altLang="zh-CN" dirty="0" smtClean="0"/>
              <a:t>2</a:t>
            </a:r>
            <a:r>
              <a:rPr lang="zh-CN" altLang="zh-CN" dirty="0" smtClean="0"/>
              <a:t>）多元化事奉崗位及機會</a:t>
            </a:r>
          </a:p>
          <a:p>
            <a:r>
              <a:rPr lang="en-US" altLang="zh-CN" dirty="0" smtClean="0"/>
              <a:t>3</a:t>
            </a:r>
            <a:r>
              <a:rPr lang="zh-CN" altLang="zh-CN" dirty="0" smtClean="0"/>
              <a:t>）同儕收養</a:t>
            </a:r>
            <a:r>
              <a:rPr lang="en-US" altLang="zh-CN" dirty="0" smtClean="0"/>
              <a:t>: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2.3 </a:t>
            </a:r>
            <a:r>
              <a:rPr lang="zh-CN" altLang="zh-CN" dirty="0" smtClean="0"/>
              <a:t>馬鞍峰教會的四壘門訓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zh-CN" dirty="0" smtClean="0"/>
              <a:t>華理克牧師</a:t>
            </a:r>
            <a:r>
              <a:rPr lang="en-US" altLang="zh-CN" dirty="0" smtClean="0"/>
              <a:t>1980</a:t>
            </a:r>
            <a:r>
              <a:rPr lang="zh-CN" altLang="zh-CN" dirty="0" smtClean="0"/>
              <a:t>年</a:t>
            </a:r>
            <a:r>
              <a:rPr lang="en-US" altLang="zh-CN" dirty="0" smtClean="0"/>
              <a:t>4</a:t>
            </a:r>
            <a:r>
              <a:rPr lang="zh-CN" altLang="zh-CN" dirty="0" smtClean="0"/>
              <a:t>月</a:t>
            </a:r>
            <a:r>
              <a:rPr lang="en-US" altLang="zh-CN" dirty="0" smtClean="0"/>
              <a:t>6</a:t>
            </a:r>
            <a:r>
              <a:rPr lang="zh-CN" altLang="zh-CN" dirty="0" smtClean="0"/>
              <a:t>日開始了馬鞍峰教會，教會建立之初就是成為以目標導向的教會，他的服事理念是</a:t>
            </a:r>
            <a:r>
              <a:rPr lang="en-US" altLang="zh-CN" dirty="0" smtClean="0"/>
              <a:t>PEACE</a:t>
            </a:r>
            <a:r>
              <a:rPr lang="zh-CN" altLang="zh-CN" dirty="0" smtClean="0"/>
              <a:t>，如下：</a:t>
            </a:r>
          </a:p>
          <a:p>
            <a:r>
              <a:rPr lang="en-US" altLang="zh-CN" dirty="0" smtClean="0"/>
              <a:t>P - promote reconciliation</a:t>
            </a:r>
            <a:r>
              <a:rPr lang="zh-CN" altLang="zh-CN" dirty="0" smtClean="0"/>
              <a:t>（鼓励和解）</a:t>
            </a:r>
            <a:r>
              <a:rPr lang="en-US" altLang="zh-CN" dirty="0" smtClean="0"/>
              <a:t> - planting church</a:t>
            </a:r>
            <a:r>
              <a:rPr lang="zh-CN" altLang="zh-CN" dirty="0" smtClean="0"/>
              <a:t>（建立教会）</a:t>
            </a:r>
          </a:p>
          <a:p>
            <a:r>
              <a:rPr lang="en-US" altLang="zh-CN" dirty="0" smtClean="0"/>
              <a:t>E - equip servant leaders</a:t>
            </a:r>
            <a:r>
              <a:rPr lang="zh-CN" altLang="zh-CN" dirty="0" smtClean="0"/>
              <a:t>（装备仆人领袖）</a:t>
            </a:r>
          </a:p>
          <a:p>
            <a:r>
              <a:rPr lang="en-US" altLang="zh-CN" dirty="0" smtClean="0"/>
              <a:t>A - assist the poor</a:t>
            </a:r>
            <a:r>
              <a:rPr lang="zh-CN" altLang="zh-CN" dirty="0" smtClean="0"/>
              <a:t>（帮助穷人）</a:t>
            </a:r>
          </a:p>
          <a:p>
            <a:r>
              <a:rPr lang="en-US" altLang="zh-CN" dirty="0" smtClean="0"/>
              <a:t>C - care for the sick</a:t>
            </a:r>
            <a:r>
              <a:rPr lang="zh-CN" altLang="zh-CN" dirty="0" smtClean="0"/>
              <a:t>（照顾病患）</a:t>
            </a:r>
          </a:p>
          <a:p>
            <a:r>
              <a:rPr lang="en-US" altLang="zh-CN" dirty="0" smtClean="0"/>
              <a:t>E - educate the next generation</a:t>
            </a:r>
            <a:r>
              <a:rPr lang="zh-CN" altLang="zh-CN" dirty="0" smtClean="0"/>
              <a:t>（教育下一代）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D:\神學學習\2015上\舊約縱覽2\p22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7315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D:\神學學習\2015上\舊約縱覽2\triangle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81000"/>
            <a:ext cx="64008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3. </a:t>
            </a:r>
            <a:r>
              <a:rPr lang="zh-CN" altLang="zh-CN" dirty="0" smtClean="0"/>
              <a:t>基督教福音機構的門訓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3.1</a:t>
            </a:r>
            <a:r>
              <a:rPr lang="zh-CN" altLang="zh-CN" dirty="0" smtClean="0"/>
              <a:t>學園傳導會</a:t>
            </a:r>
          </a:p>
          <a:p>
            <a:r>
              <a:rPr lang="en-US" altLang="zh-CN" dirty="0" smtClean="0"/>
              <a:t>1951</a:t>
            </a:r>
            <a:r>
              <a:rPr lang="zh-CN" altLang="zh-CN" dirty="0" smtClean="0"/>
              <a:t>年白立德博士在在加州大学洛杉矶分校创立学园传道会，其使命是要“透过不断地栽培倍增门徒，在各阶层建立属灵的运动，致力于世界的福音遍传，差遣工人到地极，協助完成大使命”。</a:t>
            </a:r>
          </a:p>
          <a:p>
            <a:r>
              <a:rPr lang="zh-CN" altLang="zh-CN" dirty="0" smtClean="0"/>
              <a:t>主要使用的福音材料包括</a:t>
            </a:r>
            <a:r>
              <a:rPr lang="en-US" altLang="zh-CN" dirty="0" smtClean="0"/>
              <a:t>1979</a:t>
            </a:r>
            <a:r>
              <a:rPr lang="zh-CN" altLang="zh-CN" dirty="0" smtClean="0"/>
              <a:t>年錄製的耶稣傳影片，以及廣泛為大家所使用的 “四个属灵的定律”小冊子。</a:t>
            </a:r>
          </a:p>
          <a:p>
            <a:r>
              <a:rPr lang="zh-CN" altLang="zh-CN" dirty="0" smtClean="0"/>
              <a:t>門徒事工策略為效法耶穌為榜樣，分為三部分：得人、造就、差遣。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381000" y="0"/>
            <a:ext cx="8763000" cy="6858000"/>
            <a:chOff x="2330" y="6780"/>
            <a:chExt cx="7550" cy="5782"/>
          </a:xfrm>
        </p:grpSpPr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2330" y="8212"/>
              <a:ext cx="1970" cy="1680"/>
            </a:xfrm>
            <a:prstGeom prst="homePlate">
              <a:avLst>
                <a:gd name="adj" fmla="val 2931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得人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：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通過積極主動傳福音得著失喪的人（四律、關係佈道，集體福音奇襲，節日佈道）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595" name="AutoShape 19"/>
            <p:cNvSpPr>
              <a:spLocks noChangeArrowheads="1"/>
            </p:cNvSpPr>
            <p:nvPr/>
          </p:nvSpPr>
          <p:spPr bwMode="auto">
            <a:xfrm>
              <a:off x="5219" y="8450"/>
              <a:ext cx="2120" cy="1188"/>
            </a:xfrm>
            <a:prstGeom prst="homePlate">
              <a:avLst>
                <a:gd name="adj" fmla="val 4461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造就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：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門訓小組（</a:t>
              </a: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3-6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人</a:t>
              </a:r>
              <a:r>
                <a: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）</a:t>
              </a:r>
              <a:endParaRPr kumimoji="0" 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596" name="AutoShape 20"/>
            <p:cNvSpPr>
              <a:spLocks noChangeArrowheads="1"/>
            </p:cNvSpPr>
            <p:nvPr/>
          </p:nvSpPr>
          <p:spPr bwMode="auto">
            <a:xfrm>
              <a:off x="8310" y="8472"/>
              <a:ext cx="1570" cy="1330"/>
            </a:xfrm>
            <a:prstGeom prst="homePlate">
              <a:avLst>
                <a:gd name="adj" fmla="val 2951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差遣：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成為一生事主的門徒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cxnSp>
          <p:nvCxnSpPr>
            <p:cNvPr id="24597" name="AutoShape 21"/>
            <p:cNvCxnSpPr>
              <a:cxnSpLocks noChangeShapeType="1"/>
            </p:cNvCxnSpPr>
            <p:nvPr/>
          </p:nvCxnSpPr>
          <p:spPr bwMode="auto">
            <a:xfrm>
              <a:off x="4300" y="9102"/>
              <a:ext cx="91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4598" name="AutoShape 22"/>
            <p:cNvSpPr>
              <a:spLocks noChangeArrowheads="1"/>
            </p:cNvSpPr>
            <p:nvPr/>
          </p:nvSpPr>
          <p:spPr bwMode="auto">
            <a:xfrm rot="16200000">
              <a:off x="5656" y="7238"/>
              <a:ext cx="632" cy="190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日常門訓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5210" y="6780"/>
              <a:ext cx="1590" cy="1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1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神的話語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2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相交的生活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3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一起事工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600" name="AutoShape 24"/>
            <p:cNvSpPr>
              <a:spLocks noChangeArrowheads="1"/>
            </p:cNvSpPr>
            <p:nvPr/>
          </p:nvSpPr>
          <p:spPr bwMode="auto">
            <a:xfrm rot="5400000">
              <a:off x="5735" y="8905"/>
              <a:ext cx="600" cy="215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階梯門訓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 rot="5400000">
              <a:off x="5475" y="10085"/>
              <a:ext cx="1250" cy="16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1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傳福音訓練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2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組長訓練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3</a:t>
              </a: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倍增領袖訓練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cxnSp>
          <p:nvCxnSpPr>
            <p:cNvPr id="24602" name="AutoShape 26"/>
            <p:cNvCxnSpPr>
              <a:cxnSpLocks noChangeShapeType="1"/>
            </p:cNvCxnSpPr>
            <p:nvPr/>
          </p:nvCxnSpPr>
          <p:spPr bwMode="auto">
            <a:xfrm>
              <a:off x="7400" y="9040"/>
              <a:ext cx="91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603" name="AutoShape 27"/>
            <p:cNvCxnSpPr>
              <a:cxnSpLocks noChangeShapeType="1"/>
            </p:cNvCxnSpPr>
            <p:nvPr/>
          </p:nvCxnSpPr>
          <p:spPr bwMode="auto">
            <a:xfrm flipV="1">
              <a:off x="6610" y="10201"/>
              <a:ext cx="1460" cy="449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604" name="AutoShape 28"/>
            <p:cNvCxnSpPr>
              <a:cxnSpLocks noChangeShapeType="1"/>
            </p:cNvCxnSpPr>
            <p:nvPr/>
          </p:nvCxnSpPr>
          <p:spPr bwMode="auto">
            <a:xfrm>
              <a:off x="6441" y="10910"/>
              <a:ext cx="1539" cy="140"/>
            </a:xfrm>
            <a:prstGeom prst="curvedConnector3">
              <a:avLst>
                <a:gd name="adj1" fmla="val 4996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4605" name="AutoShape 29"/>
            <p:cNvSpPr>
              <a:spLocks noChangeArrowheads="1"/>
            </p:cNvSpPr>
            <p:nvPr/>
          </p:nvSpPr>
          <p:spPr bwMode="auto">
            <a:xfrm rot="5400000">
              <a:off x="7885" y="10077"/>
              <a:ext cx="890" cy="520"/>
            </a:xfrm>
            <a:prstGeom prst="homePlate">
              <a:avLst>
                <a:gd name="adj" fmla="val 4278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得人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606" name="AutoShape 30"/>
            <p:cNvSpPr>
              <a:spLocks noChangeArrowheads="1"/>
            </p:cNvSpPr>
            <p:nvPr/>
          </p:nvSpPr>
          <p:spPr bwMode="auto">
            <a:xfrm rot="5400000">
              <a:off x="7885" y="10967"/>
              <a:ext cx="890" cy="520"/>
            </a:xfrm>
            <a:prstGeom prst="homePlate">
              <a:avLst>
                <a:gd name="adj" fmla="val 4278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造就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24607" name="AutoShape 31"/>
            <p:cNvSpPr>
              <a:spLocks noChangeArrowheads="1"/>
            </p:cNvSpPr>
            <p:nvPr/>
          </p:nvSpPr>
          <p:spPr bwMode="auto">
            <a:xfrm rot="5400000">
              <a:off x="7967" y="11830"/>
              <a:ext cx="890" cy="573"/>
            </a:xfrm>
            <a:prstGeom prst="homePlate">
              <a:avLst>
                <a:gd name="adj" fmla="val 4278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MingLiU" pitchFamily="18" charset="-120"/>
                  <a:ea typeface="PMingLiU" pitchFamily="18" charset="-120"/>
                  <a:cs typeface="宋体" pitchFamily="2" charset="-122"/>
                </a:rPr>
                <a:t>得人</a:t>
              </a:r>
              <a:endParaRPr kumimoji="0" 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門訓的聖經根基</a:t>
            </a:r>
            <a:endParaRPr lang="en-US" altLang="zh-CN" dirty="0" smtClean="0"/>
          </a:p>
          <a:p>
            <a:r>
              <a:rPr lang="zh-CN" altLang="zh-CN" dirty="0" smtClean="0"/>
              <a:t>當代門訓的方法分析</a:t>
            </a:r>
            <a:endParaRPr lang="en-US" altLang="zh-CN" dirty="0" smtClean="0"/>
          </a:p>
          <a:p>
            <a:r>
              <a:rPr lang="zh-CN" altLang="zh-CN" dirty="0" smtClean="0"/>
              <a:t>理想的門訓</a:t>
            </a:r>
            <a:endParaRPr lang="en-US" altLang="zh-CN" dirty="0" smtClean="0"/>
          </a:p>
          <a:p>
            <a:r>
              <a:rPr lang="zh-CN" altLang="zh-CN" dirty="0" smtClean="0"/>
              <a:t>實際應用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3.2</a:t>
            </a:r>
            <a:r>
              <a:rPr lang="zh-CN" altLang="zh-CN" dirty="0" smtClean="0"/>
              <a:t>導航會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導航會在</a:t>
            </a:r>
            <a:r>
              <a:rPr lang="en-US" altLang="zh-CN" dirty="0" smtClean="0"/>
              <a:t>1931</a:t>
            </a:r>
            <a:r>
              <a:rPr lang="zh-CN" altLang="zh-CN" dirty="0" smtClean="0"/>
              <a:t>年由道生·卓門（</a:t>
            </a:r>
            <a:r>
              <a:rPr lang="en-US" altLang="zh-CN" dirty="0" smtClean="0"/>
              <a:t>Dawson </a:t>
            </a:r>
            <a:r>
              <a:rPr lang="en-US" altLang="zh-CN" dirty="0" err="1" smtClean="0"/>
              <a:t>Trotaman</a:t>
            </a:r>
            <a:r>
              <a:rPr lang="zh-CN" altLang="zh-CN" dirty="0" smtClean="0"/>
              <a:t>）建立，其目標是以招募、建立，並差遣工人來協助完成大使命。其事工主要為四個基本點：大使命、工人、倍增和各民族。其事工基本理念是</a:t>
            </a:r>
            <a:r>
              <a:rPr lang="en-US" altLang="zh-CN" dirty="0" smtClean="0"/>
              <a:t>3E</a:t>
            </a:r>
            <a:r>
              <a:rPr lang="zh-CN" altLang="zh-CN" dirty="0" smtClean="0"/>
              <a:t>：傳揚、栽培和裝備，這是門徒小組的基本方向。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D:\神學學習\2015上\舊約縱覽2\輪子生活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09600"/>
            <a:ext cx="6934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3.3</a:t>
            </a:r>
            <a:r>
              <a:rPr lang="zh-CN" altLang="zh-CN" dirty="0" smtClean="0"/>
              <a:t>世界學生聯合會</a:t>
            </a:r>
            <a:endParaRPr lang="zh-CN" altLang="en-US" dirty="0"/>
          </a:p>
        </p:txBody>
      </p:sp>
      <p:pic>
        <p:nvPicPr>
          <p:cNvPr id="4" name="图片 3" descr="http://www.cef.tw/images/intro/about_03_pic0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6934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CN" sz="4400" dirty="0" smtClean="0"/>
              <a:t>3.4</a:t>
            </a:r>
            <a:r>
              <a:rPr lang="zh-CN" altLang="zh-CN" sz="4400" dirty="0" smtClean="0"/>
              <a:t>基督</a:t>
            </a:r>
            <a:r>
              <a:rPr lang="zh-CN" altLang="zh-CN" sz="4400" dirty="0"/>
              <a:t>使者協</a:t>
            </a:r>
            <a:r>
              <a:rPr lang="zh-CN" altLang="zh-CN" sz="4400" dirty="0" smtClean="0"/>
              <a:t>會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zh-CN" dirty="0" smtClean="0"/>
              <a:t>郭振遊教授所編寫的材料《以生命影響生命的門徒訓練》為其代表。</a:t>
            </a:r>
            <a:endParaRPr lang="en-US" altLang="zh-CN" dirty="0" smtClean="0"/>
          </a:p>
          <a:p>
            <a:r>
              <a:rPr lang="zh-CN" altLang="zh-CN" dirty="0" smtClean="0"/>
              <a:t>四傳服事模式。第一階段：傳福音</a:t>
            </a:r>
            <a:r>
              <a:rPr lang="en-US" altLang="zh-CN" dirty="0" smtClean="0"/>
              <a:t>(</a:t>
            </a:r>
            <a:r>
              <a:rPr lang="zh-CN" altLang="zh-CN" dirty="0" smtClean="0"/>
              <a:t>帶領非基督徒成為基督徒</a:t>
            </a:r>
            <a:r>
              <a:rPr lang="en-US" altLang="zh-CN" dirty="0" smtClean="0"/>
              <a:t>)</a:t>
            </a:r>
            <a:r>
              <a:rPr lang="zh-CN" altLang="zh-CN" dirty="0" smtClean="0"/>
              <a:t>；第二階段：傳生命</a:t>
            </a:r>
            <a:r>
              <a:rPr lang="en-US" altLang="zh-CN" dirty="0" smtClean="0"/>
              <a:t>(</a:t>
            </a:r>
            <a:r>
              <a:rPr lang="zh-CN" altLang="zh-CN" dirty="0" smtClean="0"/>
              <a:t>堅固信徒的信心，使他們可以在屬靈生命上自己餵養自己</a:t>
            </a:r>
            <a:r>
              <a:rPr lang="en-US" altLang="zh-CN" dirty="0" smtClean="0"/>
              <a:t>) </a:t>
            </a:r>
            <a:r>
              <a:rPr lang="zh-CN" altLang="zh-CN" dirty="0" smtClean="0"/>
              <a:t>；第</a:t>
            </a:r>
            <a:r>
              <a:rPr lang="zh-CN" altLang="en-US" dirty="0" smtClean="0"/>
              <a:t>三</a:t>
            </a:r>
            <a:r>
              <a:rPr lang="zh-CN" altLang="zh-CN" dirty="0" smtClean="0"/>
              <a:t>階段：傳服事</a:t>
            </a:r>
            <a:r>
              <a:rPr lang="en-US" altLang="zh-CN" dirty="0" smtClean="0"/>
              <a:t>(</a:t>
            </a:r>
            <a:r>
              <a:rPr lang="zh-CN" altLang="zh-CN" dirty="0" smtClean="0"/>
              <a:t>透過服事，門徒的屬靈生命持續成長，可以餵養他人</a:t>
            </a:r>
            <a:r>
              <a:rPr lang="en-US" altLang="zh-CN" dirty="0" smtClean="0"/>
              <a:t>)</a:t>
            </a:r>
            <a:r>
              <a:rPr lang="zh-CN" altLang="zh-CN" dirty="0" smtClean="0"/>
              <a:t>；第四階段：傳出去</a:t>
            </a:r>
            <a:r>
              <a:rPr lang="en-US" altLang="zh-CN" dirty="0" smtClean="0"/>
              <a:t>(</a:t>
            </a:r>
            <a:r>
              <a:rPr lang="zh-CN" altLang="zh-CN" dirty="0" smtClean="0"/>
              <a:t>被差派出去，或在本地成立更多小組，擴展教會，或到外地</a:t>
            </a:r>
            <a:r>
              <a:rPr lang="en-US" altLang="zh-CN" dirty="0" smtClean="0"/>
              <a:t>/</a:t>
            </a:r>
            <a:r>
              <a:rPr lang="zh-CN" altLang="zh-CN" dirty="0" smtClean="0"/>
              <a:t>國外植堂</a:t>
            </a:r>
            <a:r>
              <a:rPr lang="en-US" altLang="zh-CN" dirty="0" smtClean="0"/>
              <a:t>)</a:t>
            </a:r>
            <a:r>
              <a:rPr lang="zh-CN" altLang="zh-CN" dirty="0" smtClean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三、理想的門徒事工模式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使命和異象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挑戰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捨己成為榜樣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話語、生活與事奉三點結合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教會的推動</a:t>
            </a:r>
            <a:endParaRPr lang="en-US" altLang="zh-CN" dirty="0" smtClean="0"/>
          </a:p>
          <a:p>
            <a:pPr marL="514350" lvl="0" indent="-514350">
              <a:buNone/>
            </a:pPr>
            <a:endParaRPr lang="en-US" altLang="zh-CN" dirty="0" smtClean="0"/>
          </a:p>
          <a:p>
            <a:pPr marL="514350" lvl="0" indent="-514350">
              <a:buNone/>
            </a:pPr>
            <a:r>
              <a:rPr lang="zh-CN" altLang="en-US" dirty="0" smtClean="0"/>
              <a:t>總結：以大使命為核心，以保羅提後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節  </a:t>
            </a:r>
            <a:endParaRPr lang="en-US" altLang="zh-CN" dirty="0" smtClean="0"/>
          </a:p>
          <a:p>
            <a:pPr marL="514350" lvl="0" indent="-514350">
              <a:buNone/>
            </a:pPr>
            <a:r>
              <a:rPr lang="en-US" altLang="zh-CN" dirty="0" smtClean="0"/>
              <a:t>『</a:t>
            </a:r>
            <a:r>
              <a:rPr lang="zh-CN" altLang="en-US" dirty="0" smtClean="0"/>
              <a:t>教導能忠心教導別人的人</a:t>
            </a:r>
            <a:r>
              <a:rPr lang="en-US" altLang="zh-CN" dirty="0" smtClean="0"/>
              <a:t>』</a:t>
            </a:r>
            <a:r>
              <a:rPr lang="zh-CN" altLang="en-US" dirty="0" smtClean="0"/>
              <a:t>為進路！</a:t>
            </a:r>
            <a:endParaRPr lang="zh-CN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四、門徒訓練的實際應用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第一步，尋求異象和使命。</a:t>
            </a:r>
          </a:p>
          <a:p>
            <a:r>
              <a:rPr lang="zh-CN" altLang="zh-CN" dirty="0" smtClean="0"/>
              <a:t>第二步，呼召人成為門徒。</a:t>
            </a:r>
          </a:p>
          <a:p>
            <a:pPr lvl="0">
              <a:buNone/>
            </a:pPr>
            <a:r>
              <a:rPr lang="en-US" altLang="zh-CN" dirty="0" smtClean="0"/>
              <a:t>    1</a:t>
            </a:r>
            <a:r>
              <a:rPr lang="zh-CN" altLang="en-US" dirty="0" smtClean="0"/>
              <a:t>）</a:t>
            </a:r>
            <a:r>
              <a:rPr lang="zh-CN" altLang="zh-CN" dirty="0" smtClean="0"/>
              <a:t>渴慕神、願意成長的心</a:t>
            </a:r>
          </a:p>
          <a:p>
            <a:pPr lvl="0">
              <a:buNone/>
            </a:pPr>
            <a:r>
              <a:rPr lang="en-US" altLang="zh-CN" dirty="0" smtClean="0"/>
              <a:t>    2</a:t>
            </a:r>
            <a:r>
              <a:rPr lang="zh-CN" altLang="en-US" dirty="0" smtClean="0"/>
              <a:t>）</a:t>
            </a:r>
            <a:r>
              <a:rPr lang="zh-CN" altLang="zh-CN" dirty="0" smtClean="0"/>
              <a:t>願意委身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第三步，門徒訓練。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990600" y="1600200"/>
            <a:ext cx="7086600" cy="4267200"/>
            <a:chOff x="1752600" y="3733800"/>
            <a:chExt cx="5562600" cy="2895600"/>
          </a:xfrm>
        </p:grpSpPr>
        <p:sp>
          <p:nvSpPr>
            <p:cNvPr id="5" name="椭圆 4"/>
            <p:cNvSpPr/>
            <p:nvPr/>
          </p:nvSpPr>
          <p:spPr>
            <a:xfrm>
              <a:off x="3733800" y="3733800"/>
              <a:ext cx="1752600" cy="1447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None/>
              </a:pPr>
              <a:r>
                <a:rPr lang="zh-CN" altLang="en-US" dirty="0" smtClean="0"/>
                <a:t>神的話語</a:t>
              </a:r>
              <a:r>
                <a:rPr lang="en-US" altLang="zh-CN" dirty="0" smtClean="0"/>
                <a:t>                   </a:t>
              </a: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1752600" y="4969575"/>
              <a:ext cx="5562600" cy="1659825"/>
              <a:chOff x="1752600" y="4969575"/>
              <a:chExt cx="5562600" cy="1659825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1752600" y="5181600"/>
                <a:ext cx="1752600" cy="1447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:r>
                  <a:rPr lang="zh-CN" altLang="en-US" dirty="0" smtClean="0"/>
                  <a:t>一起服事</a:t>
                </a:r>
                <a:r>
                  <a:rPr lang="en-US" altLang="zh-CN" dirty="0" smtClean="0"/>
                  <a:t>                   </a:t>
                </a:r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5562600" y="5181600"/>
                <a:ext cx="1752600" cy="1447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:r>
                  <a:rPr lang="zh-CN" altLang="en-US" dirty="0" smtClean="0"/>
                  <a:t>一起</a:t>
                </a:r>
                <a:r>
                  <a:rPr lang="zh-CN" altLang="en-US" b="1" dirty="0" smtClean="0"/>
                  <a:t>生活</a:t>
                </a:r>
                <a:r>
                  <a:rPr lang="en-US" altLang="zh-CN" dirty="0" smtClean="0"/>
                  <a:t>                   </a:t>
                </a:r>
              </a:p>
            </p:txBody>
          </p:sp>
          <p:cxnSp>
            <p:nvCxnSpPr>
              <p:cNvPr id="9" name="直接箭头连接符 8"/>
              <p:cNvCxnSpPr>
                <a:stCxn id="5" idx="3"/>
              </p:cNvCxnSpPr>
              <p:nvPr/>
            </p:nvCxnSpPr>
            <p:spPr>
              <a:xfrm flipH="1">
                <a:off x="3248537" y="4969575"/>
                <a:ext cx="741926" cy="424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接箭头连接符 9"/>
              <p:cNvCxnSpPr>
                <a:stCxn id="5" idx="5"/>
                <a:endCxn id="8" idx="1"/>
              </p:cNvCxnSpPr>
              <p:nvPr/>
            </p:nvCxnSpPr>
            <p:spPr>
              <a:xfrm>
                <a:off x="5229737" y="4969575"/>
                <a:ext cx="589526" cy="4240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接箭头连接符 10"/>
              <p:cNvCxnSpPr>
                <a:stCxn id="8" idx="2"/>
              </p:cNvCxnSpPr>
              <p:nvPr/>
            </p:nvCxnSpPr>
            <p:spPr>
              <a:xfrm flipH="1">
                <a:off x="3505200" y="5905500"/>
                <a:ext cx="2057400" cy="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第一點 神的話語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材料推薦</a:t>
            </a:r>
            <a:endParaRPr lang="en-US" altLang="zh-CN" dirty="0" smtClean="0"/>
          </a:p>
          <a:p>
            <a:r>
              <a:rPr lang="zh-CN" altLang="zh-CN" dirty="0" smtClean="0"/>
              <a:t>內容深一點的如歐格理</a:t>
            </a:r>
            <a:r>
              <a:rPr lang="en-US" altLang="zh-CN" dirty="0" smtClean="0"/>
              <a:t>25</a:t>
            </a:r>
            <a:r>
              <a:rPr lang="zh-CN" altLang="zh-CN" dirty="0" smtClean="0"/>
              <a:t>課《合神心意的門徒》，內容少一點的如使者協會郭振遊教授所編</a:t>
            </a:r>
            <a:r>
              <a:rPr lang="en-US" altLang="zh-CN" dirty="0" smtClean="0"/>
              <a:t>12</a:t>
            </a:r>
            <a:r>
              <a:rPr lang="zh-CN" altLang="zh-CN" dirty="0" smtClean="0"/>
              <a:t>課的《以生命影響生命的門徒訓練》，相對更全面系統的學園傳導會所用的造就材料等。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第二點 相交的生活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認識每個人的家庭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分享個人的生命地圖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分享遊戲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弟兄或姊妹退修會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dirty="0" smtClean="0"/>
              <a:t>特別節日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zh-CN" dirty="0" smtClean="0"/>
              <a:t>建立彼此屬靈代禱關係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第三點 一起服事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zh-CN" dirty="0" smtClean="0"/>
              <a:t>『我做你看』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zh-CN" dirty="0" smtClean="0"/>
              <a:t>『我們一起做』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zh-CN" dirty="0" smtClean="0"/>
              <a:t>『你做我看』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zh-CN" dirty="0" smtClean="0"/>
              <a:t>『你做我幫』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一、門訓的聖經根基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1.1</a:t>
            </a:r>
            <a:r>
              <a:rPr lang="zh-CN" altLang="zh-CN" dirty="0" smtClean="0"/>
              <a:t>門徒的定義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在新約聖經中</a:t>
            </a:r>
            <a:endParaRPr lang="zh-CN" altLang="zh-CN" dirty="0" smtClean="0"/>
          </a:p>
          <a:p>
            <a:r>
              <a:rPr lang="zh-CN" altLang="zh-CN" dirty="0" smtClean="0"/>
              <a:t>名詞二百五十</a:t>
            </a:r>
            <a:r>
              <a:rPr lang="zh-CN" altLang="en-US" dirty="0" smtClean="0"/>
              <a:t>多次 ：</a:t>
            </a:r>
            <a:r>
              <a:rPr lang="zh-TW" altLang="zh-CN" dirty="0" smtClean="0"/>
              <a:t>學習者、學生、學徒</a:t>
            </a:r>
            <a:endParaRPr lang="en-US" altLang="zh-CN" dirty="0" smtClean="0"/>
          </a:p>
          <a:p>
            <a:r>
              <a:rPr lang="zh-CN" altLang="en-US" dirty="0" smtClean="0"/>
              <a:t>動詞四次：</a:t>
            </a:r>
            <a:r>
              <a:rPr lang="zh-CN" altLang="zh-CN" dirty="0" smtClean="0"/>
              <a:t>太</a:t>
            </a:r>
            <a:r>
              <a:rPr lang="en-US" altLang="zh-CN" dirty="0" smtClean="0"/>
              <a:t>13</a:t>
            </a:r>
            <a:r>
              <a:rPr lang="zh-CN" altLang="zh-CN" dirty="0" smtClean="0"/>
              <a:t>：</a:t>
            </a:r>
            <a:r>
              <a:rPr lang="en-US" altLang="zh-CN" dirty="0" smtClean="0"/>
              <a:t>25</a:t>
            </a:r>
            <a:r>
              <a:rPr lang="zh-CN" altLang="zh-CN" dirty="0" smtClean="0"/>
              <a:t>、</a:t>
            </a:r>
            <a:r>
              <a:rPr lang="en-US" altLang="zh-CN" dirty="0" smtClean="0"/>
              <a:t>27</a:t>
            </a:r>
            <a:r>
              <a:rPr lang="zh-CN" altLang="zh-CN" dirty="0" smtClean="0"/>
              <a:t>：</a:t>
            </a:r>
            <a:r>
              <a:rPr lang="en-US" altLang="zh-CN" dirty="0" smtClean="0"/>
              <a:t>57</a:t>
            </a:r>
            <a:r>
              <a:rPr lang="zh-CN" altLang="zh-CN" dirty="0" smtClean="0"/>
              <a:t>（成為門徒之意，做老師的追隨者），以及太</a:t>
            </a:r>
            <a:r>
              <a:rPr lang="en-US" altLang="zh-CN" dirty="0" smtClean="0"/>
              <a:t>28</a:t>
            </a:r>
            <a:r>
              <a:rPr lang="zh-TW" altLang="zh-CN" dirty="0" smtClean="0"/>
              <a:t>：</a:t>
            </a:r>
            <a:r>
              <a:rPr lang="en-US" altLang="zh-CN" dirty="0" smtClean="0"/>
              <a:t>19</a:t>
            </a:r>
            <a:r>
              <a:rPr lang="zh-TW" altLang="zh-CN" dirty="0" smtClean="0"/>
              <a:t>和徒</a:t>
            </a:r>
            <a:r>
              <a:rPr lang="en-US" altLang="zh-CN" dirty="0" smtClean="0"/>
              <a:t>14</a:t>
            </a:r>
            <a:r>
              <a:rPr lang="zh-TW" altLang="zh-CN" dirty="0" smtClean="0"/>
              <a:t>：</a:t>
            </a:r>
            <a:r>
              <a:rPr lang="en-US" altLang="zh-CN" dirty="0" smtClean="0"/>
              <a:t>21</a:t>
            </a:r>
            <a:r>
              <a:rPr lang="zh-TW" altLang="zh-CN" dirty="0" smtClean="0"/>
              <a:t>（使某人做門徒）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第四步 繁殖小組</a:t>
            </a:r>
            <a:endParaRPr lang="zh-CN" altLang="en-US" dirty="0"/>
          </a:p>
        </p:txBody>
      </p:sp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457200" y="1600200"/>
            <a:ext cx="8305800" cy="4648200"/>
            <a:chOff x="3800" y="2530"/>
            <a:chExt cx="4760" cy="2130"/>
          </a:xfrm>
        </p:grpSpPr>
        <p:sp>
          <p:nvSpPr>
            <p:cNvPr id="30723" name="AutoShape 3"/>
            <p:cNvSpPr>
              <a:spLocks noChangeArrowheads="1"/>
            </p:cNvSpPr>
            <p:nvPr/>
          </p:nvSpPr>
          <p:spPr bwMode="auto">
            <a:xfrm>
              <a:off x="5610" y="253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帶領者</a:t>
              </a:r>
              <a:endParaRPr kumimoji="0" 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24" name="AutoShape 4"/>
            <p:cNvSpPr>
              <a:spLocks noChangeArrowheads="1"/>
            </p:cNvSpPr>
            <p:nvPr/>
          </p:nvSpPr>
          <p:spPr bwMode="auto">
            <a:xfrm rot="1813619">
              <a:off x="3800" y="284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1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25" name="AutoShape 5"/>
            <p:cNvSpPr>
              <a:spLocks noChangeArrowheads="1"/>
            </p:cNvSpPr>
            <p:nvPr/>
          </p:nvSpPr>
          <p:spPr bwMode="auto">
            <a:xfrm rot="661501">
              <a:off x="5020" y="328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2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26" name="AutoShape 6"/>
            <p:cNvSpPr>
              <a:spLocks noChangeArrowheads="1"/>
            </p:cNvSpPr>
            <p:nvPr/>
          </p:nvSpPr>
          <p:spPr bwMode="auto">
            <a:xfrm rot="-676420">
              <a:off x="6270" y="328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3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27" name="AutoShape 7"/>
            <p:cNvSpPr>
              <a:spLocks noChangeArrowheads="1"/>
            </p:cNvSpPr>
            <p:nvPr/>
          </p:nvSpPr>
          <p:spPr bwMode="auto">
            <a:xfrm rot="-1621892">
              <a:off x="7530" y="300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4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cxnSp>
          <p:nvCxnSpPr>
            <p:cNvPr id="30728" name="AutoShape 8"/>
            <p:cNvCxnSpPr>
              <a:cxnSpLocks noChangeShapeType="1"/>
            </p:cNvCxnSpPr>
            <p:nvPr/>
          </p:nvCxnSpPr>
          <p:spPr bwMode="auto">
            <a:xfrm flipH="1">
              <a:off x="4600" y="2840"/>
              <a:ext cx="1010" cy="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29" name="AutoShape 9"/>
            <p:cNvCxnSpPr>
              <a:cxnSpLocks noChangeShapeType="1"/>
            </p:cNvCxnSpPr>
            <p:nvPr/>
          </p:nvCxnSpPr>
          <p:spPr bwMode="auto">
            <a:xfrm flipH="1">
              <a:off x="5720" y="3080"/>
              <a:ext cx="130" cy="2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0" name="AutoShape 10"/>
            <p:cNvCxnSpPr>
              <a:cxnSpLocks noChangeShapeType="1"/>
            </p:cNvCxnSpPr>
            <p:nvPr/>
          </p:nvCxnSpPr>
          <p:spPr bwMode="auto">
            <a:xfrm>
              <a:off x="6450" y="3000"/>
              <a:ext cx="190" cy="3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1" name="AutoShape 11"/>
            <p:cNvCxnSpPr>
              <a:cxnSpLocks noChangeShapeType="1"/>
            </p:cNvCxnSpPr>
            <p:nvPr/>
          </p:nvCxnSpPr>
          <p:spPr bwMode="auto">
            <a:xfrm>
              <a:off x="6640" y="2770"/>
              <a:ext cx="1170" cy="3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2" name="AutoShape 12"/>
            <p:cNvCxnSpPr>
              <a:cxnSpLocks noChangeShapeType="1"/>
            </p:cNvCxnSpPr>
            <p:nvPr/>
          </p:nvCxnSpPr>
          <p:spPr bwMode="auto">
            <a:xfrm flipH="1">
              <a:off x="4660" y="3750"/>
              <a:ext cx="570" cy="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3" name="AutoShape 13"/>
            <p:cNvCxnSpPr>
              <a:cxnSpLocks noChangeShapeType="1"/>
            </p:cNvCxnSpPr>
            <p:nvPr/>
          </p:nvCxnSpPr>
          <p:spPr bwMode="auto">
            <a:xfrm>
              <a:off x="5480" y="3820"/>
              <a:ext cx="0" cy="3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0734" name="AutoShape 14"/>
            <p:cNvCxnSpPr>
              <a:cxnSpLocks noChangeShapeType="1"/>
            </p:cNvCxnSpPr>
            <p:nvPr/>
          </p:nvCxnSpPr>
          <p:spPr bwMode="auto">
            <a:xfrm>
              <a:off x="5850" y="3840"/>
              <a:ext cx="340" cy="3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0735" name="AutoShape 15"/>
            <p:cNvSpPr>
              <a:spLocks noChangeArrowheads="1"/>
            </p:cNvSpPr>
            <p:nvPr/>
          </p:nvSpPr>
          <p:spPr bwMode="auto">
            <a:xfrm rot="3187807">
              <a:off x="3865" y="366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a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36" name="AutoShape 16"/>
            <p:cNvSpPr>
              <a:spLocks noChangeArrowheads="1"/>
            </p:cNvSpPr>
            <p:nvPr/>
          </p:nvSpPr>
          <p:spPr bwMode="auto">
            <a:xfrm rot="533738">
              <a:off x="4823" y="4087"/>
              <a:ext cx="979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b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sp>
          <p:nvSpPr>
            <p:cNvPr id="30737" name="AutoShape 17"/>
            <p:cNvSpPr>
              <a:spLocks noChangeArrowheads="1"/>
            </p:cNvSpPr>
            <p:nvPr/>
          </p:nvSpPr>
          <p:spPr bwMode="auto">
            <a:xfrm rot="-1224707">
              <a:off x="5850" y="4100"/>
              <a:ext cx="1030" cy="560"/>
            </a:xfrm>
            <a:prstGeom prst="flowChartConnec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門徒</a:t>
              </a:r>
              <a:r>
                <a:rPr kumimoji="0" lang="en-US" altLang="zh-CN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宋体" pitchFamily="2" charset="-122"/>
                </a:rPr>
                <a:t>c</a:t>
              </a:r>
              <a:endParaRPr kumimoji="0" lang="zh-CN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endParaRPr>
            </a:p>
          </p:txBody>
        </p:sp>
        <p:cxnSp>
          <p:nvCxnSpPr>
            <p:cNvPr id="30738" name="AutoShape 18"/>
            <p:cNvCxnSpPr>
              <a:cxnSpLocks noChangeShapeType="1"/>
            </p:cNvCxnSpPr>
            <p:nvPr/>
          </p:nvCxnSpPr>
          <p:spPr bwMode="auto">
            <a:xfrm>
              <a:off x="4753" y="3320"/>
              <a:ext cx="387" cy="1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0739" name="AutoShape 19"/>
            <p:cNvCxnSpPr>
              <a:cxnSpLocks noChangeShapeType="1"/>
            </p:cNvCxnSpPr>
            <p:nvPr/>
          </p:nvCxnSpPr>
          <p:spPr bwMode="auto">
            <a:xfrm>
              <a:off x="6003" y="3560"/>
              <a:ext cx="33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0740" name="AutoShape 20"/>
            <p:cNvCxnSpPr>
              <a:cxnSpLocks noChangeShapeType="1"/>
            </p:cNvCxnSpPr>
            <p:nvPr/>
          </p:nvCxnSpPr>
          <p:spPr bwMode="auto">
            <a:xfrm flipV="1">
              <a:off x="7300" y="3425"/>
              <a:ext cx="320" cy="5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0741" name="AutoShape 21"/>
            <p:cNvCxnSpPr>
              <a:cxnSpLocks noChangeShapeType="1"/>
            </p:cNvCxnSpPr>
            <p:nvPr/>
          </p:nvCxnSpPr>
          <p:spPr bwMode="auto">
            <a:xfrm>
              <a:off x="4660" y="4150"/>
              <a:ext cx="267" cy="8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30742" name="AutoShape 22"/>
            <p:cNvCxnSpPr>
              <a:cxnSpLocks noChangeShapeType="1"/>
            </p:cNvCxnSpPr>
            <p:nvPr/>
          </p:nvCxnSpPr>
          <p:spPr bwMode="auto">
            <a:xfrm>
              <a:off x="5720" y="4374"/>
              <a:ext cx="267" cy="8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參考書籍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25000" lnSpcReduction="20000"/>
          </a:bodyPr>
          <a:lstStyle/>
          <a:p>
            <a:r>
              <a:rPr lang="zh-CN" altLang="zh-CN" sz="8000" dirty="0" smtClean="0"/>
              <a:t>潘秋松。《解析式經文彙編》。美國：麥種，</a:t>
            </a:r>
            <a:r>
              <a:rPr lang="en-US" altLang="zh-CN" sz="8000" dirty="0" smtClean="0"/>
              <a:t>2002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張永信。《天道聖經註釋</a:t>
            </a:r>
            <a:r>
              <a:rPr lang="en-US" altLang="zh-CN" sz="8000" dirty="0" smtClean="0"/>
              <a:t>-</a:t>
            </a:r>
            <a:r>
              <a:rPr lang="zh-CN" altLang="zh-CN" sz="8000" dirty="0" smtClean="0"/>
              <a:t>使徒行轉（二）》。香港：天道書樓，</a:t>
            </a:r>
            <a:r>
              <a:rPr lang="en-US" altLang="zh-CN" sz="8000" dirty="0" smtClean="0"/>
              <a:t>2000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斯托德。《使徒行轉》。黃元林譯。台北：校園書房，</a:t>
            </a:r>
            <a:r>
              <a:rPr lang="en-US" altLang="zh-CN" sz="8000" dirty="0" smtClean="0"/>
              <a:t>1997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梁延益。《結構</a:t>
            </a:r>
            <a:r>
              <a:rPr lang="en-US" altLang="zh-CN" sz="8000" dirty="0" smtClean="0"/>
              <a:t>G12</a:t>
            </a:r>
            <a:r>
              <a:rPr lang="zh-CN" altLang="zh-CN" sz="8000" dirty="0" smtClean="0"/>
              <a:t>小組牧會樣模式何去何從》。香港：沙田浸信會，</a:t>
            </a:r>
            <a:r>
              <a:rPr lang="en-US" altLang="zh-CN" sz="8000" dirty="0" smtClean="0"/>
              <a:t>2004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杜正夫。《愛的傳承</a:t>
            </a:r>
            <a:r>
              <a:rPr lang="en-US" altLang="zh-CN" sz="8000" dirty="0" smtClean="0"/>
              <a:t>-</a:t>
            </a:r>
            <a:r>
              <a:rPr lang="zh-CN" altLang="zh-CN" sz="8000" dirty="0" smtClean="0"/>
              <a:t>導航會門徒訓練法》。台北：基督教導航會，</a:t>
            </a:r>
            <a:r>
              <a:rPr lang="en-US" altLang="zh-CN" sz="8000" dirty="0" smtClean="0"/>
              <a:t>1993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郭明璋。《耕耘青春</a:t>
            </a:r>
            <a:r>
              <a:rPr lang="en-US" altLang="zh-CN" sz="8000" dirty="0" smtClean="0"/>
              <a:t>: </a:t>
            </a:r>
            <a:r>
              <a:rPr lang="zh-CN" altLang="zh-CN" sz="8000" dirty="0" smtClean="0"/>
              <a:t>校園團契五十年來的軌跡》。台北：校園書房，</a:t>
            </a:r>
            <a:r>
              <a:rPr lang="en-US" altLang="zh-CN" sz="8000" dirty="0" smtClean="0"/>
              <a:t>2007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賈艾梅。《若》。蘇恩佩譯。香港：福音證主協會，</a:t>
            </a:r>
            <a:r>
              <a:rPr lang="en-US" altLang="zh-CN" sz="8000" dirty="0" smtClean="0"/>
              <a:t>1990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歐格理（</a:t>
            </a:r>
            <a:r>
              <a:rPr lang="en-US" altLang="zh-CN" sz="8000" dirty="0" smtClean="0"/>
              <a:t>Greg Ogden</a:t>
            </a:r>
            <a:r>
              <a:rPr lang="zh-CN" altLang="zh-CN" sz="8000" dirty="0" smtClean="0"/>
              <a:t>）。《以關係為導向的門徒訓練》。陳志文譯。美國：基督使者協會，</a:t>
            </a:r>
            <a:r>
              <a:rPr lang="en-US" altLang="zh-CN" sz="8000" dirty="0" smtClean="0"/>
              <a:t>2013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歐格理。《合神心意的門徒》。陳凱若、趙珮譯。美國，福音證主協會，</a:t>
            </a:r>
            <a:r>
              <a:rPr lang="en-US" altLang="zh-CN" sz="8000" dirty="0" smtClean="0"/>
              <a:t>2012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玉漢欽。《喚醒平信徒》。韓國：國際門訓學院，</a:t>
            </a:r>
            <a:r>
              <a:rPr lang="en-US" altLang="zh-CN" sz="8000" dirty="0" smtClean="0"/>
              <a:t>1999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康約珥。《怎樣帶出一個出色的細胞小組聚會》。李楊怡譯。香港：高接觸有限公司，</a:t>
            </a:r>
            <a:r>
              <a:rPr lang="en-US" altLang="zh-CN" sz="8000" dirty="0" smtClean="0"/>
              <a:t>2003</a:t>
            </a:r>
            <a:r>
              <a:rPr lang="zh-CN" altLang="zh-CN" sz="8000" dirty="0" smtClean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zh-CN" sz="8000" dirty="0" smtClean="0"/>
              <a:t>高紐爾。《有機教會》。劉志雄譯。香港：高接觸有限公司，</a:t>
            </a:r>
            <a:r>
              <a:rPr lang="en-US" altLang="zh-CN" sz="8000" dirty="0" smtClean="0"/>
              <a:t>2012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高爾文。《佈道大計》。香港：迎新出版社，</a:t>
            </a:r>
            <a:r>
              <a:rPr lang="en-US" altLang="zh-CN" sz="8000" dirty="0" smtClean="0"/>
              <a:t>2004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陳仲輝。《教會核心小組的操練》。美國：北美愛修更新會，</a:t>
            </a:r>
            <a:r>
              <a:rPr lang="en-US" altLang="zh-CN" sz="8000" dirty="0" smtClean="0"/>
              <a:t>1989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趙鏞基《成功的家庭小組》。曾秀敏譯。台灣：教會增長促進會，</a:t>
            </a:r>
            <a:r>
              <a:rPr lang="en-US" altLang="zh-CN" sz="8000" dirty="0" smtClean="0"/>
              <a:t>1983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梁延益。《細胞小組教會組長指南之理論篇》。美國：美國福音證主協會，</a:t>
            </a:r>
            <a:r>
              <a:rPr lang="en-US" altLang="zh-CN" sz="8000" dirty="0" smtClean="0"/>
              <a:t>1998.</a:t>
            </a:r>
            <a:endParaRPr lang="zh-CN" altLang="zh-CN" sz="8000" dirty="0" smtClean="0"/>
          </a:p>
          <a:p>
            <a:r>
              <a:rPr lang="zh-CN" altLang="zh-CN" sz="8000" dirty="0" smtClean="0"/>
              <a:t>梁延益。《細胞小組教會組長指南之實踐篇》。美國：美國福音證主協會，</a:t>
            </a:r>
            <a:r>
              <a:rPr lang="en-US" altLang="zh-CN" sz="8000" dirty="0" smtClean="0"/>
              <a:t>1998.</a:t>
            </a:r>
            <a:endParaRPr lang="zh-CN" altLang="zh-CN" sz="8000" dirty="0" smtClean="0"/>
          </a:p>
          <a:p>
            <a:r>
              <a:rPr lang="zh-CN" altLang="zh-CN" sz="8000" dirty="0" smtClean="0"/>
              <a:t>李樂夫。《細胞小組教會組長手冊》。香港：高接觸有限公司，</a:t>
            </a:r>
            <a:r>
              <a:rPr lang="en-US" altLang="zh-CN" sz="8000" dirty="0" smtClean="0"/>
              <a:t>1995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康約珥。《大豐收</a:t>
            </a:r>
            <a:r>
              <a:rPr lang="en-US" altLang="zh-CN" sz="8000" dirty="0" smtClean="0"/>
              <a:t>-</a:t>
            </a:r>
            <a:r>
              <a:rPr lang="zh-CN" altLang="zh-CN" sz="8000" dirty="0" smtClean="0"/>
              <a:t>令教會增長的細胞小組教會模式》。郭淑儀譯。香港：高接觸有限公司，</a:t>
            </a:r>
            <a:r>
              <a:rPr lang="en-US" altLang="zh-CN" sz="8000" dirty="0" smtClean="0"/>
              <a:t>2002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莊文生。《群體動力</a:t>
            </a:r>
            <a:r>
              <a:rPr lang="en-US" altLang="zh-CN" sz="8000" dirty="0" smtClean="0"/>
              <a:t>-</a:t>
            </a:r>
            <a:r>
              <a:rPr lang="zh-CN" altLang="zh-CN" sz="8000" dirty="0" smtClean="0"/>
              <a:t>小組溝通手冊》。台北：台灣世界展望會，</a:t>
            </a:r>
            <a:r>
              <a:rPr lang="en-US" altLang="zh-CN" sz="8000" dirty="0" smtClean="0"/>
              <a:t>1990</a:t>
            </a:r>
            <a:r>
              <a:rPr lang="zh-CN" altLang="zh-CN" sz="8000" dirty="0" smtClean="0"/>
              <a:t>。</a:t>
            </a:r>
          </a:p>
          <a:p>
            <a:r>
              <a:rPr lang="zh-CN" altLang="zh-CN" sz="8000" dirty="0" smtClean="0"/>
              <a:t>郭振遊。《以生命影響生命的門徒訓練》。美國：基督使者協會，</a:t>
            </a:r>
            <a:r>
              <a:rPr lang="en-US" altLang="zh-CN" sz="8000" dirty="0" smtClean="0"/>
              <a:t>2014</a:t>
            </a:r>
            <a:r>
              <a:rPr lang="zh-CN" altLang="zh-CN" sz="6200" dirty="0" smtClean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1.1</a:t>
            </a:r>
            <a:r>
              <a:rPr lang="zh-CN" altLang="en-US" dirty="0" smtClean="0"/>
              <a:t>門徒定義（續）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CN" b="1" dirty="0" smtClean="0">
                <a:latin typeface="华文仿宋" pitchFamily="2" charset="-122"/>
                <a:ea typeface="华文仿宋" pitchFamily="2" charset="-122"/>
              </a:rPr>
              <a:t>但當福音傳到外邦的時候，門徒這個詞漸漸的被基督徒所取代（徒</a:t>
            </a:r>
            <a:r>
              <a:rPr lang="en-US" altLang="zh-CN" b="1" dirty="0" smtClean="0">
                <a:latin typeface="华文仿宋" pitchFamily="2" charset="-122"/>
                <a:ea typeface="华文仿宋" pitchFamily="2" charset="-122"/>
              </a:rPr>
              <a:t>11</a:t>
            </a:r>
            <a:r>
              <a:rPr lang="zh-TW" altLang="zh-CN" b="1" dirty="0" smtClean="0">
                <a:latin typeface="华文仿宋" pitchFamily="2" charset="-122"/>
                <a:ea typeface="华文仿宋" pitchFamily="2" charset="-122"/>
              </a:rPr>
              <a:t>：</a:t>
            </a:r>
            <a:r>
              <a:rPr lang="en-US" altLang="zh-CN" b="1" dirty="0" smtClean="0">
                <a:latin typeface="华文仿宋" pitchFamily="2" charset="-122"/>
                <a:ea typeface="华文仿宋" pitchFamily="2" charset="-122"/>
              </a:rPr>
              <a:t>26</a:t>
            </a:r>
            <a:r>
              <a:rPr lang="zh-TW" altLang="zh-CN" b="1" dirty="0" smtClean="0">
                <a:latin typeface="华文仿宋" pitchFamily="2" charset="-122"/>
                <a:ea typeface="华文仿宋" pitchFamily="2" charset="-122"/>
              </a:rPr>
              <a:t>），“基督徒”這個詞的意思是屬基督一派的人，或是跟隨基督的人，也就是基督教的信徒與猶太教的信徒慢慢區分開來所使用的，同時也強調信徒是與眾人不同的地方，因為信徒們有耶穌的印記，</a:t>
            </a:r>
            <a:r>
              <a:rPr lang="zh-TW" altLang="zh-CN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也就是說基督徒是門徒概念的延續，</a:t>
            </a:r>
            <a:r>
              <a:rPr lang="zh-TW" altLang="zh-CN" b="1" dirty="0" smtClean="0">
                <a:latin typeface="华文仿宋" pitchFamily="2" charset="-122"/>
                <a:ea typeface="华文仿宋" pitchFamily="2" charset="-122"/>
              </a:rPr>
              <a:t>從而說明神對其子民的目的乃是都成為門徒。</a:t>
            </a:r>
            <a:endParaRPr lang="zh-CN" altLang="zh-CN" b="1" dirty="0" smtClean="0">
              <a:latin typeface="华文仿宋" pitchFamily="2" charset="-122"/>
              <a:ea typeface="华文仿宋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1.2</a:t>
            </a:r>
            <a:r>
              <a:rPr lang="zh-TW" altLang="zh-CN" dirty="0" smtClean="0"/>
              <a:t>門徒與大使命的關係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zh-TW" altLang="zh-CN" dirty="0" smtClean="0"/>
              <a:t>大使命經文：太</a:t>
            </a:r>
            <a:r>
              <a:rPr lang="en-US" altLang="zh-CN" dirty="0" smtClean="0"/>
              <a:t>28</a:t>
            </a:r>
            <a:r>
              <a:rPr lang="zh-TW" altLang="zh-CN" dirty="0" smtClean="0"/>
              <a:t>：</a:t>
            </a:r>
            <a:r>
              <a:rPr lang="en-US" altLang="zh-CN" dirty="0" smtClean="0"/>
              <a:t>19-20</a:t>
            </a:r>
            <a:endParaRPr lang="zh-CN" altLang="zh-CN" dirty="0" smtClean="0"/>
          </a:p>
          <a:p>
            <a:r>
              <a:rPr lang="zh-CN" altLang="zh-CN" i="1" dirty="0" smtClean="0"/>
              <a:t>『</a:t>
            </a:r>
            <a:r>
              <a:rPr lang="zh-TW" altLang="zh-CN" i="1" dirty="0" smtClean="0"/>
              <a:t>所以，你們要去，使萬民作我的門徒，奉父、子、聖靈的名給他們施洗（或作：給他們施洗，歸於父、子、聖靈的名）。 凡我所吩咐你們的，都教訓他們遵守，我就常與你們同在，直到世界的末了。』</a:t>
            </a:r>
            <a:endParaRPr lang="zh-CN" altLang="zh-CN" dirty="0" smtClean="0"/>
          </a:p>
          <a:p>
            <a:r>
              <a:rPr lang="zh-TW" altLang="zh-CN" dirty="0" smtClean="0"/>
              <a:t>這段經文從希臘文原文來看，其主要動詞為</a:t>
            </a:r>
            <a:r>
              <a:rPr lang="zh-TW" altLang="zh-CN" b="1" dirty="0" smtClean="0">
                <a:solidFill>
                  <a:srgbClr val="FF0000"/>
                </a:solidFill>
              </a:rPr>
              <a:t>“使做門徒”</a:t>
            </a:r>
            <a:r>
              <a:rPr lang="zh-TW" altLang="zh-CN" dirty="0" smtClean="0"/>
              <a:t>，其餘的“去”、“施洗”、“教訓”都是分詞結構，“遵守”是不定式結構，動詞“吩咐”也是補充做門徒，“同在”是表明是神的應許。所以大使命中『出去傳福音』和『教導真理』都是為了使人做耶穌的門徒。</a:t>
            </a:r>
            <a:endParaRPr lang="zh-CN" altLang="zh-CN" dirty="0" smtClean="0"/>
          </a:p>
          <a:p>
            <a:r>
              <a:rPr lang="zh-TW" altLang="zh-CN" dirty="0" smtClean="0"/>
              <a:t>總結，從聖經來看所有重生得救的人都應該成為門徒，在神的心意中每個人都當跟隨耶穌做門徒，</a:t>
            </a:r>
            <a:r>
              <a:rPr lang="zh-TW" altLang="zh-CN" b="1" dirty="0" smtClean="0"/>
              <a:t>門徒不是少數人</a:t>
            </a:r>
            <a:r>
              <a:rPr lang="zh-CN" altLang="zh-CN" b="1" dirty="0" smtClean="0">
                <a:latin typeface="MingLiU" pitchFamily="49" charset="-120"/>
                <a:ea typeface="MingLiU" pitchFamily="49" charset="-120"/>
              </a:rPr>
              <a:t>的</a:t>
            </a:r>
            <a:r>
              <a:rPr lang="zh-TW" altLang="zh-CN" b="1" dirty="0" smtClean="0"/>
              <a:t>追求和名號，而是每個基督徒的</a:t>
            </a:r>
            <a:r>
              <a:rPr lang="zh-TW" altLang="zh-CN" sz="6200" b="1" dirty="0" smtClean="0">
                <a:solidFill>
                  <a:srgbClr val="FF0000"/>
                </a:solidFill>
              </a:rPr>
              <a:t>實質</a:t>
            </a:r>
            <a:r>
              <a:rPr lang="zh-TW" altLang="zh-CN" dirty="0" smtClean="0"/>
              <a:t>。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2.1</a:t>
            </a:r>
            <a:r>
              <a:rPr lang="zh-CN" altLang="zh-CN" dirty="0" smtClean="0"/>
              <a:t>對門徒訓練的一些錯誤認識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錯誤認識一：門訓就是一套方法</a:t>
            </a:r>
          </a:p>
          <a:p>
            <a:r>
              <a:rPr lang="zh-CN" altLang="zh-CN" dirty="0" smtClean="0"/>
              <a:t>錯誤認識二：門訓是知識的傳遞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2.2 </a:t>
            </a:r>
            <a:r>
              <a:rPr lang="zh-CN" altLang="zh-CN" dirty="0" smtClean="0"/>
              <a:t>主耶穌門徒</a:t>
            </a:r>
            <a:r>
              <a:rPr lang="zh-CN" altLang="en-US" dirty="0" smtClean="0"/>
              <a:t>的</a:t>
            </a:r>
            <a:r>
              <a:rPr lang="zh-CN" altLang="zh-CN" dirty="0" smtClean="0"/>
              <a:t>訓練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A  </a:t>
            </a:r>
            <a:r>
              <a:rPr lang="zh-CN" altLang="zh-CN" dirty="0" smtClean="0"/>
              <a:t>主耶穌有清楚的門訓目標</a:t>
            </a:r>
          </a:p>
          <a:p>
            <a:pPr>
              <a:buNone/>
            </a:pPr>
            <a:r>
              <a:rPr lang="en-US" altLang="zh-CN" dirty="0" smtClean="0"/>
              <a:t>B  </a:t>
            </a:r>
            <a:r>
              <a:rPr lang="zh-CN" altLang="zh-CN" dirty="0" smtClean="0"/>
              <a:t>主耶穌言傳身教</a:t>
            </a:r>
          </a:p>
          <a:p>
            <a:pPr>
              <a:buNone/>
            </a:pPr>
            <a:r>
              <a:rPr lang="en-US" altLang="zh-CN" dirty="0" smtClean="0"/>
              <a:t>1</a:t>
            </a:r>
            <a:r>
              <a:rPr lang="zh-CN" altLang="zh-CN" dirty="0" smtClean="0"/>
              <a:t>）神話語的教導</a:t>
            </a:r>
          </a:p>
          <a:p>
            <a:pPr>
              <a:buNone/>
            </a:pPr>
            <a:r>
              <a:rPr lang="en-US" altLang="zh-CN" dirty="0" smtClean="0"/>
              <a:t>2</a:t>
            </a:r>
            <a:r>
              <a:rPr lang="zh-CN" altLang="zh-CN" dirty="0" smtClean="0"/>
              <a:t>）一起生活</a:t>
            </a:r>
          </a:p>
          <a:p>
            <a:pPr>
              <a:buNone/>
            </a:pPr>
            <a:r>
              <a:rPr lang="en-US" altLang="zh-CN" dirty="0" smtClean="0"/>
              <a:t>3</a:t>
            </a:r>
            <a:r>
              <a:rPr lang="zh-CN" altLang="zh-CN" dirty="0" smtClean="0"/>
              <a:t>）耶穌邀請門徒與他一起同工</a:t>
            </a:r>
            <a:endParaRPr lang="en-US" altLang="zh-CN" dirty="0" smtClean="0"/>
          </a:p>
          <a:p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2.3</a:t>
            </a:r>
            <a:r>
              <a:rPr lang="zh-CN" altLang="zh-CN" dirty="0" smtClean="0"/>
              <a:t>保羅的門徒</a:t>
            </a:r>
            <a:r>
              <a:rPr lang="zh-CN" altLang="en-US" dirty="0" smtClean="0"/>
              <a:t>的</a:t>
            </a:r>
            <a:r>
              <a:rPr lang="zh-CN" altLang="zh-CN" dirty="0" smtClean="0"/>
              <a:t>訓練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zh-CN" dirty="0" smtClean="0"/>
              <a:t>「你在許多見證人面前聽見我所教訓的，也要交託忠心那能教導別人的人」</a:t>
            </a:r>
            <a:r>
              <a:rPr lang="en-US" altLang="zh-CN" dirty="0" smtClean="0"/>
              <a:t>(</a:t>
            </a:r>
            <a:r>
              <a:rPr lang="zh-CN" altLang="zh-CN" dirty="0" smtClean="0"/>
              <a:t>提後二</a:t>
            </a:r>
            <a:r>
              <a:rPr lang="en-US" altLang="zh-CN" dirty="0" smtClean="0"/>
              <a:t>2)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zh-CN" dirty="0" smtClean="0"/>
              <a:t>綜上所述，“使人做門徒”是主耶穌事工的核心，也同樣是保羅所看重的，我相信“使人做門徒”毫無疑問也應該成為今日教會的核心工作。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265</TotalTime>
  <Words>2298</Words>
  <Application>Microsoft Office PowerPoint</Application>
  <PresentationFormat>全屏显示(4:3)</PresentationFormat>
  <Paragraphs>154</Paragraphs>
  <Slides>32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3" baseType="lpstr">
      <vt:lpstr>暗香扑面</vt:lpstr>
      <vt:lpstr>幻灯片 1</vt:lpstr>
      <vt:lpstr>幻灯片 2</vt:lpstr>
      <vt:lpstr>一、門訓的聖經根基</vt:lpstr>
      <vt:lpstr>1.1門徒定義（續）</vt:lpstr>
      <vt:lpstr>1.2門徒與大使命的關係</vt:lpstr>
      <vt:lpstr>2.1對門徒訓練的一些錯誤認識</vt:lpstr>
      <vt:lpstr>2.2 主耶穌門徒的訓練</vt:lpstr>
      <vt:lpstr>2.3保羅的門徒的訓練</vt:lpstr>
      <vt:lpstr>幻灯片 9</vt:lpstr>
      <vt:lpstr>二、當代門訓的方法分析</vt:lpstr>
      <vt:lpstr>新興教會的門徒訓練方式</vt:lpstr>
      <vt:lpstr>幻灯片 12</vt:lpstr>
      <vt:lpstr>幻灯片 13</vt:lpstr>
      <vt:lpstr>2.2 葉忒羅的5X5模式</vt:lpstr>
      <vt:lpstr>2.3 馬鞍峰教會的四壘門訓</vt:lpstr>
      <vt:lpstr>幻灯片 16</vt:lpstr>
      <vt:lpstr>幻灯片 17</vt:lpstr>
      <vt:lpstr>3. 基督教福音機構的門訓</vt:lpstr>
      <vt:lpstr>幻灯片 19</vt:lpstr>
      <vt:lpstr>3.2導航會</vt:lpstr>
      <vt:lpstr>幻灯片 21</vt:lpstr>
      <vt:lpstr>3.3世界學生聯合會</vt:lpstr>
      <vt:lpstr>3.4基督使者協會</vt:lpstr>
      <vt:lpstr>三、理想的門徒事工模式</vt:lpstr>
      <vt:lpstr>四、門徒訓練的實際應用</vt:lpstr>
      <vt:lpstr>第三步，門徒訓練。</vt:lpstr>
      <vt:lpstr>第一點 神的話語</vt:lpstr>
      <vt:lpstr>第二點 相交的生活</vt:lpstr>
      <vt:lpstr>第三點 一起服事</vt:lpstr>
      <vt:lpstr>第四步 繁殖小組</vt:lpstr>
      <vt:lpstr>參考書籍</vt:lpstr>
      <vt:lpstr>幻灯片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David</dc:creator>
  <cp:lastModifiedBy>David</cp:lastModifiedBy>
  <cp:revision>28</cp:revision>
  <dcterms:created xsi:type="dcterms:W3CDTF">2006-08-16T00:00:00Z</dcterms:created>
  <dcterms:modified xsi:type="dcterms:W3CDTF">2015-09-19T23:00:12Z</dcterms:modified>
</cp:coreProperties>
</file>