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</p:sldMasterIdLst>
  <p:notesMasterIdLst>
    <p:notesMasterId r:id="rId94"/>
  </p:notesMasterIdLst>
  <p:handoutMasterIdLst>
    <p:handoutMasterId r:id="rId95"/>
  </p:handoutMasterIdLst>
  <p:sldIdLst>
    <p:sldId id="355" r:id="rId10"/>
    <p:sldId id="358" r:id="rId11"/>
    <p:sldId id="260" r:id="rId12"/>
    <p:sldId id="257" r:id="rId13"/>
    <p:sldId id="258" r:id="rId14"/>
    <p:sldId id="259" r:id="rId15"/>
    <p:sldId id="261" r:id="rId16"/>
    <p:sldId id="263" r:id="rId17"/>
    <p:sldId id="265" r:id="rId18"/>
    <p:sldId id="372" r:id="rId19"/>
    <p:sldId id="267" r:id="rId20"/>
    <p:sldId id="272" r:id="rId21"/>
    <p:sldId id="274" r:id="rId22"/>
    <p:sldId id="353" r:id="rId23"/>
    <p:sldId id="298" r:id="rId24"/>
    <p:sldId id="367" r:id="rId25"/>
    <p:sldId id="299" r:id="rId26"/>
    <p:sldId id="300" r:id="rId27"/>
    <p:sldId id="303" r:id="rId28"/>
    <p:sldId id="304" r:id="rId29"/>
    <p:sldId id="366" r:id="rId30"/>
    <p:sldId id="307" r:id="rId31"/>
    <p:sldId id="311" r:id="rId32"/>
    <p:sldId id="312" r:id="rId33"/>
    <p:sldId id="356" r:id="rId34"/>
    <p:sldId id="363" r:id="rId35"/>
    <p:sldId id="309" r:id="rId36"/>
    <p:sldId id="364" r:id="rId37"/>
    <p:sldId id="365" r:id="rId38"/>
    <p:sldId id="313" r:id="rId39"/>
    <p:sldId id="354" r:id="rId40"/>
    <p:sldId id="352" r:id="rId41"/>
    <p:sldId id="275" r:id="rId42"/>
    <p:sldId id="314" r:id="rId43"/>
    <p:sldId id="357" r:id="rId44"/>
    <p:sldId id="316" r:id="rId45"/>
    <p:sldId id="317" r:id="rId46"/>
    <p:sldId id="333" r:id="rId47"/>
    <p:sldId id="334" r:id="rId48"/>
    <p:sldId id="335" r:id="rId49"/>
    <p:sldId id="323" r:id="rId50"/>
    <p:sldId id="336" r:id="rId51"/>
    <p:sldId id="325" r:id="rId52"/>
    <p:sldId id="326" r:id="rId53"/>
    <p:sldId id="327" r:id="rId54"/>
    <p:sldId id="337" r:id="rId55"/>
    <p:sldId id="338" r:id="rId56"/>
    <p:sldId id="276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51" r:id="rId65"/>
    <p:sldId id="277" r:id="rId66"/>
    <p:sldId id="280" r:id="rId67"/>
    <p:sldId id="281" r:id="rId68"/>
    <p:sldId id="282" r:id="rId69"/>
    <p:sldId id="359" r:id="rId70"/>
    <p:sldId id="284" r:id="rId71"/>
    <p:sldId id="285" r:id="rId72"/>
    <p:sldId id="286" r:id="rId73"/>
    <p:sldId id="287" r:id="rId74"/>
    <p:sldId id="289" r:id="rId75"/>
    <p:sldId id="290" r:id="rId76"/>
    <p:sldId id="291" r:id="rId77"/>
    <p:sldId id="292" r:id="rId78"/>
    <p:sldId id="368" r:id="rId79"/>
    <p:sldId id="293" r:id="rId80"/>
    <p:sldId id="295" r:id="rId81"/>
    <p:sldId id="360" r:id="rId82"/>
    <p:sldId id="361" r:id="rId83"/>
    <p:sldId id="375" r:id="rId84"/>
    <p:sldId id="376" r:id="rId85"/>
    <p:sldId id="377" r:id="rId86"/>
    <p:sldId id="378" r:id="rId87"/>
    <p:sldId id="379" r:id="rId88"/>
    <p:sldId id="380" r:id="rId89"/>
    <p:sldId id="381" r:id="rId90"/>
    <p:sldId id="369" r:id="rId91"/>
    <p:sldId id="371" r:id="rId92"/>
    <p:sldId id="373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69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4EBD4-85C4-4904-AAC6-07E72C0586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2FDAB-2BB4-4243-9D95-B16DE251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5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2E1C7-7245-4ACD-BE11-9458FAAC4A7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51024-57FE-4063-971F-555AD9790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E1778D-F51C-4483-B653-745C26BD05E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5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46668-376B-4185-AA0E-B0E23AB538EE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7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83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4703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6491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0923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0114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4868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7560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465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0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6328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4180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7702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2932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03843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64580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05292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1157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23559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1077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9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19040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456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89068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7344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A910C-50A4-4FC6-849B-B4078DE3D955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59056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BB42-5552-498F-B113-ED48B7888B2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3915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E550B-FC59-4D40-9BE8-B0A4F61B8652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23395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4B9ED-6939-4D19-80C0-E56C447690F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11957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BE40A-872B-4D6E-9CC7-6C7566FFA0E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46132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5B2B-B7C2-42D2-817A-58B4124C2314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4457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5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C4AD-56A8-49D8-89FA-6A70C34FE07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65185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CE02C-221E-42E3-B44E-8EADC52CD235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32078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E3D0-76B0-470A-8F19-22C6E8F03E1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0277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5C911-D45E-4B8A-AC4A-60A38BDD128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75643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3D9C-5FF5-4AA4-B7CA-72D59574AF1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6870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64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47859-20F8-4FA3-B89A-B7CF2B6564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38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D72AB-E60D-4EE5-A36E-5CCC9D9DF5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14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7BC9-1B16-4CB0-8DAF-C72F20B7F4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6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6E51D-73C8-4B72-B01A-F239DABF0A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01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E4638-728A-4943-85D4-23895AFE48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5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38CC-BF6B-45F6-849C-813B1E457D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78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6AE9-B0B9-478B-BE33-29B29FB3A3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59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EC0A3-39A4-4030-A0ED-2A3EC2435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0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31A51-1AE2-4CBF-9861-6872D2BD7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AAA41-0E33-4BD2-899F-01AFC0A62C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12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3138-2D0A-416E-B213-81BF07DDC8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19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B887B-A645-4A67-9A85-C70F724ADA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776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2D794-5A24-435D-A7AE-B276C8B41A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00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15ABC-4913-4196-81A8-889F919A11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8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79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3091D-8FA7-4B1C-978B-DC65443418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8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4CABF-A4FF-45D1-B1E1-BC5CB6A243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04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E4CE3-9E37-4C91-908F-3A02BF9EFF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42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FFE6F-9B45-489B-85E7-649F1208E0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1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C6126-527A-47A4-BC93-21A24CF8F9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90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D014B-68B6-4A13-9EDC-3CA285CA2C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513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358F9-F39A-440E-9DEE-93C412B775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843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EA25-F61E-4F02-A757-1EF7F4AEFF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23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05645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511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7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02760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7948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6238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83243"/>
      </p:ext>
    </p:extLst>
  </p:cSld>
  <p:clrMapOvr>
    <a:masterClrMapping/>
  </p:clrMapOvr>
  <p:transition spd="slow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69582"/>
      </p:ext>
    </p:extLst>
  </p:cSld>
  <p:clrMapOvr>
    <a:masterClrMapping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02399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49349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03705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90232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9151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9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0966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84829"/>
      </p:ext>
    </p:extLst>
  </p:cSld>
  <p:clrMapOvr>
    <a:masterClrMapping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59981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61490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84396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2012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95246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63416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17453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320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290B-99BF-45E7-B03A-FD640639B29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DDB2-45EF-4026-9398-34E459B4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BD79-198E-4946-B586-D2402E3DE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A00D-1C47-48F9-9A36-9E3F4549D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3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EFE6D-F5B9-4216-97FF-903F15F62C65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FD95-B5D5-4351-AE2B-EAEA5CE01C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1255-7BD4-4724-9AD2-B78DCEA87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66581D-80B4-44B1-9B7F-6E03FD106E4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6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721C1A-7F30-4000-AA2B-225CD61A9F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752A-5E26-42ED-A8AF-C6B930FBB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7318-4D82-4CC4-964F-973F898F1F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8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0491-C62D-42E0-AEE5-CF2B93E03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CAEF-6166-4848-914A-809294FE95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" y="164592"/>
            <a:ext cx="8839200" cy="1051560"/>
          </a:xfr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dirty="0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</a:t>
            </a:r>
            <a:r>
              <a:rPr lang="en-US" altLang="en-US" sz="4000" b="1" i="1" dirty="0" smtClean="0">
                <a:solidFill>
                  <a:schemeClr val="tx1"/>
                </a:solidFill>
                <a:latin typeface="Matura MT Script Capitals" pitchFamily="66" charset="0"/>
                <a:ea typeface="Batang" pitchFamily="18" charset="-127"/>
              </a:rPr>
              <a:t>ABC</a:t>
            </a:r>
            <a:r>
              <a:rPr lang="en-US" altLang="en-US" sz="4000" dirty="0" smtClean="0">
                <a:solidFill>
                  <a:schemeClr val="tx1"/>
                </a:solidFill>
                <a:latin typeface="Matura MT Script Capitals" pitchFamily="66" charset="0"/>
              </a:rPr>
              <a:t>  2017 </a:t>
            </a:r>
            <a:r>
              <a:rPr lang="zh-TW" altLang="en-US" sz="4000" dirty="0" smtClean="0">
                <a:solidFill>
                  <a:schemeClr val="tx1"/>
                </a:solidFill>
                <a:ea typeface="新細明體" panose="02020500000000000000" pitchFamily="18" charset="-120"/>
              </a:rPr>
              <a:t>    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/>
              <a:t>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Access Bible Convention</a:t>
            </a:r>
            <a:r>
              <a:rPr lang="en-US" sz="2000" dirty="0" smtClean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3544" y="4314952"/>
            <a:ext cx="7772400" cy="23876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dirty="0" smtClean="0">
                <a:ln w="22225">
                  <a:noFill/>
                  <a:prstDash val="solid"/>
                </a:ln>
                <a:latin typeface="DFPTanLiW5-B5-AZ" panose="03000500000000000000" pitchFamily="66" charset="-120"/>
                <a:ea typeface="DFPTanLiW5-B5-AZ" panose="03000500000000000000" pitchFamily="66" charset="-120"/>
              </a:rPr>
              <a:t>從但以理書中</a:t>
            </a:r>
            <a:r>
              <a:rPr lang="en-US" altLang="zh-CN" sz="8000" dirty="0" smtClean="0">
                <a:ln w="22225">
                  <a:noFill/>
                  <a:prstDash val="solid"/>
                </a:ln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8000" dirty="0" smtClean="0">
                <a:ln w="22225">
                  <a:noFill/>
                  <a:prstDash val="solid"/>
                </a:ln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8000" dirty="0" smtClean="0">
                <a:ln w="22225">
                  <a:noFill/>
                  <a:prstDash val="solid"/>
                </a:ln>
                <a:latin typeface="DFPTanLiW5-B5-AZ" panose="03000500000000000000" pitchFamily="66" charset="-120"/>
                <a:ea typeface="DFPTanLiW5-B5-AZ" panose="03000500000000000000" pitchFamily="66" charset="-120"/>
              </a:rPr>
              <a:t>的四個王</a:t>
            </a:r>
            <a:r>
              <a:rPr lang="en-US" altLang="zh-CN" sz="8000" dirty="0" smtClean="0">
                <a:ln w="22225">
                  <a:noFill/>
                  <a:prstDash val="solid"/>
                </a:ln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8000" dirty="0" smtClean="0">
                <a:ln w="22225">
                  <a:noFill/>
                  <a:prstDash val="solid"/>
                </a:ln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8000" dirty="0" smtClean="0">
                <a:ln w="22225">
                  <a:noFill/>
                  <a:prstDash val="solid"/>
                </a:ln>
                <a:latin typeface="DFPTanLiW5-B5-AZ" panose="03000500000000000000" pitchFamily="66" charset="-120"/>
                <a:ea typeface="DFPTanLiW5-B5-AZ" panose="03000500000000000000" pitchFamily="66" charset="-120"/>
              </a:rPr>
              <a:t>學習</a:t>
            </a:r>
            <a:endParaRPr lang="en-US" sz="8000" dirty="0">
              <a:ln w="22225">
                <a:noFill/>
                <a:prstDash val="solid"/>
              </a:ln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58384" y="6117336"/>
            <a:ext cx="4398264" cy="74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DFPTanLiW5-B5-AZ" panose="03000500000000000000" pitchFamily="66" charset="-120"/>
                <a:ea typeface="DFPTanLiW5-B5-AZ" panose="03000500000000000000" pitchFamily="66" charset="-120"/>
                <a:cs typeface="+mn-cs"/>
              </a:rPr>
              <a:t>曾修剛 醫師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DFPTanLiW5-B5-AZ" panose="03000500000000000000" pitchFamily="66" charset="-120"/>
              <a:ea typeface="DFPTanLiW5-B5-AZ" panose="03000500000000000000" pitchFamily="66" charset="-12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1608" y="4855464"/>
            <a:ext cx="2031325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講義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7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BY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60" y="0"/>
            <a:ext cx="4646676" cy="43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0312" y="4416552"/>
            <a:ext cx="8540496" cy="25085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尼布甲尼撒王大興土木，把巴比倫城建為宏偉高大、堅固華美。其城為正方形，共長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96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公里，每邊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公里，高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90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公尺，厚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公尺，基深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56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公尺。城牆上有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250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處堡壘及警衛室，銅門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100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個，城牆之外有寬而深之護城濠。城內有宏大的馬達克神廟，以堅固的內城形成王宮，有遊行大道，有古代七大奇觀之一的空中花園。幼發拉底河流經城內，兩岸皆築有磚牆，以渡船相通。另有一大橋架於石堤之上，長達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800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公尺，寬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公尺，兩端附設吊橋，夜間收起，斷絕橋樑交通。河底有隧道，寬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4.5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公尺，高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3.6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公尺。工程之大，華麗，令人歎為觀止。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90600" y="152400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FFFFFF"/>
                </a:solidFill>
                <a:ea typeface="SimHei" panose="02010609060101010101" pitchFamily="49" charset="-122"/>
              </a:rPr>
              <a:t>巴比倫</a:t>
            </a:r>
            <a:endParaRPr lang="zh-TW" altLang="en-US" sz="2400" smtClean="0">
              <a:solidFill>
                <a:srgbClr val="FFFFFF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0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94" y="99950"/>
            <a:ext cx="78867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solidFill>
                  <a:sysClr val="windowText" lastClr="000000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巴比倫城</a:t>
            </a:r>
            <a:endParaRPr lang="en-US" sz="7200" dirty="0">
              <a:solidFill>
                <a:sysClr val="windowText" lastClr="000000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" y="1210760"/>
            <a:ext cx="9031067" cy="5418640"/>
          </a:xfrm>
        </p:spPr>
      </p:pic>
    </p:spTree>
    <p:extLst>
      <p:ext uri="{BB962C8B-B14F-4D97-AF65-F5344CB8AC3E}">
        <p14:creationId xmlns:p14="http://schemas.microsoft.com/office/powerpoint/2010/main" val="37935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Babylon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的多神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b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賽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46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70" y="2072512"/>
            <a:ext cx="7886700" cy="4895215"/>
          </a:xfrm>
        </p:spPr>
        <p:txBody>
          <a:bodyPr>
            <a:normAutofit/>
          </a:bodyPr>
          <a:lstStyle/>
          <a:p>
            <a:pPr marL="1143000" indent="-1143000">
              <a:buClr>
                <a:schemeClr val="tx1"/>
              </a:buClr>
              <a:buFont typeface="+mj-lt"/>
              <a:buAutoNum type="arabicPeriod"/>
            </a:pPr>
            <a:r>
              <a:rPr 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Bel 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彼勒</a:t>
            </a:r>
            <a:r>
              <a:rPr 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---Bull</a:t>
            </a:r>
          </a:p>
          <a:p>
            <a:pPr marL="1143000" indent="-1143000">
              <a:buClr>
                <a:schemeClr val="tx1"/>
              </a:buClr>
              <a:buFont typeface="+mj-lt"/>
              <a:buAutoNum type="arabicPeriod"/>
            </a:pPr>
            <a:r>
              <a:rPr 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Ishtar--- Lion</a:t>
            </a:r>
          </a:p>
          <a:p>
            <a:pPr marL="1143000" indent="-1143000">
              <a:buClr>
                <a:schemeClr val="tx1"/>
              </a:buClr>
              <a:buFont typeface="+mj-lt"/>
              <a:buAutoNum type="arabicPeriod"/>
            </a:pPr>
            <a:r>
              <a:rPr 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sz="60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Marduk</a:t>
            </a:r>
            <a:r>
              <a:rPr 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--dragon </a:t>
            </a:r>
          </a:p>
          <a:p>
            <a:pPr marL="1143000" indent="-1143000">
              <a:buClr>
                <a:schemeClr val="tx1"/>
              </a:buClr>
              <a:buFont typeface="+mj-lt"/>
              <a:buAutoNum type="arabicPeriod"/>
            </a:pP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Nebo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尼波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火神</a:t>
            </a:r>
            <a:r>
              <a:rPr lang="zh-CN" altLang="en-US" sz="6000" dirty="0" smtClean="0">
                <a:solidFill>
                  <a:schemeClr val="bg1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神</a:t>
            </a:r>
            <a:endParaRPr lang="en-US" sz="6000" dirty="0">
              <a:solidFill>
                <a:schemeClr val="bg1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79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307175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11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</a:t>
            </a:r>
            <a:endParaRPr lang="en-US" sz="11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" y="2337727"/>
            <a:ext cx="7360920" cy="163121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12500" dirty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第一個王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241188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尼布甲尼撒王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94" y="1661033"/>
            <a:ext cx="7886700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年紀輕輕就收拾亞述帝國，打敗埃及帝國，建立巴比倫帝國，從兩河流域到尼羅河流域都屬於他。</a:t>
            </a:r>
            <a:endParaRPr lang="en-US" altLang="zh-CN" sz="6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2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530" r="1864" b="1949"/>
          <a:stretch/>
        </p:blipFill>
        <p:spPr>
          <a:xfrm>
            <a:off x="0" y="731520"/>
            <a:ext cx="9015984" cy="5888736"/>
          </a:xfrm>
        </p:spPr>
      </p:pic>
    </p:spTree>
    <p:extLst>
      <p:ext uri="{BB962C8B-B14F-4D97-AF65-F5344CB8AC3E}">
        <p14:creationId xmlns:p14="http://schemas.microsoft.com/office/powerpoint/2010/main" val="37002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beholdicomequickly.weebly.com/uploads/2/5/8/7/25873839/947085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9" y="82296"/>
            <a:ext cx="908138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224" y="0"/>
            <a:ext cx="5424678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金像</a:t>
            </a:r>
            <a:endParaRPr lang="en-US" sz="8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" y="0"/>
            <a:ext cx="2191512" cy="6727942"/>
          </a:xfrm>
        </p:spPr>
      </p:pic>
      <p:sp>
        <p:nvSpPr>
          <p:cNvPr id="5" name="TextBox 4"/>
          <p:cNvSpPr txBox="1"/>
          <p:nvPr/>
        </p:nvSpPr>
        <p:spPr>
          <a:xfrm>
            <a:off x="2706624" y="1335024"/>
            <a:ext cx="61813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高 </a:t>
            </a: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60</a:t>
            </a:r>
            <a:r>
              <a:rPr lang="zh-CN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肘 （</a:t>
            </a: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90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呎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; 27m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altLang="zh-CN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寬 </a:t>
            </a: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</a:t>
            </a:r>
            <a:r>
              <a:rPr lang="zh-CN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肘  （</a:t>
            </a: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9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呎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; 2.7m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altLang="zh-CN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這是尼布甲尼撒王自我膨脹的表現</a:t>
            </a:r>
            <a:endParaRPr lang="en-US" altLang="zh-CN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召集文武百官參加開光之禮。音樂一響，全體俯伏下拜，只有一人例外就是尼布甲尼撒王本人。</a:t>
            </a:r>
            <a:endParaRPr lang="en-US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5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" y="-29876"/>
            <a:ext cx="9024917" cy="6768688"/>
          </a:xfrm>
        </p:spPr>
      </p:pic>
      <p:sp>
        <p:nvSpPr>
          <p:cNvPr id="3" name="TextBox 2"/>
          <p:cNvSpPr txBox="1"/>
          <p:nvPr/>
        </p:nvSpPr>
        <p:spPr>
          <a:xfrm flipH="1">
            <a:off x="2496312" y="5586984"/>
            <a:ext cx="5138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</a:rPr>
              <a:t>stand alone  </a:t>
            </a:r>
          </a:p>
        </p:txBody>
      </p:sp>
    </p:spTree>
    <p:extLst>
      <p:ext uri="{BB962C8B-B14F-4D97-AF65-F5344CB8AC3E}">
        <p14:creationId xmlns:p14="http://schemas.microsoft.com/office/powerpoint/2010/main" val="29864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fccya.files.wordpress.com/2014/07/daniel-3-furnace.jpg?w=6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" y="-159"/>
            <a:ext cx="8942832" cy="67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8408" y="374904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>火窰</a:t>
            </a:r>
            <a:endParaRPr lang="en-US" sz="7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0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482" y="137160"/>
            <a:ext cx="1547622" cy="56692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zh-CN" altLang="en-US" sz="3600" b="1" dirty="0" smtClean="0">
                <a:latin typeface="+mn-lt"/>
              </a:rPr>
              <a:t>大衛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840480"/>
            <a:ext cx="222199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以色列</a:t>
            </a:r>
            <a:endParaRPr lang="en-US" altLang="zh-CN" sz="3600" b="1" dirty="0">
              <a:solidFill>
                <a:prstClr val="black"/>
              </a:solidFill>
            </a:endParaRPr>
          </a:p>
          <a:p>
            <a:pPr algn="ctr"/>
            <a:r>
              <a:rPr lang="en-US" altLang="zh-CN" sz="3600" b="1" dirty="0">
                <a:solidFill>
                  <a:prstClr val="black"/>
                </a:solidFill>
              </a:rPr>
              <a:t>722 BC</a:t>
            </a:r>
          </a:p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亡於亞述</a:t>
            </a:r>
            <a:endParaRPr lang="en-US" altLang="zh-CN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1654" y="3867912"/>
            <a:ext cx="1596912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猶大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586 BC </a:t>
            </a:r>
          </a:p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亡於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巴比倫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>
            <a:off x="2295144" y="3005328"/>
            <a:ext cx="4480560" cy="53949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 rot="16200000">
            <a:off x="2587752" y="3218688"/>
            <a:ext cx="694944" cy="51206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Minus 16"/>
          <p:cNvSpPr/>
          <p:nvPr/>
        </p:nvSpPr>
        <p:spPr>
          <a:xfrm rot="5400000">
            <a:off x="4320540" y="649224"/>
            <a:ext cx="580644" cy="5806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 rot="5400000">
            <a:off x="5765292" y="3223260"/>
            <a:ext cx="704088" cy="58521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33978" y="1161288"/>
            <a:ext cx="1916430" cy="5913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prstClr val="black"/>
                </a:solidFill>
                <a:latin typeface="Calibri" panose="020F0502020204030204"/>
              </a:rPr>
              <a:t>所羅門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Left Arrow 2"/>
          <p:cNvSpPr/>
          <p:nvPr/>
        </p:nvSpPr>
        <p:spPr>
          <a:xfrm rot="1244616">
            <a:off x="3790738" y="5432497"/>
            <a:ext cx="1549562" cy="255441"/>
          </a:xfrm>
          <a:prstGeom prst="leftArrow">
            <a:avLst>
              <a:gd name="adj1" fmla="val 5719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9248" y="6062472"/>
            <a:ext cx="121379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B0D0B"/>
                </a:solidFill>
              </a:rPr>
              <a:t>波斯</a:t>
            </a:r>
            <a:endParaRPr lang="en-US" sz="4000" b="1" dirty="0">
              <a:solidFill>
                <a:srgbClr val="0B0D0B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712256">
            <a:off x="6929389" y="6179746"/>
            <a:ext cx="764161" cy="33303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49218" y="2118360"/>
            <a:ext cx="1916430" cy="5913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prstClr val="black"/>
                </a:solidFill>
                <a:latin typeface="Calibri" panose="020F0502020204030204"/>
              </a:rPr>
              <a:t>羅波安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Minus 19"/>
          <p:cNvSpPr/>
          <p:nvPr/>
        </p:nvSpPr>
        <p:spPr>
          <a:xfrm rot="5400000">
            <a:off x="4352544" y="1629156"/>
            <a:ext cx="541020" cy="62941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 rot="5400000">
            <a:off x="4288536" y="2644140"/>
            <a:ext cx="723900" cy="66598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" y="996062"/>
            <a:ext cx="2983230" cy="4700650"/>
          </a:xfrm>
        </p:spPr>
        <p:txBody>
          <a:bodyPr>
            <a:noAutofit/>
          </a:bodyPr>
          <a:lstStyle/>
          <a:p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尼布甲尼撒王以第一人稱敘述這個夢，可以說是他的見證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8" y="0"/>
            <a:ext cx="4915001" cy="6846768"/>
          </a:xfrm>
        </p:spPr>
      </p:pic>
    </p:spTree>
    <p:extLst>
      <p:ext uri="{BB962C8B-B14F-4D97-AF65-F5344CB8AC3E}">
        <p14:creationId xmlns:p14="http://schemas.microsoft.com/office/powerpoint/2010/main" val="39180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尼布甲尼撒王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1661033"/>
            <a:ext cx="8257032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雖然經歷過：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8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第二章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但以理解巨像的夢，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8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第三章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強迫人拜金像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8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的學習，他驕傲的本性仍然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8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存在</a:t>
            </a:r>
            <a:endParaRPr lang="en-US" sz="4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737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Pride 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他說，“這大巴比倫不是我用大能大力建為京都，要顯我威嚴的榮耀嗎？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30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84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9" y="1896728"/>
            <a:ext cx="6766560" cy="48332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158" y="383414"/>
            <a:ext cx="901827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忠心照顧主人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 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33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5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448651"/>
            <a:ext cx="7232904" cy="510321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442" y="191390"/>
            <a:ext cx="9100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空中花園 </a:t>
            </a:r>
            <a:endParaRPr lang="en-US" altLang="zh-CN" sz="6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algn="ctr"/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Hanging Garden 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78" y="457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Pride</a:t>
            </a:r>
            <a:r>
              <a:rPr lang="en-US" sz="6600" dirty="0" smtClean="0">
                <a:latin typeface="+mn-lt"/>
              </a:rPr>
              <a:t> 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193"/>
            <a:ext cx="8997696" cy="4351338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驕傲是把自己想得過高。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驕傲是相當詭譎的罪， 它可以化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妝成千百種的樣式，是眾罪之魁。</a:t>
            </a:r>
            <a:endParaRPr lang="en-US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3.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驕傲是無止無境的，不分男女老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少，東西南北，士農工商，貧富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貴賤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----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2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3440"/>
            <a:ext cx="8997696" cy="6202807"/>
          </a:xfrm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Font typeface="+mj-lt"/>
              <a:buAutoNum type="arabicPeriod" startAt="4"/>
            </a:pP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驕傲是神的頭號敵人，是樂園中最先犯的罪，也常是我們臨死最後卸下的罪。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914400" indent="-914400">
              <a:buClr>
                <a:schemeClr val="tx1"/>
              </a:buClr>
              <a:buFont typeface="+mj-lt"/>
              <a:buAutoNum type="arabicPeriod" startAt="4"/>
            </a:pPr>
            <a:r>
              <a:rPr lang="zh-CN" altLang="en-US" sz="48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是一項相當獨特的罪。所有的罪都使我們遠離神，惟獨驕傲是迎頭攻擊神。它總是處心積慮的想把神從祂的寶座上拉下來，好讓自己坐上去。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57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" y="794894"/>
            <a:ext cx="9073134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Self-esteem vs. Pride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2017649"/>
            <a:ext cx="8350758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健康的自我形象來自對於自我的正確認識。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基督徒的自我形像根源於我們的得救於神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lvl="1"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神愛我們 約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16</a:t>
            </a:r>
          </a:p>
          <a:p>
            <a:pPr lvl="1"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我們受造奇妙可畏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lvl="1"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我們是被揀選的族類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184" y="0"/>
            <a:ext cx="683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自我形象 與 驕傲 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2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58" y="1456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羅波安不聽忠言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Picture 2" descr="https://radiofreeredoubt.com/wp-content/uploads/2013/01/rehobo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1463889"/>
            <a:ext cx="8465820" cy="42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776" y="5742433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你要聽勸教，受訓</a:t>
            </a:r>
            <a:r>
              <a:rPr lang="zh-CN" altLang="en-US" sz="3600" dirty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誨</a:t>
            </a:r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，使你終久有智慧。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箴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19</a:t>
            </a:r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20</a:t>
            </a:r>
            <a:endParaRPr lang="en-US" sz="3600" dirty="0">
              <a:solidFill>
                <a:prstClr val="black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02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ehoboam jerobo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7982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猶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大國的滄桑史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 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 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次來到耶路撒冷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3474719"/>
            <a:ext cx="7886700" cy="2976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605 BC–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但以理</a:t>
            </a:r>
            <a:endParaRPr lang="en-US" altLang="zh-CN" sz="5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597 BC –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以西結</a:t>
            </a:r>
            <a:endParaRPr lang="en-US" altLang="zh-CN" sz="5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586 BC –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聖殿被毀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8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89" y="1131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但以理第四章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36" y="1387365"/>
            <a:ext cx="9299448" cy="2647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aseline="3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35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世上所有的居民，都算為虛無。在天上的萬軍和世上的居民中，祂都憑自己的意旨行事。無人能攔住祂的手，或問祂說：‘你作什麼呢？’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27" y="4106478"/>
            <a:ext cx="923355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aseline="30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37</a:t>
            </a:r>
            <a:r>
              <a:rPr lang="zh-CN" altLang="en-US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現在我尼布甲尼撒讚美，尊崇，恭敬天上的王，因為祂所作的全都誠實，祂所行動也都公平。那行動驕傲的，祂能降為卑。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2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736" y="923544"/>
            <a:ext cx="9381744" cy="1636777"/>
          </a:xfrm>
        </p:spPr>
        <p:txBody>
          <a:bodyPr>
            <a:noAutofit/>
          </a:bodyPr>
          <a:lstStyle/>
          <a:p>
            <a:pPr algn="ctr"/>
            <a:r>
              <a:rPr lang="en-US" altLang="zh-CN" sz="1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11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謙卑</a:t>
            </a:r>
            <a:r>
              <a:rPr lang="en-US" altLang="zh-CN" sz="11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-Humble</a:t>
            </a:r>
            <a:r>
              <a:rPr lang="en-US" altLang="zh-CN" sz="1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en-US" altLang="zh-CN" sz="12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&amp;</a:t>
            </a:r>
            <a:endParaRPr lang="en-US" sz="12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8016" y="4014180"/>
            <a:ext cx="91348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0" dirty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謙和</a:t>
            </a:r>
            <a:r>
              <a:rPr lang="en-US" altLang="zh-CN" sz="11000" dirty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-Meek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1670881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42913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謙卑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-Humble</a:t>
            </a:r>
            <a:b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謙和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-Meek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" y="2259774"/>
            <a:ext cx="8860536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民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12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3—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摩西為人極其謙和，勝過世上的眾人。</a:t>
            </a:r>
            <a:endParaRPr lang="en-US" altLang="zh-CN" sz="4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太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5—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溫柔的人有福了！因為他們必承受地土。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太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11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29 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我心柔和謙卑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----</a:t>
            </a:r>
          </a:p>
          <a:p>
            <a:pPr>
              <a:buClr>
                <a:schemeClr val="tx1"/>
              </a:buClr>
            </a:pP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加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23—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聖靈的果子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溫柔</a:t>
            </a:r>
            <a:endParaRPr lang="en-US" sz="4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209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257797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11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伯</a:t>
            </a:r>
            <a:r>
              <a:rPr lang="zh-CN" altLang="en-US" sz="11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沙撒</a:t>
            </a:r>
            <a:endParaRPr lang="en-US" sz="11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623559"/>
            <a:ext cx="7886700" cy="553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5840" y="2337727"/>
            <a:ext cx="7360920" cy="163121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12500" dirty="0" smtClean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第二個</a:t>
            </a:r>
            <a:r>
              <a:rPr lang="zh-CN" altLang="en-US" sz="12500" dirty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王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42677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背景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094105"/>
            <a:ext cx="9015984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 死於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10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月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7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日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562 BC.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經過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年的權力鬥爭，於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556 BC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國權落在 女婿 </a:t>
            </a:r>
            <a:r>
              <a:rPr lang="en-US" altLang="zh-CN" sz="44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Nabonidus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身上，他自己喜歡到阿拉伯地區考古，自稱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King of Arabia.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。他就把國家交給他的兒子 伯沙撒 （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Belshazzar)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治理。所以完全符合他後來立 但以理 為國中第三 （但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16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4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992" y="246888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Nebuchadnezzar II (605-562 BC)</a:t>
            </a:r>
          </a:p>
          <a:p>
            <a:r>
              <a:rPr lang="zh-CN" altLang="en-US" sz="3600" b="1" dirty="0" smtClean="0">
                <a:solidFill>
                  <a:prstClr val="black"/>
                </a:solidFill>
              </a:rPr>
              <a:t>尼布甲尼撒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–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有</a:t>
            </a:r>
            <a:r>
              <a:rPr lang="zh-CN" altLang="en-US" sz="3600" b="1" dirty="0">
                <a:solidFill>
                  <a:prstClr val="black"/>
                </a:solidFill>
              </a:rPr>
              <a:t>兩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兒兩女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856" y="3822192"/>
            <a:ext cx="790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</a:rPr>
              <a:t>Nabonidus</a:t>
            </a:r>
            <a:r>
              <a:rPr lang="en-US" sz="3600" b="1" dirty="0" smtClean="0">
                <a:solidFill>
                  <a:prstClr val="black"/>
                </a:solidFill>
              </a:rPr>
              <a:t> (556-539 BC) 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拿波尼度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(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女婿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)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912" y="4709160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Belshazzar 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伯沙撒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(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兒子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)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459736" y="1627632"/>
            <a:ext cx="310896" cy="21945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487168" y="4572000"/>
            <a:ext cx="210312" cy="12893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6352" y="1389888"/>
            <a:ext cx="585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--</a:t>
            </a:r>
            <a:r>
              <a:rPr lang="en-US" sz="3200" b="1" dirty="0" err="1" smtClean="0">
                <a:solidFill>
                  <a:prstClr val="black"/>
                </a:solidFill>
              </a:rPr>
              <a:t>Amel-Marduk</a:t>
            </a:r>
            <a:r>
              <a:rPr lang="en-US" sz="3200" b="1" dirty="0" smtClean="0">
                <a:solidFill>
                  <a:prstClr val="black"/>
                </a:solidFill>
              </a:rPr>
              <a:t> (562-560 BC)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兒子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6352" y="2203705"/>
            <a:ext cx="546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--</a:t>
            </a:r>
            <a:r>
              <a:rPr lang="en-US" sz="3200" b="1" dirty="0" err="1" smtClean="0">
                <a:solidFill>
                  <a:prstClr val="black"/>
                </a:solidFill>
              </a:rPr>
              <a:t>Neriglissar</a:t>
            </a:r>
            <a:r>
              <a:rPr lang="en-US" sz="3200" b="1" dirty="0" smtClean="0">
                <a:solidFill>
                  <a:prstClr val="black"/>
                </a:solidFill>
              </a:rPr>
              <a:t> (560-556 BC)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女婿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5496" y="2935224"/>
            <a:ext cx="619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--</a:t>
            </a:r>
            <a:r>
              <a:rPr lang="en-US" sz="3200" b="1" dirty="0" err="1" smtClean="0">
                <a:solidFill>
                  <a:prstClr val="black"/>
                </a:solidFill>
              </a:rPr>
              <a:t>Labashi-Marduk</a:t>
            </a:r>
            <a:r>
              <a:rPr lang="en-US" sz="3200" b="1" dirty="0" smtClean="0">
                <a:solidFill>
                  <a:prstClr val="black"/>
                </a:solidFill>
              </a:rPr>
              <a:t> (556 BC)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兒子</a:t>
            </a:r>
            <a:r>
              <a:rPr lang="en-US" altLang="zh-CN" sz="3200" b="1" dirty="0" smtClean="0">
                <a:solidFill>
                  <a:prstClr val="black"/>
                </a:solidFill>
              </a:rPr>
              <a:t>2 m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616" y="591616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改朝換代，巴比倫亡於波斯</a:t>
            </a:r>
            <a:endParaRPr lang="en-US" sz="4000" dirty="0">
              <a:solidFill>
                <a:prstClr val="black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5043" y="1808726"/>
            <a:ext cx="1994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</a:rPr>
              <a:t>（王下</a:t>
            </a:r>
            <a:r>
              <a:rPr lang="en-US" altLang="zh-CN" sz="2000" b="1" dirty="0">
                <a:solidFill>
                  <a:prstClr val="black"/>
                </a:solidFill>
              </a:rPr>
              <a:t>25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27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6352" y="5202936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(553-539 BC)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-2011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背景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6" y="949124"/>
            <a:ext cx="9064964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瑪代波斯逐漸壯大，此時已經攻克巴比倫城以外大多數的鄉村城邑了。</a:t>
            </a:r>
            <a:r>
              <a:rPr lang="zh-CN" altLang="en-US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倫城外大多數的諸侯官員都已經撤退進入巴比倫城內了。 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巴比倫城固若金湯， 自給自足，裡面的儲糧，足夠吃上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20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年。瑪</a:t>
            </a:r>
            <a:r>
              <a:rPr lang="zh-CN" altLang="en-US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代波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斯圍城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個多月沒啥進展。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此時巴</a:t>
            </a:r>
            <a:r>
              <a:rPr lang="zh-CN" altLang="en-US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比倫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城內伯沙撒王 還為他的一千大臣擺設筵席。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4900550"/>
            <a:ext cx="8586216" cy="1325563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考古學家發現伯沙撒但的宴會廳是</a:t>
            </a:r>
            <a:r>
              <a:rPr lang="en-US" altLang="zh-CN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</a:t>
            </a:r>
            <a:r>
              <a:rPr lang="zh-CN" altLang="en-US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地底下的挖空石坑改建的。</a:t>
            </a:r>
            <a:endParaRPr lang="en-US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b="17006"/>
          <a:stretch/>
        </p:blipFill>
        <p:spPr>
          <a:xfrm>
            <a:off x="0" y="219456"/>
            <a:ext cx="9144000" cy="4279392"/>
          </a:xfrm>
        </p:spPr>
      </p:pic>
    </p:spTree>
    <p:extLst>
      <p:ext uri="{BB962C8B-B14F-4D97-AF65-F5344CB8AC3E}">
        <p14:creationId xmlns:p14="http://schemas.microsoft.com/office/powerpoint/2010/main" val="36500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" y="114874"/>
            <a:ext cx="8995526" cy="6743126"/>
          </a:xfrm>
        </p:spPr>
      </p:pic>
    </p:spTree>
    <p:extLst>
      <p:ext uri="{BB962C8B-B14F-4D97-AF65-F5344CB8AC3E}">
        <p14:creationId xmlns:p14="http://schemas.microsoft.com/office/powerpoint/2010/main" val="25318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5505" r="3008" b="48652"/>
          <a:stretch/>
        </p:blipFill>
        <p:spPr>
          <a:xfrm>
            <a:off x="47866" y="932688"/>
            <a:ext cx="9096134" cy="5088888"/>
          </a:xfrm>
        </p:spPr>
      </p:pic>
      <p:sp>
        <p:nvSpPr>
          <p:cNvPr id="3" name="TextBox 2"/>
          <p:cNvSpPr txBox="1"/>
          <p:nvPr/>
        </p:nvSpPr>
        <p:spPr>
          <a:xfrm>
            <a:off x="2039112" y="3429000"/>
            <a:ext cx="200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--numbered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36064" y="3810000"/>
            <a:ext cx="200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--numbered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21408" y="4151376"/>
            <a:ext cx="169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--weighed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8256" y="4581144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--divided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6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但以理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72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五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王之相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6465"/>
            <a:ext cx="5934456" cy="67665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1. 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9424" y="2459736"/>
            <a:ext cx="468910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2. </a:t>
            </a:r>
            <a:r>
              <a:rPr lang="zh-CN" alt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拿波尼度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424" y="3483864"/>
            <a:ext cx="50566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3. </a:t>
            </a:r>
            <a:r>
              <a:rPr lang="zh-CN" alt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伯沙撒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864" y="4443984"/>
            <a:ext cx="384271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4. </a:t>
            </a:r>
            <a:r>
              <a:rPr lang="zh-CN" alt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大利烏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816" y="5338524"/>
            <a:ext cx="29963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5. </a:t>
            </a:r>
            <a:r>
              <a:rPr lang="zh-CN" alt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古列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54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52188" r="3770" b="6193"/>
          <a:stretch/>
        </p:blipFill>
        <p:spPr>
          <a:xfrm>
            <a:off x="97259" y="566928"/>
            <a:ext cx="9046741" cy="4544569"/>
          </a:xfrm>
        </p:spPr>
      </p:pic>
    </p:spTree>
    <p:extLst>
      <p:ext uri="{BB962C8B-B14F-4D97-AF65-F5344CB8AC3E}">
        <p14:creationId xmlns:p14="http://schemas.microsoft.com/office/powerpoint/2010/main" val="28216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19990"/>
            <a:ext cx="8323326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Hand Writing On the Wall 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9905"/>
            <a:ext cx="8881110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彌尼（</a:t>
            </a:r>
            <a:r>
              <a:rPr lang="en-US" altLang="zh-CN" sz="44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Mene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神已經數算你國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的年日到此完畢 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en-US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提客勒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(</a:t>
            </a:r>
            <a:r>
              <a:rPr lang="en-US" altLang="zh-CN" sz="44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T</a:t>
            </a:r>
            <a:r>
              <a:rPr lang="en-US" altLang="zh-CN" sz="4400" dirty="0" err="1">
                <a:latin typeface="DFPTanLiW5-B5-AZ" panose="03000500000000000000" pitchFamily="66" charset="-120"/>
                <a:ea typeface="DFPTanLiW5-B5-AZ" panose="03000500000000000000" pitchFamily="66" charset="-120"/>
              </a:rPr>
              <a:t>e</a:t>
            </a:r>
            <a:r>
              <a:rPr lang="en-US" altLang="zh-CN" sz="44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kel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你被稱在天平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裡顯出你的虧欠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毗</a:t>
            </a:r>
            <a:r>
              <a:rPr lang="zh-CN" altLang="en-US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勒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斯（</a:t>
            </a:r>
            <a:r>
              <a:rPr lang="en-US" altLang="zh-CN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Perez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)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與烏法珥新（</a:t>
            </a:r>
            <a:r>
              <a:rPr lang="en-US" altLang="zh-CN" sz="44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Upharsin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)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同義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你的國分裂，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歸與瑪代人和波斯人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26510" r="55203" b="48653"/>
          <a:stretch/>
        </p:blipFill>
        <p:spPr>
          <a:xfrm>
            <a:off x="102730" y="1058832"/>
            <a:ext cx="7020446" cy="4971888"/>
          </a:xfrm>
        </p:spPr>
      </p:pic>
      <p:sp>
        <p:nvSpPr>
          <p:cNvPr id="3" name="TextBox 2"/>
          <p:cNvSpPr txBox="1"/>
          <p:nvPr/>
        </p:nvSpPr>
        <p:spPr>
          <a:xfrm>
            <a:off x="3694176" y="1591056"/>
            <a:ext cx="200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</a:rPr>
              <a:t>--numbered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6264" y="2273808"/>
            <a:ext cx="200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</a:rPr>
              <a:t>--numbered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5888" y="2944368"/>
            <a:ext cx="169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--weighed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2464" y="3675888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--divided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3480" y="1536192"/>
            <a:ext cx="32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-----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期滿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237232"/>
            <a:ext cx="32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-----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期滿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296" y="3691128"/>
            <a:ext cx="32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------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王伯實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3376" y="2883408"/>
            <a:ext cx="32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------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秤虧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8096" y="4532376"/>
            <a:ext cx="4645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</a:rPr>
              <a:t>王伯實</a:t>
            </a:r>
            <a:r>
              <a:rPr lang="en-US" altLang="zh-CN" sz="4000" b="1" dirty="0" smtClean="0">
                <a:solidFill>
                  <a:prstClr val="black"/>
                </a:solidFill>
              </a:rPr>
              <a:t>---</a:t>
            </a:r>
            <a:r>
              <a:rPr lang="zh-CN" altLang="en-US" sz="4000" b="1" dirty="0" smtClean="0">
                <a:solidFill>
                  <a:prstClr val="black"/>
                </a:solidFill>
              </a:rPr>
              <a:t>亡波斯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三項罪名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584" y="2255393"/>
            <a:ext cx="9308592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1. 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不從歷史學習教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（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v22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2. 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驕傲自大拒絕神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（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v23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altLang="zh-CN" sz="48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3. 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拜偶像 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(V23)</a:t>
            </a:r>
            <a:endParaRPr lang="en-US" sz="4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8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伯沙撒王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825625"/>
            <a:ext cx="8842248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 為自己的成就驕傲。得了狼狂症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。但他悔改，後被復位。</a:t>
            </a:r>
            <a:endParaRPr lang="en-US" altLang="zh-CN" sz="4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zh-CN" altLang="en-US" sz="4400" dirty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伯沙撒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王同樣驕傲，他以為巴比倫是固若金湯，攻不下的。愚蠢的他，肆無忌憚，褻瀆上帝，竟拿上帝來助興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---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，沒有悔改，當夜被殺。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1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從伯沙撒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我們學到了什麼？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999360"/>
            <a:ext cx="8732520" cy="4748911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+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愚蠢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連死之將至，都還不知，箴言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16-19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；雅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</a:t>
            </a:r>
          </a:p>
          <a:p>
            <a:pPr marL="0" indent="0">
              <a:buNone/>
            </a:pPr>
            <a:endParaRPr lang="en-US" altLang="zh-CN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None/>
            </a:pPr>
            <a:endParaRPr lang="en-US" altLang="zh-CN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endParaRPr lang="en-US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8720" y="4475175"/>
            <a:ext cx="7141464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4000" b="1" dirty="0" smtClean="0"/>
              <a:t> Your </a:t>
            </a:r>
            <a:r>
              <a:rPr lang="en-US" altLang="zh-CN" sz="4000" b="1" dirty="0"/>
              <a:t>Number is up.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4000" b="1" dirty="0"/>
              <a:t> Handwriting on the Wall.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  Pride goes before </a:t>
            </a:r>
            <a:r>
              <a:rPr lang="en-US" sz="4000" b="1" dirty="0" smtClean="0"/>
              <a:t>a fall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4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" y="493505"/>
            <a:ext cx="7720775" cy="5795123"/>
          </a:xfrm>
        </p:spPr>
      </p:pic>
    </p:spTree>
    <p:extLst>
      <p:ext uri="{BB962C8B-B14F-4D97-AF65-F5344CB8AC3E}">
        <p14:creationId xmlns:p14="http://schemas.microsoft.com/office/powerpoint/2010/main" val="36339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15" y="0"/>
            <a:ext cx="5743633" cy="6932466"/>
          </a:xfrm>
        </p:spPr>
      </p:pic>
      <p:sp>
        <p:nvSpPr>
          <p:cNvPr id="3" name="TextBox 2"/>
          <p:cNvSpPr txBox="1"/>
          <p:nvPr/>
        </p:nvSpPr>
        <p:spPr>
          <a:xfrm>
            <a:off x="1773936" y="5852161"/>
            <a:ext cx="188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</a:rPr>
              <a:t>羅 </a:t>
            </a:r>
            <a:r>
              <a:rPr lang="en-US" altLang="zh-CN" sz="2400" dirty="0" smtClean="0">
                <a:solidFill>
                  <a:prstClr val="white"/>
                </a:solidFill>
              </a:rPr>
              <a:t>14</a:t>
            </a:r>
            <a:r>
              <a:rPr lang="zh-CN" altLang="en-US" sz="2400" dirty="0" smtClean="0">
                <a:solidFill>
                  <a:prstClr val="white"/>
                </a:solidFill>
              </a:rPr>
              <a:t>：</a:t>
            </a:r>
            <a:r>
              <a:rPr lang="en-US" altLang="zh-CN" sz="2400" dirty="0" smtClean="0">
                <a:solidFill>
                  <a:prstClr val="white"/>
                </a:solidFill>
              </a:rPr>
              <a:t>12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279743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11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大利烏</a:t>
            </a:r>
            <a:endParaRPr lang="en-US" sz="11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" y="2337727"/>
            <a:ext cx="7360920" cy="163121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12500" dirty="0" smtClean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第三個</a:t>
            </a:r>
            <a:r>
              <a:rPr lang="zh-CN" altLang="en-US" sz="12500" dirty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王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8873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74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背景</a:t>
            </a:r>
            <a:endParaRPr lang="en-US" sz="8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1514729"/>
            <a:ext cx="8595360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改朝換代，但以理的老闆已經是大利烏 （古列 或是他的將軍），他自己也已經是 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80 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幾歲的老翁了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</a:t>
            </a:r>
          </a:p>
          <a:p>
            <a:pPr>
              <a:buClr>
                <a:schemeClr val="tx1"/>
              </a:buClr>
            </a:pP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神的兒女，會遭人嫉妒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</a:p>
          <a:p>
            <a:pPr>
              <a:buClr>
                <a:schemeClr val="tx1"/>
              </a:buClr>
            </a:pPr>
            <a:r>
              <a:rPr lang="zh-CN" altLang="en-US" sz="4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敵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人要參他，只是找不著他的過失</a:t>
            </a:r>
            <a:r>
              <a:rPr lang="en-US" altLang="zh-CN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4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因為他忠心辦事，毫無錯誤過失。</a:t>
            </a:r>
            <a:endParaRPr lang="en-US" sz="4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50323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大蒙眷愛</a:t>
            </a:r>
            <a:endParaRPr lang="en-US" sz="10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871216"/>
            <a:ext cx="8229600" cy="363899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 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9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23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72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 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10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11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但 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10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19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37360"/>
            <a:ext cx="84673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（</a:t>
            </a:r>
            <a:r>
              <a:rPr lang="en-US" altLang="zh-CN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highly esteemed</a:t>
            </a:r>
            <a:r>
              <a:rPr lang="zh-CN" alt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4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10" y="-64008"/>
            <a:ext cx="7886700" cy="1033906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大利烏是誰？</a:t>
            </a:r>
            <a:endParaRPr lang="en-US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3130" r="2735" b="5102"/>
          <a:stretch/>
        </p:blipFill>
        <p:spPr>
          <a:xfrm>
            <a:off x="2697480" y="1998676"/>
            <a:ext cx="6181344" cy="4740451"/>
          </a:xfrm>
        </p:spPr>
      </p:pic>
      <p:sp>
        <p:nvSpPr>
          <p:cNvPr id="3" name="TextBox 2"/>
          <p:cNvSpPr txBox="1"/>
          <p:nvPr/>
        </p:nvSpPr>
        <p:spPr>
          <a:xfrm>
            <a:off x="237744" y="768096"/>
            <a:ext cx="875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大利烏只是一個封號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意思是握權（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Scepter) </a:t>
            </a:r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的人，就像是 法老， 總統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----</a:t>
            </a:r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但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6</a:t>
            </a:r>
            <a:r>
              <a:rPr lang="zh-CN" altLang="en-US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36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28</a:t>
            </a:r>
            <a:endParaRPr lang="en-US" sz="3600" dirty="0">
              <a:solidFill>
                <a:prstClr val="black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832" y="4864608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----</a:t>
            </a:r>
            <a:r>
              <a:rPr lang="zh-CN" altLang="en-US" b="1" dirty="0" smtClean="0">
                <a:solidFill>
                  <a:prstClr val="black"/>
                </a:solidFill>
              </a:rPr>
              <a:t>攻破巴比倫城的波斯元帥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9896" y="481888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</a:rPr>
              <a:t>：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28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5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但以理的信仰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當他知道禁令已經有王的簽署之後，他並沒有任何掙扎，擔憂或懷疑，一往如常，一日三次，面向耶路撒冷禱告。</a:t>
            </a:r>
            <a:endParaRPr lang="en-US" sz="4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33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1248156"/>
            <a:ext cx="6126480" cy="45948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-81978"/>
            <a:ext cx="8229600" cy="1143000"/>
          </a:xfrm>
        </p:spPr>
        <p:txBody>
          <a:bodyPr/>
          <a:lstStyle/>
          <a:p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要警醒禱告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6968" y="5934670"/>
            <a:ext cx="8129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 </a:t>
            </a:r>
            <a:r>
              <a:rPr lang="en-US" altLang="zh-CN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</a:t>
            </a:r>
            <a:r>
              <a:rPr lang="zh-CN" alt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4—</a:t>
            </a:r>
            <a:r>
              <a:rPr lang="zh-CN" alt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找不著把柄</a:t>
            </a:r>
            <a:endParaRPr lang="en-US" altLang="zh-CN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74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47580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大利烏王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002536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知道中了部屬的計，後悔莫及，一心想要救但以理，但是卻沒辦法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2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" y="7583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政體的演變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從專制到民主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38" y="2506662"/>
            <a:ext cx="8231886" cy="4351338"/>
          </a:xfrm>
        </p:spPr>
        <p:txBody>
          <a:bodyPr>
            <a:normAutofit/>
          </a:bodyPr>
          <a:lstStyle/>
          <a:p>
            <a:pPr marL="914400" lvl="0" indent="-914400">
              <a:buClr>
                <a:schemeClr val="tx1"/>
              </a:buClr>
              <a:buFont typeface="+mj-lt"/>
              <a:buAutoNum type="arabicPeriod"/>
            </a:pP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巴比倫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帝王專制，帝</a:t>
            </a:r>
            <a:r>
              <a:rPr lang="en-US" altLang="zh-CN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王</a:t>
            </a:r>
            <a:r>
              <a:rPr lang="zh-CN" alt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在法律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之上</a:t>
            </a:r>
            <a:endParaRPr lang="en-US" altLang="zh-CN" sz="54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914400" indent="-914400">
              <a:buClr>
                <a:schemeClr val="tx1"/>
              </a:buClr>
              <a:buFont typeface="+mj-lt"/>
              <a:buAutoNum type="arabicPeriod"/>
            </a:pP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瑪代波斯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帝王在法律之下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1514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anie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019"/>
            <a:ext cx="9144000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94" y="120637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從大利烏</a:t>
            </a:r>
            <a: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我們學到了什麼？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3517265"/>
            <a:ext cx="7214616" cy="2371472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要警醒，特別是成功，順利的時候。</a:t>
            </a:r>
            <a:endParaRPr lang="en-US" altLang="zh-CN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None/>
            </a:pPr>
            <a:endParaRPr lang="en-US" altLang="zh-CN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endParaRPr lang="en-US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2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319976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15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古列</a:t>
            </a:r>
            <a:endParaRPr lang="en-US" sz="15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" y="2337727"/>
            <a:ext cx="7360920" cy="163121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12500" dirty="0" smtClean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第四個</a:t>
            </a:r>
            <a:r>
              <a:rPr lang="zh-CN" altLang="en-US" sz="12500" dirty="0">
                <a:latin typeface="DFPTanLiW5-B5-AZ" panose="03000500000000000000" pitchFamily="66" charset="-120"/>
                <a:ea typeface="DFPTanLiW5-B5-AZ" panose="03000500000000000000" pitchFamily="66" charset="-120"/>
                <a:cs typeface="+mj-cs"/>
              </a:rPr>
              <a:t>王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23802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182880"/>
            <a:ext cx="3818633" cy="5455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8612" y="5641169"/>
            <a:ext cx="2998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列王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7992" y="2606040"/>
            <a:ext cx="414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賽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45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928616" y="3593593"/>
            <a:ext cx="4215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拉：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1-3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3816" y="1679448"/>
            <a:ext cx="441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賽 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44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28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257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oundsberry.files.wordpress.com/2011/10/persian-empi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602"/>
            <a:ext cx="9144000" cy="62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2080" y="4078225"/>
            <a:ext cx="211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prstClr val="black"/>
                </a:solidFill>
              </a:rPr>
              <a:t>波斯帝國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76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58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巴比倫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1267840"/>
            <a:ext cx="8997696" cy="538899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（古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)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巴比倫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有名的國王 漢謨拉比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（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Hammurabi)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（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1792-1750 BC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寫 漢</a:t>
            </a:r>
            <a:r>
              <a:rPr lang="zh-CN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謨拉比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法典。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>
              <a:buClr>
                <a:schemeClr val="tx1"/>
              </a:buClr>
            </a:pPr>
            <a:r>
              <a:rPr 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1595 BC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亡於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Hittites (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赫人）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,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後再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亡於亞述 （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Assyria)—(705-681BC)</a:t>
            </a:r>
          </a:p>
          <a:p>
            <a:pPr>
              <a:buClr>
                <a:schemeClr val="tx1"/>
              </a:buClr>
            </a:pPr>
            <a:r>
              <a:rPr 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巴比倫 王 </a:t>
            </a:r>
            <a:r>
              <a:rPr lang="en-US" altLang="zh-CN" sz="40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Nebopolassar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612 BC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攻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陷尼尼微，打敗亞述， 開始了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Neo-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Babylon (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新巴比倫王朝）</a:t>
            </a: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,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他的兒子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就是尼布甲尼撒。</a:t>
            </a:r>
            <a:endParaRPr lang="en-US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8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403642"/>
            <a:ext cx="3922776" cy="560396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12664" y="5842337"/>
            <a:ext cx="3950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Calibri Light" panose="020F0302020204030204"/>
              </a:rPr>
              <a:t>Cyrus </a:t>
            </a:r>
            <a:r>
              <a:rPr lang="zh-CN" altLang="en-US" sz="6000" b="1" dirty="0" smtClean="0">
                <a:latin typeface="Calibri Light" panose="020F0302020204030204"/>
              </a:rPr>
              <a:t>古列</a:t>
            </a:r>
            <a:endParaRPr lang="en-US" sz="6000" b="1" dirty="0"/>
          </a:p>
        </p:txBody>
      </p:sp>
      <p:pic>
        <p:nvPicPr>
          <p:cNvPr id="1026" name="Picture 2" descr="Image result for prophet danie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8152" cy="37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19456" y="3781592"/>
            <a:ext cx="5724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Calibri Light" panose="020F0302020204030204"/>
              </a:rPr>
              <a:t>Daniel  </a:t>
            </a:r>
            <a:r>
              <a:rPr lang="zh-CN" altLang="en-US" sz="5400" b="1" dirty="0" smtClean="0">
                <a:latin typeface="Calibri Light" panose="020F0302020204030204"/>
              </a:rPr>
              <a:t>但以理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692291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482" y="137160"/>
            <a:ext cx="1547622" cy="56692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zh-CN" altLang="en-US" sz="3600" b="1" dirty="0" smtClean="0">
                <a:latin typeface="+mn-lt"/>
              </a:rPr>
              <a:t>大衛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840480"/>
            <a:ext cx="222199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以色列</a:t>
            </a:r>
            <a:endParaRPr lang="en-US" altLang="zh-CN" sz="3600" b="1" dirty="0">
              <a:solidFill>
                <a:prstClr val="black"/>
              </a:solidFill>
            </a:endParaRPr>
          </a:p>
          <a:p>
            <a:pPr algn="ctr"/>
            <a:r>
              <a:rPr lang="en-US" altLang="zh-CN" sz="3600" b="1" dirty="0">
                <a:solidFill>
                  <a:prstClr val="black"/>
                </a:solidFill>
              </a:rPr>
              <a:t>722 BC</a:t>
            </a:r>
          </a:p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亡於亞述</a:t>
            </a:r>
            <a:endParaRPr lang="en-US" altLang="zh-CN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1654" y="3867912"/>
            <a:ext cx="1596912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猶大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586 BC </a:t>
            </a:r>
          </a:p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亡於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zh-CN" altLang="en-US" sz="3600" b="1" dirty="0">
                <a:solidFill>
                  <a:prstClr val="black"/>
                </a:solidFill>
              </a:rPr>
              <a:t>巴比倫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>
            <a:off x="2295144" y="3005328"/>
            <a:ext cx="4480560" cy="53949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 rot="16200000">
            <a:off x="2587752" y="3218688"/>
            <a:ext cx="694944" cy="51206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Minus 16"/>
          <p:cNvSpPr/>
          <p:nvPr/>
        </p:nvSpPr>
        <p:spPr>
          <a:xfrm rot="5400000">
            <a:off x="4320540" y="649224"/>
            <a:ext cx="580644" cy="5806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 rot="5400000">
            <a:off x="5765292" y="3223260"/>
            <a:ext cx="704088" cy="58521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33978" y="1161288"/>
            <a:ext cx="1916430" cy="5913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prstClr val="black"/>
                </a:solidFill>
                <a:latin typeface="Calibri" panose="020F0502020204030204"/>
              </a:rPr>
              <a:t>所羅門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Left Arrow 2"/>
          <p:cNvSpPr/>
          <p:nvPr/>
        </p:nvSpPr>
        <p:spPr>
          <a:xfrm rot="1244616">
            <a:off x="3790738" y="5432497"/>
            <a:ext cx="1549562" cy="255441"/>
          </a:xfrm>
          <a:prstGeom prst="leftArrow">
            <a:avLst>
              <a:gd name="adj1" fmla="val 5719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9248" y="6062472"/>
            <a:ext cx="121379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B0D0B"/>
                </a:solidFill>
              </a:rPr>
              <a:t>波斯</a:t>
            </a:r>
            <a:endParaRPr lang="en-US" sz="4000" b="1" dirty="0">
              <a:solidFill>
                <a:srgbClr val="0B0D0B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712256">
            <a:off x="6929389" y="6179746"/>
            <a:ext cx="764161" cy="33303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49218" y="2118360"/>
            <a:ext cx="1916430" cy="5913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prstClr val="black"/>
                </a:solidFill>
                <a:latin typeface="Calibri" panose="020F0502020204030204"/>
              </a:rPr>
              <a:t>羅波安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Minus 19"/>
          <p:cNvSpPr/>
          <p:nvPr/>
        </p:nvSpPr>
        <p:spPr>
          <a:xfrm rot="5400000">
            <a:off x="4352544" y="1629156"/>
            <a:ext cx="541020" cy="62941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 rot="5400000">
            <a:off x="4288536" y="2644140"/>
            <a:ext cx="723900" cy="66598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iblecourses.co.uk/luke/graphic/maps/babyonian-empir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376"/>
            <a:ext cx="9186470" cy="594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55864" y="3273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</a:rPr>
              <a:t>瑪代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7288" y="3054096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</a:rPr>
              <a:t>巴比倫帝國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7564" y="4736592"/>
            <a:ext cx="79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Persia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5904" y="50109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</a:rPr>
              <a:t>波斯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707988" y="2772707"/>
            <a:ext cx="1289708" cy="985477"/>
          </a:xfrm>
          <a:custGeom>
            <a:avLst/>
            <a:gdLst>
              <a:gd name="connsiteX0" fmla="*/ 704492 w 1289708"/>
              <a:gd name="connsiteY0" fmla="*/ 7069 h 985477"/>
              <a:gd name="connsiteX1" fmla="*/ 448460 w 1289708"/>
              <a:gd name="connsiteY1" fmla="*/ 7069 h 985477"/>
              <a:gd name="connsiteX2" fmla="*/ 421028 w 1289708"/>
              <a:gd name="connsiteY2" fmla="*/ 16213 h 985477"/>
              <a:gd name="connsiteX3" fmla="*/ 320444 w 1289708"/>
              <a:gd name="connsiteY3" fmla="*/ 43645 h 985477"/>
              <a:gd name="connsiteX4" fmla="*/ 265580 w 1289708"/>
              <a:gd name="connsiteY4" fmla="*/ 80221 h 985477"/>
              <a:gd name="connsiteX5" fmla="*/ 183284 w 1289708"/>
              <a:gd name="connsiteY5" fmla="*/ 135085 h 985477"/>
              <a:gd name="connsiteX6" fmla="*/ 155852 w 1289708"/>
              <a:gd name="connsiteY6" fmla="*/ 153373 h 985477"/>
              <a:gd name="connsiteX7" fmla="*/ 128420 w 1289708"/>
              <a:gd name="connsiteY7" fmla="*/ 180805 h 985477"/>
              <a:gd name="connsiteX8" fmla="*/ 73556 w 1289708"/>
              <a:gd name="connsiteY8" fmla="*/ 217381 h 985477"/>
              <a:gd name="connsiteX9" fmla="*/ 64412 w 1289708"/>
              <a:gd name="connsiteY9" fmla="*/ 253957 h 985477"/>
              <a:gd name="connsiteX10" fmla="*/ 36980 w 1289708"/>
              <a:gd name="connsiteY10" fmla="*/ 290533 h 985477"/>
              <a:gd name="connsiteX11" fmla="*/ 18692 w 1289708"/>
              <a:gd name="connsiteY11" fmla="*/ 317965 h 985477"/>
              <a:gd name="connsiteX12" fmla="*/ 404 w 1289708"/>
              <a:gd name="connsiteY12" fmla="*/ 391117 h 985477"/>
              <a:gd name="connsiteX13" fmla="*/ 27836 w 1289708"/>
              <a:gd name="connsiteY13" fmla="*/ 628861 h 985477"/>
              <a:gd name="connsiteX14" fmla="*/ 64412 w 1289708"/>
              <a:gd name="connsiteY14" fmla="*/ 683725 h 985477"/>
              <a:gd name="connsiteX15" fmla="*/ 119276 w 1289708"/>
              <a:gd name="connsiteY15" fmla="*/ 747733 h 985477"/>
              <a:gd name="connsiteX16" fmla="*/ 183284 w 1289708"/>
              <a:gd name="connsiteY16" fmla="*/ 793453 h 985477"/>
              <a:gd name="connsiteX17" fmla="*/ 201572 w 1289708"/>
              <a:gd name="connsiteY17" fmla="*/ 820885 h 985477"/>
              <a:gd name="connsiteX18" fmla="*/ 229004 w 1289708"/>
              <a:gd name="connsiteY18" fmla="*/ 830029 h 985477"/>
              <a:gd name="connsiteX19" fmla="*/ 283868 w 1289708"/>
              <a:gd name="connsiteY19" fmla="*/ 866605 h 985477"/>
              <a:gd name="connsiteX20" fmla="*/ 311300 w 1289708"/>
              <a:gd name="connsiteY20" fmla="*/ 884893 h 985477"/>
              <a:gd name="connsiteX21" fmla="*/ 338732 w 1289708"/>
              <a:gd name="connsiteY21" fmla="*/ 894037 h 985477"/>
              <a:gd name="connsiteX22" fmla="*/ 366164 w 1289708"/>
              <a:gd name="connsiteY22" fmla="*/ 912325 h 985477"/>
              <a:gd name="connsiteX23" fmla="*/ 421028 w 1289708"/>
              <a:gd name="connsiteY23" fmla="*/ 930613 h 985477"/>
              <a:gd name="connsiteX24" fmla="*/ 448460 w 1289708"/>
              <a:gd name="connsiteY24" fmla="*/ 948901 h 985477"/>
              <a:gd name="connsiteX25" fmla="*/ 512468 w 1289708"/>
              <a:gd name="connsiteY25" fmla="*/ 967189 h 985477"/>
              <a:gd name="connsiteX26" fmla="*/ 585620 w 1289708"/>
              <a:gd name="connsiteY26" fmla="*/ 985477 h 985477"/>
              <a:gd name="connsiteX27" fmla="*/ 987956 w 1289708"/>
              <a:gd name="connsiteY27" fmla="*/ 976333 h 985477"/>
              <a:gd name="connsiteX28" fmla="*/ 1088540 w 1289708"/>
              <a:gd name="connsiteY28" fmla="*/ 948901 h 985477"/>
              <a:gd name="connsiteX29" fmla="*/ 1115972 w 1289708"/>
              <a:gd name="connsiteY29" fmla="*/ 939757 h 985477"/>
              <a:gd name="connsiteX30" fmla="*/ 1143404 w 1289708"/>
              <a:gd name="connsiteY30" fmla="*/ 912325 h 985477"/>
              <a:gd name="connsiteX31" fmla="*/ 1198268 w 1289708"/>
              <a:gd name="connsiteY31" fmla="*/ 875749 h 985477"/>
              <a:gd name="connsiteX32" fmla="*/ 1234844 w 1289708"/>
              <a:gd name="connsiteY32" fmla="*/ 820885 h 985477"/>
              <a:gd name="connsiteX33" fmla="*/ 1262276 w 1289708"/>
              <a:gd name="connsiteY33" fmla="*/ 766021 h 985477"/>
              <a:gd name="connsiteX34" fmla="*/ 1289708 w 1289708"/>
              <a:gd name="connsiteY34" fmla="*/ 711157 h 985477"/>
              <a:gd name="connsiteX35" fmla="*/ 1280564 w 1289708"/>
              <a:gd name="connsiteY35" fmla="*/ 546565 h 985477"/>
              <a:gd name="connsiteX36" fmla="*/ 1262276 w 1289708"/>
              <a:gd name="connsiteY36" fmla="*/ 473413 h 985477"/>
              <a:gd name="connsiteX37" fmla="*/ 1253132 w 1289708"/>
              <a:gd name="connsiteY37" fmla="*/ 436837 h 985477"/>
              <a:gd name="connsiteX38" fmla="*/ 1234844 w 1289708"/>
              <a:gd name="connsiteY38" fmla="*/ 381973 h 985477"/>
              <a:gd name="connsiteX39" fmla="*/ 1225700 w 1289708"/>
              <a:gd name="connsiteY39" fmla="*/ 354541 h 985477"/>
              <a:gd name="connsiteX40" fmla="*/ 1216556 w 1289708"/>
              <a:gd name="connsiteY40" fmla="*/ 317965 h 985477"/>
              <a:gd name="connsiteX41" fmla="*/ 1198268 w 1289708"/>
              <a:gd name="connsiteY41" fmla="*/ 290533 h 985477"/>
              <a:gd name="connsiteX42" fmla="*/ 1189124 w 1289708"/>
              <a:gd name="connsiteY42" fmla="*/ 263101 h 985477"/>
              <a:gd name="connsiteX43" fmla="*/ 1152548 w 1289708"/>
              <a:gd name="connsiteY43" fmla="*/ 208237 h 985477"/>
              <a:gd name="connsiteX44" fmla="*/ 1134260 w 1289708"/>
              <a:gd name="connsiteY44" fmla="*/ 180805 h 985477"/>
              <a:gd name="connsiteX45" fmla="*/ 1115972 w 1289708"/>
              <a:gd name="connsiteY45" fmla="*/ 153373 h 985477"/>
              <a:gd name="connsiteX46" fmla="*/ 1088540 w 1289708"/>
              <a:gd name="connsiteY46" fmla="*/ 144229 h 985477"/>
              <a:gd name="connsiteX47" fmla="*/ 1070252 w 1289708"/>
              <a:gd name="connsiteY47" fmla="*/ 116797 h 985477"/>
              <a:gd name="connsiteX48" fmla="*/ 960524 w 1289708"/>
              <a:gd name="connsiteY48" fmla="*/ 61933 h 985477"/>
              <a:gd name="connsiteX49" fmla="*/ 905660 w 1289708"/>
              <a:gd name="connsiteY49" fmla="*/ 43645 h 985477"/>
              <a:gd name="connsiteX50" fmla="*/ 878228 w 1289708"/>
              <a:gd name="connsiteY50" fmla="*/ 34501 h 985477"/>
              <a:gd name="connsiteX51" fmla="*/ 823364 w 1289708"/>
              <a:gd name="connsiteY51" fmla="*/ 25357 h 985477"/>
              <a:gd name="connsiteX52" fmla="*/ 795932 w 1289708"/>
              <a:gd name="connsiteY52" fmla="*/ 16213 h 985477"/>
              <a:gd name="connsiteX53" fmla="*/ 704492 w 1289708"/>
              <a:gd name="connsiteY53" fmla="*/ 7069 h 98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89708" h="985477">
                <a:moveTo>
                  <a:pt x="704492" y="7069"/>
                </a:moveTo>
                <a:cubicBezTo>
                  <a:pt x="646580" y="5545"/>
                  <a:pt x="637382" y="-8045"/>
                  <a:pt x="448460" y="7069"/>
                </a:cubicBezTo>
                <a:cubicBezTo>
                  <a:pt x="438852" y="7838"/>
                  <a:pt x="430379" y="13875"/>
                  <a:pt x="421028" y="16213"/>
                </a:cubicBezTo>
                <a:cubicBezTo>
                  <a:pt x="393546" y="23083"/>
                  <a:pt x="343984" y="27952"/>
                  <a:pt x="320444" y="43645"/>
                </a:cubicBezTo>
                <a:lnTo>
                  <a:pt x="265580" y="80221"/>
                </a:lnTo>
                <a:lnTo>
                  <a:pt x="183284" y="135085"/>
                </a:lnTo>
                <a:cubicBezTo>
                  <a:pt x="174140" y="141181"/>
                  <a:pt x="163623" y="145602"/>
                  <a:pt x="155852" y="153373"/>
                </a:cubicBezTo>
                <a:cubicBezTo>
                  <a:pt x="146708" y="162517"/>
                  <a:pt x="138628" y="172866"/>
                  <a:pt x="128420" y="180805"/>
                </a:cubicBezTo>
                <a:cubicBezTo>
                  <a:pt x="111070" y="194299"/>
                  <a:pt x="73556" y="217381"/>
                  <a:pt x="73556" y="217381"/>
                </a:cubicBezTo>
                <a:cubicBezTo>
                  <a:pt x="70508" y="229573"/>
                  <a:pt x="70032" y="242717"/>
                  <a:pt x="64412" y="253957"/>
                </a:cubicBezTo>
                <a:cubicBezTo>
                  <a:pt x="57596" y="267588"/>
                  <a:pt x="45838" y="278132"/>
                  <a:pt x="36980" y="290533"/>
                </a:cubicBezTo>
                <a:cubicBezTo>
                  <a:pt x="30592" y="299476"/>
                  <a:pt x="23607" y="308135"/>
                  <a:pt x="18692" y="317965"/>
                </a:cubicBezTo>
                <a:cubicBezTo>
                  <a:pt x="9319" y="336710"/>
                  <a:pt x="3882" y="373727"/>
                  <a:pt x="404" y="391117"/>
                </a:cubicBezTo>
                <a:cubicBezTo>
                  <a:pt x="861" y="400251"/>
                  <a:pt x="-6706" y="577049"/>
                  <a:pt x="27836" y="628861"/>
                </a:cubicBezTo>
                <a:cubicBezTo>
                  <a:pt x="40028" y="647149"/>
                  <a:pt x="51224" y="666141"/>
                  <a:pt x="64412" y="683725"/>
                </a:cubicBezTo>
                <a:cubicBezTo>
                  <a:pt x="84593" y="710633"/>
                  <a:pt x="93804" y="726506"/>
                  <a:pt x="119276" y="747733"/>
                </a:cubicBezTo>
                <a:cubicBezTo>
                  <a:pt x="150428" y="773693"/>
                  <a:pt x="150342" y="760511"/>
                  <a:pt x="183284" y="793453"/>
                </a:cubicBezTo>
                <a:cubicBezTo>
                  <a:pt x="191055" y="801224"/>
                  <a:pt x="192990" y="814020"/>
                  <a:pt x="201572" y="820885"/>
                </a:cubicBezTo>
                <a:cubicBezTo>
                  <a:pt x="209098" y="826906"/>
                  <a:pt x="220578" y="825348"/>
                  <a:pt x="229004" y="830029"/>
                </a:cubicBezTo>
                <a:cubicBezTo>
                  <a:pt x="248217" y="840703"/>
                  <a:pt x="265580" y="854413"/>
                  <a:pt x="283868" y="866605"/>
                </a:cubicBezTo>
                <a:cubicBezTo>
                  <a:pt x="293012" y="872701"/>
                  <a:pt x="300874" y="881418"/>
                  <a:pt x="311300" y="884893"/>
                </a:cubicBezTo>
                <a:cubicBezTo>
                  <a:pt x="320444" y="887941"/>
                  <a:pt x="330111" y="889726"/>
                  <a:pt x="338732" y="894037"/>
                </a:cubicBezTo>
                <a:cubicBezTo>
                  <a:pt x="348562" y="898952"/>
                  <a:pt x="356121" y="907862"/>
                  <a:pt x="366164" y="912325"/>
                </a:cubicBezTo>
                <a:cubicBezTo>
                  <a:pt x="383780" y="920154"/>
                  <a:pt x="404988" y="919920"/>
                  <a:pt x="421028" y="930613"/>
                </a:cubicBezTo>
                <a:cubicBezTo>
                  <a:pt x="430172" y="936709"/>
                  <a:pt x="438630" y="943986"/>
                  <a:pt x="448460" y="948901"/>
                </a:cubicBezTo>
                <a:cubicBezTo>
                  <a:pt x="463076" y="956209"/>
                  <a:pt x="498796" y="963283"/>
                  <a:pt x="512468" y="967189"/>
                </a:cubicBezTo>
                <a:cubicBezTo>
                  <a:pt x="578076" y="985934"/>
                  <a:pt x="492667" y="966886"/>
                  <a:pt x="585620" y="985477"/>
                </a:cubicBezTo>
                <a:lnTo>
                  <a:pt x="987956" y="976333"/>
                </a:lnTo>
                <a:cubicBezTo>
                  <a:pt x="1017412" y="975131"/>
                  <a:pt x="1062551" y="957564"/>
                  <a:pt x="1088540" y="948901"/>
                </a:cubicBezTo>
                <a:lnTo>
                  <a:pt x="1115972" y="939757"/>
                </a:lnTo>
                <a:cubicBezTo>
                  <a:pt x="1125116" y="930613"/>
                  <a:pt x="1133196" y="920264"/>
                  <a:pt x="1143404" y="912325"/>
                </a:cubicBezTo>
                <a:cubicBezTo>
                  <a:pt x="1160754" y="898831"/>
                  <a:pt x="1198268" y="875749"/>
                  <a:pt x="1198268" y="875749"/>
                </a:cubicBezTo>
                <a:cubicBezTo>
                  <a:pt x="1210460" y="857461"/>
                  <a:pt x="1227893" y="841737"/>
                  <a:pt x="1234844" y="820885"/>
                </a:cubicBezTo>
                <a:cubicBezTo>
                  <a:pt x="1257828" y="751934"/>
                  <a:pt x="1226824" y="836925"/>
                  <a:pt x="1262276" y="766021"/>
                </a:cubicBezTo>
                <a:cubicBezTo>
                  <a:pt x="1300134" y="690305"/>
                  <a:pt x="1237297" y="789773"/>
                  <a:pt x="1289708" y="711157"/>
                </a:cubicBezTo>
                <a:cubicBezTo>
                  <a:pt x="1286660" y="656293"/>
                  <a:pt x="1286862" y="601151"/>
                  <a:pt x="1280564" y="546565"/>
                </a:cubicBezTo>
                <a:cubicBezTo>
                  <a:pt x="1277683" y="521596"/>
                  <a:pt x="1268372" y="497797"/>
                  <a:pt x="1262276" y="473413"/>
                </a:cubicBezTo>
                <a:cubicBezTo>
                  <a:pt x="1259228" y="461221"/>
                  <a:pt x="1257106" y="448759"/>
                  <a:pt x="1253132" y="436837"/>
                </a:cubicBezTo>
                <a:lnTo>
                  <a:pt x="1234844" y="381973"/>
                </a:lnTo>
                <a:cubicBezTo>
                  <a:pt x="1231796" y="372829"/>
                  <a:pt x="1228038" y="363892"/>
                  <a:pt x="1225700" y="354541"/>
                </a:cubicBezTo>
                <a:cubicBezTo>
                  <a:pt x="1222652" y="342349"/>
                  <a:pt x="1221506" y="329516"/>
                  <a:pt x="1216556" y="317965"/>
                </a:cubicBezTo>
                <a:cubicBezTo>
                  <a:pt x="1212227" y="307864"/>
                  <a:pt x="1203183" y="300363"/>
                  <a:pt x="1198268" y="290533"/>
                </a:cubicBezTo>
                <a:cubicBezTo>
                  <a:pt x="1193957" y="281912"/>
                  <a:pt x="1193805" y="271527"/>
                  <a:pt x="1189124" y="263101"/>
                </a:cubicBezTo>
                <a:cubicBezTo>
                  <a:pt x="1178450" y="243888"/>
                  <a:pt x="1164740" y="226525"/>
                  <a:pt x="1152548" y="208237"/>
                </a:cubicBezTo>
                <a:lnTo>
                  <a:pt x="1134260" y="180805"/>
                </a:lnTo>
                <a:cubicBezTo>
                  <a:pt x="1128164" y="171661"/>
                  <a:pt x="1126398" y="156848"/>
                  <a:pt x="1115972" y="153373"/>
                </a:cubicBezTo>
                <a:lnTo>
                  <a:pt x="1088540" y="144229"/>
                </a:lnTo>
                <a:cubicBezTo>
                  <a:pt x="1082444" y="135085"/>
                  <a:pt x="1078523" y="124034"/>
                  <a:pt x="1070252" y="116797"/>
                </a:cubicBezTo>
                <a:cubicBezTo>
                  <a:pt x="1026619" y="78618"/>
                  <a:pt x="1012322" y="79199"/>
                  <a:pt x="960524" y="61933"/>
                </a:cubicBezTo>
                <a:lnTo>
                  <a:pt x="905660" y="43645"/>
                </a:lnTo>
                <a:cubicBezTo>
                  <a:pt x="896516" y="40597"/>
                  <a:pt x="887735" y="36086"/>
                  <a:pt x="878228" y="34501"/>
                </a:cubicBezTo>
                <a:cubicBezTo>
                  <a:pt x="859940" y="31453"/>
                  <a:pt x="841463" y="29379"/>
                  <a:pt x="823364" y="25357"/>
                </a:cubicBezTo>
                <a:cubicBezTo>
                  <a:pt x="813955" y="23266"/>
                  <a:pt x="805341" y="18304"/>
                  <a:pt x="795932" y="16213"/>
                </a:cubicBezTo>
                <a:cubicBezTo>
                  <a:pt x="752529" y="6568"/>
                  <a:pt x="762404" y="8593"/>
                  <a:pt x="704492" y="706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403336" y="4727448"/>
            <a:ext cx="685800" cy="704088"/>
          </a:xfrm>
          <a:custGeom>
            <a:avLst/>
            <a:gdLst>
              <a:gd name="connsiteX0" fmla="*/ 365760 w 685800"/>
              <a:gd name="connsiteY0" fmla="*/ 9144 h 704088"/>
              <a:gd name="connsiteX1" fmla="*/ 320040 w 685800"/>
              <a:gd name="connsiteY1" fmla="*/ 0 h 704088"/>
              <a:gd name="connsiteX2" fmla="*/ 182880 w 685800"/>
              <a:gd name="connsiteY2" fmla="*/ 27432 h 704088"/>
              <a:gd name="connsiteX3" fmla="*/ 155448 w 685800"/>
              <a:gd name="connsiteY3" fmla="*/ 36576 h 704088"/>
              <a:gd name="connsiteX4" fmla="*/ 128016 w 685800"/>
              <a:gd name="connsiteY4" fmla="*/ 45720 h 704088"/>
              <a:gd name="connsiteX5" fmla="*/ 100584 w 685800"/>
              <a:gd name="connsiteY5" fmla="*/ 64008 h 704088"/>
              <a:gd name="connsiteX6" fmla="*/ 73152 w 685800"/>
              <a:gd name="connsiteY6" fmla="*/ 91440 h 704088"/>
              <a:gd name="connsiteX7" fmla="*/ 45720 w 685800"/>
              <a:gd name="connsiteY7" fmla="*/ 100584 h 704088"/>
              <a:gd name="connsiteX8" fmla="*/ 36576 w 685800"/>
              <a:gd name="connsiteY8" fmla="*/ 128016 h 704088"/>
              <a:gd name="connsiteX9" fmla="*/ 18288 w 685800"/>
              <a:gd name="connsiteY9" fmla="*/ 155448 h 704088"/>
              <a:gd name="connsiteX10" fmla="*/ 0 w 685800"/>
              <a:gd name="connsiteY10" fmla="*/ 210312 h 704088"/>
              <a:gd name="connsiteX11" fmla="*/ 9144 w 685800"/>
              <a:gd name="connsiteY11" fmla="*/ 457200 h 704088"/>
              <a:gd name="connsiteX12" fmla="*/ 18288 w 685800"/>
              <a:gd name="connsiteY12" fmla="*/ 484632 h 704088"/>
              <a:gd name="connsiteX13" fmla="*/ 36576 w 685800"/>
              <a:gd name="connsiteY13" fmla="*/ 512064 h 704088"/>
              <a:gd name="connsiteX14" fmla="*/ 64008 w 685800"/>
              <a:gd name="connsiteY14" fmla="*/ 530352 h 704088"/>
              <a:gd name="connsiteX15" fmla="*/ 128016 w 685800"/>
              <a:gd name="connsiteY15" fmla="*/ 603504 h 704088"/>
              <a:gd name="connsiteX16" fmla="*/ 146304 w 685800"/>
              <a:gd name="connsiteY16" fmla="*/ 630936 h 704088"/>
              <a:gd name="connsiteX17" fmla="*/ 201168 w 685800"/>
              <a:gd name="connsiteY17" fmla="*/ 658368 h 704088"/>
              <a:gd name="connsiteX18" fmla="*/ 228600 w 685800"/>
              <a:gd name="connsiteY18" fmla="*/ 685800 h 704088"/>
              <a:gd name="connsiteX19" fmla="*/ 338328 w 685800"/>
              <a:gd name="connsiteY19" fmla="*/ 704088 h 704088"/>
              <a:gd name="connsiteX20" fmla="*/ 521208 w 685800"/>
              <a:gd name="connsiteY20" fmla="*/ 685800 h 704088"/>
              <a:gd name="connsiteX21" fmla="*/ 548640 w 685800"/>
              <a:gd name="connsiteY21" fmla="*/ 676656 h 704088"/>
              <a:gd name="connsiteX22" fmla="*/ 603504 w 685800"/>
              <a:gd name="connsiteY22" fmla="*/ 640080 h 704088"/>
              <a:gd name="connsiteX23" fmla="*/ 630936 w 685800"/>
              <a:gd name="connsiteY23" fmla="*/ 585216 h 704088"/>
              <a:gd name="connsiteX24" fmla="*/ 640080 w 685800"/>
              <a:gd name="connsiteY24" fmla="*/ 557784 h 704088"/>
              <a:gd name="connsiteX25" fmla="*/ 658368 w 685800"/>
              <a:gd name="connsiteY25" fmla="*/ 521208 h 704088"/>
              <a:gd name="connsiteX26" fmla="*/ 685800 w 685800"/>
              <a:gd name="connsiteY26" fmla="*/ 411480 h 704088"/>
              <a:gd name="connsiteX27" fmla="*/ 676656 w 685800"/>
              <a:gd name="connsiteY27" fmla="*/ 173736 h 704088"/>
              <a:gd name="connsiteX28" fmla="*/ 649224 w 685800"/>
              <a:gd name="connsiteY28" fmla="*/ 155448 h 704088"/>
              <a:gd name="connsiteX29" fmla="*/ 603504 w 685800"/>
              <a:gd name="connsiteY29" fmla="*/ 109728 h 704088"/>
              <a:gd name="connsiteX30" fmla="*/ 585216 w 685800"/>
              <a:gd name="connsiteY30" fmla="*/ 82296 h 704088"/>
              <a:gd name="connsiteX31" fmla="*/ 530352 w 685800"/>
              <a:gd name="connsiteY31" fmla="*/ 64008 h 704088"/>
              <a:gd name="connsiteX32" fmla="*/ 475488 w 685800"/>
              <a:gd name="connsiteY32" fmla="*/ 36576 h 704088"/>
              <a:gd name="connsiteX33" fmla="*/ 384048 w 685800"/>
              <a:gd name="connsiteY33" fmla="*/ 18288 h 704088"/>
              <a:gd name="connsiteX34" fmla="*/ 365760 w 685800"/>
              <a:gd name="connsiteY34" fmla="*/ 9144 h 7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5800" h="704088">
                <a:moveTo>
                  <a:pt x="365760" y="9144"/>
                </a:moveTo>
                <a:cubicBezTo>
                  <a:pt x="350520" y="6096"/>
                  <a:pt x="335582" y="0"/>
                  <a:pt x="320040" y="0"/>
                </a:cubicBezTo>
                <a:cubicBezTo>
                  <a:pt x="252403" y="0"/>
                  <a:pt x="240309" y="8289"/>
                  <a:pt x="182880" y="27432"/>
                </a:cubicBezTo>
                <a:lnTo>
                  <a:pt x="155448" y="36576"/>
                </a:lnTo>
                <a:cubicBezTo>
                  <a:pt x="146304" y="39624"/>
                  <a:pt x="136036" y="40373"/>
                  <a:pt x="128016" y="45720"/>
                </a:cubicBezTo>
                <a:cubicBezTo>
                  <a:pt x="118872" y="51816"/>
                  <a:pt x="109027" y="56973"/>
                  <a:pt x="100584" y="64008"/>
                </a:cubicBezTo>
                <a:cubicBezTo>
                  <a:pt x="90650" y="72287"/>
                  <a:pt x="83912" y="84267"/>
                  <a:pt x="73152" y="91440"/>
                </a:cubicBezTo>
                <a:cubicBezTo>
                  <a:pt x="65132" y="96787"/>
                  <a:pt x="54864" y="97536"/>
                  <a:pt x="45720" y="100584"/>
                </a:cubicBezTo>
                <a:cubicBezTo>
                  <a:pt x="42672" y="109728"/>
                  <a:pt x="40887" y="119395"/>
                  <a:pt x="36576" y="128016"/>
                </a:cubicBezTo>
                <a:cubicBezTo>
                  <a:pt x="31661" y="137846"/>
                  <a:pt x="22751" y="145405"/>
                  <a:pt x="18288" y="155448"/>
                </a:cubicBezTo>
                <a:cubicBezTo>
                  <a:pt x="10459" y="173064"/>
                  <a:pt x="0" y="210312"/>
                  <a:pt x="0" y="210312"/>
                </a:cubicBezTo>
                <a:cubicBezTo>
                  <a:pt x="3048" y="292608"/>
                  <a:pt x="3666" y="375030"/>
                  <a:pt x="9144" y="457200"/>
                </a:cubicBezTo>
                <a:cubicBezTo>
                  <a:pt x="9785" y="466817"/>
                  <a:pt x="13977" y="476011"/>
                  <a:pt x="18288" y="484632"/>
                </a:cubicBezTo>
                <a:cubicBezTo>
                  <a:pt x="23203" y="494462"/>
                  <a:pt x="28805" y="504293"/>
                  <a:pt x="36576" y="512064"/>
                </a:cubicBezTo>
                <a:cubicBezTo>
                  <a:pt x="44347" y="519835"/>
                  <a:pt x="54864" y="524256"/>
                  <a:pt x="64008" y="530352"/>
                </a:cubicBezTo>
                <a:cubicBezTo>
                  <a:pt x="106680" y="594360"/>
                  <a:pt x="82296" y="573024"/>
                  <a:pt x="128016" y="603504"/>
                </a:cubicBezTo>
                <a:cubicBezTo>
                  <a:pt x="134112" y="612648"/>
                  <a:pt x="138533" y="623165"/>
                  <a:pt x="146304" y="630936"/>
                </a:cubicBezTo>
                <a:cubicBezTo>
                  <a:pt x="164030" y="648662"/>
                  <a:pt x="178857" y="650931"/>
                  <a:pt x="201168" y="658368"/>
                </a:cubicBezTo>
                <a:cubicBezTo>
                  <a:pt x="210312" y="667512"/>
                  <a:pt x="217034" y="680017"/>
                  <a:pt x="228600" y="685800"/>
                </a:cubicBezTo>
                <a:cubicBezTo>
                  <a:pt x="239297" y="691148"/>
                  <a:pt x="336811" y="703871"/>
                  <a:pt x="338328" y="704088"/>
                </a:cubicBezTo>
                <a:cubicBezTo>
                  <a:pt x="390211" y="700097"/>
                  <a:pt x="465842" y="696873"/>
                  <a:pt x="521208" y="685800"/>
                </a:cubicBezTo>
                <a:cubicBezTo>
                  <a:pt x="530659" y="683910"/>
                  <a:pt x="540214" y="681337"/>
                  <a:pt x="548640" y="676656"/>
                </a:cubicBezTo>
                <a:cubicBezTo>
                  <a:pt x="567853" y="665982"/>
                  <a:pt x="603504" y="640080"/>
                  <a:pt x="603504" y="640080"/>
                </a:cubicBezTo>
                <a:cubicBezTo>
                  <a:pt x="626488" y="571129"/>
                  <a:pt x="595484" y="656120"/>
                  <a:pt x="630936" y="585216"/>
                </a:cubicBezTo>
                <a:cubicBezTo>
                  <a:pt x="635247" y="576595"/>
                  <a:pt x="636283" y="566643"/>
                  <a:pt x="640080" y="557784"/>
                </a:cubicBezTo>
                <a:cubicBezTo>
                  <a:pt x="645450" y="545255"/>
                  <a:pt x="653306" y="533864"/>
                  <a:pt x="658368" y="521208"/>
                </a:cubicBezTo>
                <a:cubicBezTo>
                  <a:pt x="679069" y="469456"/>
                  <a:pt x="676805" y="465450"/>
                  <a:pt x="685800" y="411480"/>
                </a:cubicBezTo>
                <a:cubicBezTo>
                  <a:pt x="682752" y="332232"/>
                  <a:pt x="687872" y="252246"/>
                  <a:pt x="676656" y="173736"/>
                </a:cubicBezTo>
                <a:cubicBezTo>
                  <a:pt x="675102" y="162857"/>
                  <a:pt x="656995" y="163219"/>
                  <a:pt x="649224" y="155448"/>
                </a:cubicBezTo>
                <a:cubicBezTo>
                  <a:pt x="588264" y="94488"/>
                  <a:pt x="676656" y="158496"/>
                  <a:pt x="603504" y="109728"/>
                </a:cubicBezTo>
                <a:cubicBezTo>
                  <a:pt x="597408" y="100584"/>
                  <a:pt x="594535" y="88121"/>
                  <a:pt x="585216" y="82296"/>
                </a:cubicBezTo>
                <a:cubicBezTo>
                  <a:pt x="568869" y="72079"/>
                  <a:pt x="546392" y="74701"/>
                  <a:pt x="530352" y="64008"/>
                </a:cubicBezTo>
                <a:cubicBezTo>
                  <a:pt x="505057" y="47144"/>
                  <a:pt x="504438" y="43257"/>
                  <a:pt x="475488" y="36576"/>
                </a:cubicBezTo>
                <a:cubicBezTo>
                  <a:pt x="445200" y="29587"/>
                  <a:pt x="384048" y="18288"/>
                  <a:pt x="384048" y="18288"/>
                </a:cubicBezTo>
                <a:lnTo>
                  <a:pt x="365760" y="9144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42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236x/7c/8f/dd/7c8fdd3efe104fb33a3184795eb89d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46" y="800377"/>
            <a:ext cx="3895218" cy="61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merospark.com/wp-content/uploads/2015/04/Herodotu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72" y="2988917"/>
            <a:ext cx="2946908" cy="33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66" y="1060070"/>
            <a:ext cx="2964942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 smtClean="0">
                <a:latin typeface="+mn-lt"/>
              </a:rPr>
              <a:t>瑪代王</a:t>
            </a:r>
            <a:r>
              <a:rPr lang="en-US" sz="5400" b="1" dirty="0" err="1" smtClean="0">
                <a:latin typeface="+mn-lt"/>
              </a:rPr>
              <a:t>Astyages</a:t>
            </a:r>
            <a:r>
              <a:rPr lang="en-US" sz="5400" b="1" dirty="0" smtClean="0">
                <a:latin typeface="+mn-lt"/>
              </a:rPr>
              <a:t>  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288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226" y="539496"/>
            <a:ext cx="2388870" cy="1380745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zh-CN" sz="3600" b="1" dirty="0" err="1" smtClean="0">
                <a:latin typeface="+mn-lt"/>
              </a:rPr>
              <a:t>Astyages</a:t>
            </a:r>
            <a:r>
              <a:rPr lang="en-US" altLang="zh-CN" sz="3600" b="1" dirty="0" smtClean="0">
                <a:latin typeface="+mn-lt"/>
              </a:rPr>
              <a:t/>
            </a:r>
            <a:br>
              <a:rPr lang="en-US" altLang="zh-CN" sz="3600" b="1" dirty="0" smtClean="0">
                <a:latin typeface="+mn-lt"/>
              </a:rPr>
            </a:br>
            <a:r>
              <a:rPr lang="zh-CN" altLang="en-US" sz="3600" b="1" dirty="0" smtClean="0">
                <a:latin typeface="+mn-lt"/>
              </a:rPr>
              <a:t>外祖父</a:t>
            </a:r>
            <a:r>
              <a:rPr lang="en-US" altLang="zh-CN" sz="3600" b="1" dirty="0" smtClean="0">
                <a:latin typeface="+mn-lt"/>
              </a:rPr>
              <a:t/>
            </a:r>
            <a:br>
              <a:rPr lang="en-US" altLang="zh-CN" sz="3600" b="1" dirty="0" smtClean="0">
                <a:latin typeface="+mn-lt"/>
              </a:rPr>
            </a:br>
            <a:r>
              <a:rPr lang="zh-CN" altLang="en-US" sz="3600" b="1" dirty="0" smtClean="0">
                <a:latin typeface="+mn-lt"/>
              </a:rPr>
              <a:t>瑪代王</a:t>
            </a:r>
            <a:endParaRPr lang="en-US" sz="3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5104" y="2441448"/>
            <a:ext cx="202170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err="1" smtClean="0">
                <a:solidFill>
                  <a:prstClr val="black"/>
                </a:solidFill>
              </a:rPr>
              <a:t>Mandane</a:t>
            </a:r>
            <a:endParaRPr lang="en-US" altLang="zh-CN" sz="3600" b="1" dirty="0" smtClean="0">
              <a:solidFill>
                <a:prstClr val="black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prstClr val="black"/>
                </a:solidFill>
              </a:rPr>
              <a:t>母親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7453" y="2404872"/>
            <a:ext cx="209320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prstClr val="black"/>
                </a:solidFill>
              </a:rPr>
              <a:t>Cambyses</a:t>
            </a:r>
          </a:p>
          <a:p>
            <a:pPr algn="ctr"/>
            <a:r>
              <a:rPr lang="zh-CN" altLang="en-US" sz="3600" b="1" dirty="0" smtClean="0">
                <a:solidFill>
                  <a:prstClr val="black"/>
                </a:solidFill>
              </a:rPr>
              <a:t>父親</a:t>
            </a:r>
            <a:endParaRPr lang="en-US" altLang="zh-CN" sz="3600" b="1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7328" y="5166360"/>
            <a:ext cx="189280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Cyrus</a:t>
            </a:r>
          </a:p>
          <a:p>
            <a:pPr algn="ctr"/>
            <a:r>
              <a:rPr lang="zh-CN" altLang="en-US" sz="3600" b="1" dirty="0" smtClean="0"/>
              <a:t>古列王</a:t>
            </a:r>
            <a:r>
              <a:rPr lang="en-US" altLang="zh-CN" sz="3600" b="1" dirty="0" smtClean="0"/>
              <a:t> </a:t>
            </a:r>
          </a:p>
        </p:txBody>
      </p:sp>
      <p:sp>
        <p:nvSpPr>
          <p:cNvPr id="12" name="Minus 11"/>
          <p:cNvSpPr/>
          <p:nvPr/>
        </p:nvSpPr>
        <p:spPr>
          <a:xfrm>
            <a:off x="4005072" y="2715768"/>
            <a:ext cx="1161288" cy="35661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 rot="5400000">
            <a:off x="3082290" y="3713226"/>
            <a:ext cx="3054096" cy="6568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Minus 16"/>
          <p:cNvSpPr/>
          <p:nvPr/>
        </p:nvSpPr>
        <p:spPr>
          <a:xfrm rot="5400000">
            <a:off x="2564892" y="1819656"/>
            <a:ext cx="763524" cy="69037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401702"/>
            <a:ext cx="4784598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en-US" altLang="zh-CN" sz="66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Astyages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832" y="5961888"/>
            <a:ext cx="7242048" cy="896112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Cyrus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古列</a:t>
            </a:r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10 </a:t>
            </a:r>
            <a:r>
              <a:rPr lang="zh-CN" alt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歲</a:t>
            </a:r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</a:p>
        </p:txBody>
      </p:sp>
      <p:sp>
        <p:nvSpPr>
          <p:cNvPr id="4" name="Down Arrow 3"/>
          <p:cNvSpPr/>
          <p:nvPr/>
        </p:nvSpPr>
        <p:spPr>
          <a:xfrm rot="1951025">
            <a:off x="3468225" y="1404401"/>
            <a:ext cx="477906" cy="1209193"/>
          </a:xfrm>
          <a:prstGeom prst="down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80" y="2443868"/>
            <a:ext cx="4572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D7D31">
                  <a:lumMod val="20000"/>
                  <a:lumOff val="80000"/>
                </a:srgbClr>
              </a:buClr>
            </a:pPr>
            <a:r>
              <a:rPr lang="en-US" sz="6600" dirty="0" err="1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Harpagus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5384" y="4372297"/>
            <a:ext cx="4572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D7D31">
                  <a:lumMod val="20000"/>
                  <a:lumOff val="80000"/>
                </a:srgbClr>
              </a:buClr>
            </a:pPr>
            <a:r>
              <a:rPr 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  <a:sym typeface="Wingdings" panose="05000000000000000000" pitchFamily="2" charset="2"/>
              </a:rPr>
              <a:t>shepherd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  <a:sym typeface="Wingdings" panose="05000000000000000000" pitchFamily="2" charset="2"/>
              </a:rPr>
              <a:t> 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7" name="Down Arrow 6"/>
          <p:cNvSpPr/>
          <p:nvPr/>
        </p:nvSpPr>
        <p:spPr>
          <a:xfrm rot="19361943">
            <a:off x="4391063" y="3251700"/>
            <a:ext cx="444426" cy="1235406"/>
          </a:xfrm>
          <a:prstGeom prst="down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2239" y="525084"/>
            <a:ext cx="2954655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D7D31">
                  <a:lumMod val="20000"/>
                  <a:lumOff val="80000"/>
                </a:srgbClr>
              </a:buClr>
            </a:pP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瑪</a:t>
            </a:r>
            <a:r>
              <a:rPr lang="zh-CN" altLang="en-US" sz="72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代王</a:t>
            </a:r>
            <a:endParaRPr lang="en-US" altLang="zh-CN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5816" y="505663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prstClr val="white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牧羊人</a:t>
            </a:r>
            <a:endParaRPr lang="en-US" sz="4800" dirty="0">
              <a:solidFill>
                <a:prstClr val="white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5590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 animBg="1"/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BY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73914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90600" y="152400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FFFFFF"/>
                </a:solidFill>
                <a:ea typeface="SimHei" panose="02010609060101010101" pitchFamily="49" charset="-122"/>
              </a:rPr>
              <a:t>巴比倫</a:t>
            </a:r>
            <a:endParaRPr lang="zh-TW" altLang="en-US" sz="2400" smtClean="0">
              <a:solidFill>
                <a:srgbClr val="FFFFFF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589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4900550"/>
            <a:ext cx="8586216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King Belshazzar's </a:t>
            </a:r>
            <a:b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banquet Hall 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b="17006"/>
          <a:stretch/>
        </p:blipFill>
        <p:spPr>
          <a:xfrm>
            <a:off x="0" y="219456"/>
            <a:ext cx="9144000" cy="4279392"/>
          </a:xfrm>
        </p:spPr>
      </p:pic>
    </p:spTree>
    <p:extLst>
      <p:ext uri="{BB962C8B-B14F-4D97-AF65-F5344CB8AC3E}">
        <p14:creationId xmlns:p14="http://schemas.microsoft.com/office/powerpoint/2010/main" val="1423995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28" y="0"/>
            <a:ext cx="9196128" cy="66365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520574"/>
            <a:ext cx="545211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古列王 將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幼發拉底河改道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5976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19"/>
            <a:ext cx="8997696" cy="989901"/>
          </a:xfrm>
        </p:spPr>
        <p:txBody>
          <a:bodyPr>
            <a:normAutofit/>
          </a:bodyPr>
          <a:lstStyle/>
          <a:p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10-13-539 BC </a:t>
            </a:r>
            <a:r>
              <a:rPr lang="zh-CN" altLang="en-US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巴比倫亡</a:t>
            </a:r>
            <a:endParaRPr lang="en-US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4" y="1296870"/>
            <a:ext cx="5672328" cy="54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18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877190"/>
            <a:ext cx="8579358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耶穌也</a:t>
            </a:r>
            <a:r>
              <a:rPr lang="en-US" altLang="zh-CN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提到 但以理 </a:t>
            </a:r>
            <a:r>
              <a:rPr lang="en-US" altLang="zh-CN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</a:t>
            </a:r>
            <a:r>
              <a:rPr lang="zh-CN" altLang="en-US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次</a:t>
            </a:r>
            <a:endParaRPr lang="en-US" sz="8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8" y="2996057"/>
            <a:ext cx="7886700" cy="3221863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太 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24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15—</a:t>
            </a: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你們看見先知 但以理 所說的：“那行毀壞可憎的”</a:t>
            </a:r>
            <a:endParaRPr lang="en-US" altLang="zh-CN" sz="6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 algn="ctr">
              <a:buClr>
                <a:schemeClr val="accent2">
                  <a:lumMod val="20000"/>
                  <a:lumOff val="80000"/>
                </a:schemeClr>
              </a:buClr>
              <a:buNone/>
            </a:pPr>
            <a:r>
              <a:rPr lang="zh-CN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站在聖地</a:t>
            </a:r>
            <a:r>
              <a:rPr lang="en-US" altLang="zh-CN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-----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008" y="621158"/>
            <a:ext cx="3038094" cy="1325563"/>
          </a:xfrm>
        </p:spPr>
        <p:txBody>
          <a:bodyPr/>
          <a:lstStyle/>
          <a:p>
            <a:pPr algn="ctr"/>
            <a:r>
              <a:rPr lang="zh-CN" altLang="en-US" b="1" dirty="0" smtClean="0"/>
              <a:t>古列王的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/>
              <a:t>諭</a:t>
            </a:r>
            <a:r>
              <a:rPr lang="zh-CN" altLang="en-US" b="1" dirty="0" smtClean="0"/>
              <a:t>令石碑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2604" r="1731" b="58658"/>
          <a:stretch/>
        </p:blipFill>
        <p:spPr>
          <a:xfrm>
            <a:off x="274319" y="2258568"/>
            <a:ext cx="8223953" cy="3483863"/>
          </a:xfrm>
        </p:spPr>
      </p:pic>
      <p:sp>
        <p:nvSpPr>
          <p:cNvPr id="3" name="TextBox 2"/>
          <p:cNvSpPr txBox="1"/>
          <p:nvPr/>
        </p:nvSpPr>
        <p:spPr>
          <a:xfrm>
            <a:off x="566928" y="5641848"/>
            <a:ext cx="8138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不費一兵一卒，我佔領了巴比倫。我也讓被擄的以色列民回歸故土重建他們的聖殿</a:t>
            </a:r>
            <a:r>
              <a:rPr lang="en-US" altLang="zh-CN" sz="3200" dirty="0" smtClean="0">
                <a:solidFill>
                  <a:prstClr val="black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-------</a:t>
            </a:r>
            <a:endParaRPr lang="en-US" sz="3200" dirty="0">
              <a:solidFill>
                <a:prstClr val="black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43591"/>
            <a:ext cx="3172968" cy="21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6" y="291630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13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但以理</a:t>
            </a:r>
            <a:r>
              <a:rPr lang="en-US" sz="13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br>
              <a:rPr lang="en-US" sz="13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en-US" sz="13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&amp; </a:t>
            </a:r>
            <a:br>
              <a:rPr lang="en-US" sz="13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13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古列</a:t>
            </a:r>
            <a:endParaRPr lang="en-US" sz="13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59808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98" y="84975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神不偏待人</a:t>
            </a:r>
            <a:endParaRPr lang="en-US" sz="9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14" y="2569463"/>
            <a:ext cx="7886700" cy="3205163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</a:pPr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徒 </a:t>
            </a:r>
            <a: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10</a:t>
            </a:r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34</a:t>
            </a:r>
          </a:p>
          <a:p>
            <a:pPr algn="ctr">
              <a:buClr>
                <a:schemeClr val="tx1"/>
              </a:buClr>
            </a:pPr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羅 </a:t>
            </a:r>
            <a: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</a:t>
            </a:r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11</a:t>
            </a:r>
            <a:endParaRPr lang="en-US" sz="8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9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3" y="1864180"/>
            <a:ext cx="7886700" cy="4351338"/>
          </a:xfrm>
        </p:spPr>
        <p:txBody>
          <a:bodyPr>
            <a:noAutofit/>
          </a:bodyPr>
          <a:lstStyle/>
          <a:p>
            <a:pPr marL="514350" indent="-514350" algn="ctr">
              <a:buClr>
                <a:schemeClr val="tx1"/>
              </a:buClr>
              <a:buFont typeface="+mj-lt"/>
              <a:buAutoNum type="arabicPeriod"/>
            </a:pPr>
            <a:r>
              <a:rPr 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尼布甲尼撒王</a:t>
            </a:r>
            <a:endParaRPr lang="en-US" altLang="zh-CN" sz="72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514350" indent="-514350" algn="ctr">
              <a:buClr>
                <a:schemeClr val="tx1"/>
              </a:buClr>
              <a:buFont typeface="+mj-lt"/>
              <a:buAutoNum type="arabicPeriod"/>
            </a:pPr>
            <a:r>
              <a:rPr lang="en-US" sz="72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伯沙撒王</a:t>
            </a:r>
            <a:endParaRPr lang="en-US" altLang="zh-CN" sz="72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514350" indent="-514350" algn="ctr">
              <a:buClr>
                <a:schemeClr val="tx1"/>
              </a:buClr>
              <a:buFont typeface="+mj-lt"/>
              <a:buAutoNum type="arabicPeriod"/>
            </a:pPr>
            <a:r>
              <a:rPr lang="en-US" sz="72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大利烏王</a:t>
            </a:r>
            <a:endParaRPr lang="en-US" altLang="zh-CN" sz="72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514350" indent="-514350" algn="ctr">
              <a:buClr>
                <a:schemeClr val="tx1"/>
              </a:buClr>
              <a:buFont typeface="+mj-lt"/>
              <a:buAutoNum type="arabicPeriod"/>
            </a:pPr>
            <a:r>
              <a:rPr lang="en-US" sz="72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古列王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376" y="354598"/>
            <a:ext cx="8604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這堂課學了什麼？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9" y="1324684"/>
            <a:ext cx="9067101" cy="4351338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尼布甲尼撒王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驕傲</a:t>
            </a:r>
            <a:endParaRPr lang="en-US" altLang="zh-CN" sz="66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伯沙撒王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愚蠢</a:t>
            </a:r>
            <a:endParaRPr lang="en-US" altLang="zh-CN" sz="66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大利烏王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被</a:t>
            </a:r>
            <a:r>
              <a:rPr lang="zh-CN" alt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騙</a:t>
            </a:r>
            <a:endParaRPr lang="en-US" altLang="zh-CN" sz="66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6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古列王</a:t>
            </a:r>
            <a:r>
              <a:rPr lang="en-US" altLang="zh-CN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--</a:t>
            </a:r>
            <a:r>
              <a:rPr lang="zh-CN" altLang="en-US" sz="6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神的主權</a:t>
            </a:r>
            <a:endParaRPr lang="en-US" sz="6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10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67" y="6109692"/>
            <a:ext cx="7772400" cy="3691176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zh-CN" altLang="en-US" sz="121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凡事都有</a:t>
            </a:r>
            <a:r>
              <a:rPr lang="en-US" altLang="zh-CN" sz="1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en-US" altLang="zh-CN" sz="121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121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神的旨意</a:t>
            </a:r>
            <a:r>
              <a:rPr lang="en-US" altLang="zh-CN" sz="121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21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121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？</a:t>
            </a:r>
            <a:r>
              <a:rPr lang="en-US" altLang="zh-CN" sz="1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1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endParaRPr lang="en-US" sz="1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1309"/>
            <a:ext cx="9299275" cy="966340"/>
          </a:xfrm>
        </p:spPr>
        <p:txBody>
          <a:bodyPr>
            <a:noAutofit/>
          </a:bodyPr>
          <a:lstStyle/>
          <a:p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Is </a:t>
            </a:r>
            <a:r>
              <a:rPr 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God in everything 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？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6933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0090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11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神愛你</a:t>
            </a:r>
            <a:endParaRPr lang="en-US" sz="11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4928616"/>
            <a:ext cx="8229600" cy="13990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1. </a:t>
            </a:r>
            <a:r>
              <a:rPr lang="zh-CN" altLang="en-US" sz="1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認定祂</a:t>
            </a:r>
            <a:endParaRPr lang="en-US" altLang="zh-CN" sz="10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 algn="ctr">
              <a:buNone/>
            </a:pPr>
            <a:endParaRPr lang="en-US" altLang="zh-CN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856" y="1283048"/>
            <a:ext cx="7415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96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祂給你自</a:t>
            </a:r>
            <a:r>
              <a:rPr lang="zh-CN" altLang="en-US" sz="96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由意志</a:t>
            </a:r>
            <a:endParaRPr lang="en-US" altLang="zh-CN" sz="96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7645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56" y="0"/>
            <a:ext cx="8577422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ln w="0"/>
                <a:ea typeface="DFPTanLiW5-B5-AZ" pitchFamily="66" charset="-120"/>
              </a:rPr>
              <a:t>你要專心仰賴耶和華，不可依靠自己的聰明；在你一切所行的事上，都要認定祂，祂必指引你的路。</a:t>
            </a:r>
            <a:endParaRPr lang="en-US" sz="6600" dirty="0">
              <a:ln w="0"/>
              <a:ea typeface="DFPTanLiW5-B5-AZ" pitchFamily="66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12" y="5635703"/>
            <a:ext cx="57912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5400" dirty="0">
                <a:ln w="0"/>
                <a:latin typeface="+mn-lt"/>
                <a:ea typeface="DFPTanLiW5-B5-AZ" pitchFamily="66" charset="-120"/>
              </a:rPr>
              <a:t>箴言</a:t>
            </a:r>
            <a:r>
              <a:rPr lang="zh-CN" altLang="en-US" sz="5400" dirty="0" smtClean="0">
                <a:ln w="0"/>
                <a:latin typeface="+mn-lt"/>
                <a:ea typeface="DFPTanLiW5-B5-AZ" pitchFamily="66" charset="-120"/>
              </a:rPr>
              <a:t> </a:t>
            </a:r>
            <a:r>
              <a:rPr lang="en-US" altLang="zh-CN" sz="5400" dirty="0" smtClean="0">
                <a:ln w="0"/>
                <a:latin typeface="+mn-lt"/>
                <a:ea typeface="DFPTanLiW5-B5-AZ" pitchFamily="66" charset="-120"/>
              </a:rPr>
              <a:t>3</a:t>
            </a:r>
            <a:r>
              <a:rPr lang="zh-CN" altLang="en-US" sz="5400" dirty="0" smtClean="0">
                <a:ln w="0"/>
                <a:latin typeface="+mn-lt"/>
                <a:ea typeface="DFPTanLiW5-B5-AZ" pitchFamily="66" charset="-120"/>
              </a:rPr>
              <a:t>：</a:t>
            </a:r>
            <a:r>
              <a:rPr lang="en-US" altLang="zh-CN" sz="5400" dirty="0" smtClean="0">
                <a:ln w="0"/>
                <a:latin typeface="+mn-lt"/>
                <a:ea typeface="DFPTanLiW5-B5-AZ" pitchFamily="66" charset="-120"/>
              </a:rPr>
              <a:t>5-6</a:t>
            </a:r>
            <a:endParaRPr lang="en-US" sz="5400" dirty="0">
              <a:ln w="0"/>
              <a:latin typeface="+mn-lt"/>
              <a:ea typeface="DFPTanLiW5-B5-AZ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94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04" y="1279022"/>
            <a:ext cx="4827444" cy="4827444"/>
          </a:xfrm>
        </p:spPr>
      </p:pic>
      <p:sp>
        <p:nvSpPr>
          <p:cNvPr id="7" name="Rectangle 6"/>
          <p:cNvSpPr/>
          <p:nvPr/>
        </p:nvSpPr>
        <p:spPr>
          <a:xfrm>
            <a:off x="218087" y="0"/>
            <a:ext cx="87978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800" kern="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2. </a:t>
            </a:r>
            <a:r>
              <a:rPr lang="zh-CN" altLang="en-US" sz="8800" kern="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交給神</a:t>
            </a:r>
            <a:endParaRPr lang="en-US" sz="8800" kern="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089" y="6150114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ea typeface="DFPTanLiW5-B5-AZ" panose="03000500000000000000" pitchFamily="66" charset="-120"/>
              </a:rPr>
              <a:t>羅</a:t>
            </a:r>
            <a:r>
              <a:rPr lang="zh-CN" altLang="en-US" sz="4000" b="1" dirty="0" smtClean="0">
                <a:ea typeface="DFPTanLiW5-B5-AZ" panose="03000500000000000000" pitchFamily="66" charset="-120"/>
              </a:rPr>
              <a:t> </a:t>
            </a:r>
            <a:r>
              <a:rPr lang="en-US" altLang="zh-CN" sz="4000" b="1" dirty="0" smtClean="0">
                <a:ea typeface="DFPTanLiW5-B5-AZ" panose="03000500000000000000" pitchFamily="66" charset="-120"/>
              </a:rPr>
              <a:t>8</a:t>
            </a:r>
            <a:r>
              <a:rPr lang="zh-CN" altLang="en-US" sz="4000" b="1" dirty="0" smtClean="0">
                <a:ea typeface="DFPTanLiW5-B5-AZ" panose="03000500000000000000" pitchFamily="66" charset="-120"/>
              </a:rPr>
              <a:t>：</a:t>
            </a:r>
            <a:r>
              <a:rPr lang="en-US" altLang="zh-CN" sz="4000" b="1" dirty="0" smtClean="0">
                <a:ea typeface="DFPTanLiW5-B5-AZ" panose="03000500000000000000" pitchFamily="66" charset="-120"/>
              </a:rPr>
              <a:t>28</a:t>
            </a:r>
            <a:endParaRPr lang="en-US" sz="4000" b="1" dirty="0"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525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72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耶穌恩友</a:t>
            </a:r>
            <a:endParaRPr lang="en-US" sz="72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746504"/>
            <a:ext cx="893368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耶穌是我親愛朋友</a:t>
            </a:r>
            <a:r>
              <a:rPr lang="zh-TW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，擔</a:t>
            </a:r>
            <a: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當我罪與憂愁；</a:t>
            </a:r>
            <a:b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何等權利能將萬事</a:t>
            </a:r>
            <a:r>
              <a:rPr lang="zh-TW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，帶</a:t>
            </a:r>
            <a: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到主恩座前求。</a:t>
            </a:r>
            <a:b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多少平安屢屢失去，多少痛苦白白受</a:t>
            </a:r>
            <a:r>
              <a:rPr lang="zh-TW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，</a:t>
            </a:r>
            <a:endParaRPr lang="en-US" altLang="zh-TW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zh-TW" altLang="en-US" sz="4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TW" alt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皆因未將各樣事情</a:t>
            </a:r>
            <a:r>
              <a:rPr lang="zh-TW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，</a:t>
            </a:r>
            <a:endParaRPr lang="en-US" altLang="zh-TW" sz="6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帶</a:t>
            </a:r>
            <a:r>
              <a:rPr lang="zh-TW" altLang="en-US" sz="6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到主恩座前求</a:t>
            </a:r>
            <a:endParaRPr lang="en-US" sz="6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12495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-92074"/>
            <a:ext cx="87805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猶</a:t>
            </a:r>
            <a:r>
              <a:rPr lang="zh-CN" altLang="en-US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大國的最後幾個王：</a:t>
            </a:r>
            <a:r>
              <a:rPr lang="en-US" altLang="zh-CN" sz="54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8/20</a:t>
            </a:r>
            <a:endParaRPr lang="en-US" sz="54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240"/>
            <a:ext cx="9354312" cy="5032375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希西家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—29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瑪那西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—55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亞們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 2 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約西亞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—31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約哈斯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—16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約雅敬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—11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 （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609-598 BC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約雅斤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—3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月 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(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王下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25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：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14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）</a:t>
            </a:r>
            <a:endParaRPr lang="en-US" altLang="zh-CN" sz="4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西底家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—11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年 （王下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25</a:t>
            </a:r>
            <a:r>
              <a:rPr lang="zh-CN" altLang="en-US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；結</a:t>
            </a:r>
            <a:r>
              <a:rPr lang="en-US" altLang="zh-CN" sz="4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12:13)</a:t>
            </a:r>
            <a:endParaRPr lang="en-US" sz="4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3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2296" y="758720"/>
            <a:ext cx="8924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8000" dirty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凡事都有神的旨意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2203704" y="4608344"/>
            <a:ext cx="4645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>3. </a:t>
            </a:r>
            <a:r>
              <a:rPr lang="zh-CN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>相信神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2125553" y="2122962"/>
            <a:ext cx="46185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8000" kern="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1. </a:t>
            </a:r>
            <a:r>
              <a:rPr lang="zh-CN" altLang="en-US" sz="8000" kern="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認定神</a:t>
            </a:r>
            <a:endParaRPr lang="en-US" altLang="zh-CN" sz="8000" kern="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2986" y="3305217"/>
            <a:ext cx="46185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8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>2. </a:t>
            </a:r>
            <a:r>
              <a:rPr lang="zh-CN" altLang="en-US" sz="8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>交</a:t>
            </a:r>
            <a:r>
              <a:rPr lang="zh-CN" altLang="en-US" sz="8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anLiW5-B5-AZ" panose="03000500000000000000" pitchFamily="66" charset="-120"/>
                <a:ea typeface="DFPTanLiW5-B5-AZ" panose="03000500000000000000" pitchFamily="66" charset="-120"/>
              </a:rPr>
              <a:t>給神</a:t>
            </a:r>
            <a:endParaRPr lang="en-US" sz="8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9871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78" y="4369728"/>
            <a:ext cx="8239477" cy="2488272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zh-CN" altLang="en-US" sz="12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切莫虛度</a:t>
            </a:r>
            <a:endParaRPr lang="en-US" altLang="zh-CN" sz="12000" dirty="0" smtClean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  <a:p>
            <a:pPr marL="0" indent="0" algn="ctr">
              <a:buNone/>
            </a:pPr>
            <a:r>
              <a:rPr lang="zh-CN" altLang="en-US" sz="12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你的經歷</a:t>
            </a:r>
            <a:endParaRPr lang="en-US" sz="120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272" y="4443984"/>
            <a:ext cx="7516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prstClr val="white"/>
                </a:solidFill>
                <a:latin typeface="DFPTanLiW5-B5-AZ" panose="03000500000000000000" pitchFamily="66" charset="-120"/>
                <a:ea typeface="DFPTanLiW5-B5-AZ" panose="03000500000000000000" pitchFamily="66" charset="-120"/>
              </a:rPr>
              <a:t>太晚了，怎麼辦？</a:t>
            </a:r>
            <a:endParaRPr lang="en-US" sz="8000" dirty="0">
              <a:solidFill>
                <a:prstClr val="white"/>
              </a:solidFill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7958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86" y="0"/>
            <a:ext cx="4249218" cy="6753726"/>
          </a:xfrm>
        </p:spPr>
      </p:pic>
      <p:sp>
        <p:nvSpPr>
          <p:cNvPr id="5" name="TextBox 4"/>
          <p:cNvSpPr txBox="1"/>
          <p:nvPr/>
        </p:nvSpPr>
        <p:spPr>
          <a:xfrm>
            <a:off x="2962656" y="15270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7980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792" y="41788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</a:rPr>
              <a:t>163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080" y="54406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644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7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USA</a:t>
            </a:r>
            <a:r>
              <a:rPr lang="zh-CN" altLang="en-US" sz="7200" b="1" dirty="0" smtClean="0"/>
              <a:t>：</a:t>
            </a:r>
            <a:r>
              <a:rPr lang="en-US" sz="7200" b="1" dirty="0" smtClean="0"/>
              <a:t>1776 -- 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194688"/>
            <a:ext cx="8787384" cy="5288407"/>
          </a:xfrm>
        </p:spPr>
        <p:txBody>
          <a:bodyPr>
            <a:noAutofit/>
          </a:bodyPr>
          <a:lstStyle/>
          <a:p>
            <a:r>
              <a:rPr lang="en-US" sz="4800" dirty="0" smtClean="0"/>
              <a:t> Justification Of Homosexual</a:t>
            </a:r>
          </a:p>
          <a:p>
            <a:r>
              <a:rPr lang="en-US" sz="4800" dirty="0" smtClean="0"/>
              <a:t> Legalized Abortion</a:t>
            </a:r>
          </a:p>
          <a:p>
            <a:r>
              <a:rPr lang="en-US" sz="4800" dirty="0" smtClean="0"/>
              <a:t> Legalized Suicide</a:t>
            </a:r>
          </a:p>
          <a:p>
            <a:r>
              <a:rPr lang="en-US" sz="4800" dirty="0" smtClean="0"/>
              <a:t> Euthanasia</a:t>
            </a:r>
          </a:p>
          <a:p>
            <a:r>
              <a:rPr lang="en-US" sz="4800" dirty="0" smtClean="0"/>
              <a:t> Making Celebration of Christmas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in School Illegal</a:t>
            </a:r>
          </a:p>
          <a:p>
            <a:r>
              <a:rPr lang="en-US" sz="4800" dirty="0" smtClean="0"/>
              <a:t> Others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205248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32170"/>
          </a:xfrm>
        </p:spPr>
        <p:txBody>
          <a:bodyPr>
            <a:normAutofit/>
          </a:bodyPr>
          <a:lstStyle/>
          <a:p>
            <a:pPr algn="ctr"/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世界的國</a:t>
            </a:r>
            <a: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來來去去</a:t>
            </a:r>
            <a: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只有神的國</a:t>
            </a:r>
            <a: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/>
            </a:r>
            <a:br>
              <a:rPr lang="en-US" altLang="zh-CN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</a:br>
            <a:r>
              <a:rPr lang="zh-CN" altLang="en-US" sz="8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永遠長存</a:t>
            </a:r>
            <a:endParaRPr lang="en-US" sz="8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32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0"/>
            <a:ext cx="9052560" cy="1325563"/>
          </a:xfrm>
        </p:spPr>
        <p:txBody>
          <a:bodyPr>
            <a:noAutofit/>
          </a:bodyPr>
          <a:lstStyle/>
          <a:p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耶路撒冷到巴比倫：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500</a:t>
            </a:r>
            <a:r>
              <a:rPr lang="en-US" altLang="zh-CN" sz="4800" b="1" baseline="300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+</a:t>
            </a:r>
            <a:r>
              <a:rPr lang="en-US" altLang="zh-CN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 </a:t>
            </a:r>
            <a:r>
              <a:rPr lang="zh-CN" altLang="en-US" sz="4800" dirty="0" smtClean="0">
                <a:latin typeface="DFPTanLiW5-B5-AZ" panose="03000500000000000000" pitchFamily="66" charset="-120"/>
                <a:ea typeface="DFPTanLiW5-B5-AZ" panose="03000500000000000000" pitchFamily="66" charset="-120"/>
              </a:rPr>
              <a:t>英哩</a:t>
            </a:r>
            <a:endParaRPr lang="en-US" sz="4800" dirty="0">
              <a:latin typeface="DFPTanLiW5-B5-AZ" panose="03000500000000000000" pitchFamily="66" charset="-120"/>
              <a:ea typeface="DFPTanLiW5-B5-AZ" panose="03000500000000000000" pitchFamily="66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191390"/>
            <a:ext cx="8714232" cy="5362604"/>
          </a:xfrm>
        </p:spPr>
      </p:pic>
    </p:spTree>
    <p:extLst>
      <p:ext uri="{BB962C8B-B14F-4D97-AF65-F5344CB8AC3E}">
        <p14:creationId xmlns:p14="http://schemas.microsoft.com/office/powerpoint/2010/main" val="18037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2777</Words>
  <Application>Microsoft Office PowerPoint</Application>
  <PresentationFormat>On-screen Show (4:3)</PresentationFormat>
  <Paragraphs>282</Paragraphs>
  <Slides>84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Office Theme</vt:lpstr>
      <vt:lpstr>4_Office Theme</vt:lpstr>
      <vt:lpstr>11_Office Theme</vt:lpstr>
      <vt:lpstr>1_Default Design</vt:lpstr>
      <vt:lpstr>1_Office Theme</vt:lpstr>
      <vt:lpstr>2_Default Design</vt:lpstr>
      <vt:lpstr>Default Design</vt:lpstr>
      <vt:lpstr>3_Office Theme</vt:lpstr>
      <vt:lpstr>9_Office Theme</vt:lpstr>
      <vt:lpstr>     ABC  2017     </vt:lpstr>
      <vt:lpstr>大衛</vt:lpstr>
      <vt:lpstr>猶大國的滄桑史 尼布甲尼撒  3 次來到耶路撒冷</vt:lpstr>
      <vt:lpstr>但以理—五王之相</vt:lpstr>
      <vt:lpstr>大蒙眷愛</vt:lpstr>
      <vt:lpstr>巴比倫</vt:lpstr>
      <vt:lpstr>耶穌也 提到 但以理 3次</vt:lpstr>
      <vt:lpstr>猶大國的最後幾個王：8/20</vt:lpstr>
      <vt:lpstr>耶路撒冷到巴比倫：500+ 英哩</vt:lpstr>
      <vt:lpstr>PowerPoint Presentation</vt:lpstr>
      <vt:lpstr>巴比倫城</vt:lpstr>
      <vt:lpstr>Babylon 的多神— 賽 46：1</vt:lpstr>
      <vt:lpstr> 尼布甲尼撒</vt:lpstr>
      <vt:lpstr>尼布甲尼撒王</vt:lpstr>
      <vt:lpstr>PowerPoint Presentation</vt:lpstr>
      <vt:lpstr>PowerPoint Presentation</vt:lpstr>
      <vt:lpstr>金像</vt:lpstr>
      <vt:lpstr>PowerPoint Presentation</vt:lpstr>
      <vt:lpstr>PowerPoint Presentation</vt:lpstr>
      <vt:lpstr>尼布甲尼撒王以第一人稱敘述這個夢，可以說是他的見證</vt:lpstr>
      <vt:lpstr>尼布甲尼撒王</vt:lpstr>
      <vt:lpstr>Pride 驕傲</vt:lpstr>
      <vt:lpstr>忠心照顧主人-但 4：33</vt:lpstr>
      <vt:lpstr>PowerPoint Presentation</vt:lpstr>
      <vt:lpstr>Pride 驕傲</vt:lpstr>
      <vt:lpstr>PowerPoint Presentation</vt:lpstr>
      <vt:lpstr>Self-esteem vs. Pride</vt:lpstr>
      <vt:lpstr>羅波安不聽忠言</vt:lpstr>
      <vt:lpstr>PowerPoint Presentation</vt:lpstr>
      <vt:lpstr>但以理第四章</vt:lpstr>
      <vt:lpstr> 謙卑-Humble &amp;</vt:lpstr>
      <vt:lpstr>謙卑-Humble 謙和-Meek</vt:lpstr>
      <vt:lpstr> 伯沙撒</vt:lpstr>
      <vt:lpstr>背景</vt:lpstr>
      <vt:lpstr>PowerPoint Presentation</vt:lpstr>
      <vt:lpstr>背景</vt:lpstr>
      <vt:lpstr>考古學家發現伯沙撒但的宴會廳是---地底下的挖空石坑改建的。</vt:lpstr>
      <vt:lpstr>PowerPoint Presentation</vt:lpstr>
      <vt:lpstr>PowerPoint Presentation</vt:lpstr>
      <vt:lpstr>PowerPoint Presentation</vt:lpstr>
      <vt:lpstr>Hand Writing On the Wall </vt:lpstr>
      <vt:lpstr>PowerPoint Presentation</vt:lpstr>
      <vt:lpstr>三項罪名</vt:lpstr>
      <vt:lpstr>伯沙撒王</vt:lpstr>
      <vt:lpstr>從伯沙撒 我們學到了什麼？</vt:lpstr>
      <vt:lpstr>PowerPoint Presentation</vt:lpstr>
      <vt:lpstr>PowerPoint Presentation</vt:lpstr>
      <vt:lpstr> 大利烏</vt:lpstr>
      <vt:lpstr>背景</vt:lpstr>
      <vt:lpstr>大利烏是誰？</vt:lpstr>
      <vt:lpstr>但以理的信仰</vt:lpstr>
      <vt:lpstr>要警醒禱告</vt:lpstr>
      <vt:lpstr>大利烏王</vt:lpstr>
      <vt:lpstr>政體的演變 從專制到民主</vt:lpstr>
      <vt:lpstr>PowerPoint Presentation</vt:lpstr>
      <vt:lpstr>從大利烏 我們學到了什麼？</vt:lpstr>
      <vt:lpstr> 古列</vt:lpstr>
      <vt:lpstr>PowerPoint Presentation</vt:lpstr>
      <vt:lpstr>PowerPoint Presentation</vt:lpstr>
      <vt:lpstr>PowerPoint Presentation</vt:lpstr>
      <vt:lpstr>大衛</vt:lpstr>
      <vt:lpstr>PowerPoint Presentation</vt:lpstr>
      <vt:lpstr>瑪代王Astyages  </vt:lpstr>
      <vt:lpstr>Astyages 外祖父 瑪代王</vt:lpstr>
      <vt:lpstr> Astyages </vt:lpstr>
      <vt:lpstr>PowerPoint Presentation</vt:lpstr>
      <vt:lpstr>King Belshazzar's  banquet Hall </vt:lpstr>
      <vt:lpstr>古列王 將 幼發拉底河改道</vt:lpstr>
      <vt:lpstr>10-13-539 BC 巴比倫亡</vt:lpstr>
      <vt:lpstr>古列王的 諭令石碑</vt:lpstr>
      <vt:lpstr>但以理  &amp;  古列</vt:lpstr>
      <vt:lpstr>神不偏待人</vt:lpstr>
      <vt:lpstr>PowerPoint Presentation</vt:lpstr>
      <vt:lpstr>PowerPoint Presentation</vt:lpstr>
      <vt:lpstr>凡事都有  神的旨意 ？ </vt:lpstr>
      <vt:lpstr>神愛你</vt:lpstr>
      <vt:lpstr>箴言 3：5-6</vt:lpstr>
      <vt:lpstr>PowerPoint Presentation</vt:lpstr>
      <vt:lpstr>耶穌恩友</vt:lpstr>
      <vt:lpstr>PowerPoint Presentation</vt:lpstr>
      <vt:lpstr>PowerPoint Presentation</vt:lpstr>
      <vt:lpstr>PowerPoint Presentation</vt:lpstr>
      <vt:lpstr>USA：1776 -- ?</vt:lpstr>
      <vt:lpstr>世界的國 來來去去 只有神的國 永遠長存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從但以理書中 的四個王 學習</dc:title>
  <dc:creator>Stephen Tzeng</dc:creator>
  <cp:lastModifiedBy>Pei Fang Cook</cp:lastModifiedBy>
  <cp:revision>28</cp:revision>
  <dcterms:created xsi:type="dcterms:W3CDTF">2017-03-06T23:00:27Z</dcterms:created>
  <dcterms:modified xsi:type="dcterms:W3CDTF">2017-09-11T18:18:08Z</dcterms:modified>
</cp:coreProperties>
</file>