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44" r:id="rId7"/>
    <p:sldMasterId id="2147483756" r:id="rId8"/>
    <p:sldMasterId id="2147483768" r:id="rId9"/>
  </p:sldMasterIdLst>
  <p:notesMasterIdLst>
    <p:notesMasterId r:id="rId94"/>
  </p:notesMasterIdLst>
  <p:handoutMasterIdLst>
    <p:handoutMasterId r:id="rId95"/>
  </p:handoutMasterIdLst>
  <p:sldIdLst>
    <p:sldId id="355" r:id="rId10"/>
    <p:sldId id="358" r:id="rId11"/>
    <p:sldId id="260" r:id="rId12"/>
    <p:sldId id="257" r:id="rId13"/>
    <p:sldId id="258" r:id="rId14"/>
    <p:sldId id="259" r:id="rId15"/>
    <p:sldId id="261" r:id="rId16"/>
    <p:sldId id="263" r:id="rId17"/>
    <p:sldId id="265" r:id="rId18"/>
    <p:sldId id="372" r:id="rId19"/>
    <p:sldId id="267" r:id="rId20"/>
    <p:sldId id="272" r:id="rId21"/>
    <p:sldId id="274" r:id="rId22"/>
    <p:sldId id="353" r:id="rId23"/>
    <p:sldId id="298" r:id="rId24"/>
    <p:sldId id="367" r:id="rId25"/>
    <p:sldId id="299" r:id="rId26"/>
    <p:sldId id="300" r:id="rId27"/>
    <p:sldId id="303" r:id="rId28"/>
    <p:sldId id="304" r:id="rId29"/>
    <p:sldId id="366" r:id="rId30"/>
    <p:sldId id="307" r:id="rId31"/>
    <p:sldId id="311" r:id="rId32"/>
    <p:sldId id="312" r:id="rId33"/>
    <p:sldId id="356" r:id="rId34"/>
    <p:sldId id="363" r:id="rId35"/>
    <p:sldId id="309" r:id="rId36"/>
    <p:sldId id="364" r:id="rId37"/>
    <p:sldId id="365" r:id="rId38"/>
    <p:sldId id="313" r:id="rId39"/>
    <p:sldId id="354" r:id="rId40"/>
    <p:sldId id="352" r:id="rId41"/>
    <p:sldId id="275" r:id="rId42"/>
    <p:sldId id="314" r:id="rId43"/>
    <p:sldId id="357" r:id="rId44"/>
    <p:sldId id="316" r:id="rId45"/>
    <p:sldId id="317" r:id="rId46"/>
    <p:sldId id="333" r:id="rId47"/>
    <p:sldId id="334" r:id="rId48"/>
    <p:sldId id="335" r:id="rId49"/>
    <p:sldId id="323" r:id="rId50"/>
    <p:sldId id="336" r:id="rId51"/>
    <p:sldId id="325" r:id="rId52"/>
    <p:sldId id="326" r:id="rId53"/>
    <p:sldId id="327" r:id="rId54"/>
    <p:sldId id="337" r:id="rId55"/>
    <p:sldId id="338" r:id="rId56"/>
    <p:sldId id="276" r:id="rId57"/>
    <p:sldId id="339" r:id="rId58"/>
    <p:sldId id="340" r:id="rId59"/>
    <p:sldId id="341" r:id="rId60"/>
    <p:sldId id="342" r:id="rId61"/>
    <p:sldId id="343" r:id="rId62"/>
    <p:sldId id="344" r:id="rId63"/>
    <p:sldId id="345" r:id="rId64"/>
    <p:sldId id="351" r:id="rId65"/>
    <p:sldId id="277" r:id="rId66"/>
    <p:sldId id="280" r:id="rId67"/>
    <p:sldId id="281" r:id="rId68"/>
    <p:sldId id="282" r:id="rId69"/>
    <p:sldId id="359" r:id="rId70"/>
    <p:sldId id="284" r:id="rId71"/>
    <p:sldId id="285" r:id="rId72"/>
    <p:sldId id="286" r:id="rId73"/>
    <p:sldId id="287" r:id="rId74"/>
    <p:sldId id="289" r:id="rId75"/>
    <p:sldId id="290" r:id="rId76"/>
    <p:sldId id="291" r:id="rId77"/>
    <p:sldId id="292" r:id="rId78"/>
    <p:sldId id="368" r:id="rId79"/>
    <p:sldId id="293" r:id="rId80"/>
    <p:sldId id="295" r:id="rId81"/>
    <p:sldId id="360" r:id="rId82"/>
    <p:sldId id="361" r:id="rId83"/>
    <p:sldId id="375" r:id="rId84"/>
    <p:sldId id="376" r:id="rId85"/>
    <p:sldId id="377" r:id="rId86"/>
    <p:sldId id="378" r:id="rId87"/>
    <p:sldId id="379" r:id="rId88"/>
    <p:sldId id="380" r:id="rId89"/>
    <p:sldId id="381" r:id="rId90"/>
    <p:sldId id="369" r:id="rId91"/>
    <p:sldId id="371" r:id="rId92"/>
    <p:sldId id="373" r:id="rId9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6" d="100"/>
          <a:sy n="76" d="100"/>
        </p:scale>
        <p:origin x="-691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5" d="100"/>
        <a:sy n="6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7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slide" Target="slides/slide41.xml"/><Relationship Id="rId55" Type="http://schemas.openxmlformats.org/officeDocument/2006/relationships/slide" Target="slides/slide46.xml"/><Relationship Id="rId63" Type="http://schemas.openxmlformats.org/officeDocument/2006/relationships/slide" Target="slides/slide54.xml"/><Relationship Id="rId68" Type="http://schemas.openxmlformats.org/officeDocument/2006/relationships/slide" Target="slides/slide59.xml"/><Relationship Id="rId76" Type="http://schemas.openxmlformats.org/officeDocument/2006/relationships/slide" Target="slides/slide67.xml"/><Relationship Id="rId84" Type="http://schemas.openxmlformats.org/officeDocument/2006/relationships/slide" Target="slides/slide75.xml"/><Relationship Id="rId89" Type="http://schemas.openxmlformats.org/officeDocument/2006/relationships/slide" Target="slides/slide80.xml"/><Relationship Id="rId97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2.xml"/><Relationship Id="rId92" Type="http://schemas.openxmlformats.org/officeDocument/2006/relationships/slide" Target="slides/slide8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slide" Target="slides/slide44.xml"/><Relationship Id="rId58" Type="http://schemas.openxmlformats.org/officeDocument/2006/relationships/slide" Target="slides/slide49.xml"/><Relationship Id="rId66" Type="http://schemas.openxmlformats.org/officeDocument/2006/relationships/slide" Target="slides/slide57.xml"/><Relationship Id="rId74" Type="http://schemas.openxmlformats.org/officeDocument/2006/relationships/slide" Target="slides/slide65.xml"/><Relationship Id="rId79" Type="http://schemas.openxmlformats.org/officeDocument/2006/relationships/slide" Target="slides/slide70.xml"/><Relationship Id="rId87" Type="http://schemas.openxmlformats.org/officeDocument/2006/relationships/slide" Target="slides/slide78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2.xml"/><Relationship Id="rId82" Type="http://schemas.openxmlformats.org/officeDocument/2006/relationships/slide" Target="slides/slide73.xml"/><Relationship Id="rId90" Type="http://schemas.openxmlformats.org/officeDocument/2006/relationships/slide" Target="slides/slide81.xml"/><Relationship Id="rId95" Type="http://schemas.openxmlformats.org/officeDocument/2006/relationships/handoutMaster" Target="handoutMasters/handoutMaster1.xml"/><Relationship Id="rId19" Type="http://schemas.openxmlformats.org/officeDocument/2006/relationships/slide" Target="slides/slide10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slide" Target="slides/slide47.xml"/><Relationship Id="rId64" Type="http://schemas.openxmlformats.org/officeDocument/2006/relationships/slide" Target="slides/slide55.xml"/><Relationship Id="rId69" Type="http://schemas.openxmlformats.org/officeDocument/2006/relationships/slide" Target="slides/slide60.xml"/><Relationship Id="rId77" Type="http://schemas.openxmlformats.org/officeDocument/2006/relationships/slide" Target="slides/slide68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2.xml"/><Relationship Id="rId72" Type="http://schemas.openxmlformats.org/officeDocument/2006/relationships/slide" Target="slides/slide63.xml"/><Relationship Id="rId80" Type="http://schemas.openxmlformats.org/officeDocument/2006/relationships/slide" Target="slides/slide71.xml"/><Relationship Id="rId85" Type="http://schemas.openxmlformats.org/officeDocument/2006/relationships/slide" Target="slides/slide76.xml"/><Relationship Id="rId93" Type="http://schemas.openxmlformats.org/officeDocument/2006/relationships/slide" Target="slides/slide84.xml"/><Relationship Id="rId9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slide" Target="slides/slide50.xml"/><Relationship Id="rId67" Type="http://schemas.openxmlformats.org/officeDocument/2006/relationships/slide" Target="slides/slide58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slide" Target="slides/slide45.xml"/><Relationship Id="rId62" Type="http://schemas.openxmlformats.org/officeDocument/2006/relationships/slide" Target="slides/slide53.xml"/><Relationship Id="rId70" Type="http://schemas.openxmlformats.org/officeDocument/2006/relationships/slide" Target="slides/slide61.xml"/><Relationship Id="rId75" Type="http://schemas.openxmlformats.org/officeDocument/2006/relationships/slide" Target="slides/slide66.xml"/><Relationship Id="rId83" Type="http://schemas.openxmlformats.org/officeDocument/2006/relationships/slide" Target="slides/slide74.xml"/><Relationship Id="rId88" Type="http://schemas.openxmlformats.org/officeDocument/2006/relationships/slide" Target="slides/slide79.xml"/><Relationship Id="rId91" Type="http://schemas.openxmlformats.org/officeDocument/2006/relationships/slide" Target="slides/slide82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slide" Target="slides/slide48.xml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60" Type="http://schemas.openxmlformats.org/officeDocument/2006/relationships/slide" Target="slides/slide51.xml"/><Relationship Id="rId65" Type="http://schemas.openxmlformats.org/officeDocument/2006/relationships/slide" Target="slides/slide56.xml"/><Relationship Id="rId73" Type="http://schemas.openxmlformats.org/officeDocument/2006/relationships/slide" Target="slides/slide64.xml"/><Relationship Id="rId78" Type="http://schemas.openxmlformats.org/officeDocument/2006/relationships/slide" Target="slides/slide69.xml"/><Relationship Id="rId81" Type="http://schemas.openxmlformats.org/officeDocument/2006/relationships/slide" Target="slides/slide72.xml"/><Relationship Id="rId86" Type="http://schemas.openxmlformats.org/officeDocument/2006/relationships/slide" Target="slides/slide77.xml"/><Relationship Id="rId94" Type="http://schemas.openxmlformats.org/officeDocument/2006/relationships/notesMaster" Target="notesMasters/notesMaster1.xml"/><Relationship Id="rId9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9" Type="http://schemas.openxmlformats.org/officeDocument/2006/relationships/slide" Target="slides/slide3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4EBD4-85C4-4904-AAC6-07E72C0586D6}" type="datetimeFigureOut">
              <a:rPr lang="en-US" smtClean="0"/>
              <a:t>9/11/2017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22FDAB-2BB4-4243-9D95-B16DE2512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0557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C2E1C7-7245-4ACD-BE11-9458FAAC4A7B}" type="datetimeFigureOut">
              <a:rPr lang="en-US" smtClean="0"/>
              <a:t>9/11/2017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151024-57FE-4063-971F-555AD9790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466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AE1778D-F51C-4483-B653-745C26BD05E1}" type="slidenum">
              <a:rPr lang="en-US" altLang="en-US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1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5557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346668-376B-4185-AA0E-B0E23AB538EE}" type="slidenum">
              <a:rPr lang="en-US" smtClean="0">
                <a:solidFill>
                  <a:prstClr val="black"/>
                </a:solidFill>
              </a:rPr>
              <a:pPr/>
              <a:t>77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177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7290B-99BF-45E7-B03A-FD640639B291}" type="datetimeFigureOut">
              <a:rPr lang="en-US" smtClean="0"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9DDB2-45EF-4026-9398-34E459B41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106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7290B-99BF-45E7-B03A-FD640639B291}" type="datetimeFigureOut">
              <a:rPr lang="en-US" smtClean="0"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9DDB2-45EF-4026-9398-34E459B41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273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7290B-99BF-45E7-B03A-FD640639B291}" type="datetimeFigureOut">
              <a:rPr lang="en-US" smtClean="0"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9DDB2-45EF-4026-9398-34E459B41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6308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5BD79-198E-4946-B586-D2402E3DE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CA00D-1C47-48F9-9A36-9E3F4549DA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57838"/>
      </p:ext>
    </p:extLst>
  </p:cSld>
  <p:clrMapOvr>
    <a:masterClrMapping/>
  </p:clrMapOvr>
  <p:transition spd="slow"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5BD79-198E-4946-B586-D2402E3DE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CA00D-1C47-48F9-9A36-9E3F4549DA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847031"/>
      </p:ext>
    </p:extLst>
  </p:cSld>
  <p:clrMapOvr>
    <a:masterClrMapping/>
  </p:clrMapOvr>
  <p:transition spd="slow"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5BD79-198E-4946-B586-D2402E3DE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CA00D-1C47-48F9-9A36-9E3F4549DA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726491"/>
      </p:ext>
    </p:extLst>
  </p:cSld>
  <p:clrMapOvr>
    <a:masterClrMapping/>
  </p:clrMapOvr>
  <p:transition spd="slow"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5BD79-198E-4946-B586-D2402E3DE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CA00D-1C47-48F9-9A36-9E3F4549DA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609235"/>
      </p:ext>
    </p:extLst>
  </p:cSld>
  <p:clrMapOvr>
    <a:masterClrMapping/>
  </p:clrMapOvr>
  <p:transition spd="slow"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5BD79-198E-4946-B586-D2402E3DE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CA00D-1C47-48F9-9A36-9E3F4549DA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301141"/>
      </p:ext>
    </p:extLst>
  </p:cSld>
  <p:clrMapOvr>
    <a:masterClrMapping/>
  </p:clrMapOvr>
  <p:transition spd="slow"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5BD79-198E-4946-B586-D2402E3DE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CA00D-1C47-48F9-9A36-9E3F4549DA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648689"/>
      </p:ext>
    </p:extLst>
  </p:cSld>
  <p:clrMapOvr>
    <a:masterClrMapping/>
  </p:clrMapOvr>
  <p:transition spd="slow"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5BD79-198E-4946-B586-D2402E3DE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CA00D-1C47-48F9-9A36-9E3F4549DA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77560"/>
      </p:ext>
    </p:extLst>
  </p:cSld>
  <p:clrMapOvr>
    <a:masterClrMapping/>
  </p:clrMapOvr>
  <p:transition spd="slow"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5BD79-198E-4946-B586-D2402E3DE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CA00D-1C47-48F9-9A36-9E3F4549DA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914655"/>
      </p:ext>
    </p:extLst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7290B-99BF-45E7-B03A-FD640639B291}" type="datetimeFigureOut">
              <a:rPr lang="en-US" smtClean="0"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9DDB2-45EF-4026-9398-34E459B41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0306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5BD79-198E-4946-B586-D2402E3DE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CA00D-1C47-48F9-9A36-9E3F4549DA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796328"/>
      </p:ext>
    </p:extLst>
  </p:cSld>
  <p:clrMapOvr>
    <a:masterClrMapping/>
  </p:clrMapOvr>
  <p:transition spd="slow"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5BD79-198E-4946-B586-D2402E3DE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CA00D-1C47-48F9-9A36-9E3F4549DA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841803"/>
      </p:ext>
    </p:extLst>
  </p:cSld>
  <p:clrMapOvr>
    <a:masterClrMapping/>
  </p:clrMapOvr>
  <p:transition spd="slow"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5BD79-198E-4946-B586-D2402E3DE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CA00D-1C47-48F9-9A36-9E3F4549DA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47702"/>
      </p:ext>
    </p:extLst>
  </p:cSld>
  <p:clrMapOvr>
    <a:masterClrMapping/>
  </p:clrMapOvr>
  <p:transition spd="slow"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C752A-5E26-42ED-A8AF-C6B930FBB3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E7318-4D82-4CC4-964F-973F898F1F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829322"/>
      </p:ext>
    </p:extLst>
  </p:cSld>
  <p:clrMapOvr>
    <a:masterClrMapping/>
  </p:clrMapOvr>
  <p:transition spd="slow">
    <p:wipe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C752A-5E26-42ED-A8AF-C6B930FBB3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E7318-4D82-4CC4-964F-973F898F1F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903843"/>
      </p:ext>
    </p:extLst>
  </p:cSld>
  <p:clrMapOvr>
    <a:masterClrMapping/>
  </p:clrMapOvr>
  <p:transition spd="slow">
    <p:wipe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C752A-5E26-42ED-A8AF-C6B930FBB3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E7318-4D82-4CC4-964F-973F898F1F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864580"/>
      </p:ext>
    </p:extLst>
  </p:cSld>
  <p:clrMapOvr>
    <a:masterClrMapping/>
  </p:clrMapOvr>
  <p:transition spd="slow">
    <p:wipe dir="r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C752A-5E26-42ED-A8AF-C6B930FBB3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E7318-4D82-4CC4-964F-973F898F1F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205292"/>
      </p:ext>
    </p:extLst>
  </p:cSld>
  <p:clrMapOvr>
    <a:masterClrMapping/>
  </p:clrMapOvr>
  <p:transition spd="slow">
    <p:wipe dir="r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C752A-5E26-42ED-A8AF-C6B930FBB3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E7318-4D82-4CC4-964F-973F898F1F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661157"/>
      </p:ext>
    </p:extLst>
  </p:cSld>
  <p:clrMapOvr>
    <a:masterClrMapping/>
  </p:clrMapOvr>
  <p:transition spd="slow">
    <p:wipe dir="r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C752A-5E26-42ED-A8AF-C6B930FBB3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E7318-4D82-4CC4-964F-973F898F1F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723559"/>
      </p:ext>
    </p:extLst>
  </p:cSld>
  <p:clrMapOvr>
    <a:masterClrMapping/>
  </p:clrMapOvr>
  <p:transition spd="slow">
    <p:wipe dir="r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C752A-5E26-42ED-A8AF-C6B930FBB3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E7318-4D82-4CC4-964F-973F898F1F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110771"/>
      </p:ext>
    </p:extLst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7290B-99BF-45E7-B03A-FD640639B291}" type="datetimeFigureOut">
              <a:rPr lang="en-US" smtClean="0"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9DDB2-45EF-4026-9398-34E459B41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1792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C752A-5E26-42ED-A8AF-C6B930FBB3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E7318-4D82-4CC4-964F-973F898F1F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219040"/>
      </p:ext>
    </p:extLst>
  </p:cSld>
  <p:clrMapOvr>
    <a:masterClrMapping/>
  </p:clrMapOvr>
  <p:transition spd="slow">
    <p:wipe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C752A-5E26-42ED-A8AF-C6B930FBB3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E7318-4D82-4CC4-964F-973F898F1F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74456"/>
      </p:ext>
    </p:extLst>
  </p:cSld>
  <p:clrMapOvr>
    <a:masterClrMapping/>
  </p:clrMapOvr>
  <p:transition spd="slow">
    <p:wipe dir="r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C752A-5E26-42ED-A8AF-C6B930FBB3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E7318-4D82-4CC4-964F-973F898F1F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789068"/>
      </p:ext>
    </p:extLst>
  </p:cSld>
  <p:clrMapOvr>
    <a:masterClrMapping/>
  </p:clrMapOvr>
  <p:transition spd="slow">
    <p:wipe dir="r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C752A-5E26-42ED-A8AF-C6B930FBB3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E7318-4D82-4CC4-964F-973F898F1F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937344"/>
      </p:ext>
    </p:extLst>
  </p:cSld>
  <p:clrMapOvr>
    <a:masterClrMapping/>
  </p:clrMapOvr>
  <p:transition spd="slow">
    <p:wipe dir="r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4A910C-50A4-4FC6-849B-B4078DE3D955}" type="slidenum">
              <a:rPr lang="zh-TW" altLang="en-US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759056"/>
      </p:ext>
    </p:extLst>
  </p:cSld>
  <p:clrMapOvr>
    <a:masterClrMapping/>
  </p:clrMapOvr>
  <p:transition spd="slow">
    <p:wipe dir="r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6DBB42-5552-498F-B113-ED48B7888B28}" type="slidenum">
              <a:rPr lang="zh-TW" altLang="en-US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53915"/>
      </p:ext>
    </p:extLst>
  </p:cSld>
  <p:clrMapOvr>
    <a:masterClrMapping/>
  </p:clrMapOvr>
  <p:transition spd="slow">
    <p:wipe dir="r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8E550B-FC59-4D40-9BE8-B0A4F61B8652}" type="slidenum">
              <a:rPr lang="zh-TW" altLang="en-US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423395"/>
      </p:ext>
    </p:extLst>
  </p:cSld>
  <p:clrMapOvr>
    <a:masterClrMapping/>
  </p:clrMapOvr>
  <p:transition spd="slow">
    <p:wipe dir="r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64B9ED-6939-4D19-80C0-E56C447690FD}" type="slidenum">
              <a:rPr lang="zh-TW" altLang="en-US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211957"/>
      </p:ext>
    </p:extLst>
  </p:cSld>
  <p:clrMapOvr>
    <a:masterClrMapping/>
  </p:clrMapOvr>
  <p:transition spd="slow">
    <p:wipe dir="r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1BE40A-872B-4D6E-9CC7-6C7566FFA0E6}" type="slidenum">
              <a:rPr lang="zh-TW" altLang="en-US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746132"/>
      </p:ext>
    </p:extLst>
  </p:cSld>
  <p:clrMapOvr>
    <a:masterClrMapping/>
  </p:clrMapOvr>
  <p:transition spd="slow">
    <p:wipe dir="r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945B2B-B7C2-42D2-817A-58B4124C2314}" type="slidenum">
              <a:rPr lang="zh-TW" altLang="en-US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644571"/>
      </p:ext>
    </p:extLst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7290B-99BF-45E7-B03A-FD640639B291}" type="datetimeFigureOut">
              <a:rPr lang="en-US" smtClean="0"/>
              <a:t>9/11/2017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9DDB2-45EF-4026-9398-34E459B41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6576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A9C4AD-56A8-49D8-89FA-6A70C34FE078}" type="slidenum">
              <a:rPr lang="zh-TW" altLang="en-US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365185"/>
      </p:ext>
    </p:extLst>
  </p:cSld>
  <p:clrMapOvr>
    <a:masterClrMapping/>
  </p:clrMapOvr>
  <p:transition spd="slow">
    <p:wipe dir="r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ACE02C-221E-42E3-B44E-8EADC52CD235}" type="slidenum">
              <a:rPr lang="zh-TW" altLang="en-US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132078"/>
      </p:ext>
    </p:extLst>
  </p:cSld>
  <p:clrMapOvr>
    <a:masterClrMapping/>
  </p:clrMapOvr>
  <p:transition spd="slow">
    <p:wipe dir="r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2BE3D0-76B0-470A-8F19-22C6E8F03E18}" type="slidenum">
              <a:rPr lang="zh-TW" altLang="en-US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110277"/>
      </p:ext>
    </p:extLst>
  </p:cSld>
  <p:clrMapOvr>
    <a:masterClrMapping/>
  </p:clrMapOvr>
  <p:transition spd="slow">
    <p:wipe dir="r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85C911-D45E-4B8A-AC4A-60A38BDD1289}" type="slidenum">
              <a:rPr lang="zh-TW" altLang="en-US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875643"/>
      </p:ext>
    </p:extLst>
  </p:cSld>
  <p:clrMapOvr>
    <a:masterClrMapping/>
  </p:clrMapOvr>
  <p:transition spd="slow">
    <p:wipe dir="r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623D9C-5FF5-4AA4-B7CA-72D59574AF16}" type="slidenum">
              <a:rPr lang="zh-TW" altLang="en-US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368700"/>
      </p:ext>
    </p:extLst>
  </p:cSld>
  <p:clrMapOvr>
    <a:masterClrMapping/>
  </p:clrMapOvr>
  <p:transition spd="slow">
    <p:wipe dir="r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DFD95-B5D5-4351-AE2B-EAEA5CE01C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F1255-7BD4-4724-9AD2-B78DCEA87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019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DFD95-B5D5-4351-AE2B-EAEA5CE01C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F1255-7BD4-4724-9AD2-B78DCEA87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611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DFD95-B5D5-4351-AE2B-EAEA5CE01C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F1255-7BD4-4724-9AD2-B78DCEA87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57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DFD95-B5D5-4351-AE2B-EAEA5CE01C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F1255-7BD4-4724-9AD2-B78DCEA87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59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DFD95-B5D5-4351-AE2B-EAEA5CE01C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F1255-7BD4-4724-9AD2-B78DCEA87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330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7290B-99BF-45E7-B03A-FD640639B291}" type="datetimeFigureOut">
              <a:rPr lang="en-US" smtClean="0"/>
              <a:t>9/11/2017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9DDB2-45EF-4026-9398-34E459B41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26456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DFD95-B5D5-4351-AE2B-EAEA5CE01C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F1255-7BD4-4724-9AD2-B78DCEA87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457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DFD95-B5D5-4351-AE2B-EAEA5CE01C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F1255-7BD4-4724-9AD2-B78DCEA87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93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DFD95-B5D5-4351-AE2B-EAEA5CE01C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F1255-7BD4-4724-9AD2-B78DCEA87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37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DFD95-B5D5-4351-AE2B-EAEA5CE01C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F1255-7BD4-4724-9AD2-B78DCEA87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174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DFD95-B5D5-4351-AE2B-EAEA5CE01C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F1255-7BD4-4724-9AD2-B78DCEA87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930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DFD95-B5D5-4351-AE2B-EAEA5CE01C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F1255-7BD4-4724-9AD2-B78DCEA87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392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F47859-20F8-4FA3-B89A-B7CF2B6564F1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13896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6D72AB-E60D-4EE5-A36E-5CCC9D9DF534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21497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DA7BC9-1B16-4CB0-8DAF-C72F20B7F464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19651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76E51D-73C8-4B72-B01A-F239DABF0A5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311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7290B-99BF-45E7-B03A-FD640639B291}" type="datetimeFigureOut">
              <a:rPr lang="en-US" smtClean="0"/>
              <a:t>9/11/2017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9DDB2-45EF-4026-9398-34E459B41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401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EE4638-728A-4943-85D4-23895AFE48A4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4515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7238CC-BF6B-45F6-849C-813B1E457DE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87871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3E6AE9-B0B9-478B-BE33-29B29FB3A3B2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95939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3EC0A3-39A4-4030-A0ED-2A3EC2435E1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7012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131A51-1AE2-4CBF-9861-6872D2BD718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641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7AAA41-0E33-4BD2-899F-01AFC0A62C51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2129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503138-2D0A-416E-B213-81BF07DDC8C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91990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EB887B-A645-4A67-9A85-C70F724ADAB2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07764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32D794-5A24-435D-A7AE-B276C8B41A8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30042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015ABC-4913-4196-81A8-889F919A11E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780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7290B-99BF-45E7-B03A-FD640639B291}" type="datetimeFigureOut">
              <a:rPr lang="en-US" smtClean="0"/>
              <a:t>9/11/2017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9DDB2-45EF-4026-9398-34E459B41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00790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53091D-8FA7-4B1C-978B-DC65443418D2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2839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F4CABF-A4FF-45D1-B1E1-BC5CB6A2435A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70424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8E4CE3-9E37-4C91-908F-3A02BF9EFF72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54232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0FFE6F-9B45-489B-85E7-649F1208E0C3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0161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5C6126-527A-47A4-BC93-21A24CF8F95A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89073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FD014B-68B6-4A13-9EDC-3CA285CA2C03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65130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F358F9-F39A-440E-9DEE-93C412B775D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38436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1AEA25-F61E-4F02-A757-1EF7F4AEFFE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62359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C752A-5E26-42ED-A8AF-C6B930FBB3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E7318-4D82-4CC4-964F-973F898F1F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605645"/>
      </p:ext>
    </p:extLst>
  </p:cSld>
  <p:clrMapOvr>
    <a:masterClrMapping/>
  </p:clrMapOvr>
  <p:transition spd="slow">
    <p:wipe dir="r"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C752A-5E26-42ED-A8AF-C6B930FBB3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E7318-4D82-4CC4-964F-973F898F1F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385119"/>
      </p:ext>
    </p:extLst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7290B-99BF-45E7-B03A-FD640639B291}" type="datetimeFigureOut">
              <a:rPr lang="en-US" smtClean="0"/>
              <a:t>9/11/2017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9DDB2-45EF-4026-9398-34E459B41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13724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C752A-5E26-42ED-A8AF-C6B930FBB3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E7318-4D82-4CC4-964F-973F898F1F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702760"/>
      </p:ext>
    </p:extLst>
  </p:cSld>
  <p:clrMapOvr>
    <a:masterClrMapping/>
  </p:clrMapOvr>
  <p:transition spd="slow">
    <p:wipe dir="r"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C752A-5E26-42ED-A8AF-C6B930FBB3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E7318-4D82-4CC4-964F-973F898F1F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897948"/>
      </p:ext>
    </p:extLst>
  </p:cSld>
  <p:clrMapOvr>
    <a:masterClrMapping/>
  </p:clrMapOvr>
  <p:transition spd="slow">
    <p:wipe dir="r"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C752A-5E26-42ED-A8AF-C6B930FBB3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E7318-4D82-4CC4-964F-973F898F1F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76238"/>
      </p:ext>
    </p:extLst>
  </p:cSld>
  <p:clrMapOvr>
    <a:masterClrMapping/>
  </p:clrMapOvr>
  <p:transition spd="slow">
    <p:wipe dir="r"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C752A-5E26-42ED-A8AF-C6B930FBB3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E7318-4D82-4CC4-964F-973F898F1F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383243"/>
      </p:ext>
    </p:extLst>
  </p:cSld>
  <p:clrMapOvr>
    <a:masterClrMapping/>
  </p:clrMapOvr>
  <p:transition spd="slow">
    <p:wipe dir="r"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C752A-5E26-42ED-A8AF-C6B930FBB3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E7318-4D82-4CC4-964F-973F898F1F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069582"/>
      </p:ext>
    </p:extLst>
  </p:cSld>
  <p:clrMapOvr>
    <a:masterClrMapping/>
  </p:clrMapOvr>
  <p:transition spd="slow">
    <p:wipe dir="r"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C752A-5E26-42ED-A8AF-C6B930FBB3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E7318-4D82-4CC4-964F-973F898F1F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6202399"/>
      </p:ext>
    </p:extLst>
  </p:cSld>
  <p:clrMapOvr>
    <a:masterClrMapping/>
  </p:clrMapOvr>
  <p:transition spd="slow">
    <p:wipe dir="r"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C752A-5E26-42ED-A8AF-C6B930FBB3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E7318-4D82-4CC4-964F-973F898F1F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849349"/>
      </p:ext>
    </p:extLst>
  </p:cSld>
  <p:clrMapOvr>
    <a:masterClrMapping/>
  </p:clrMapOvr>
  <p:transition spd="slow">
    <p:wipe dir="r"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C752A-5E26-42ED-A8AF-C6B930FBB3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E7318-4D82-4CC4-964F-973F898F1F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003705"/>
      </p:ext>
    </p:extLst>
  </p:cSld>
  <p:clrMapOvr>
    <a:masterClrMapping/>
  </p:clrMapOvr>
  <p:transition spd="slow">
    <p:wipe dir="r"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C752A-5E26-42ED-A8AF-C6B930FBB3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E7318-4D82-4CC4-964F-973F898F1F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090232"/>
      </p:ext>
    </p:extLst>
  </p:cSld>
  <p:clrMapOvr>
    <a:masterClrMapping/>
  </p:clrMapOvr>
  <p:transition spd="slow">
    <p:wipe dir="r"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0491-C62D-42E0-AEE5-CF2B93E034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4CAEF-6166-4848-914A-809294FE95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291511"/>
      </p:ext>
    </p:extLst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7290B-99BF-45E7-B03A-FD640639B291}" type="datetimeFigureOut">
              <a:rPr lang="en-US" smtClean="0"/>
              <a:t>9/11/2017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9DDB2-45EF-4026-9398-34E459B41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50910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0491-C62D-42E0-AEE5-CF2B93E034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4CAEF-6166-4848-914A-809294FE95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570966"/>
      </p:ext>
    </p:extLst>
  </p:cSld>
  <p:clrMapOvr>
    <a:masterClrMapping/>
  </p:clrMapOvr>
  <p:transition spd="slow">
    <p:wipe dir="r"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0491-C62D-42E0-AEE5-CF2B93E034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4CAEF-6166-4848-914A-809294FE95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684829"/>
      </p:ext>
    </p:extLst>
  </p:cSld>
  <p:clrMapOvr>
    <a:masterClrMapping/>
  </p:clrMapOvr>
  <p:transition spd="slow">
    <p:wipe dir="r"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0491-C62D-42E0-AEE5-CF2B93E034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4CAEF-6166-4848-914A-809294FE95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359981"/>
      </p:ext>
    </p:extLst>
  </p:cSld>
  <p:clrMapOvr>
    <a:masterClrMapping/>
  </p:clrMapOvr>
  <p:transition spd="slow">
    <p:wipe dir="r"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0491-C62D-42E0-AEE5-CF2B93E034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4CAEF-6166-4848-914A-809294FE95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461490"/>
      </p:ext>
    </p:extLst>
  </p:cSld>
  <p:clrMapOvr>
    <a:masterClrMapping/>
  </p:clrMapOvr>
  <p:transition spd="slow">
    <p:wipe dir="r"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0491-C62D-42E0-AEE5-CF2B93E034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4CAEF-6166-4848-914A-809294FE95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284396"/>
      </p:ext>
    </p:extLst>
  </p:cSld>
  <p:clrMapOvr>
    <a:masterClrMapping/>
  </p:clrMapOvr>
  <p:transition spd="slow">
    <p:wipe dir="r"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0491-C62D-42E0-AEE5-CF2B93E034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4CAEF-6166-4848-914A-809294FE95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72012"/>
      </p:ext>
    </p:extLst>
  </p:cSld>
  <p:clrMapOvr>
    <a:masterClrMapping/>
  </p:clrMapOvr>
  <p:transition spd="slow">
    <p:wipe dir="r"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0491-C62D-42E0-AEE5-CF2B93E034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4CAEF-6166-4848-914A-809294FE95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995246"/>
      </p:ext>
    </p:extLst>
  </p:cSld>
  <p:clrMapOvr>
    <a:masterClrMapping/>
  </p:clrMapOvr>
  <p:transition spd="slow">
    <p:wipe dir="r"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0491-C62D-42E0-AEE5-CF2B93E034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4CAEF-6166-4848-914A-809294FE95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463416"/>
      </p:ext>
    </p:extLst>
  </p:cSld>
  <p:clrMapOvr>
    <a:masterClrMapping/>
  </p:clrMapOvr>
  <p:transition spd="slow">
    <p:wipe dir="r"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0491-C62D-42E0-AEE5-CF2B93E034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4CAEF-6166-4848-914A-809294FE95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417453"/>
      </p:ext>
    </p:extLst>
  </p:cSld>
  <p:clrMapOvr>
    <a:masterClrMapping/>
  </p:clrMapOvr>
  <p:transition spd="slow">
    <p:wipe dir="r"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0491-C62D-42E0-AEE5-CF2B93E034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4CAEF-6166-4848-914A-809294FE95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732014"/>
      </p:ext>
    </p:extLst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7290B-99BF-45E7-B03A-FD640639B291}" type="datetimeFigureOut">
              <a:rPr lang="en-US" smtClean="0"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DDB2-45EF-4026-9398-34E459B41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484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45BD79-198E-4946-B586-D2402E3DE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CA00D-1C47-48F9-9A36-9E3F4549DA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232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wipe dir="r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C752A-5E26-42ED-A8AF-C6B930FBB3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2E7318-4D82-4CC4-964F-973F898F1F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wipe dir="r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TW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TW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47EFE6D-F5B9-4216-97FF-903F15F62C65}" type="slidenum">
              <a:rPr lang="zh-TW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TW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744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slow"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DFD95-B5D5-4351-AE2B-EAEA5CE01C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1F1255-7BD4-4724-9AD2-B78DCEA87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4374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="">
      <p:transition spd="slow">
        <p:wipe dir="r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166581D-80B4-44B1-9B7F-6E03FD106E43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064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2721C1A-7F30-4000-AA2B-225CD61A9F57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971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C752A-5E26-42ED-A8AF-C6B930FBB3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2E7318-4D82-4CC4-964F-973F898F1F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781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 spd="slow">
    <p:wipe dir="r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5F0491-C62D-42E0-AEE5-CF2B93E034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24CAEF-6166-4848-914A-809294FE95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138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 spd="slow">
    <p:wipe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0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3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0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90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4112" y="164592"/>
            <a:ext cx="8839200" cy="1051560"/>
          </a:xfrm>
          <a:noFill/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     </a:t>
            </a:r>
            <a:r>
              <a:rPr lang="en-US" altLang="en-US" sz="4000" b="1" i="1" dirty="0" smtClean="0">
                <a:solidFill>
                  <a:schemeClr val="tx1"/>
                </a:solidFill>
                <a:latin typeface="Matura MT Script Capitals" pitchFamily="66" charset="0"/>
                <a:ea typeface="Batang" pitchFamily="18" charset="-127"/>
              </a:rPr>
              <a:t>ABC</a:t>
            </a:r>
            <a:r>
              <a:rPr lang="en-US" altLang="en-US" sz="4000" dirty="0" smtClean="0">
                <a:solidFill>
                  <a:schemeClr val="tx1"/>
                </a:solidFill>
                <a:latin typeface="Matura MT Script Capitals" pitchFamily="66" charset="0"/>
              </a:rPr>
              <a:t>  2017 </a:t>
            </a:r>
            <a:r>
              <a:rPr lang="zh-TW" altLang="en-US" sz="4000" dirty="0" smtClean="0">
                <a:solidFill>
                  <a:schemeClr val="tx1"/>
                </a:solidFill>
                <a:ea typeface="新細明體" panose="02020500000000000000" pitchFamily="18" charset="-120"/>
              </a:rPr>
              <a:t>    </a:t>
            </a:r>
            <a:endParaRPr lang="en-US" altLang="en-US" sz="4000" dirty="0" smtClean="0">
              <a:solidFill>
                <a:schemeClr val="tx1"/>
              </a:solidFill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en-US" sz="2800" dirty="0" smtClean="0"/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dirty="0" smtClean="0"/>
              <a:t>             </a:t>
            </a:r>
            <a:r>
              <a:rPr lang="en-US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Access Bible Convention</a:t>
            </a:r>
            <a:r>
              <a:rPr lang="en-US" sz="2000" dirty="0" smtClean="0"/>
              <a:t> 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923544" y="4314952"/>
            <a:ext cx="7772400" cy="2387600"/>
          </a:xfrm>
          <a:prstGeom prst="rect">
            <a:avLst/>
          </a:prstGeom>
        </p:spPr>
        <p:txBody>
          <a:bodyPr spcFirstLastPara="1" vert="horz" lIns="91440" tIns="45720" rIns="91440" bIns="45720" numCol="1" rtlCol="0" anchor="b">
            <a:prstTxWarp prst="textArchUp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8000" dirty="0" smtClean="0">
                <a:ln w="22225">
                  <a:noFill/>
                  <a:prstDash val="solid"/>
                </a:ln>
                <a:latin typeface="DFPTanLiW5-B5-AZ" panose="03000500000000000000" pitchFamily="66" charset="-120"/>
                <a:ea typeface="DFPTanLiW5-B5-AZ" panose="03000500000000000000" pitchFamily="66" charset="-120"/>
              </a:rPr>
              <a:t>從但以理書中</a:t>
            </a:r>
            <a:r>
              <a:rPr lang="en-US" altLang="zh-CN" sz="8000" dirty="0" smtClean="0">
                <a:ln w="22225">
                  <a:noFill/>
                  <a:prstDash val="solid"/>
                </a:ln>
                <a:latin typeface="DFPTanLiW5-B5-AZ" panose="03000500000000000000" pitchFamily="66" charset="-120"/>
                <a:ea typeface="DFPTanLiW5-B5-AZ" panose="03000500000000000000" pitchFamily="66" charset="-120"/>
              </a:rPr>
              <a:t/>
            </a:r>
            <a:br>
              <a:rPr lang="en-US" altLang="zh-CN" sz="8000" dirty="0" smtClean="0">
                <a:ln w="22225">
                  <a:noFill/>
                  <a:prstDash val="solid"/>
                </a:ln>
                <a:latin typeface="DFPTanLiW5-B5-AZ" panose="03000500000000000000" pitchFamily="66" charset="-120"/>
                <a:ea typeface="DFPTanLiW5-B5-AZ" panose="03000500000000000000" pitchFamily="66" charset="-120"/>
              </a:rPr>
            </a:br>
            <a:r>
              <a:rPr lang="zh-CN" altLang="en-US" sz="8000" dirty="0" smtClean="0">
                <a:ln w="22225">
                  <a:noFill/>
                  <a:prstDash val="solid"/>
                </a:ln>
                <a:latin typeface="DFPTanLiW5-B5-AZ" panose="03000500000000000000" pitchFamily="66" charset="-120"/>
                <a:ea typeface="DFPTanLiW5-B5-AZ" panose="03000500000000000000" pitchFamily="66" charset="-120"/>
              </a:rPr>
              <a:t>的四個王</a:t>
            </a:r>
            <a:r>
              <a:rPr lang="en-US" altLang="zh-CN" sz="8000" dirty="0" smtClean="0">
                <a:ln w="22225">
                  <a:noFill/>
                  <a:prstDash val="solid"/>
                </a:ln>
                <a:latin typeface="DFPTanLiW5-B5-AZ" panose="03000500000000000000" pitchFamily="66" charset="-120"/>
                <a:ea typeface="DFPTanLiW5-B5-AZ" panose="03000500000000000000" pitchFamily="66" charset="-120"/>
              </a:rPr>
              <a:t/>
            </a:r>
            <a:br>
              <a:rPr lang="en-US" altLang="zh-CN" sz="8000" dirty="0" smtClean="0">
                <a:ln w="22225">
                  <a:noFill/>
                  <a:prstDash val="solid"/>
                </a:ln>
                <a:latin typeface="DFPTanLiW5-B5-AZ" panose="03000500000000000000" pitchFamily="66" charset="-120"/>
                <a:ea typeface="DFPTanLiW5-B5-AZ" panose="03000500000000000000" pitchFamily="66" charset="-120"/>
              </a:rPr>
            </a:br>
            <a:r>
              <a:rPr lang="zh-CN" altLang="en-US" sz="8000" dirty="0" smtClean="0">
                <a:ln w="22225">
                  <a:noFill/>
                  <a:prstDash val="solid"/>
                </a:ln>
                <a:latin typeface="DFPTanLiW5-B5-AZ" panose="03000500000000000000" pitchFamily="66" charset="-120"/>
                <a:ea typeface="DFPTanLiW5-B5-AZ" panose="03000500000000000000" pitchFamily="66" charset="-120"/>
              </a:rPr>
              <a:t>學習</a:t>
            </a:r>
            <a:endParaRPr lang="en-US" sz="8000" dirty="0">
              <a:ln w="22225">
                <a:noFill/>
                <a:prstDash val="solid"/>
              </a:ln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5358384" y="6117336"/>
            <a:ext cx="4398264" cy="740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4400" b="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DFPTanLiW5-B5-AZ" panose="03000500000000000000" pitchFamily="66" charset="-120"/>
                <a:ea typeface="DFPTanLiW5-B5-AZ" panose="03000500000000000000" pitchFamily="66" charset="-120"/>
                <a:cs typeface="+mn-cs"/>
              </a:rPr>
              <a:t>曾修剛 醫師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uLnTx/>
              <a:uFillTx/>
              <a:latin typeface="DFPTanLiW5-B5-AZ" panose="03000500000000000000" pitchFamily="66" charset="-120"/>
              <a:ea typeface="DFPTanLiW5-B5-AZ" panose="03000500000000000000" pitchFamily="66" charset="-120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721608" y="4855464"/>
            <a:ext cx="2031325" cy="1200329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sz="72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講義</a:t>
            </a:r>
            <a:endParaRPr lang="en-US" sz="72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4273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BABYLO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6460" y="0"/>
            <a:ext cx="4646676" cy="4321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210312" y="4416552"/>
            <a:ext cx="8540496" cy="2508504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30000"/>
              </a:spcAft>
            </a:pPr>
            <a:r>
              <a:rPr lang="zh-TW" altLang="en-US" dirty="0" smtClean="0">
                <a:solidFill>
                  <a:srgbClr val="0000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尼布甲尼撒王大興土木，把巴比倫城建為宏偉高大、堅固華美。其城為正方形，共長</a:t>
            </a:r>
            <a:r>
              <a:rPr lang="en-US" altLang="zh-TW" dirty="0" smtClean="0">
                <a:solidFill>
                  <a:srgbClr val="0000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96</a:t>
            </a:r>
            <a:r>
              <a:rPr lang="zh-TW" altLang="en-US" dirty="0" smtClean="0">
                <a:solidFill>
                  <a:srgbClr val="0000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公里，每邊</a:t>
            </a:r>
            <a:r>
              <a:rPr lang="en-US" altLang="zh-TW" dirty="0" smtClean="0">
                <a:solidFill>
                  <a:srgbClr val="0000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24</a:t>
            </a:r>
            <a:r>
              <a:rPr lang="zh-TW" altLang="en-US" dirty="0" smtClean="0">
                <a:solidFill>
                  <a:srgbClr val="0000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公里，高</a:t>
            </a:r>
            <a:r>
              <a:rPr lang="en-US" altLang="zh-TW" dirty="0" smtClean="0">
                <a:solidFill>
                  <a:srgbClr val="0000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90</a:t>
            </a:r>
            <a:r>
              <a:rPr lang="zh-TW" altLang="en-US" dirty="0" smtClean="0">
                <a:solidFill>
                  <a:srgbClr val="0000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公尺，厚</a:t>
            </a:r>
            <a:r>
              <a:rPr lang="en-US" altLang="zh-TW" dirty="0" smtClean="0">
                <a:solidFill>
                  <a:srgbClr val="0000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24</a:t>
            </a:r>
            <a:r>
              <a:rPr lang="zh-TW" altLang="en-US" dirty="0" smtClean="0">
                <a:solidFill>
                  <a:srgbClr val="0000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公尺，基深</a:t>
            </a:r>
            <a:r>
              <a:rPr lang="en-US" altLang="zh-TW" dirty="0" smtClean="0">
                <a:solidFill>
                  <a:srgbClr val="0000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56</a:t>
            </a:r>
            <a:r>
              <a:rPr lang="zh-TW" altLang="en-US" dirty="0" smtClean="0">
                <a:solidFill>
                  <a:srgbClr val="0000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公尺。城牆上有</a:t>
            </a:r>
            <a:r>
              <a:rPr lang="en-US" altLang="zh-TW" dirty="0" smtClean="0">
                <a:solidFill>
                  <a:srgbClr val="0000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250</a:t>
            </a:r>
            <a:r>
              <a:rPr lang="zh-TW" altLang="en-US" dirty="0" smtClean="0">
                <a:solidFill>
                  <a:srgbClr val="0000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處堡壘及警衛室，銅門</a:t>
            </a:r>
            <a:r>
              <a:rPr lang="en-US" altLang="zh-TW" dirty="0" smtClean="0">
                <a:solidFill>
                  <a:srgbClr val="0000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100</a:t>
            </a:r>
            <a:r>
              <a:rPr lang="zh-TW" altLang="en-US" dirty="0" smtClean="0">
                <a:solidFill>
                  <a:srgbClr val="0000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個，城牆之外有寬而深之護城濠。城內有宏大的馬達克神廟，以堅固的內城形成王宮，有遊行大道，有古代七大奇觀之一的空中花園。幼發拉底河流經城內，兩岸皆築有磚牆，以渡船相通。另有一大橋架於石堤之上，長達</a:t>
            </a:r>
            <a:r>
              <a:rPr lang="en-US" altLang="zh-TW" dirty="0" smtClean="0">
                <a:solidFill>
                  <a:srgbClr val="0000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800</a:t>
            </a:r>
            <a:r>
              <a:rPr lang="zh-TW" altLang="en-US" dirty="0" smtClean="0">
                <a:solidFill>
                  <a:srgbClr val="0000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公尺，寬</a:t>
            </a:r>
            <a:r>
              <a:rPr lang="en-US" altLang="zh-TW" dirty="0" smtClean="0">
                <a:solidFill>
                  <a:srgbClr val="0000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9</a:t>
            </a:r>
            <a:r>
              <a:rPr lang="zh-TW" altLang="en-US" dirty="0" smtClean="0">
                <a:solidFill>
                  <a:srgbClr val="0000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公尺，兩端附設吊橋，夜間收起，斷絕橋樑交通。河底有隧道，寬</a:t>
            </a:r>
            <a:r>
              <a:rPr lang="en-US" altLang="zh-TW" dirty="0" smtClean="0">
                <a:solidFill>
                  <a:srgbClr val="0000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4.5</a:t>
            </a:r>
            <a:r>
              <a:rPr lang="zh-TW" altLang="en-US" dirty="0" smtClean="0">
                <a:solidFill>
                  <a:srgbClr val="0000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公尺，高</a:t>
            </a:r>
            <a:r>
              <a:rPr lang="en-US" altLang="zh-TW" dirty="0" smtClean="0">
                <a:solidFill>
                  <a:srgbClr val="0000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3.6</a:t>
            </a:r>
            <a:r>
              <a:rPr lang="zh-TW" altLang="en-US" dirty="0" smtClean="0">
                <a:solidFill>
                  <a:srgbClr val="0000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公尺。工程之大，華麗，令人歎為觀止。</a:t>
            </a: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990600" y="152400"/>
            <a:ext cx="1098550" cy="457200"/>
          </a:xfrm>
          <a:prstGeom prst="rect">
            <a:avLst/>
          </a:prstGeom>
          <a:solidFill>
            <a:srgbClr val="000000">
              <a:alpha val="7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2400" smtClean="0">
                <a:solidFill>
                  <a:srgbClr val="FFFFFF"/>
                </a:solidFill>
                <a:ea typeface="SimHei" panose="02010609060101010101" pitchFamily="49" charset="-122"/>
              </a:rPr>
              <a:t>巴比倫</a:t>
            </a:r>
            <a:endParaRPr lang="zh-TW" altLang="en-US" sz="2400" smtClean="0">
              <a:solidFill>
                <a:srgbClr val="FFFFFF"/>
              </a:solidFill>
              <a:ea typeface="SimHe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41012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794" y="99950"/>
            <a:ext cx="7886700" cy="1325563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zh-CN" altLang="en-US" sz="7200" dirty="0" smtClean="0">
                <a:solidFill>
                  <a:sysClr val="windowText" lastClr="000000"/>
                </a:solidFill>
                <a:latin typeface="DFPTanLiW5-B5-AZ" panose="03000500000000000000" pitchFamily="66" charset="-120"/>
                <a:ea typeface="DFPTanLiW5-B5-AZ" panose="03000500000000000000" pitchFamily="66" charset="-120"/>
              </a:rPr>
              <a:t>巴比倫城</a:t>
            </a:r>
            <a:endParaRPr lang="en-US" sz="7200" dirty="0">
              <a:solidFill>
                <a:sysClr val="windowText" lastClr="000000"/>
              </a:solidFill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33" y="1210760"/>
            <a:ext cx="9031067" cy="5418640"/>
          </a:xfrm>
        </p:spPr>
      </p:pic>
    </p:spTree>
    <p:extLst>
      <p:ext uri="{BB962C8B-B14F-4D97-AF65-F5344CB8AC3E}">
        <p14:creationId xmlns:p14="http://schemas.microsoft.com/office/powerpoint/2010/main" val="3793518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Babylon </a:t>
            </a:r>
            <a:r>
              <a:rPr lang="zh-CN" altLang="en-US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的多神</a:t>
            </a:r>
            <a:r>
              <a:rPr lang="en-US" altLang="zh-CN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—</a:t>
            </a:r>
            <a:br>
              <a:rPr lang="en-US" altLang="zh-CN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</a:br>
            <a:r>
              <a:rPr lang="zh-CN" altLang="en-US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賽 </a:t>
            </a:r>
            <a:r>
              <a:rPr lang="en-US" altLang="zh-CN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46</a:t>
            </a:r>
            <a:r>
              <a:rPr lang="zh-CN" altLang="en-US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：</a:t>
            </a:r>
            <a:r>
              <a:rPr lang="en-US" altLang="zh-CN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1</a:t>
            </a:r>
            <a:endParaRPr lang="en-US" sz="54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4370" y="2072512"/>
            <a:ext cx="7886700" cy="4895215"/>
          </a:xfrm>
        </p:spPr>
        <p:txBody>
          <a:bodyPr>
            <a:normAutofit/>
          </a:bodyPr>
          <a:lstStyle/>
          <a:p>
            <a:pPr marL="1143000" indent="-1143000">
              <a:buClr>
                <a:schemeClr val="tx1"/>
              </a:buClr>
              <a:buFont typeface="+mj-lt"/>
              <a:buAutoNum type="arabicPeriod"/>
            </a:pPr>
            <a:r>
              <a:rPr lang="en-US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Bel </a:t>
            </a:r>
            <a:r>
              <a:rPr lang="zh-CN" altLang="en-US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彼勒</a:t>
            </a:r>
            <a:r>
              <a:rPr lang="en-US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---Bull</a:t>
            </a:r>
          </a:p>
          <a:p>
            <a:pPr marL="1143000" indent="-1143000">
              <a:buClr>
                <a:schemeClr val="tx1"/>
              </a:buClr>
              <a:buFont typeface="+mj-lt"/>
              <a:buAutoNum type="arabicPeriod"/>
            </a:pPr>
            <a:r>
              <a:rPr lang="en-US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Ishtar--- Lion</a:t>
            </a:r>
          </a:p>
          <a:p>
            <a:pPr marL="1143000" indent="-1143000">
              <a:buClr>
                <a:schemeClr val="tx1"/>
              </a:buClr>
              <a:buFont typeface="+mj-lt"/>
              <a:buAutoNum type="arabicPeriod"/>
            </a:pPr>
            <a:r>
              <a:rPr lang="en-US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</a:t>
            </a:r>
            <a:r>
              <a:rPr lang="en-US" sz="6000" dirty="0" err="1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Marduk</a:t>
            </a:r>
            <a:r>
              <a:rPr lang="en-US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--dragon </a:t>
            </a:r>
          </a:p>
          <a:p>
            <a:pPr marL="1143000" indent="-1143000">
              <a:buClr>
                <a:schemeClr val="tx1"/>
              </a:buClr>
              <a:buFont typeface="+mj-lt"/>
              <a:buAutoNum type="arabicPeriod"/>
            </a:pPr>
            <a:r>
              <a:rPr lang="en-US" altLang="zh-CN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Nebo</a:t>
            </a:r>
            <a:r>
              <a:rPr lang="zh-CN" altLang="en-US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尼波</a:t>
            </a:r>
            <a:r>
              <a:rPr lang="en-US" altLang="zh-CN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---</a:t>
            </a:r>
            <a:r>
              <a:rPr lang="zh-CN" altLang="en-US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火神</a:t>
            </a:r>
            <a:r>
              <a:rPr lang="zh-CN" altLang="en-US" sz="6000" dirty="0" smtClean="0">
                <a:solidFill>
                  <a:schemeClr val="bg1"/>
                </a:solidFill>
                <a:latin typeface="DFPTanLiW5-B5-AZ" panose="03000500000000000000" pitchFamily="66" charset="-120"/>
                <a:ea typeface="DFPTanLiW5-B5-AZ" panose="03000500000000000000" pitchFamily="66" charset="-120"/>
              </a:rPr>
              <a:t>神</a:t>
            </a:r>
            <a:endParaRPr lang="en-US" sz="6000" dirty="0">
              <a:solidFill>
                <a:schemeClr val="bg1"/>
              </a:solidFill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37941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922" y="3071750"/>
            <a:ext cx="7886700" cy="1325563"/>
          </a:xfrm>
        </p:spPr>
        <p:txBody>
          <a:bodyPr>
            <a:noAutofit/>
          </a:bodyPr>
          <a:lstStyle/>
          <a:p>
            <a:pPr algn="ctr"/>
            <a:r>
              <a:rPr lang="en-US" altLang="zh-CN" sz="1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PTanLiW5-B5-AZ" panose="03000500000000000000" pitchFamily="66" charset="-120"/>
                <a:ea typeface="DFPTanLiW5-B5-AZ" panose="03000500000000000000" pitchFamily="66" charset="-120"/>
              </a:rPr>
              <a:t/>
            </a:r>
            <a:br>
              <a:rPr lang="en-US" altLang="zh-CN" sz="1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PTanLiW5-B5-AZ" panose="03000500000000000000" pitchFamily="66" charset="-120"/>
                <a:ea typeface="DFPTanLiW5-B5-AZ" panose="03000500000000000000" pitchFamily="66" charset="-120"/>
              </a:rPr>
            </a:br>
            <a:r>
              <a:rPr lang="zh-CN" altLang="en-US" sz="11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尼布甲尼撒</a:t>
            </a:r>
            <a:endParaRPr lang="en-US" sz="110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05840" y="2337727"/>
            <a:ext cx="7360920" cy="1631216"/>
          </a:xfrm>
          <a:prstGeom prst="rect">
            <a:avLst/>
          </a:prstGeom>
        </p:spPr>
        <p:txBody>
          <a:bodyPr wrap="square">
            <a:prstTxWarp prst="textArchUp">
              <a:avLst/>
            </a:prstTxWarp>
            <a:spAutoFit/>
          </a:bodyPr>
          <a:lstStyle/>
          <a:p>
            <a:pPr algn="ctr"/>
            <a:r>
              <a:rPr lang="zh-CN" altLang="en-US" sz="12500" dirty="0">
                <a:latin typeface="DFPTanLiW5-B5-AZ" panose="03000500000000000000" pitchFamily="66" charset="-120"/>
                <a:ea typeface="DFPTanLiW5-B5-AZ" panose="03000500000000000000" pitchFamily="66" charset="-120"/>
                <a:cs typeface="+mj-cs"/>
              </a:rPr>
              <a:t>第一個王</a:t>
            </a:r>
            <a:endParaRPr lang="en-US" sz="12500" dirty="0"/>
          </a:p>
        </p:txBody>
      </p:sp>
    </p:spTree>
    <p:extLst>
      <p:ext uri="{BB962C8B-B14F-4D97-AF65-F5344CB8AC3E}">
        <p14:creationId xmlns:p14="http://schemas.microsoft.com/office/powerpoint/2010/main" val="24118845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66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尼布甲尼撒王</a:t>
            </a:r>
            <a:endParaRPr lang="en-US" sz="66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794" y="1661033"/>
            <a:ext cx="7886700" cy="4351338"/>
          </a:xfrm>
        </p:spPr>
        <p:txBody>
          <a:bodyPr>
            <a:noAutofit/>
          </a:bodyPr>
          <a:lstStyle/>
          <a:p>
            <a:pPr marL="0" indent="0">
              <a:buClr>
                <a:schemeClr val="accent2">
                  <a:lumMod val="20000"/>
                  <a:lumOff val="80000"/>
                </a:schemeClr>
              </a:buClr>
              <a:buNone/>
            </a:pPr>
            <a:r>
              <a:rPr lang="en-US" sz="60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</a:t>
            </a:r>
            <a:r>
              <a:rPr lang="zh-CN" altLang="en-US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年紀輕輕就收拾亞述帝國，打敗埃及帝國，建立巴比倫帝國，從兩河流域到尼羅河流域都屬於他。</a:t>
            </a:r>
            <a:endParaRPr lang="en-US" altLang="zh-CN" sz="60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9227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" t="1530" r="1864" b="1949"/>
          <a:stretch/>
        </p:blipFill>
        <p:spPr>
          <a:xfrm>
            <a:off x="0" y="731520"/>
            <a:ext cx="9015984" cy="5888736"/>
          </a:xfrm>
        </p:spPr>
      </p:pic>
    </p:spTree>
    <p:extLst>
      <p:ext uri="{BB962C8B-B14F-4D97-AF65-F5344CB8AC3E}">
        <p14:creationId xmlns:p14="http://schemas.microsoft.com/office/powerpoint/2010/main" val="3700207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http://beholdicomequickly.weebly.com/uploads/2/5/8/7/25873839/9470850_orig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09" y="82296"/>
            <a:ext cx="9081380" cy="6583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7025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5224" y="0"/>
            <a:ext cx="5424678" cy="1325563"/>
          </a:xfrm>
        </p:spPr>
        <p:txBody>
          <a:bodyPr>
            <a:normAutofit/>
          </a:bodyPr>
          <a:lstStyle/>
          <a:p>
            <a:pPr algn="ctr"/>
            <a:r>
              <a:rPr lang="zh-CN" altLang="en-US" sz="8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金像</a:t>
            </a:r>
            <a:endParaRPr lang="en-US" sz="80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64" y="0"/>
            <a:ext cx="2191512" cy="6727942"/>
          </a:xfrm>
        </p:spPr>
      </p:pic>
      <p:sp>
        <p:nvSpPr>
          <p:cNvPr id="5" name="TextBox 4"/>
          <p:cNvSpPr txBox="1"/>
          <p:nvPr/>
        </p:nvSpPr>
        <p:spPr>
          <a:xfrm>
            <a:off x="2706624" y="1335024"/>
            <a:ext cx="618134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40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高 </a:t>
            </a:r>
            <a:r>
              <a:rPr lang="en-US" altLang="zh-CN" sz="40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60</a:t>
            </a:r>
            <a:r>
              <a:rPr lang="zh-CN" altLang="en-US" sz="40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肘 （</a:t>
            </a:r>
            <a:r>
              <a:rPr lang="en-US" altLang="zh-CN" sz="40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90 </a:t>
            </a:r>
            <a:r>
              <a:rPr lang="zh-CN" altLang="en-US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呎</a:t>
            </a:r>
            <a:r>
              <a:rPr lang="en-US" altLang="zh-CN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; 27m</a:t>
            </a:r>
            <a:r>
              <a:rPr lang="zh-CN" altLang="en-US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）</a:t>
            </a:r>
            <a:endParaRPr lang="en-US" altLang="zh-CN" sz="40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40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寬 </a:t>
            </a:r>
            <a:r>
              <a:rPr lang="en-US" altLang="zh-CN" sz="40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6</a:t>
            </a:r>
            <a:r>
              <a:rPr lang="zh-CN" altLang="en-US" sz="40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肘  （</a:t>
            </a:r>
            <a:r>
              <a:rPr lang="en-US" altLang="zh-CN" sz="40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9 </a:t>
            </a:r>
            <a:r>
              <a:rPr lang="zh-CN" altLang="en-US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呎</a:t>
            </a:r>
            <a:r>
              <a:rPr lang="en-US" altLang="zh-CN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; 2.7m</a:t>
            </a:r>
            <a:r>
              <a:rPr lang="zh-CN" altLang="en-US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）</a:t>
            </a:r>
            <a:endParaRPr lang="en-US" altLang="zh-CN" sz="40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40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這是尼布甲尼撒王自我膨脹的表現</a:t>
            </a:r>
            <a:endParaRPr lang="en-US" altLang="zh-CN" sz="40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40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召集文武百官參加開光之禮。音樂一響，全體俯伏下拜，只有一人例外就是尼布甲尼撒王本人。</a:t>
            </a:r>
            <a:endParaRPr lang="en-US" sz="40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7957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83" y="-29876"/>
            <a:ext cx="9024917" cy="6768688"/>
          </a:xfrm>
        </p:spPr>
      </p:pic>
      <p:sp>
        <p:nvSpPr>
          <p:cNvPr id="3" name="TextBox 2"/>
          <p:cNvSpPr txBox="1"/>
          <p:nvPr/>
        </p:nvSpPr>
        <p:spPr>
          <a:xfrm flipH="1">
            <a:off x="2496312" y="5586984"/>
            <a:ext cx="51389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prstClr val="white"/>
                </a:solidFill>
              </a:rPr>
              <a:t>stand alone  </a:t>
            </a:r>
          </a:p>
        </p:txBody>
      </p:sp>
    </p:spTree>
    <p:extLst>
      <p:ext uri="{BB962C8B-B14F-4D97-AF65-F5344CB8AC3E}">
        <p14:creationId xmlns:p14="http://schemas.microsoft.com/office/powerpoint/2010/main" val="2986440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https://fccya.files.wordpress.com/2014/07/daniel-3-furnace.jpg?w=62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168" y="-159"/>
            <a:ext cx="8942832" cy="670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78408" y="374904"/>
            <a:ext cx="26084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en-US" sz="7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PTanLiW5-B5-AZ" panose="03000500000000000000" pitchFamily="66" charset="-120"/>
                <a:ea typeface="DFPTanLiW5-B5-AZ" panose="03000500000000000000" pitchFamily="66" charset="-120"/>
              </a:rPr>
              <a:t>火窰</a:t>
            </a:r>
            <a:endParaRPr lang="en-US" sz="7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31096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6482" y="137160"/>
            <a:ext cx="1547622" cy="566929"/>
          </a:xfrm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zh-CN" altLang="en-US" sz="3600" b="1" dirty="0" smtClean="0">
                <a:latin typeface="+mn-lt"/>
              </a:rPr>
              <a:t>大衛</a:t>
            </a:r>
            <a:endParaRPr lang="en-US" sz="3600" b="1" dirty="0"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00200" y="3840480"/>
            <a:ext cx="2221992" cy="175432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prstClr val="black"/>
                </a:solidFill>
              </a:rPr>
              <a:t>以色列</a:t>
            </a:r>
            <a:endParaRPr lang="en-US" altLang="zh-CN" sz="3600" b="1" dirty="0">
              <a:solidFill>
                <a:prstClr val="black"/>
              </a:solidFill>
            </a:endParaRPr>
          </a:p>
          <a:p>
            <a:pPr algn="ctr"/>
            <a:r>
              <a:rPr lang="en-US" altLang="zh-CN" sz="3600" b="1" dirty="0">
                <a:solidFill>
                  <a:prstClr val="black"/>
                </a:solidFill>
              </a:rPr>
              <a:t>722 BC</a:t>
            </a:r>
          </a:p>
          <a:p>
            <a:pPr algn="ctr"/>
            <a:r>
              <a:rPr lang="zh-CN" altLang="en-US" sz="3600" b="1" dirty="0">
                <a:solidFill>
                  <a:prstClr val="black"/>
                </a:solidFill>
              </a:rPr>
              <a:t>亡於亞述</a:t>
            </a:r>
            <a:endParaRPr lang="en-US" altLang="zh-CN" sz="3600" b="1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41654" y="3867912"/>
            <a:ext cx="1596912" cy="230832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prstClr val="black"/>
                </a:solidFill>
              </a:rPr>
              <a:t>猶大</a:t>
            </a:r>
            <a:endParaRPr lang="en-US" sz="3600" b="1" dirty="0">
              <a:solidFill>
                <a:prstClr val="black"/>
              </a:solidFill>
            </a:endParaRPr>
          </a:p>
          <a:p>
            <a:pPr algn="ctr"/>
            <a:r>
              <a:rPr lang="en-US" sz="3600" b="1" dirty="0">
                <a:solidFill>
                  <a:prstClr val="black"/>
                </a:solidFill>
              </a:rPr>
              <a:t>586 BC </a:t>
            </a:r>
          </a:p>
          <a:p>
            <a:pPr algn="ctr"/>
            <a:r>
              <a:rPr lang="zh-CN" altLang="en-US" sz="3600" b="1" dirty="0">
                <a:solidFill>
                  <a:prstClr val="black"/>
                </a:solidFill>
              </a:rPr>
              <a:t>亡於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</a:p>
          <a:p>
            <a:pPr algn="ctr"/>
            <a:r>
              <a:rPr lang="zh-CN" altLang="en-US" sz="3600" b="1" dirty="0">
                <a:solidFill>
                  <a:prstClr val="black"/>
                </a:solidFill>
              </a:rPr>
              <a:t>巴比倫</a:t>
            </a:r>
            <a:endParaRPr lang="en-US" sz="3600" b="1" dirty="0">
              <a:solidFill>
                <a:prstClr val="black"/>
              </a:solidFill>
            </a:endParaRPr>
          </a:p>
        </p:txBody>
      </p:sp>
      <p:sp>
        <p:nvSpPr>
          <p:cNvPr id="15" name="Minus 14"/>
          <p:cNvSpPr/>
          <p:nvPr/>
        </p:nvSpPr>
        <p:spPr>
          <a:xfrm>
            <a:off x="2295144" y="3005328"/>
            <a:ext cx="4480560" cy="539496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Minus 15"/>
          <p:cNvSpPr/>
          <p:nvPr/>
        </p:nvSpPr>
        <p:spPr>
          <a:xfrm rot="16200000">
            <a:off x="2587752" y="3218688"/>
            <a:ext cx="694944" cy="512064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Minus 16"/>
          <p:cNvSpPr/>
          <p:nvPr/>
        </p:nvSpPr>
        <p:spPr>
          <a:xfrm rot="5400000">
            <a:off x="4320540" y="649224"/>
            <a:ext cx="580644" cy="580644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Minus 17"/>
          <p:cNvSpPr/>
          <p:nvPr/>
        </p:nvSpPr>
        <p:spPr>
          <a:xfrm rot="5400000">
            <a:off x="5765292" y="3223260"/>
            <a:ext cx="704088" cy="585216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3633978" y="1161288"/>
            <a:ext cx="1916430" cy="591313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3600" b="1" dirty="0" smtClean="0">
                <a:solidFill>
                  <a:prstClr val="black"/>
                </a:solidFill>
                <a:latin typeface="Calibri" panose="020F0502020204030204"/>
              </a:rPr>
              <a:t>所羅門</a:t>
            </a:r>
            <a:r>
              <a:rPr lang="en-US" sz="3600" b="1" dirty="0" smtClean="0">
                <a:solidFill>
                  <a:prstClr val="black"/>
                </a:solidFill>
                <a:latin typeface="Calibri" panose="020F0502020204030204"/>
              </a:rPr>
              <a:t> </a:t>
            </a:r>
            <a:endParaRPr lang="en-US" sz="36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Left Arrow 2"/>
          <p:cNvSpPr/>
          <p:nvPr/>
        </p:nvSpPr>
        <p:spPr>
          <a:xfrm rot="1244616">
            <a:off x="3790738" y="5432497"/>
            <a:ext cx="1549562" cy="255441"/>
          </a:xfrm>
          <a:prstGeom prst="leftArrow">
            <a:avLst>
              <a:gd name="adj1" fmla="val 57194"/>
              <a:gd name="adj2" fmla="val 50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99248" y="6062472"/>
            <a:ext cx="1213794" cy="70788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0B0D0B"/>
                </a:solidFill>
              </a:rPr>
              <a:t>波斯</a:t>
            </a:r>
            <a:endParaRPr lang="en-US" sz="4000" b="1" dirty="0">
              <a:solidFill>
                <a:srgbClr val="0B0D0B"/>
              </a:solidFill>
            </a:endParaRPr>
          </a:p>
        </p:txBody>
      </p:sp>
      <p:sp>
        <p:nvSpPr>
          <p:cNvPr id="5" name="Left Arrow 4"/>
          <p:cNvSpPr/>
          <p:nvPr/>
        </p:nvSpPr>
        <p:spPr>
          <a:xfrm rot="1712256">
            <a:off x="6929389" y="6179746"/>
            <a:ext cx="764161" cy="333035"/>
          </a:xfrm>
          <a:prstGeom prst="lef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3649218" y="2118360"/>
            <a:ext cx="1916430" cy="591313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3600" b="1" dirty="0" smtClean="0">
                <a:solidFill>
                  <a:prstClr val="black"/>
                </a:solidFill>
                <a:latin typeface="Calibri" panose="020F0502020204030204"/>
              </a:rPr>
              <a:t>羅波安</a:t>
            </a:r>
            <a:r>
              <a:rPr lang="en-US" sz="3600" b="1" dirty="0" smtClean="0">
                <a:solidFill>
                  <a:prstClr val="black"/>
                </a:solidFill>
                <a:latin typeface="Calibri" panose="020F0502020204030204"/>
              </a:rPr>
              <a:t> </a:t>
            </a:r>
            <a:endParaRPr lang="en-US" sz="36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Minus 19"/>
          <p:cNvSpPr/>
          <p:nvPr/>
        </p:nvSpPr>
        <p:spPr>
          <a:xfrm rot="5400000">
            <a:off x="4352544" y="1629156"/>
            <a:ext cx="541020" cy="629412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Minus 20"/>
          <p:cNvSpPr/>
          <p:nvPr/>
        </p:nvSpPr>
        <p:spPr>
          <a:xfrm rot="5400000">
            <a:off x="4288536" y="2644140"/>
            <a:ext cx="723900" cy="665988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67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 dir="d"/>
      </p:transition>
    </mc:Choice>
    <mc:Fallback xmlns="">
      <p:transition spd="slow">
        <p:wipe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594" y="996062"/>
            <a:ext cx="2983230" cy="4700650"/>
          </a:xfrm>
        </p:spPr>
        <p:txBody>
          <a:bodyPr>
            <a:noAutofit/>
          </a:bodyPr>
          <a:lstStyle/>
          <a:p>
            <a:r>
              <a:rPr lang="zh-CN" altLang="en-US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尼布甲尼撒王以第一人稱敘述這個夢，可以說是他的見證</a:t>
            </a:r>
            <a:endParaRPr lang="en-US" sz="54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068" y="0"/>
            <a:ext cx="4915001" cy="6846768"/>
          </a:xfrm>
        </p:spPr>
      </p:pic>
    </p:spTree>
    <p:extLst>
      <p:ext uri="{BB962C8B-B14F-4D97-AF65-F5344CB8AC3E}">
        <p14:creationId xmlns:p14="http://schemas.microsoft.com/office/powerpoint/2010/main" val="391807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66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尼布甲尼撒王</a:t>
            </a:r>
            <a:endParaRPr lang="en-US" sz="66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0624" y="1661033"/>
            <a:ext cx="8257032" cy="4351338"/>
          </a:xfrm>
        </p:spPr>
        <p:txBody>
          <a:bodyPr>
            <a:noAutofit/>
          </a:bodyPr>
          <a:lstStyle/>
          <a:p>
            <a:pPr>
              <a:buClr>
                <a:schemeClr val="tx1"/>
              </a:buClr>
            </a:pPr>
            <a:r>
              <a:rPr lang="zh-CN" altLang="en-US" sz="4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雖然經歷過：</a:t>
            </a:r>
            <a:endParaRPr lang="en-US" altLang="zh-CN" sz="48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 marL="0" indent="0">
              <a:buClr>
                <a:schemeClr val="tx1"/>
              </a:buClr>
              <a:buNone/>
            </a:pPr>
            <a:r>
              <a:rPr lang="en-US" altLang="zh-CN" sz="48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</a:t>
            </a:r>
            <a:r>
              <a:rPr lang="zh-CN" altLang="en-US" sz="4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第二章</a:t>
            </a:r>
            <a:r>
              <a:rPr lang="en-US" altLang="zh-CN" sz="4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—</a:t>
            </a:r>
            <a:r>
              <a:rPr lang="zh-CN" altLang="en-US" sz="4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但以理解巨像的夢，</a:t>
            </a:r>
            <a:endParaRPr lang="en-US" altLang="zh-CN" sz="48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 marL="0" indent="0">
              <a:buClr>
                <a:schemeClr val="tx1"/>
              </a:buClr>
              <a:buNone/>
            </a:pPr>
            <a:r>
              <a:rPr lang="en-US" altLang="zh-CN" sz="48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</a:t>
            </a:r>
            <a:r>
              <a:rPr lang="zh-CN" altLang="en-US" sz="4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第三章</a:t>
            </a:r>
            <a:r>
              <a:rPr lang="en-US" altLang="zh-CN" sz="4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—</a:t>
            </a:r>
            <a:r>
              <a:rPr lang="zh-CN" altLang="en-US" sz="4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強迫人拜金像</a:t>
            </a:r>
            <a:endParaRPr lang="en-US" altLang="zh-CN" sz="48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 marL="0" indent="0">
              <a:buClr>
                <a:schemeClr val="tx1"/>
              </a:buClr>
              <a:buNone/>
            </a:pPr>
            <a:r>
              <a:rPr lang="en-US" altLang="zh-CN" sz="48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</a:t>
            </a:r>
            <a:r>
              <a:rPr lang="zh-CN" altLang="en-US" sz="4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的學習，他驕傲的本性仍然</a:t>
            </a:r>
            <a:endParaRPr lang="en-US" altLang="zh-CN" sz="48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 marL="0" indent="0">
              <a:buClr>
                <a:schemeClr val="tx1"/>
              </a:buClr>
              <a:buNone/>
            </a:pPr>
            <a:r>
              <a:rPr lang="en-US" altLang="zh-CN" sz="48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</a:t>
            </a:r>
            <a:r>
              <a:rPr lang="zh-CN" altLang="en-US" sz="4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存在</a:t>
            </a:r>
            <a:endParaRPr lang="en-US" sz="48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073791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Pride </a:t>
            </a:r>
            <a:r>
              <a:rPr lang="zh-CN" altLang="en-US" sz="72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驕傲</a:t>
            </a:r>
            <a:endParaRPr lang="en-US" sz="72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chemeClr val="accent2">
                  <a:lumMod val="20000"/>
                  <a:lumOff val="80000"/>
                </a:schemeClr>
              </a:buClr>
              <a:buNone/>
            </a:pPr>
            <a:r>
              <a:rPr lang="zh-CN" altLang="en-US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他說，“這大巴比倫不是我用大能大力建為京都，要顯我威嚴的榮耀嗎？</a:t>
            </a:r>
            <a:r>
              <a:rPr lang="en-US" altLang="zh-CN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--</a:t>
            </a:r>
            <a:r>
              <a:rPr lang="zh-CN" altLang="en-US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但 </a:t>
            </a:r>
            <a:r>
              <a:rPr lang="en-US" altLang="zh-CN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4</a:t>
            </a:r>
            <a:r>
              <a:rPr lang="zh-CN" altLang="en-US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：</a:t>
            </a:r>
            <a:r>
              <a:rPr lang="en-US" altLang="zh-CN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30</a:t>
            </a:r>
            <a:endParaRPr lang="en-US" sz="54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478462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009" y="1896728"/>
            <a:ext cx="6766560" cy="4833256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21158" y="383414"/>
            <a:ext cx="9018270" cy="1325563"/>
          </a:xfrm>
        </p:spPr>
        <p:txBody>
          <a:bodyPr>
            <a:normAutofit fontScale="90000"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zh-CN" altLang="en-US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忠心照顧主人</a:t>
            </a:r>
            <a:r>
              <a:rPr lang="en-US" altLang="zh-CN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-</a:t>
            </a:r>
            <a:r>
              <a:rPr lang="zh-CN" altLang="en-US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但 </a:t>
            </a:r>
            <a:r>
              <a:rPr lang="en-US" altLang="zh-CN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4</a:t>
            </a:r>
            <a:r>
              <a:rPr lang="zh-CN" altLang="en-US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：</a:t>
            </a:r>
            <a:r>
              <a:rPr lang="en-US" altLang="zh-CN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33</a:t>
            </a:r>
            <a:endParaRPr lang="en-US" sz="60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86586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5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04" y="1448651"/>
            <a:ext cx="7232904" cy="5103215"/>
          </a:xfr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07442" y="191390"/>
            <a:ext cx="910056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空中花園 </a:t>
            </a:r>
            <a:endParaRPr lang="en-US" altLang="zh-CN" sz="60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 algn="ctr"/>
            <a:r>
              <a:rPr lang="en-US" altLang="zh-CN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Hanging Garden </a:t>
            </a:r>
            <a:endParaRPr lang="en-US" sz="60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390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9778" y="45720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b="1" dirty="0" smtClean="0">
                <a:latin typeface="+mn-lt"/>
              </a:rPr>
              <a:t>Pride</a:t>
            </a:r>
            <a:r>
              <a:rPr lang="en-US" sz="6600" dirty="0" smtClean="0">
                <a:latin typeface="+mn-lt"/>
              </a:rPr>
              <a:t> </a:t>
            </a:r>
            <a:r>
              <a:rPr lang="zh-CN" altLang="en-US" sz="66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驕傲</a:t>
            </a:r>
            <a:endParaRPr lang="en-US" sz="66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98193"/>
            <a:ext cx="8997696" cy="4351338"/>
          </a:xfrm>
        </p:spPr>
        <p:txBody>
          <a:bodyPr>
            <a:noAutofit/>
          </a:bodyPr>
          <a:lstStyle/>
          <a:p>
            <a:pPr marL="514350" indent="-514350">
              <a:buClr>
                <a:schemeClr val="tx1"/>
              </a:buClr>
              <a:buFont typeface="+mj-lt"/>
              <a:buAutoNum type="arabicPeriod"/>
            </a:pPr>
            <a:r>
              <a:rPr lang="en-US" altLang="zh-CN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</a:t>
            </a: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驕傲是把自己想得過高。</a:t>
            </a:r>
            <a:endParaRPr lang="en-US" altLang="zh-CN" sz="44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 marL="514350" indent="-514350">
              <a:buClr>
                <a:schemeClr val="tx1"/>
              </a:buClr>
              <a:buFont typeface="+mj-lt"/>
              <a:buAutoNum type="arabicPeriod"/>
            </a:pP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驕傲是相當詭譎的罪， 它可以化</a:t>
            </a:r>
            <a:endParaRPr lang="en-US" altLang="zh-CN" sz="44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 marL="0" indent="0">
              <a:buClr>
                <a:schemeClr val="tx1"/>
              </a:buClr>
              <a:buNone/>
            </a:pPr>
            <a:r>
              <a:rPr lang="en-US" altLang="zh-CN" sz="44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</a:t>
            </a:r>
            <a:r>
              <a:rPr lang="en-US" altLang="zh-CN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  </a:t>
            </a: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妝成千百種的樣式，是眾罪之魁。</a:t>
            </a:r>
            <a:endParaRPr lang="en-US" sz="44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 marL="0" indent="0">
              <a:buClr>
                <a:schemeClr val="tx1"/>
              </a:buClr>
              <a:buNone/>
            </a:pPr>
            <a:r>
              <a:rPr lang="en-US" altLang="zh-CN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3. </a:t>
            </a: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驕傲是無止無境的，不分男女老</a:t>
            </a:r>
            <a:endParaRPr lang="en-US" altLang="zh-CN" sz="44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 marL="0" indent="0">
              <a:buClr>
                <a:schemeClr val="tx1"/>
              </a:buClr>
              <a:buNone/>
            </a:pPr>
            <a:r>
              <a:rPr lang="en-US" altLang="zh-CN" sz="44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</a:t>
            </a:r>
            <a:r>
              <a:rPr lang="en-US" altLang="zh-CN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  </a:t>
            </a: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少，東西南北，士農工商，貧富</a:t>
            </a:r>
            <a:endParaRPr lang="en-US" altLang="zh-CN" sz="44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 marL="0" indent="0">
              <a:buClr>
                <a:schemeClr val="tx1"/>
              </a:buClr>
              <a:buNone/>
            </a:pPr>
            <a:r>
              <a:rPr lang="en-US" altLang="zh-CN" sz="44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</a:t>
            </a:r>
            <a:r>
              <a:rPr lang="en-US" altLang="zh-CN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  </a:t>
            </a: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貴賤</a:t>
            </a:r>
            <a:r>
              <a:rPr lang="en-US" altLang="zh-CN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----</a:t>
            </a:r>
            <a:endParaRPr lang="en-US" sz="44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25282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53440"/>
            <a:ext cx="8997696" cy="6202807"/>
          </a:xfrm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Font typeface="+mj-lt"/>
              <a:buAutoNum type="arabicPeriod" startAt="4"/>
            </a:pPr>
            <a:r>
              <a:rPr lang="zh-CN" altLang="en-US" sz="4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驕傲是神的頭號敵人，是樂園中最先犯的罪，也常是我們臨死最後卸下的罪。</a:t>
            </a:r>
            <a:endParaRPr lang="en-US" altLang="zh-CN" sz="48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 marL="914400" indent="-914400">
              <a:buClr>
                <a:schemeClr val="tx1"/>
              </a:buClr>
              <a:buFont typeface="+mj-lt"/>
              <a:buAutoNum type="arabicPeriod" startAt="4"/>
            </a:pPr>
            <a:r>
              <a:rPr lang="zh-CN" altLang="en-US" sz="48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驕傲</a:t>
            </a:r>
            <a:r>
              <a:rPr lang="zh-CN" altLang="en-US" sz="4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是一項相當獨特的罪。所有的罪都使我們遠離神，惟獨驕傲是迎頭攻擊神。它總是處心積慮的想把神從祂的寶座上拉下來，好讓自己坐上去。</a:t>
            </a:r>
            <a:endParaRPr lang="en-US" altLang="zh-CN" sz="48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35707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66" y="794894"/>
            <a:ext cx="9073134" cy="1325563"/>
          </a:xfrm>
        </p:spPr>
        <p:txBody>
          <a:bodyPr>
            <a:noAutofit/>
          </a:bodyPr>
          <a:lstStyle/>
          <a:p>
            <a:pPr algn="ctr"/>
            <a:r>
              <a:rPr lang="en-US" altLang="zh-CN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Self-esteem vs. Pride</a:t>
            </a:r>
            <a:endParaRPr lang="en-US" sz="54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456" y="2017649"/>
            <a:ext cx="8350758" cy="4351338"/>
          </a:xfrm>
        </p:spPr>
        <p:txBody>
          <a:bodyPr>
            <a:noAutofit/>
          </a:bodyPr>
          <a:lstStyle/>
          <a:p>
            <a:pPr>
              <a:buClr>
                <a:schemeClr val="tx1"/>
              </a:buClr>
            </a:pP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健康的自我形象來自對於自我的正確認識。</a:t>
            </a:r>
            <a:endParaRPr lang="en-US" altLang="zh-CN" sz="44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>
              <a:buClr>
                <a:schemeClr val="tx1"/>
              </a:buClr>
            </a:pP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基督徒的自我形像根源於我們的得救於神</a:t>
            </a:r>
            <a:endParaRPr lang="en-US" altLang="zh-CN" sz="44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 lvl="1">
              <a:buClr>
                <a:schemeClr val="tx1"/>
              </a:buClr>
            </a:pP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神愛我們 約 </a:t>
            </a:r>
            <a:r>
              <a:rPr lang="en-US" altLang="zh-CN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3</a:t>
            </a: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：</a:t>
            </a:r>
            <a:r>
              <a:rPr lang="en-US" altLang="zh-CN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16</a:t>
            </a:r>
          </a:p>
          <a:p>
            <a:pPr lvl="1">
              <a:buClr>
                <a:schemeClr val="tx1"/>
              </a:buClr>
            </a:pP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我們受造奇妙可畏</a:t>
            </a:r>
            <a:endParaRPr lang="en-US" altLang="zh-CN" sz="44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 lvl="1">
              <a:buClr>
                <a:schemeClr val="tx1"/>
              </a:buClr>
            </a:pP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我們是被揀選的族類</a:t>
            </a:r>
            <a:endParaRPr lang="en-US" sz="44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72184" y="0"/>
            <a:ext cx="68397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自我形象 與 驕傲 </a:t>
            </a:r>
            <a:endParaRPr lang="en-US" sz="60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8283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658" y="14567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zh-CN" altLang="en-US" sz="72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羅波安不聽忠言</a:t>
            </a:r>
            <a:endParaRPr lang="en-US" sz="72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pic>
        <p:nvPicPr>
          <p:cNvPr id="4" name="Picture 2" descr="https://radiofreeredoubt.com/wp-content/uploads/2013/01/rehoboam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" y="1463889"/>
            <a:ext cx="8465820" cy="4283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93776" y="5742433"/>
            <a:ext cx="8412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prstClr val="black"/>
                </a:solidFill>
                <a:latin typeface="DFPTanLiW5-B5-AZ" panose="03000500000000000000" pitchFamily="66" charset="-120"/>
                <a:ea typeface="DFPTanLiW5-B5-AZ" panose="03000500000000000000" pitchFamily="66" charset="-120"/>
              </a:rPr>
              <a:t>你要聽勸教，受訓</a:t>
            </a:r>
            <a:r>
              <a:rPr lang="zh-CN" altLang="en-US" sz="3600" dirty="0">
                <a:solidFill>
                  <a:prstClr val="black"/>
                </a:solidFill>
                <a:latin typeface="DFPTanLiW5-B5-AZ" panose="03000500000000000000" pitchFamily="66" charset="-120"/>
                <a:ea typeface="DFPTanLiW5-B5-AZ" panose="03000500000000000000" pitchFamily="66" charset="-120"/>
              </a:rPr>
              <a:t>誨</a:t>
            </a:r>
            <a:r>
              <a:rPr lang="zh-CN" altLang="en-US" sz="3600" dirty="0" smtClean="0">
                <a:solidFill>
                  <a:prstClr val="black"/>
                </a:solidFill>
                <a:latin typeface="DFPTanLiW5-B5-AZ" panose="03000500000000000000" pitchFamily="66" charset="-120"/>
                <a:ea typeface="DFPTanLiW5-B5-AZ" panose="03000500000000000000" pitchFamily="66" charset="-120"/>
              </a:rPr>
              <a:t>，使你終久有智慧。</a:t>
            </a:r>
            <a:r>
              <a:rPr lang="en-US" altLang="zh-CN" sz="3600" dirty="0" smtClean="0">
                <a:solidFill>
                  <a:prstClr val="black"/>
                </a:solidFill>
                <a:latin typeface="DFPTanLiW5-B5-AZ" panose="03000500000000000000" pitchFamily="66" charset="-120"/>
                <a:ea typeface="DFPTanLiW5-B5-AZ" panose="03000500000000000000" pitchFamily="66" charset="-120"/>
              </a:rPr>
              <a:t>--</a:t>
            </a:r>
            <a:r>
              <a:rPr lang="zh-CN" altLang="en-US" sz="3600" dirty="0" smtClean="0">
                <a:solidFill>
                  <a:prstClr val="black"/>
                </a:solidFill>
                <a:latin typeface="DFPTanLiW5-B5-AZ" panose="03000500000000000000" pitchFamily="66" charset="-120"/>
                <a:ea typeface="DFPTanLiW5-B5-AZ" panose="03000500000000000000" pitchFamily="66" charset="-120"/>
              </a:rPr>
              <a:t>箴</a:t>
            </a:r>
            <a:r>
              <a:rPr lang="en-US" altLang="zh-CN" sz="3600" dirty="0" smtClean="0">
                <a:solidFill>
                  <a:prstClr val="black"/>
                </a:solidFill>
                <a:latin typeface="DFPTanLiW5-B5-AZ" panose="03000500000000000000" pitchFamily="66" charset="-120"/>
                <a:ea typeface="DFPTanLiW5-B5-AZ" panose="03000500000000000000" pitchFamily="66" charset="-120"/>
              </a:rPr>
              <a:t>19</a:t>
            </a:r>
            <a:r>
              <a:rPr lang="zh-CN" altLang="en-US" sz="3600" dirty="0" smtClean="0">
                <a:solidFill>
                  <a:prstClr val="black"/>
                </a:solidFill>
                <a:latin typeface="DFPTanLiW5-B5-AZ" panose="03000500000000000000" pitchFamily="66" charset="-120"/>
                <a:ea typeface="DFPTanLiW5-B5-AZ" panose="03000500000000000000" pitchFamily="66" charset="-120"/>
              </a:rPr>
              <a:t>：</a:t>
            </a:r>
            <a:r>
              <a:rPr lang="en-US" altLang="zh-CN" sz="3600" dirty="0" smtClean="0">
                <a:solidFill>
                  <a:prstClr val="black"/>
                </a:solidFill>
                <a:latin typeface="DFPTanLiW5-B5-AZ" panose="03000500000000000000" pitchFamily="66" charset="-120"/>
                <a:ea typeface="DFPTanLiW5-B5-AZ" panose="03000500000000000000" pitchFamily="66" charset="-120"/>
              </a:rPr>
              <a:t>20</a:t>
            </a:r>
            <a:endParaRPr lang="en-US" sz="3600" dirty="0">
              <a:solidFill>
                <a:prstClr val="black"/>
              </a:solidFill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330281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Image result for rehoboam jeroboa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614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2679826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zh-CN" altLang="en-US" sz="60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猶</a:t>
            </a:r>
            <a:r>
              <a:rPr lang="zh-CN" altLang="en-US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大國的滄桑史</a:t>
            </a:r>
            <a:r>
              <a:rPr lang="en-US" altLang="zh-CN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/>
            </a:r>
            <a:br>
              <a:rPr lang="en-US" altLang="zh-CN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</a:br>
            <a:r>
              <a:rPr lang="zh-CN" altLang="en-US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尼布甲尼撒 </a:t>
            </a:r>
            <a:r>
              <a:rPr lang="en-US" altLang="zh-CN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/>
            </a:r>
            <a:br>
              <a:rPr lang="en-US" altLang="zh-CN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</a:br>
            <a:r>
              <a:rPr lang="en-US" altLang="zh-CN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3 </a:t>
            </a:r>
            <a:r>
              <a:rPr lang="zh-CN" altLang="en-US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次來到耶路撒冷</a:t>
            </a:r>
            <a:endParaRPr lang="en-US" sz="60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7210" y="3474719"/>
            <a:ext cx="7886700" cy="2976563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457200" indent="-457200">
              <a:buClr>
                <a:schemeClr val="tx1"/>
              </a:buClr>
              <a:buFont typeface="+mj-lt"/>
              <a:buAutoNum type="arabicPeriod"/>
            </a:pPr>
            <a:r>
              <a:rPr lang="en-US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</a:t>
            </a:r>
            <a:r>
              <a:rPr lang="en-US" altLang="zh-CN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605 BC– </a:t>
            </a:r>
            <a:r>
              <a:rPr lang="zh-CN" altLang="en-US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但以理</a:t>
            </a:r>
            <a:endParaRPr lang="en-US" altLang="zh-CN" sz="54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 marL="457200" indent="-457200">
              <a:buClr>
                <a:schemeClr val="tx1"/>
              </a:buClr>
              <a:buFont typeface="+mj-lt"/>
              <a:buAutoNum type="arabicPeriod"/>
            </a:pPr>
            <a:r>
              <a:rPr lang="en-US" sz="54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</a:t>
            </a:r>
            <a:r>
              <a:rPr lang="en-US" altLang="zh-CN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597 BC – </a:t>
            </a:r>
            <a:r>
              <a:rPr lang="zh-CN" altLang="en-US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以西結</a:t>
            </a:r>
            <a:endParaRPr lang="en-US" altLang="zh-CN" sz="54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 marL="457200" indent="-457200">
              <a:buClr>
                <a:schemeClr val="tx1"/>
              </a:buClr>
              <a:buFont typeface="+mj-lt"/>
              <a:buAutoNum type="arabicPeriod"/>
            </a:pPr>
            <a:r>
              <a:rPr lang="en-US" sz="54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</a:t>
            </a:r>
            <a:r>
              <a:rPr lang="en-US" altLang="zh-CN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586 BC – </a:t>
            </a:r>
            <a:r>
              <a:rPr lang="zh-CN" altLang="en-US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聖殿被毀</a:t>
            </a:r>
            <a:endParaRPr lang="en-US" sz="54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8882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389" y="113197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zh-CN" altLang="en-US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但以理第四章</a:t>
            </a:r>
            <a:endParaRPr lang="en-US" sz="60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736" y="1387365"/>
            <a:ext cx="9299448" cy="264730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CN" sz="4400" baseline="30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35</a:t>
            </a: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世上所有的居民，都算為虛無。在天上的萬軍和世上的居民中，祂都憑自己的意旨行事。無人能攔住祂的手，或問祂說：‘你作什麼呢？’</a:t>
            </a:r>
            <a:endParaRPr lang="en-US" altLang="zh-CN" sz="44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0127" y="4106478"/>
            <a:ext cx="9233556" cy="252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4400" baseline="300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37</a:t>
            </a:r>
            <a:r>
              <a:rPr lang="zh-CN" altLang="en-US" sz="44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現在我尼布甲尼撒讚美，尊崇，恭敬天上的王，因為祂所作的全都誠實，祂所行動也都公平。那行動驕傲的，祂能降為卑。</a:t>
            </a:r>
            <a:endParaRPr lang="en-US" sz="44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27257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73736" y="923544"/>
            <a:ext cx="9381744" cy="1636777"/>
          </a:xfrm>
        </p:spPr>
        <p:txBody>
          <a:bodyPr>
            <a:noAutofit/>
          </a:bodyPr>
          <a:lstStyle/>
          <a:p>
            <a:pPr algn="ctr"/>
            <a:r>
              <a:rPr lang="en-US" altLang="zh-CN" sz="11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PTanLiW5-B5-AZ" panose="03000500000000000000" pitchFamily="66" charset="-120"/>
                <a:ea typeface="DFPTanLiW5-B5-AZ" panose="03000500000000000000" pitchFamily="66" charset="-120"/>
              </a:rPr>
              <a:t/>
            </a:r>
            <a:br>
              <a:rPr lang="en-US" altLang="zh-CN" sz="11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PTanLiW5-B5-AZ" panose="03000500000000000000" pitchFamily="66" charset="-120"/>
                <a:ea typeface="DFPTanLiW5-B5-AZ" panose="03000500000000000000" pitchFamily="66" charset="-120"/>
              </a:rPr>
            </a:br>
            <a:r>
              <a:rPr lang="zh-CN" altLang="en-US" sz="11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謙卑</a:t>
            </a:r>
            <a:r>
              <a:rPr lang="en-US" altLang="zh-CN" sz="11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-Humble</a:t>
            </a:r>
            <a:r>
              <a:rPr lang="en-US" altLang="zh-CN" sz="1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PTanLiW5-B5-AZ" panose="03000500000000000000" pitchFamily="66" charset="-120"/>
                <a:ea typeface="DFPTanLiW5-B5-AZ" panose="03000500000000000000" pitchFamily="66" charset="-120"/>
              </a:rPr>
              <a:t/>
            </a:r>
            <a:br>
              <a:rPr lang="en-US" altLang="zh-CN" sz="1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PTanLiW5-B5-AZ" panose="03000500000000000000" pitchFamily="66" charset="-120"/>
                <a:ea typeface="DFPTanLiW5-B5-AZ" panose="03000500000000000000" pitchFamily="66" charset="-120"/>
              </a:rPr>
            </a:br>
            <a:r>
              <a:rPr lang="en-US" altLang="zh-CN" sz="12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&amp;</a:t>
            </a:r>
            <a:endParaRPr lang="en-US" sz="120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28016" y="4014180"/>
            <a:ext cx="913485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1000" dirty="0">
                <a:latin typeface="DFPTanLiW5-B5-AZ" panose="03000500000000000000" pitchFamily="66" charset="-120"/>
                <a:ea typeface="DFPTanLiW5-B5-AZ" panose="03000500000000000000" pitchFamily="66" charset="-120"/>
                <a:cs typeface="+mj-cs"/>
              </a:rPr>
              <a:t>謙和</a:t>
            </a:r>
            <a:r>
              <a:rPr lang="en-US" altLang="zh-CN" sz="11000" dirty="0">
                <a:latin typeface="DFPTanLiW5-B5-AZ" panose="03000500000000000000" pitchFamily="66" charset="-120"/>
                <a:ea typeface="DFPTanLiW5-B5-AZ" panose="03000500000000000000" pitchFamily="66" charset="-120"/>
                <a:cs typeface="+mj-cs"/>
              </a:rPr>
              <a:t>-Meek</a:t>
            </a:r>
            <a:endParaRPr lang="en-US" sz="11000" dirty="0"/>
          </a:p>
        </p:txBody>
      </p:sp>
    </p:spTree>
    <p:extLst>
      <p:ext uri="{BB962C8B-B14F-4D97-AF65-F5344CB8AC3E}">
        <p14:creationId xmlns:p14="http://schemas.microsoft.com/office/powerpoint/2010/main" val="16708818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802" y="429134"/>
            <a:ext cx="7886700" cy="1325563"/>
          </a:xfrm>
        </p:spPr>
        <p:txBody>
          <a:bodyPr>
            <a:noAutofit/>
          </a:bodyPr>
          <a:lstStyle/>
          <a:p>
            <a:pPr algn="ctr"/>
            <a:r>
              <a:rPr lang="zh-CN" altLang="en-US" sz="66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謙卑</a:t>
            </a:r>
            <a:r>
              <a:rPr lang="en-US" altLang="zh-CN" sz="66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-Humble</a:t>
            </a:r>
            <a:br>
              <a:rPr lang="en-US" altLang="zh-CN" sz="66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</a:br>
            <a:r>
              <a:rPr lang="zh-CN" altLang="en-US" sz="66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謙和</a:t>
            </a:r>
            <a:r>
              <a:rPr lang="en-US" altLang="zh-CN" sz="66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-Meek</a:t>
            </a:r>
            <a:endParaRPr lang="en-US" sz="66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152" y="2259774"/>
            <a:ext cx="8860536" cy="4351338"/>
          </a:xfrm>
        </p:spPr>
        <p:txBody>
          <a:bodyPr>
            <a:normAutofit lnSpcReduction="10000"/>
          </a:bodyPr>
          <a:lstStyle/>
          <a:p>
            <a:pPr>
              <a:buClr>
                <a:schemeClr val="tx1"/>
              </a:buClr>
            </a:pPr>
            <a:r>
              <a:rPr lang="zh-CN" altLang="en-US" sz="4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民</a:t>
            </a:r>
            <a:r>
              <a:rPr lang="en-US" altLang="zh-CN" sz="4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12</a:t>
            </a:r>
            <a:r>
              <a:rPr lang="zh-CN" altLang="en-US" sz="4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：</a:t>
            </a:r>
            <a:r>
              <a:rPr lang="en-US" altLang="zh-CN" sz="4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3—</a:t>
            </a:r>
            <a:r>
              <a:rPr lang="zh-CN" altLang="en-US" sz="4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摩西為人極其謙和，勝過世上的眾人。</a:t>
            </a:r>
            <a:endParaRPr lang="en-US" altLang="zh-CN" sz="48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>
              <a:buClr>
                <a:schemeClr val="tx1"/>
              </a:buClr>
            </a:pPr>
            <a:r>
              <a:rPr lang="zh-CN" altLang="en-US" sz="4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太</a:t>
            </a:r>
            <a:r>
              <a:rPr lang="en-US" altLang="zh-CN" sz="4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5</a:t>
            </a:r>
            <a:r>
              <a:rPr lang="zh-CN" altLang="en-US" sz="4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：</a:t>
            </a:r>
            <a:r>
              <a:rPr lang="en-US" altLang="zh-CN" sz="4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5—</a:t>
            </a:r>
            <a:r>
              <a:rPr lang="zh-CN" altLang="en-US" sz="4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溫柔的人有福了！因為他們必承受地土。</a:t>
            </a:r>
            <a:endParaRPr lang="en-US" altLang="zh-CN" sz="48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>
              <a:buClr>
                <a:schemeClr val="tx1"/>
              </a:buClr>
            </a:pPr>
            <a:r>
              <a:rPr lang="zh-CN" altLang="en-US" sz="4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太</a:t>
            </a:r>
            <a:r>
              <a:rPr lang="en-US" altLang="zh-CN" sz="4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11</a:t>
            </a:r>
            <a:r>
              <a:rPr lang="zh-CN" altLang="en-US" sz="4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：</a:t>
            </a:r>
            <a:r>
              <a:rPr lang="en-US" altLang="zh-CN" sz="4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29 </a:t>
            </a:r>
            <a:r>
              <a:rPr lang="zh-CN" altLang="en-US" sz="4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我心柔和謙卑</a:t>
            </a:r>
            <a:r>
              <a:rPr lang="en-US" altLang="zh-CN" sz="4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----</a:t>
            </a:r>
          </a:p>
          <a:p>
            <a:pPr>
              <a:buClr>
                <a:schemeClr val="tx1"/>
              </a:buClr>
            </a:pPr>
            <a:r>
              <a:rPr lang="zh-CN" altLang="en-US" sz="4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加</a:t>
            </a:r>
            <a:r>
              <a:rPr lang="en-US" altLang="zh-CN" sz="4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5</a:t>
            </a:r>
            <a:r>
              <a:rPr lang="zh-CN" altLang="en-US" sz="4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：</a:t>
            </a:r>
            <a:r>
              <a:rPr lang="en-US" altLang="zh-CN" sz="4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23—</a:t>
            </a:r>
            <a:r>
              <a:rPr lang="zh-CN" altLang="en-US" sz="4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聖靈的果子</a:t>
            </a:r>
            <a:r>
              <a:rPr lang="en-US" altLang="zh-CN" sz="4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—</a:t>
            </a:r>
            <a:r>
              <a:rPr lang="zh-CN" altLang="en-US" sz="4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溫柔</a:t>
            </a:r>
            <a:endParaRPr lang="en-US" sz="48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172091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922" y="2577974"/>
            <a:ext cx="7886700" cy="1325563"/>
          </a:xfrm>
        </p:spPr>
        <p:txBody>
          <a:bodyPr>
            <a:noAutofit/>
          </a:bodyPr>
          <a:lstStyle/>
          <a:p>
            <a:pPr algn="ctr"/>
            <a:r>
              <a:rPr lang="en-US" altLang="zh-CN" sz="10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/>
            </a:r>
            <a:br>
              <a:rPr lang="en-US" altLang="zh-CN" sz="10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</a:br>
            <a:r>
              <a:rPr lang="zh-CN" altLang="en-US" sz="110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伯</a:t>
            </a:r>
            <a:r>
              <a:rPr lang="zh-CN" altLang="en-US" sz="11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沙撒</a:t>
            </a:r>
            <a:endParaRPr lang="en-US" sz="110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5623559"/>
            <a:ext cx="7886700" cy="55340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005840" y="2337727"/>
            <a:ext cx="7360920" cy="1631216"/>
          </a:xfrm>
          <a:prstGeom prst="rect">
            <a:avLst/>
          </a:prstGeom>
        </p:spPr>
        <p:txBody>
          <a:bodyPr wrap="square">
            <a:prstTxWarp prst="textArchUp">
              <a:avLst/>
            </a:prstTxWarp>
            <a:spAutoFit/>
          </a:bodyPr>
          <a:lstStyle/>
          <a:p>
            <a:pPr algn="ctr"/>
            <a:r>
              <a:rPr lang="zh-CN" altLang="en-US" sz="12500" dirty="0" smtClean="0">
                <a:latin typeface="DFPTanLiW5-B5-AZ" panose="03000500000000000000" pitchFamily="66" charset="-120"/>
                <a:ea typeface="DFPTanLiW5-B5-AZ" panose="03000500000000000000" pitchFamily="66" charset="-120"/>
                <a:cs typeface="+mj-cs"/>
              </a:rPr>
              <a:t>第二個</a:t>
            </a:r>
            <a:r>
              <a:rPr lang="zh-CN" altLang="en-US" sz="12500" dirty="0">
                <a:latin typeface="DFPTanLiW5-B5-AZ" panose="03000500000000000000" pitchFamily="66" charset="-120"/>
                <a:ea typeface="DFPTanLiW5-B5-AZ" panose="03000500000000000000" pitchFamily="66" charset="-120"/>
                <a:cs typeface="+mj-cs"/>
              </a:rPr>
              <a:t>王</a:t>
            </a:r>
            <a:endParaRPr lang="en-US" sz="12500" dirty="0"/>
          </a:p>
        </p:txBody>
      </p:sp>
    </p:spTree>
    <p:extLst>
      <p:ext uri="{BB962C8B-B14F-4D97-AF65-F5344CB8AC3E}">
        <p14:creationId xmlns:p14="http://schemas.microsoft.com/office/powerpoint/2010/main" val="4267701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802" y="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zh-CN" altLang="en-US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背景</a:t>
            </a:r>
            <a:endParaRPr lang="en-US" sz="60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" y="1094105"/>
            <a:ext cx="9015984" cy="4351338"/>
          </a:xfrm>
        </p:spPr>
        <p:txBody>
          <a:bodyPr>
            <a:noAutofit/>
          </a:bodyPr>
          <a:lstStyle/>
          <a:p>
            <a:pPr marL="0" indent="0">
              <a:buClr>
                <a:schemeClr val="accent2">
                  <a:lumMod val="20000"/>
                  <a:lumOff val="80000"/>
                </a:schemeClr>
              </a:buClr>
              <a:buNone/>
            </a:pP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尼布甲尼撒 死於 </a:t>
            </a:r>
            <a:r>
              <a:rPr lang="en-US" altLang="zh-CN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10</a:t>
            </a: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月</a:t>
            </a:r>
            <a:r>
              <a:rPr lang="en-US" altLang="zh-CN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7</a:t>
            </a: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日 </a:t>
            </a:r>
            <a:r>
              <a:rPr lang="en-US" altLang="zh-CN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562 BC. </a:t>
            </a: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經過 </a:t>
            </a:r>
            <a:r>
              <a:rPr lang="en-US" altLang="zh-CN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6</a:t>
            </a: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年的權力鬥爭，於 </a:t>
            </a:r>
            <a:r>
              <a:rPr lang="en-US" altLang="zh-CN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556 BC </a:t>
            </a: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國權落在 女婿 </a:t>
            </a:r>
            <a:r>
              <a:rPr lang="en-US" altLang="zh-CN" sz="4400" dirty="0" err="1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Nabonidus</a:t>
            </a:r>
            <a:r>
              <a:rPr lang="en-US" altLang="zh-CN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</a:t>
            </a: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身上，他自己喜歡到阿拉伯地區考古，自稱 </a:t>
            </a:r>
            <a:r>
              <a:rPr lang="en-US" altLang="zh-CN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King of Arabia.</a:t>
            </a: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。他就把國家交給他的兒子 伯沙撒 （</a:t>
            </a:r>
            <a:r>
              <a:rPr lang="en-US" altLang="zh-CN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Belshazzar) </a:t>
            </a: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治理。所以完全符合他後來立 但以理 為國中第三 （但 </a:t>
            </a:r>
            <a:r>
              <a:rPr lang="en-US" altLang="zh-CN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5</a:t>
            </a: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：</a:t>
            </a:r>
            <a:r>
              <a:rPr lang="en-US" altLang="zh-CN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16</a:t>
            </a: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）</a:t>
            </a:r>
            <a:endParaRPr lang="en-US" sz="44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14422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8992" y="246888"/>
            <a:ext cx="66751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Nebuchadnezzar II (605-562 BC)</a:t>
            </a:r>
          </a:p>
          <a:p>
            <a:r>
              <a:rPr lang="zh-CN" altLang="en-US" sz="3600" b="1" dirty="0" smtClean="0">
                <a:solidFill>
                  <a:prstClr val="black"/>
                </a:solidFill>
              </a:rPr>
              <a:t>尼布甲尼撒</a:t>
            </a:r>
            <a:r>
              <a:rPr lang="en-US" sz="3600" b="1" dirty="0" smtClean="0">
                <a:solidFill>
                  <a:prstClr val="black"/>
                </a:solidFill>
              </a:rPr>
              <a:t> </a:t>
            </a:r>
            <a:r>
              <a:rPr lang="en-US" altLang="zh-CN" sz="3600" b="1" dirty="0" smtClean="0">
                <a:solidFill>
                  <a:prstClr val="black"/>
                </a:solidFill>
              </a:rPr>
              <a:t>–</a:t>
            </a:r>
            <a:r>
              <a:rPr lang="zh-CN" altLang="en-US" sz="3600" b="1" dirty="0" smtClean="0">
                <a:solidFill>
                  <a:prstClr val="black"/>
                </a:solidFill>
              </a:rPr>
              <a:t>有</a:t>
            </a:r>
            <a:r>
              <a:rPr lang="zh-CN" altLang="en-US" sz="3600" b="1" dirty="0">
                <a:solidFill>
                  <a:prstClr val="black"/>
                </a:solidFill>
              </a:rPr>
              <a:t>兩</a:t>
            </a:r>
            <a:r>
              <a:rPr lang="zh-CN" altLang="en-US" sz="3600" b="1" dirty="0" smtClean="0">
                <a:solidFill>
                  <a:prstClr val="black"/>
                </a:solidFill>
              </a:rPr>
              <a:t>兒兩女</a:t>
            </a:r>
            <a:endParaRPr lang="en-US" sz="3600" b="1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33856" y="3822192"/>
            <a:ext cx="7900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prstClr val="black"/>
                </a:solidFill>
              </a:rPr>
              <a:t>Nabonidus</a:t>
            </a:r>
            <a:r>
              <a:rPr lang="en-US" sz="3600" b="1" dirty="0" smtClean="0">
                <a:solidFill>
                  <a:prstClr val="black"/>
                </a:solidFill>
              </a:rPr>
              <a:t> (556-539 BC) </a:t>
            </a:r>
            <a:r>
              <a:rPr lang="zh-CN" altLang="en-US" sz="3600" b="1" dirty="0" smtClean="0">
                <a:solidFill>
                  <a:prstClr val="black"/>
                </a:solidFill>
              </a:rPr>
              <a:t>拿波尼度</a:t>
            </a:r>
            <a:r>
              <a:rPr lang="en-US" altLang="zh-CN" sz="3600" b="1" dirty="0" smtClean="0">
                <a:solidFill>
                  <a:prstClr val="black"/>
                </a:solidFill>
              </a:rPr>
              <a:t>(</a:t>
            </a:r>
            <a:r>
              <a:rPr lang="zh-CN" altLang="en-US" sz="3600" b="1" dirty="0" smtClean="0">
                <a:solidFill>
                  <a:prstClr val="black"/>
                </a:solidFill>
              </a:rPr>
              <a:t>女婿</a:t>
            </a:r>
            <a:r>
              <a:rPr lang="en-US" altLang="zh-CN" sz="3600" b="1" dirty="0" smtClean="0">
                <a:solidFill>
                  <a:prstClr val="black"/>
                </a:solidFill>
              </a:rPr>
              <a:t>)</a:t>
            </a:r>
            <a:endParaRPr lang="en-US" sz="3600" b="1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24912" y="4709160"/>
            <a:ext cx="512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Belshazzar </a:t>
            </a:r>
            <a:r>
              <a:rPr lang="zh-CN" altLang="en-US" sz="3600" b="1" dirty="0" smtClean="0">
                <a:solidFill>
                  <a:prstClr val="black"/>
                </a:solidFill>
              </a:rPr>
              <a:t>伯沙撒</a:t>
            </a:r>
            <a:r>
              <a:rPr lang="en-US" altLang="zh-CN" sz="3600" b="1" dirty="0" smtClean="0">
                <a:solidFill>
                  <a:prstClr val="black"/>
                </a:solidFill>
              </a:rPr>
              <a:t>(</a:t>
            </a:r>
            <a:r>
              <a:rPr lang="zh-CN" altLang="en-US" sz="3600" b="1" dirty="0" smtClean="0">
                <a:solidFill>
                  <a:prstClr val="black"/>
                </a:solidFill>
              </a:rPr>
              <a:t>兒子</a:t>
            </a:r>
            <a:r>
              <a:rPr lang="en-US" altLang="zh-CN" sz="3600" b="1" dirty="0" smtClean="0">
                <a:solidFill>
                  <a:prstClr val="black"/>
                </a:solidFill>
              </a:rPr>
              <a:t>)</a:t>
            </a:r>
            <a:endParaRPr lang="en-US" sz="3600" b="1" dirty="0">
              <a:solidFill>
                <a:prstClr val="black"/>
              </a:solidFill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2459736" y="1627632"/>
            <a:ext cx="310896" cy="219456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2487168" y="4572000"/>
            <a:ext cx="210312" cy="1289304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16352" y="1389888"/>
            <a:ext cx="58520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</a:rPr>
              <a:t>--</a:t>
            </a:r>
            <a:r>
              <a:rPr lang="en-US" sz="3200" b="1" dirty="0" err="1" smtClean="0">
                <a:solidFill>
                  <a:prstClr val="black"/>
                </a:solidFill>
              </a:rPr>
              <a:t>Amel-Marduk</a:t>
            </a:r>
            <a:r>
              <a:rPr lang="en-US" sz="3200" b="1" dirty="0" smtClean="0">
                <a:solidFill>
                  <a:prstClr val="black"/>
                </a:solidFill>
              </a:rPr>
              <a:t> (562-560 BC)</a:t>
            </a:r>
            <a:r>
              <a:rPr lang="zh-CN" altLang="en-US" sz="3200" b="1" dirty="0" smtClean="0">
                <a:solidFill>
                  <a:prstClr val="black"/>
                </a:solidFill>
              </a:rPr>
              <a:t>兒子</a:t>
            </a:r>
            <a:endParaRPr lang="en-US" sz="3200" b="1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16352" y="2203705"/>
            <a:ext cx="546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</a:rPr>
              <a:t>--</a:t>
            </a:r>
            <a:r>
              <a:rPr lang="en-US" sz="3200" b="1" dirty="0" err="1" smtClean="0">
                <a:solidFill>
                  <a:prstClr val="black"/>
                </a:solidFill>
              </a:rPr>
              <a:t>Neriglissar</a:t>
            </a:r>
            <a:r>
              <a:rPr lang="en-US" sz="3200" b="1" dirty="0" smtClean="0">
                <a:solidFill>
                  <a:prstClr val="black"/>
                </a:solidFill>
              </a:rPr>
              <a:t> (560-556 BC)</a:t>
            </a:r>
            <a:r>
              <a:rPr lang="zh-CN" altLang="en-US" sz="3200" b="1" dirty="0" smtClean="0">
                <a:solidFill>
                  <a:prstClr val="black"/>
                </a:solidFill>
              </a:rPr>
              <a:t>女婿</a:t>
            </a:r>
            <a:endParaRPr lang="en-US" sz="3200" b="1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25496" y="2935224"/>
            <a:ext cx="61904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</a:rPr>
              <a:t>--</a:t>
            </a:r>
            <a:r>
              <a:rPr lang="en-US" sz="3200" b="1" dirty="0" err="1" smtClean="0">
                <a:solidFill>
                  <a:prstClr val="black"/>
                </a:solidFill>
              </a:rPr>
              <a:t>Labashi-Marduk</a:t>
            </a:r>
            <a:r>
              <a:rPr lang="en-US" sz="3200" b="1" dirty="0" smtClean="0">
                <a:solidFill>
                  <a:prstClr val="black"/>
                </a:solidFill>
              </a:rPr>
              <a:t> (556 BC)</a:t>
            </a:r>
            <a:r>
              <a:rPr lang="zh-CN" altLang="en-US" sz="3200" b="1" dirty="0" smtClean="0">
                <a:solidFill>
                  <a:prstClr val="black"/>
                </a:solidFill>
              </a:rPr>
              <a:t>兒子</a:t>
            </a:r>
            <a:r>
              <a:rPr lang="en-US" altLang="zh-CN" sz="3200" b="1" dirty="0" smtClean="0">
                <a:solidFill>
                  <a:prstClr val="black"/>
                </a:solidFill>
              </a:rPr>
              <a:t>2 m</a:t>
            </a:r>
            <a:endParaRPr lang="en-US" sz="3200" b="1" dirty="0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99616" y="5916168"/>
            <a:ext cx="63401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dirty="0" smtClean="0">
                <a:solidFill>
                  <a:prstClr val="black"/>
                </a:solidFill>
                <a:latin typeface="DFPTanLiW5-B5-AZ" panose="03000500000000000000" pitchFamily="66" charset="-120"/>
                <a:ea typeface="DFPTanLiW5-B5-AZ" panose="03000500000000000000" pitchFamily="66" charset="-120"/>
              </a:rPr>
              <a:t>改朝換代，巴比倫亡於波斯</a:t>
            </a:r>
            <a:endParaRPr lang="en-US" sz="4000" dirty="0">
              <a:solidFill>
                <a:prstClr val="black"/>
              </a:solidFill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65043" y="1808726"/>
            <a:ext cx="19944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>
                <a:solidFill>
                  <a:prstClr val="black"/>
                </a:solidFill>
              </a:rPr>
              <a:t>（王下</a:t>
            </a:r>
            <a:r>
              <a:rPr lang="en-US" altLang="zh-CN" sz="2000" b="1" dirty="0">
                <a:solidFill>
                  <a:prstClr val="black"/>
                </a:solidFill>
              </a:rPr>
              <a:t>25</a:t>
            </a:r>
            <a:r>
              <a:rPr lang="zh-CN" altLang="en-US" sz="2000" b="1" dirty="0">
                <a:solidFill>
                  <a:prstClr val="black"/>
                </a:solidFill>
              </a:rPr>
              <a:t>：</a:t>
            </a:r>
            <a:r>
              <a:rPr lang="en-US" altLang="zh-CN" sz="2000" b="1" dirty="0">
                <a:solidFill>
                  <a:prstClr val="black"/>
                </a:solidFill>
              </a:rPr>
              <a:t>27</a:t>
            </a:r>
            <a:r>
              <a:rPr lang="zh-CN" altLang="en-US" sz="2000" b="1" dirty="0">
                <a:solidFill>
                  <a:prstClr val="black"/>
                </a:solidFill>
              </a:rPr>
              <a:t>）</a:t>
            </a:r>
            <a:endParaRPr lang="en-US" sz="2000" b="1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16352" y="5202936"/>
            <a:ext cx="23455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</a:rPr>
              <a:t>(553-539 BC)</a:t>
            </a:r>
            <a:endParaRPr lang="en-US" sz="3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199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922" y="-201168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zh-CN" altLang="en-US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背景</a:t>
            </a:r>
            <a:endParaRPr lang="en-US" sz="60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36" y="949124"/>
            <a:ext cx="9064964" cy="4351338"/>
          </a:xfrm>
        </p:spPr>
        <p:txBody>
          <a:bodyPr>
            <a:noAutofit/>
          </a:bodyPr>
          <a:lstStyle/>
          <a:p>
            <a:pPr>
              <a:buClr>
                <a:schemeClr val="tx1"/>
              </a:buClr>
            </a:pP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瑪代波斯逐漸壯大，此時已經攻克巴比倫城以外大多數的鄉村城邑了。</a:t>
            </a:r>
            <a:r>
              <a:rPr lang="zh-CN" altLang="en-US" sz="44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巴比</a:t>
            </a: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倫城外大多數的諸侯官員都已經撤退進入巴比倫城內了。 </a:t>
            </a:r>
            <a:endParaRPr lang="en-US" altLang="zh-CN" sz="44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>
              <a:buClr>
                <a:schemeClr val="tx1"/>
              </a:buClr>
            </a:pP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巴比倫城固若金湯， 自給自足，裡面的儲糧，足夠吃上 </a:t>
            </a:r>
            <a:r>
              <a:rPr lang="en-US" altLang="zh-CN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20</a:t>
            </a: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年。瑪</a:t>
            </a:r>
            <a:r>
              <a:rPr lang="zh-CN" altLang="en-US" sz="44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代波</a:t>
            </a: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斯圍城 </a:t>
            </a:r>
            <a:r>
              <a:rPr lang="en-US" altLang="zh-CN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4</a:t>
            </a: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個多月沒啥進展。</a:t>
            </a:r>
            <a:endParaRPr lang="en-US" altLang="zh-CN" sz="44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>
              <a:buClr>
                <a:schemeClr val="tx1"/>
              </a:buClr>
            </a:pP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此時巴</a:t>
            </a:r>
            <a:r>
              <a:rPr lang="zh-CN" altLang="en-US" sz="44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比倫</a:t>
            </a: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城內伯沙撒王 還為他的一千大臣擺設筵席。</a:t>
            </a:r>
            <a:endParaRPr lang="en-US" sz="44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668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312" y="4900550"/>
            <a:ext cx="8586216" cy="1325563"/>
          </a:xfrm>
        </p:spPr>
        <p:txBody>
          <a:bodyPr>
            <a:normAutofit/>
          </a:bodyPr>
          <a:lstStyle/>
          <a:p>
            <a:r>
              <a:rPr lang="zh-CN" altLang="en-US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考古學家發現伯沙撒但的宴會廳是</a:t>
            </a:r>
            <a:r>
              <a:rPr lang="en-US" altLang="zh-CN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---</a:t>
            </a:r>
            <a:r>
              <a:rPr lang="zh-CN" altLang="en-US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地底下的挖空石坑改建的。</a:t>
            </a:r>
            <a:endParaRPr lang="en-US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1" b="17006"/>
          <a:stretch/>
        </p:blipFill>
        <p:spPr>
          <a:xfrm>
            <a:off x="0" y="219456"/>
            <a:ext cx="9144000" cy="4279392"/>
          </a:xfrm>
        </p:spPr>
      </p:pic>
    </p:spTree>
    <p:extLst>
      <p:ext uri="{BB962C8B-B14F-4D97-AF65-F5344CB8AC3E}">
        <p14:creationId xmlns:p14="http://schemas.microsoft.com/office/powerpoint/2010/main" val="3650079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74" y="114874"/>
            <a:ext cx="8995526" cy="6743126"/>
          </a:xfrm>
        </p:spPr>
      </p:pic>
    </p:spTree>
    <p:extLst>
      <p:ext uri="{BB962C8B-B14F-4D97-AF65-F5344CB8AC3E}">
        <p14:creationId xmlns:p14="http://schemas.microsoft.com/office/powerpoint/2010/main" val="2531868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2" t="5505" r="3008" b="48652"/>
          <a:stretch/>
        </p:blipFill>
        <p:spPr>
          <a:xfrm>
            <a:off x="47866" y="932688"/>
            <a:ext cx="9096134" cy="5088888"/>
          </a:xfrm>
        </p:spPr>
      </p:pic>
      <p:sp>
        <p:nvSpPr>
          <p:cNvPr id="3" name="TextBox 2"/>
          <p:cNvSpPr txBox="1"/>
          <p:nvPr/>
        </p:nvSpPr>
        <p:spPr>
          <a:xfrm>
            <a:off x="2039112" y="3429000"/>
            <a:ext cx="2002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 smtClean="0"/>
              <a:t>--numbered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2036064" y="3810000"/>
            <a:ext cx="2002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 smtClean="0"/>
              <a:t>--numbered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2121408" y="4151376"/>
            <a:ext cx="16963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--weighed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048256" y="4581144"/>
            <a:ext cx="14766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--divided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16322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zh-CN" altLang="en-US" sz="72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但以理</a:t>
            </a:r>
            <a:r>
              <a:rPr lang="en-US" altLang="zh-CN" sz="72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—</a:t>
            </a:r>
            <a:r>
              <a:rPr lang="zh-CN" altLang="en-US" sz="72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五</a:t>
            </a:r>
            <a:r>
              <a:rPr lang="zh-CN" altLang="en-US" sz="72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王之相</a:t>
            </a:r>
            <a:endParaRPr lang="en-US" sz="72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426465"/>
            <a:ext cx="5934456" cy="676656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en-US" altLang="zh-CN" sz="66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1. </a:t>
            </a:r>
            <a:r>
              <a:rPr lang="zh-CN" altLang="en-US" sz="66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尼布甲尼撒</a:t>
            </a:r>
            <a:endParaRPr lang="en-US" sz="66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49424" y="2459736"/>
            <a:ext cx="4689104" cy="110799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altLang="zh-CN" sz="66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2. </a:t>
            </a:r>
            <a:r>
              <a:rPr lang="zh-CN" altLang="en-US" sz="66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拿波尼度</a:t>
            </a:r>
            <a:endParaRPr lang="en-US" sz="66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49424" y="3483864"/>
            <a:ext cx="5056632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altLang="zh-CN" sz="66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3. </a:t>
            </a:r>
            <a:r>
              <a:rPr lang="zh-CN" altLang="en-US" sz="66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伯沙撒</a:t>
            </a:r>
            <a:endParaRPr lang="en-US" sz="66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83864" y="4443984"/>
            <a:ext cx="3842719" cy="110799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altLang="zh-CN" sz="66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4. </a:t>
            </a:r>
            <a:r>
              <a:rPr lang="zh-CN" altLang="en-US" sz="66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大利烏</a:t>
            </a:r>
            <a:endParaRPr lang="en-US" sz="66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42816" y="5338524"/>
            <a:ext cx="2996333" cy="110799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altLang="zh-CN" sz="66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5. </a:t>
            </a:r>
            <a:r>
              <a:rPr lang="zh-CN" altLang="en-US" sz="66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古列</a:t>
            </a:r>
            <a:endParaRPr lang="en-US" sz="66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15413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  <p:bldP spid="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" t="52188" r="3770" b="6193"/>
          <a:stretch/>
        </p:blipFill>
        <p:spPr>
          <a:xfrm>
            <a:off x="97259" y="566928"/>
            <a:ext cx="9046741" cy="4544569"/>
          </a:xfrm>
        </p:spPr>
      </p:pic>
    </p:spTree>
    <p:extLst>
      <p:ext uri="{BB962C8B-B14F-4D97-AF65-F5344CB8AC3E}">
        <p14:creationId xmlns:p14="http://schemas.microsoft.com/office/powerpoint/2010/main" val="2821660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8" y="419990"/>
            <a:ext cx="8323326" cy="1325563"/>
          </a:xfrm>
        </p:spPr>
        <p:txBody>
          <a:bodyPr>
            <a:noAutofit/>
          </a:bodyPr>
          <a:lstStyle/>
          <a:p>
            <a:pPr algn="ctr"/>
            <a:r>
              <a:rPr lang="en-US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Hand Writing On the Wall </a:t>
            </a:r>
            <a:endParaRPr lang="en-US" sz="54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79905"/>
            <a:ext cx="8881110" cy="4351338"/>
          </a:xfrm>
        </p:spPr>
        <p:txBody>
          <a:bodyPr>
            <a:noAutofit/>
          </a:bodyPr>
          <a:lstStyle/>
          <a:p>
            <a:pPr>
              <a:buClr>
                <a:schemeClr val="tx1"/>
              </a:buClr>
            </a:pPr>
            <a:r>
              <a:rPr 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</a:t>
            </a: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彌尼（</a:t>
            </a:r>
            <a:r>
              <a:rPr lang="en-US" altLang="zh-CN" sz="4400" dirty="0" err="1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Mene</a:t>
            </a: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）</a:t>
            </a:r>
            <a:r>
              <a:rPr lang="en-US" altLang="zh-CN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--</a:t>
            </a: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神已經數算你國</a:t>
            </a:r>
            <a:endParaRPr lang="en-US" altLang="zh-CN" sz="44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 marL="0" indent="0">
              <a:buClr>
                <a:schemeClr val="tx1"/>
              </a:buClr>
              <a:buNone/>
            </a:pPr>
            <a:r>
              <a:rPr lang="en-US" altLang="zh-CN" sz="44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</a:t>
            </a:r>
            <a:r>
              <a:rPr lang="en-US" altLang="zh-CN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</a:t>
            </a: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的年日到此完畢 </a:t>
            </a:r>
            <a:endParaRPr lang="en-US" altLang="zh-CN" sz="44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>
              <a:buClr>
                <a:schemeClr val="tx1"/>
              </a:buClr>
            </a:pPr>
            <a:r>
              <a:rPr lang="en-US" sz="44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</a:t>
            </a: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提客勒 </a:t>
            </a:r>
            <a:r>
              <a:rPr lang="en-US" altLang="zh-CN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(</a:t>
            </a:r>
            <a:r>
              <a:rPr lang="en-US" altLang="zh-CN" sz="4400" dirty="0" err="1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T</a:t>
            </a:r>
            <a:r>
              <a:rPr lang="en-US" altLang="zh-CN" sz="4400" dirty="0" err="1">
                <a:latin typeface="DFPTanLiW5-B5-AZ" panose="03000500000000000000" pitchFamily="66" charset="-120"/>
                <a:ea typeface="DFPTanLiW5-B5-AZ" panose="03000500000000000000" pitchFamily="66" charset="-120"/>
              </a:rPr>
              <a:t>e</a:t>
            </a:r>
            <a:r>
              <a:rPr lang="en-US" altLang="zh-CN" sz="4400" dirty="0" err="1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kel</a:t>
            </a: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）</a:t>
            </a:r>
            <a:r>
              <a:rPr lang="en-US" altLang="zh-CN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--</a:t>
            </a: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你被稱在天平</a:t>
            </a:r>
            <a:endParaRPr lang="en-US" altLang="zh-CN" sz="44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 marL="0" indent="0">
              <a:buClr>
                <a:schemeClr val="tx1"/>
              </a:buClr>
              <a:buNone/>
            </a:pP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 裡顯出你的虧欠</a:t>
            </a:r>
            <a:endParaRPr lang="en-US" altLang="zh-CN" sz="44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>
              <a:buClr>
                <a:schemeClr val="tx1"/>
              </a:buClr>
            </a:pP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毗</a:t>
            </a:r>
            <a:r>
              <a:rPr lang="zh-CN" altLang="en-US" sz="44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勒</a:t>
            </a: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斯（</a:t>
            </a:r>
            <a:r>
              <a:rPr lang="en-US" altLang="zh-CN" sz="44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Perez</a:t>
            </a:r>
            <a:r>
              <a:rPr lang="en-US" altLang="zh-CN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) </a:t>
            </a: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與烏法珥新（</a:t>
            </a:r>
            <a:r>
              <a:rPr lang="en-US" altLang="zh-CN" sz="4400" dirty="0" err="1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Upharsin</a:t>
            </a:r>
            <a:r>
              <a:rPr lang="en-US" altLang="zh-CN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) </a:t>
            </a: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同義</a:t>
            </a:r>
            <a:r>
              <a:rPr lang="en-US" altLang="zh-CN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—</a:t>
            </a: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你的國分裂，</a:t>
            </a:r>
            <a:endParaRPr lang="en-US" altLang="zh-CN" sz="44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 marL="0" indent="0">
              <a:buClr>
                <a:schemeClr val="tx1"/>
              </a:buClr>
              <a:buNone/>
            </a:pPr>
            <a:r>
              <a:rPr lang="en-US" altLang="zh-CN" sz="44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</a:t>
            </a:r>
            <a:r>
              <a:rPr lang="en-US" altLang="zh-CN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 </a:t>
            </a: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歸與瑪代人和波斯人</a:t>
            </a:r>
            <a:endParaRPr lang="en-US" sz="44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3414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2" t="26510" r="55203" b="48653"/>
          <a:stretch/>
        </p:blipFill>
        <p:spPr>
          <a:xfrm>
            <a:off x="102730" y="1058832"/>
            <a:ext cx="7020446" cy="4971888"/>
          </a:xfrm>
        </p:spPr>
      </p:pic>
      <p:sp>
        <p:nvSpPr>
          <p:cNvPr id="3" name="TextBox 2"/>
          <p:cNvSpPr txBox="1"/>
          <p:nvPr/>
        </p:nvSpPr>
        <p:spPr>
          <a:xfrm>
            <a:off x="3694176" y="1591056"/>
            <a:ext cx="2002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 smtClean="0">
                <a:solidFill>
                  <a:srgbClr val="C00000"/>
                </a:solidFill>
              </a:rPr>
              <a:t>--numbered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36264" y="2273808"/>
            <a:ext cx="2002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 smtClean="0">
                <a:solidFill>
                  <a:srgbClr val="C00000"/>
                </a:solidFill>
              </a:rPr>
              <a:t>--numbered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75888" y="2944368"/>
            <a:ext cx="16963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--weighed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12464" y="3675888"/>
            <a:ext cx="14766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--divided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983480" y="1536192"/>
            <a:ext cx="3209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smtClean="0">
                <a:solidFill>
                  <a:prstClr val="black"/>
                </a:solidFill>
              </a:rPr>
              <a:t>-----</a:t>
            </a:r>
            <a:r>
              <a:rPr lang="zh-CN" altLang="en-US" sz="3200" b="1" dirty="0" smtClean="0">
                <a:solidFill>
                  <a:prstClr val="black"/>
                </a:solidFill>
              </a:rPr>
              <a:t>期滿</a:t>
            </a:r>
            <a:endParaRPr lang="en-US" sz="3200" b="1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53000" y="2237232"/>
            <a:ext cx="3209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smtClean="0">
                <a:solidFill>
                  <a:prstClr val="black"/>
                </a:solidFill>
              </a:rPr>
              <a:t>-----</a:t>
            </a:r>
            <a:r>
              <a:rPr lang="zh-CN" altLang="en-US" sz="3200" b="1" dirty="0" smtClean="0">
                <a:solidFill>
                  <a:prstClr val="black"/>
                </a:solidFill>
              </a:rPr>
              <a:t>期滿</a:t>
            </a:r>
            <a:endParaRPr lang="en-US" sz="3200" b="1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35296" y="3691128"/>
            <a:ext cx="3209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smtClean="0">
                <a:solidFill>
                  <a:prstClr val="black"/>
                </a:solidFill>
              </a:rPr>
              <a:t>------</a:t>
            </a:r>
            <a:r>
              <a:rPr lang="zh-CN" altLang="en-US" sz="3200" b="1" dirty="0" smtClean="0">
                <a:solidFill>
                  <a:prstClr val="black"/>
                </a:solidFill>
              </a:rPr>
              <a:t>王伯實</a:t>
            </a:r>
            <a:endParaRPr lang="en-US" sz="3200" b="1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13376" y="2883408"/>
            <a:ext cx="3209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smtClean="0">
                <a:solidFill>
                  <a:prstClr val="black"/>
                </a:solidFill>
              </a:rPr>
              <a:t>------</a:t>
            </a:r>
            <a:r>
              <a:rPr lang="zh-CN" altLang="en-US" sz="3200" b="1" dirty="0" smtClean="0">
                <a:solidFill>
                  <a:prstClr val="black"/>
                </a:solidFill>
              </a:rPr>
              <a:t>秤虧</a:t>
            </a:r>
            <a:endParaRPr lang="en-US" sz="3200" b="1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8096" y="4532376"/>
            <a:ext cx="4645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prstClr val="black"/>
                </a:solidFill>
              </a:rPr>
              <a:t>王伯實</a:t>
            </a:r>
            <a:r>
              <a:rPr lang="en-US" altLang="zh-CN" sz="4000" b="1" dirty="0" smtClean="0">
                <a:solidFill>
                  <a:prstClr val="black"/>
                </a:solidFill>
              </a:rPr>
              <a:t>---</a:t>
            </a:r>
            <a:r>
              <a:rPr lang="zh-CN" altLang="en-US" sz="4000" b="1" dirty="0" smtClean="0">
                <a:solidFill>
                  <a:prstClr val="black"/>
                </a:solidFill>
              </a:rPr>
              <a:t>亡波斯</a:t>
            </a:r>
            <a:endParaRPr lang="en-US" sz="4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728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66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三項罪名</a:t>
            </a:r>
            <a:endParaRPr lang="en-US" sz="66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00584" y="2255393"/>
            <a:ext cx="9308592" cy="4351338"/>
          </a:xfrm>
        </p:spPr>
        <p:txBody>
          <a:bodyPr>
            <a:noAutofit/>
          </a:bodyPr>
          <a:lstStyle/>
          <a:p>
            <a:pPr marL="0" indent="0">
              <a:buClr>
                <a:schemeClr val="accent2">
                  <a:lumMod val="20000"/>
                  <a:lumOff val="80000"/>
                </a:schemeClr>
              </a:buClr>
              <a:buNone/>
            </a:pPr>
            <a:r>
              <a:rPr lang="en-US" altLang="zh-CN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1. </a:t>
            </a:r>
            <a:r>
              <a:rPr lang="zh-CN" altLang="en-US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不從歷史學習教</a:t>
            </a:r>
            <a:r>
              <a:rPr lang="zh-CN" altLang="en-US" sz="4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（</a:t>
            </a:r>
            <a:r>
              <a:rPr lang="en-US" altLang="zh-CN" sz="4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v22</a:t>
            </a:r>
            <a:r>
              <a:rPr lang="zh-CN" altLang="en-US" sz="4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）</a:t>
            </a:r>
            <a:endParaRPr lang="en-US" altLang="zh-CN" sz="48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 marL="0" indent="0">
              <a:buClr>
                <a:schemeClr val="accent2">
                  <a:lumMod val="20000"/>
                  <a:lumOff val="80000"/>
                </a:schemeClr>
              </a:buClr>
              <a:buNone/>
            </a:pPr>
            <a:r>
              <a:rPr lang="en-US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2. </a:t>
            </a:r>
            <a:r>
              <a:rPr lang="zh-CN" altLang="en-US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驕傲自大拒絕神</a:t>
            </a:r>
            <a:r>
              <a:rPr lang="zh-CN" altLang="en-US" sz="4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（</a:t>
            </a:r>
            <a:r>
              <a:rPr lang="en-US" altLang="zh-CN" sz="4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v23</a:t>
            </a:r>
            <a:r>
              <a:rPr lang="zh-CN" altLang="en-US" sz="4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）</a:t>
            </a:r>
            <a:endParaRPr lang="en-US" altLang="zh-CN" sz="48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 marL="0" indent="0">
              <a:buClr>
                <a:schemeClr val="accent2">
                  <a:lumMod val="20000"/>
                  <a:lumOff val="80000"/>
                </a:schemeClr>
              </a:buClr>
              <a:buNone/>
            </a:pPr>
            <a:r>
              <a:rPr lang="en-US" altLang="zh-CN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3. </a:t>
            </a:r>
            <a:r>
              <a:rPr lang="zh-CN" altLang="en-US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拜偶像 </a:t>
            </a:r>
            <a:r>
              <a:rPr lang="en-US" altLang="zh-CN" sz="4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(V23)</a:t>
            </a:r>
            <a:endParaRPr lang="en-US" sz="48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04898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72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伯沙撒王</a:t>
            </a:r>
            <a:endParaRPr lang="en-US" sz="72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" y="1825625"/>
            <a:ext cx="8842248" cy="4351338"/>
          </a:xfrm>
        </p:spPr>
        <p:txBody>
          <a:bodyPr>
            <a:noAutofit/>
          </a:bodyPr>
          <a:lstStyle/>
          <a:p>
            <a:pPr>
              <a:buClr>
                <a:schemeClr val="tx1"/>
              </a:buClr>
            </a:pP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尼布甲尼撒 為自己的成就驕傲。得了狼狂症</a:t>
            </a:r>
            <a:r>
              <a:rPr lang="en-US" altLang="zh-CN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--</a:t>
            </a: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。但他悔改，後被復位。</a:t>
            </a:r>
            <a:endParaRPr lang="en-US" altLang="zh-CN" sz="44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>
              <a:buClr>
                <a:schemeClr val="tx1"/>
              </a:buClr>
            </a:pPr>
            <a:r>
              <a:rPr lang="zh-CN" altLang="en-US" sz="4400" dirty="0">
                <a:latin typeface="DFPTanLiW5-B5-AZ" panose="03000500000000000000" pitchFamily="66" charset="-120"/>
                <a:ea typeface="DFPTanLiW5-B5-AZ" panose="03000500000000000000" pitchFamily="66" charset="-120"/>
                <a:cs typeface="+mj-cs"/>
              </a:rPr>
              <a:t>伯沙撒</a:t>
            </a: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  <a:cs typeface="+mj-cs"/>
              </a:rPr>
              <a:t>王同樣驕傲，他以為巴比倫是固若金湯，攻不下的。愚蠢的他，肆無忌憚，褻瀆上帝，竟拿上帝來助興</a:t>
            </a:r>
            <a:r>
              <a:rPr lang="en-US" altLang="zh-CN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  <a:cs typeface="+mj-cs"/>
              </a:rPr>
              <a:t>---</a:t>
            </a: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  <a:cs typeface="+mj-cs"/>
              </a:rPr>
              <a:t>，沒有悔改，當夜被殺。</a:t>
            </a:r>
            <a:endParaRPr lang="en-US" sz="44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7142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CN" altLang="en-US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從伯沙撒</a:t>
            </a:r>
            <a:r>
              <a:rPr lang="en-US" altLang="zh-CN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/>
            </a:r>
            <a:br>
              <a:rPr lang="en-US" altLang="zh-CN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</a:br>
            <a:r>
              <a:rPr lang="zh-CN" altLang="en-US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我們學到了什麼？</a:t>
            </a:r>
            <a:endParaRPr lang="en-US" sz="54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1168" y="1999360"/>
            <a:ext cx="8732520" cy="4748911"/>
          </a:xfrm>
        </p:spPr>
        <p:txBody>
          <a:bodyPr>
            <a:normAutofit/>
          </a:bodyPr>
          <a:lstStyle/>
          <a:p>
            <a:r>
              <a:rPr lang="zh-CN" altLang="en-US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驕傲</a:t>
            </a:r>
            <a:r>
              <a:rPr lang="en-US" altLang="zh-CN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+</a:t>
            </a:r>
            <a:r>
              <a:rPr lang="zh-CN" altLang="en-US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愚蠢</a:t>
            </a:r>
            <a:r>
              <a:rPr lang="en-US" altLang="zh-CN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—</a:t>
            </a:r>
            <a:r>
              <a:rPr lang="zh-CN" altLang="en-US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連死之將至，都還不知，箴言 </a:t>
            </a:r>
            <a:r>
              <a:rPr lang="en-US" altLang="zh-CN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6</a:t>
            </a:r>
            <a:r>
              <a:rPr lang="zh-CN" altLang="en-US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：</a:t>
            </a:r>
            <a:r>
              <a:rPr lang="en-US" altLang="zh-CN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16-19</a:t>
            </a:r>
            <a:r>
              <a:rPr lang="zh-CN" altLang="en-US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；雅 </a:t>
            </a:r>
            <a:r>
              <a:rPr lang="en-US" altLang="zh-CN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4</a:t>
            </a:r>
            <a:r>
              <a:rPr lang="zh-CN" altLang="en-US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：</a:t>
            </a:r>
            <a:r>
              <a:rPr lang="en-US" altLang="zh-CN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6</a:t>
            </a:r>
          </a:p>
          <a:p>
            <a:pPr marL="0" indent="0">
              <a:buNone/>
            </a:pPr>
            <a:endParaRPr lang="en-US" altLang="zh-CN" sz="40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 marL="0" indent="0">
              <a:buNone/>
            </a:pPr>
            <a:endParaRPr lang="en-US" altLang="zh-CN" sz="40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 marL="0" indent="0">
              <a:buNone/>
            </a:pPr>
            <a:endParaRPr lang="en-US" altLang="zh-CN" sz="40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endParaRPr lang="en-US" sz="40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88720" y="4475175"/>
            <a:ext cx="7141464" cy="20108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sz="4000" b="1" dirty="0" smtClean="0"/>
              <a:t> Your </a:t>
            </a:r>
            <a:r>
              <a:rPr lang="en-US" altLang="zh-CN" sz="4000" b="1" dirty="0"/>
              <a:t>Number is up.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sz="4000" b="1" dirty="0"/>
              <a:t> Handwriting on the Wall. 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4000" b="1" dirty="0"/>
              <a:t>  Pride goes before </a:t>
            </a:r>
            <a:r>
              <a:rPr lang="en-US" sz="4000" b="1" dirty="0" smtClean="0"/>
              <a:t>a fall</a:t>
            </a:r>
            <a:r>
              <a:rPr lang="en-US" sz="40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23414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17" y="493505"/>
            <a:ext cx="7720775" cy="5795123"/>
          </a:xfrm>
        </p:spPr>
      </p:pic>
    </p:spTree>
    <p:extLst>
      <p:ext uri="{BB962C8B-B14F-4D97-AF65-F5344CB8AC3E}">
        <p14:creationId xmlns:p14="http://schemas.microsoft.com/office/powerpoint/2010/main" val="3633992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015" y="0"/>
            <a:ext cx="5743633" cy="6932466"/>
          </a:xfrm>
        </p:spPr>
      </p:pic>
      <p:sp>
        <p:nvSpPr>
          <p:cNvPr id="3" name="TextBox 2"/>
          <p:cNvSpPr txBox="1"/>
          <p:nvPr/>
        </p:nvSpPr>
        <p:spPr>
          <a:xfrm>
            <a:off x="1773936" y="5852161"/>
            <a:ext cx="1883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prstClr val="white"/>
                </a:solidFill>
              </a:rPr>
              <a:t>羅 </a:t>
            </a:r>
            <a:r>
              <a:rPr lang="en-US" altLang="zh-CN" sz="2400" dirty="0" smtClean="0">
                <a:solidFill>
                  <a:prstClr val="white"/>
                </a:solidFill>
              </a:rPr>
              <a:t>14</a:t>
            </a:r>
            <a:r>
              <a:rPr lang="zh-CN" altLang="en-US" sz="2400" dirty="0" smtClean="0">
                <a:solidFill>
                  <a:prstClr val="white"/>
                </a:solidFill>
              </a:rPr>
              <a:t>：</a:t>
            </a:r>
            <a:r>
              <a:rPr lang="en-US" altLang="zh-CN" sz="2400" dirty="0" smtClean="0">
                <a:solidFill>
                  <a:prstClr val="white"/>
                </a:solidFill>
              </a:rPr>
              <a:t>12</a:t>
            </a:r>
            <a:endParaRPr lang="en-US" sz="2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241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2386" y="2797430"/>
            <a:ext cx="7886700" cy="1325563"/>
          </a:xfrm>
        </p:spPr>
        <p:txBody>
          <a:bodyPr>
            <a:noAutofit/>
          </a:bodyPr>
          <a:lstStyle/>
          <a:p>
            <a:pPr algn="ctr"/>
            <a:r>
              <a:rPr lang="en-US" altLang="zh-CN" sz="10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/>
            </a:r>
            <a:br>
              <a:rPr lang="en-US" altLang="zh-CN" sz="10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</a:br>
            <a:r>
              <a:rPr lang="zh-CN" altLang="en-US" sz="11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大利烏</a:t>
            </a:r>
            <a:endParaRPr lang="en-US" sz="110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05840" y="2337727"/>
            <a:ext cx="7360920" cy="1631216"/>
          </a:xfrm>
          <a:prstGeom prst="rect">
            <a:avLst/>
          </a:prstGeom>
        </p:spPr>
        <p:txBody>
          <a:bodyPr wrap="square">
            <a:prstTxWarp prst="textArchUp">
              <a:avLst/>
            </a:prstTxWarp>
            <a:spAutoFit/>
          </a:bodyPr>
          <a:lstStyle/>
          <a:p>
            <a:pPr algn="ctr"/>
            <a:r>
              <a:rPr lang="zh-CN" altLang="en-US" sz="12500" dirty="0" smtClean="0">
                <a:latin typeface="DFPTanLiW5-B5-AZ" panose="03000500000000000000" pitchFamily="66" charset="-120"/>
                <a:ea typeface="DFPTanLiW5-B5-AZ" panose="03000500000000000000" pitchFamily="66" charset="-120"/>
                <a:cs typeface="+mj-cs"/>
              </a:rPr>
              <a:t>第三個</a:t>
            </a:r>
            <a:r>
              <a:rPr lang="zh-CN" altLang="en-US" sz="12500" dirty="0">
                <a:latin typeface="DFPTanLiW5-B5-AZ" panose="03000500000000000000" pitchFamily="66" charset="-120"/>
                <a:ea typeface="DFPTanLiW5-B5-AZ" panose="03000500000000000000" pitchFamily="66" charset="-120"/>
                <a:cs typeface="+mj-cs"/>
              </a:rPr>
              <a:t>王</a:t>
            </a:r>
            <a:endParaRPr lang="en-US" sz="12500" dirty="0"/>
          </a:p>
        </p:txBody>
      </p:sp>
    </p:spTree>
    <p:extLst>
      <p:ext uri="{BB962C8B-B14F-4D97-AF65-F5344CB8AC3E}">
        <p14:creationId xmlns:p14="http://schemas.microsoft.com/office/powerpoint/2010/main" val="887315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2074" y="22860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zh-CN" altLang="en-US" sz="8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背景</a:t>
            </a:r>
            <a:endParaRPr lang="en-US" sz="80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0312" y="1514729"/>
            <a:ext cx="8595360" cy="4351338"/>
          </a:xfrm>
        </p:spPr>
        <p:txBody>
          <a:bodyPr>
            <a:noAutofit/>
          </a:bodyPr>
          <a:lstStyle/>
          <a:p>
            <a:pPr>
              <a:buClr>
                <a:schemeClr val="tx1"/>
              </a:buClr>
            </a:pP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改朝換代，但以理的老闆已經是大利烏 （古列 或是他的將軍），他自己也已經是 </a:t>
            </a:r>
            <a:r>
              <a:rPr lang="en-US" altLang="zh-CN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80 </a:t>
            </a: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幾歲的老翁了</a:t>
            </a:r>
            <a:r>
              <a:rPr lang="en-US" altLang="zh-CN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-</a:t>
            </a:r>
          </a:p>
          <a:p>
            <a:pPr>
              <a:buClr>
                <a:schemeClr val="tx1"/>
              </a:buClr>
            </a:pP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神的兒女，會遭人嫉妒</a:t>
            </a:r>
            <a:r>
              <a:rPr lang="en-US" altLang="zh-CN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—</a:t>
            </a:r>
          </a:p>
          <a:p>
            <a:pPr>
              <a:buClr>
                <a:schemeClr val="tx1"/>
              </a:buClr>
            </a:pPr>
            <a:r>
              <a:rPr lang="zh-CN" altLang="en-US" sz="44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敵</a:t>
            </a: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人要參他，只是找不著他的過失</a:t>
            </a:r>
            <a:r>
              <a:rPr lang="en-US" altLang="zh-CN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—</a:t>
            </a:r>
            <a:r>
              <a:rPr lang="zh-CN" altLang="en-US" sz="4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因為他忠心辦事，毫無錯誤過失。</a:t>
            </a:r>
            <a:endParaRPr lang="en-US" sz="44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58887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912" y="503238"/>
            <a:ext cx="8229600" cy="1143000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zh-CN" altLang="en-US" sz="10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大蒙眷愛</a:t>
            </a:r>
            <a:endParaRPr lang="en-US" sz="100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056" y="2871216"/>
            <a:ext cx="8229600" cy="3638995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514350" indent="-514350" algn="ctr">
              <a:buFont typeface="+mj-lt"/>
              <a:buAutoNum type="arabicPeriod"/>
            </a:pPr>
            <a:r>
              <a:rPr lang="en-US" sz="72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</a:t>
            </a:r>
            <a:r>
              <a:rPr lang="zh-CN" altLang="en-US" sz="72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但 </a:t>
            </a:r>
            <a:r>
              <a:rPr lang="en-US" altLang="zh-CN" sz="72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9</a:t>
            </a:r>
            <a:r>
              <a:rPr lang="zh-CN" altLang="en-US" sz="72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：</a:t>
            </a:r>
            <a:r>
              <a:rPr lang="en-US" altLang="zh-CN" sz="72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23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en-US" sz="72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</a:t>
            </a:r>
            <a:r>
              <a:rPr lang="zh-CN" altLang="en-US" sz="72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但 </a:t>
            </a:r>
            <a:r>
              <a:rPr lang="en-US" altLang="zh-CN" sz="72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10</a:t>
            </a:r>
            <a:r>
              <a:rPr lang="zh-CN" altLang="en-US" sz="72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：</a:t>
            </a:r>
            <a:r>
              <a:rPr lang="en-US" altLang="zh-CN" sz="72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11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zh-CN" altLang="en-US" sz="72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但 </a:t>
            </a:r>
            <a:r>
              <a:rPr lang="en-US" altLang="zh-CN" sz="72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10</a:t>
            </a:r>
            <a:r>
              <a:rPr lang="zh-CN" altLang="en-US" sz="72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：</a:t>
            </a:r>
            <a:r>
              <a:rPr lang="en-US" altLang="zh-CN" sz="72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19</a:t>
            </a:r>
            <a:endParaRPr lang="en-US" sz="72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1737360"/>
            <a:ext cx="8467344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zh-CN" altLang="en-US" sz="60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（</a:t>
            </a:r>
            <a:r>
              <a:rPr lang="en-US" altLang="zh-CN" sz="60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highly esteemed</a:t>
            </a:r>
            <a:r>
              <a:rPr lang="zh-CN" altLang="en-US" sz="60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）</a:t>
            </a:r>
            <a:endParaRPr lang="en-US" sz="60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89402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810" y="-64008"/>
            <a:ext cx="7886700" cy="1033906"/>
          </a:xfrm>
        </p:spPr>
        <p:txBody>
          <a:bodyPr/>
          <a:lstStyle/>
          <a:p>
            <a:pPr algn="ctr"/>
            <a:r>
              <a:rPr lang="zh-CN" altLang="en-US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大利烏是誰？</a:t>
            </a:r>
            <a:endParaRPr lang="en-US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" t="23130" r="2735" b="5102"/>
          <a:stretch/>
        </p:blipFill>
        <p:spPr>
          <a:xfrm>
            <a:off x="2697480" y="1998676"/>
            <a:ext cx="6181344" cy="4740451"/>
          </a:xfrm>
        </p:spPr>
      </p:pic>
      <p:sp>
        <p:nvSpPr>
          <p:cNvPr id="3" name="TextBox 2"/>
          <p:cNvSpPr txBox="1"/>
          <p:nvPr/>
        </p:nvSpPr>
        <p:spPr>
          <a:xfrm>
            <a:off x="237744" y="768096"/>
            <a:ext cx="87599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prstClr val="black"/>
                </a:solidFill>
                <a:latin typeface="DFPTanLiW5-B5-AZ" panose="03000500000000000000" pitchFamily="66" charset="-120"/>
                <a:ea typeface="DFPTanLiW5-B5-AZ" panose="03000500000000000000" pitchFamily="66" charset="-120"/>
              </a:rPr>
              <a:t>大利烏只是一個封號</a:t>
            </a:r>
            <a:r>
              <a:rPr lang="en-US" altLang="zh-CN" sz="3600" dirty="0" smtClean="0">
                <a:solidFill>
                  <a:prstClr val="black"/>
                </a:solidFill>
                <a:latin typeface="DFPTanLiW5-B5-AZ" panose="03000500000000000000" pitchFamily="66" charset="-120"/>
                <a:ea typeface="DFPTanLiW5-B5-AZ" panose="03000500000000000000" pitchFamily="66" charset="-120"/>
              </a:rPr>
              <a:t>—</a:t>
            </a:r>
            <a:r>
              <a:rPr lang="zh-CN" altLang="en-US" sz="3600" dirty="0" smtClean="0">
                <a:solidFill>
                  <a:prstClr val="black"/>
                </a:solidFill>
                <a:latin typeface="DFPTanLiW5-B5-AZ" panose="03000500000000000000" pitchFamily="66" charset="-120"/>
                <a:ea typeface="DFPTanLiW5-B5-AZ" panose="03000500000000000000" pitchFamily="66" charset="-120"/>
              </a:rPr>
              <a:t>意思是握權（</a:t>
            </a:r>
            <a:r>
              <a:rPr lang="en-US" altLang="zh-CN" sz="3600" dirty="0" smtClean="0">
                <a:solidFill>
                  <a:prstClr val="black"/>
                </a:solidFill>
                <a:latin typeface="DFPTanLiW5-B5-AZ" panose="03000500000000000000" pitchFamily="66" charset="-120"/>
                <a:ea typeface="DFPTanLiW5-B5-AZ" panose="03000500000000000000" pitchFamily="66" charset="-120"/>
              </a:rPr>
              <a:t>Scepter) </a:t>
            </a:r>
            <a:r>
              <a:rPr lang="zh-CN" altLang="en-US" sz="3600" dirty="0" smtClean="0">
                <a:solidFill>
                  <a:prstClr val="black"/>
                </a:solidFill>
                <a:latin typeface="DFPTanLiW5-B5-AZ" panose="03000500000000000000" pitchFamily="66" charset="-120"/>
                <a:ea typeface="DFPTanLiW5-B5-AZ" panose="03000500000000000000" pitchFamily="66" charset="-120"/>
              </a:rPr>
              <a:t>的人，就像是 法老， 總統</a:t>
            </a:r>
            <a:r>
              <a:rPr lang="en-US" altLang="zh-CN" sz="3600" dirty="0" smtClean="0">
                <a:solidFill>
                  <a:prstClr val="black"/>
                </a:solidFill>
                <a:latin typeface="DFPTanLiW5-B5-AZ" panose="03000500000000000000" pitchFamily="66" charset="-120"/>
                <a:ea typeface="DFPTanLiW5-B5-AZ" panose="03000500000000000000" pitchFamily="66" charset="-120"/>
              </a:rPr>
              <a:t>----</a:t>
            </a:r>
            <a:r>
              <a:rPr lang="zh-CN" altLang="en-US" sz="3600" dirty="0" smtClean="0">
                <a:solidFill>
                  <a:prstClr val="black"/>
                </a:solidFill>
                <a:latin typeface="DFPTanLiW5-B5-AZ" panose="03000500000000000000" pitchFamily="66" charset="-120"/>
                <a:ea typeface="DFPTanLiW5-B5-AZ" panose="03000500000000000000" pitchFamily="66" charset="-120"/>
              </a:rPr>
              <a:t>但</a:t>
            </a:r>
            <a:r>
              <a:rPr lang="en-US" altLang="zh-CN" sz="3600" dirty="0" smtClean="0">
                <a:solidFill>
                  <a:prstClr val="black"/>
                </a:solidFill>
                <a:latin typeface="DFPTanLiW5-B5-AZ" panose="03000500000000000000" pitchFamily="66" charset="-120"/>
                <a:ea typeface="DFPTanLiW5-B5-AZ" panose="03000500000000000000" pitchFamily="66" charset="-120"/>
              </a:rPr>
              <a:t>6</a:t>
            </a:r>
            <a:r>
              <a:rPr lang="zh-CN" altLang="en-US" sz="3600" dirty="0" smtClean="0">
                <a:solidFill>
                  <a:prstClr val="black"/>
                </a:solidFill>
                <a:latin typeface="DFPTanLiW5-B5-AZ" panose="03000500000000000000" pitchFamily="66" charset="-120"/>
                <a:ea typeface="DFPTanLiW5-B5-AZ" panose="03000500000000000000" pitchFamily="66" charset="-120"/>
              </a:rPr>
              <a:t>：</a:t>
            </a:r>
            <a:r>
              <a:rPr lang="en-US" altLang="zh-CN" sz="3600" dirty="0" smtClean="0">
                <a:solidFill>
                  <a:prstClr val="black"/>
                </a:solidFill>
                <a:latin typeface="DFPTanLiW5-B5-AZ" panose="03000500000000000000" pitchFamily="66" charset="-120"/>
                <a:ea typeface="DFPTanLiW5-B5-AZ" panose="03000500000000000000" pitchFamily="66" charset="-120"/>
              </a:rPr>
              <a:t>28</a:t>
            </a:r>
            <a:endParaRPr lang="en-US" sz="3600" dirty="0">
              <a:solidFill>
                <a:prstClr val="black"/>
              </a:solidFill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70832" y="4864608"/>
            <a:ext cx="3023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prstClr val="black"/>
                </a:solidFill>
              </a:rPr>
              <a:t>----</a:t>
            </a:r>
            <a:r>
              <a:rPr lang="zh-CN" altLang="en-US" b="1" dirty="0" smtClean="0">
                <a:solidFill>
                  <a:prstClr val="black"/>
                </a:solidFill>
              </a:rPr>
              <a:t>攻破巴比倫城的波斯元帥</a:t>
            </a:r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39896" y="4818888"/>
            <a:ext cx="7024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solidFill>
                  <a:prstClr val="black"/>
                </a:solidFill>
              </a:rPr>
              <a:t>：</a:t>
            </a:r>
            <a:r>
              <a:rPr lang="en-US" altLang="zh-CN" sz="2000" b="1" dirty="0" smtClean="0">
                <a:solidFill>
                  <a:prstClr val="black"/>
                </a:solidFill>
              </a:rPr>
              <a:t>28</a:t>
            </a:r>
            <a:endParaRPr lang="en-US" sz="2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30556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72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但以理的信仰</a:t>
            </a:r>
            <a:endParaRPr lang="en-US" sz="72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</a:pPr>
            <a:r>
              <a:rPr lang="zh-CN" altLang="en-US" sz="4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當他知道禁令已經有王的簽署之後，他並沒有任何掙扎，擔憂或懷疑，一往如常，一日三次，面向耶路撒冷禱告。</a:t>
            </a:r>
            <a:endParaRPr lang="en-US" sz="48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323385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904" y="1248156"/>
            <a:ext cx="6126480" cy="459486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488" y="-81978"/>
            <a:ext cx="8229600" cy="1143000"/>
          </a:xfrm>
        </p:spPr>
        <p:txBody>
          <a:bodyPr/>
          <a:lstStyle/>
          <a:p>
            <a:r>
              <a:rPr lang="zh-CN" altLang="en-US" sz="66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要警醒禱告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886968" y="5934670"/>
            <a:ext cx="81290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zh-CN" altLang="en-US" sz="54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但 </a:t>
            </a:r>
            <a:r>
              <a:rPr lang="en-US" altLang="zh-CN" sz="54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6</a:t>
            </a:r>
            <a:r>
              <a:rPr lang="zh-CN" altLang="en-US" sz="54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：</a:t>
            </a:r>
            <a:r>
              <a:rPr lang="en-US" altLang="zh-CN" sz="54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4—</a:t>
            </a:r>
            <a:r>
              <a:rPr lang="zh-CN" altLang="en-US" sz="54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找不著把柄</a:t>
            </a:r>
            <a:endParaRPr lang="en-US" altLang="zh-CN" sz="54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87433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056" y="475806"/>
            <a:ext cx="8229600" cy="1143000"/>
          </a:xfrm>
        </p:spPr>
        <p:txBody>
          <a:bodyPr>
            <a:noAutofit/>
          </a:bodyPr>
          <a:lstStyle/>
          <a:p>
            <a:r>
              <a:rPr lang="zh-CN" altLang="en-US" sz="72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大利烏王</a:t>
            </a:r>
            <a:endParaRPr lang="en-US" sz="72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2002536"/>
            <a:ext cx="8229600" cy="4525963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</a:pPr>
            <a:r>
              <a:rPr lang="zh-CN" altLang="en-US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知道中了部屬的計，後悔莫及，一心想要救但以理，但是卻沒辦法</a:t>
            </a:r>
            <a:endParaRPr lang="en-US" sz="60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36285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="">
      <p:transition spd="slow">
        <p:wipe dir="r"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362" y="758318"/>
            <a:ext cx="7886700" cy="1325563"/>
          </a:xfrm>
        </p:spPr>
        <p:txBody>
          <a:bodyPr>
            <a:noAutofit/>
          </a:bodyPr>
          <a:lstStyle/>
          <a:p>
            <a:pPr algn="ctr"/>
            <a:r>
              <a:rPr lang="zh-CN" altLang="en-US" sz="66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政體的演變</a:t>
            </a:r>
            <a:r>
              <a:rPr lang="en-US" altLang="zh-CN" sz="66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/>
            </a:r>
            <a:br>
              <a:rPr lang="en-US" altLang="zh-CN" sz="66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</a:br>
            <a:r>
              <a:rPr lang="zh-CN" altLang="en-US" sz="66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從專制到民主</a:t>
            </a:r>
            <a:endParaRPr lang="en-US" sz="66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338" y="2506662"/>
            <a:ext cx="8231886" cy="4351338"/>
          </a:xfrm>
        </p:spPr>
        <p:txBody>
          <a:bodyPr>
            <a:normAutofit/>
          </a:bodyPr>
          <a:lstStyle/>
          <a:p>
            <a:pPr marL="914400" lvl="0" indent="-914400">
              <a:buClr>
                <a:schemeClr val="tx1"/>
              </a:buClr>
              <a:buFont typeface="+mj-lt"/>
              <a:buAutoNum type="arabicPeriod"/>
            </a:pPr>
            <a:r>
              <a:rPr lang="zh-CN" altLang="en-US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巴比倫</a:t>
            </a:r>
            <a:r>
              <a:rPr lang="en-US" altLang="zh-CN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---</a:t>
            </a:r>
            <a:r>
              <a:rPr lang="zh-CN" altLang="en-US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帝王專制，帝</a:t>
            </a:r>
            <a:r>
              <a:rPr lang="en-US" altLang="zh-CN" sz="54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</a:t>
            </a:r>
            <a:r>
              <a:rPr lang="en-US" altLang="zh-CN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</a:t>
            </a:r>
            <a:r>
              <a:rPr lang="zh-CN" altLang="en-US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王</a:t>
            </a:r>
            <a:r>
              <a:rPr lang="zh-CN" altLang="en-US" sz="54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在法律</a:t>
            </a:r>
            <a:r>
              <a:rPr lang="zh-CN" altLang="en-US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之上</a:t>
            </a:r>
            <a:endParaRPr lang="en-US" altLang="zh-CN" sz="54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 marL="914400" indent="-914400">
              <a:buClr>
                <a:schemeClr val="tx1"/>
              </a:buClr>
              <a:buFont typeface="+mj-lt"/>
              <a:buAutoNum type="arabicPeriod"/>
            </a:pPr>
            <a:r>
              <a:rPr lang="zh-CN" altLang="en-US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瑪代波斯</a:t>
            </a:r>
            <a:r>
              <a:rPr lang="en-US" altLang="zh-CN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--- </a:t>
            </a:r>
            <a:r>
              <a:rPr lang="zh-CN" altLang="en-US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帝王在法律之下</a:t>
            </a:r>
            <a:endParaRPr lang="en-US" sz="54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6151492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Daniell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2019"/>
            <a:ext cx="9144000" cy="603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510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794" y="1206374"/>
            <a:ext cx="7886700" cy="1325563"/>
          </a:xfrm>
        </p:spPr>
        <p:txBody>
          <a:bodyPr>
            <a:noAutofit/>
          </a:bodyPr>
          <a:lstStyle/>
          <a:p>
            <a:pPr algn="ctr"/>
            <a:r>
              <a:rPr lang="zh-CN" altLang="en-US" sz="72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從大利烏</a:t>
            </a:r>
            <a:r>
              <a:rPr lang="en-US" altLang="zh-CN" sz="72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/>
            </a:r>
            <a:br>
              <a:rPr lang="en-US" altLang="zh-CN" sz="72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</a:br>
            <a:r>
              <a:rPr lang="zh-CN" altLang="en-US" sz="72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我們學到了什麼？</a:t>
            </a:r>
            <a:endParaRPr lang="en-US" sz="72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8680" y="3517265"/>
            <a:ext cx="7214616" cy="2371472"/>
          </a:xfrm>
        </p:spPr>
        <p:txBody>
          <a:bodyPr>
            <a:normAutofit/>
          </a:bodyPr>
          <a:lstStyle/>
          <a:p>
            <a:r>
              <a:rPr lang="zh-CN" altLang="en-US" sz="66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要警醒，特別是成功，順利的時候。</a:t>
            </a:r>
            <a:endParaRPr lang="en-US" altLang="zh-CN" sz="66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 marL="0" indent="0">
              <a:buNone/>
            </a:pPr>
            <a:endParaRPr lang="en-US" altLang="zh-CN" sz="40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 marL="0" indent="0">
              <a:buNone/>
            </a:pPr>
            <a:endParaRPr lang="en-US" altLang="zh-CN" sz="40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endParaRPr lang="en-US" sz="40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81236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930" y="3199766"/>
            <a:ext cx="7886700" cy="1325563"/>
          </a:xfrm>
        </p:spPr>
        <p:txBody>
          <a:bodyPr>
            <a:noAutofit/>
          </a:bodyPr>
          <a:lstStyle/>
          <a:p>
            <a:pPr algn="ctr"/>
            <a:r>
              <a:rPr lang="en-US" altLang="zh-CN" sz="10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/>
            </a:r>
            <a:br>
              <a:rPr lang="en-US" altLang="zh-CN" sz="10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</a:br>
            <a:r>
              <a:rPr lang="zh-CN" altLang="en-US" sz="15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古列</a:t>
            </a:r>
            <a:endParaRPr lang="en-US" sz="150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05840" y="2337727"/>
            <a:ext cx="7360920" cy="1631216"/>
          </a:xfrm>
          <a:prstGeom prst="rect">
            <a:avLst/>
          </a:prstGeom>
        </p:spPr>
        <p:txBody>
          <a:bodyPr wrap="square">
            <a:prstTxWarp prst="textArchUp">
              <a:avLst/>
            </a:prstTxWarp>
            <a:spAutoFit/>
          </a:bodyPr>
          <a:lstStyle/>
          <a:p>
            <a:pPr algn="ctr"/>
            <a:r>
              <a:rPr lang="zh-CN" altLang="en-US" sz="12500" dirty="0" smtClean="0">
                <a:latin typeface="DFPTanLiW5-B5-AZ" panose="03000500000000000000" pitchFamily="66" charset="-120"/>
                <a:ea typeface="DFPTanLiW5-B5-AZ" panose="03000500000000000000" pitchFamily="66" charset="-120"/>
                <a:cs typeface="+mj-cs"/>
              </a:rPr>
              <a:t>第四個</a:t>
            </a:r>
            <a:r>
              <a:rPr lang="zh-CN" altLang="en-US" sz="12500" dirty="0">
                <a:latin typeface="DFPTanLiW5-B5-AZ" panose="03000500000000000000" pitchFamily="66" charset="-120"/>
                <a:ea typeface="DFPTanLiW5-B5-AZ" panose="03000500000000000000" pitchFamily="66" charset="-120"/>
                <a:cs typeface="+mj-cs"/>
              </a:rPr>
              <a:t>王</a:t>
            </a:r>
            <a:endParaRPr lang="en-US" sz="12500" dirty="0"/>
          </a:p>
        </p:txBody>
      </p:sp>
    </p:spTree>
    <p:extLst>
      <p:ext uri="{BB962C8B-B14F-4D97-AF65-F5344CB8AC3E}">
        <p14:creationId xmlns:p14="http://schemas.microsoft.com/office/powerpoint/2010/main" val="238023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696" y="182880"/>
            <a:ext cx="3818633" cy="545519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518612" y="5641169"/>
            <a:ext cx="29985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</a:t>
            </a:r>
            <a:r>
              <a:rPr lang="zh-CN" altLang="en-US" sz="60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古</a:t>
            </a:r>
            <a:r>
              <a:rPr lang="zh-CN" altLang="en-US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列王</a:t>
            </a:r>
            <a:endParaRPr lang="en-US" sz="60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07992" y="2606040"/>
            <a:ext cx="41422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賽 </a:t>
            </a:r>
            <a:r>
              <a:rPr lang="en-US" altLang="zh-CN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45</a:t>
            </a:r>
            <a:r>
              <a:rPr lang="zh-CN" altLang="en-US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：</a:t>
            </a:r>
            <a:r>
              <a:rPr lang="en-US" altLang="zh-CN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1</a:t>
            </a:r>
            <a:endParaRPr lang="en-US" sz="54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4928616" y="3593593"/>
            <a:ext cx="4215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拉：</a:t>
            </a:r>
            <a:r>
              <a:rPr lang="en-US" altLang="zh-CN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1</a:t>
            </a:r>
            <a:r>
              <a:rPr lang="zh-CN" altLang="en-US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：</a:t>
            </a:r>
            <a:r>
              <a:rPr lang="en-US" altLang="zh-CN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1-3</a:t>
            </a:r>
            <a:endParaRPr lang="en-US" sz="54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23816" y="1679448"/>
            <a:ext cx="44104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賽 </a:t>
            </a:r>
            <a:r>
              <a:rPr lang="en-US" altLang="zh-CN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44</a:t>
            </a:r>
            <a:r>
              <a:rPr lang="zh-CN" altLang="en-US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：</a:t>
            </a:r>
            <a:r>
              <a:rPr lang="en-US" altLang="zh-CN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28</a:t>
            </a:r>
            <a:endParaRPr lang="en-US" sz="54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1425758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houndsberry.files.wordpress.com/2011/10/persian-empir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4602"/>
            <a:ext cx="9144000" cy="6285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212080" y="4078225"/>
            <a:ext cx="2112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>
                <a:solidFill>
                  <a:prstClr val="black"/>
                </a:solidFill>
              </a:rPr>
              <a:t>波斯帝國</a:t>
            </a:r>
            <a:endParaRPr lang="en-US" sz="2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57626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658" y="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zh-CN" altLang="en-US" sz="72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巴比倫</a:t>
            </a:r>
            <a:endParaRPr lang="en-US" sz="72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" y="1267840"/>
            <a:ext cx="8997696" cy="5388991"/>
          </a:xfrm>
        </p:spPr>
        <p:txBody>
          <a:bodyPr>
            <a:normAutofit fontScale="92500" lnSpcReduction="10000"/>
          </a:bodyPr>
          <a:lstStyle/>
          <a:p>
            <a:pPr>
              <a:buClr>
                <a:schemeClr val="tx1"/>
              </a:buClr>
            </a:pPr>
            <a:r>
              <a:rPr lang="zh-CN" altLang="en-US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（古</a:t>
            </a:r>
            <a:r>
              <a:rPr lang="en-US" altLang="zh-CN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) </a:t>
            </a:r>
            <a:r>
              <a:rPr lang="zh-CN" altLang="en-US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巴比倫</a:t>
            </a:r>
            <a:r>
              <a:rPr lang="en-US" altLang="zh-CN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—</a:t>
            </a:r>
            <a:r>
              <a:rPr lang="zh-CN" altLang="en-US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有名的國王 漢謨拉比</a:t>
            </a:r>
            <a:endParaRPr lang="en-US" altLang="zh-CN" sz="40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 marL="0" indent="0">
              <a:buClr>
                <a:schemeClr val="tx1"/>
              </a:buClr>
              <a:buNone/>
            </a:pPr>
            <a:r>
              <a:rPr lang="zh-CN" altLang="en-US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（</a:t>
            </a:r>
            <a:r>
              <a:rPr lang="en-US" altLang="zh-CN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Hammurabi)</a:t>
            </a:r>
            <a:r>
              <a:rPr lang="zh-CN" altLang="en-US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（</a:t>
            </a:r>
            <a:r>
              <a:rPr lang="en-US" altLang="zh-CN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1792-1750 BC</a:t>
            </a:r>
            <a:r>
              <a:rPr lang="zh-CN" altLang="en-US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）</a:t>
            </a:r>
            <a:r>
              <a:rPr lang="en-US" altLang="zh-CN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-</a:t>
            </a:r>
          </a:p>
          <a:p>
            <a:pPr marL="0" indent="0">
              <a:buClr>
                <a:schemeClr val="tx1"/>
              </a:buClr>
              <a:buNone/>
            </a:pPr>
            <a:r>
              <a:rPr lang="en-US" altLang="zh-CN" sz="40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</a:t>
            </a:r>
            <a:r>
              <a:rPr lang="en-US" altLang="zh-CN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 </a:t>
            </a:r>
            <a:r>
              <a:rPr lang="zh-CN" altLang="en-US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寫 漢</a:t>
            </a:r>
            <a:r>
              <a:rPr lang="zh-CN" altLang="en-US" sz="40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謨拉比 </a:t>
            </a:r>
            <a:r>
              <a:rPr lang="zh-CN" altLang="en-US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法典。</a:t>
            </a:r>
            <a:endParaRPr lang="en-US" altLang="zh-CN" sz="40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>
              <a:buClr>
                <a:schemeClr val="tx1"/>
              </a:buClr>
            </a:pPr>
            <a:r>
              <a:rPr lang="en-US" sz="40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</a:t>
            </a:r>
            <a:r>
              <a:rPr lang="en-US" altLang="zh-CN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1595 BC</a:t>
            </a:r>
            <a:r>
              <a:rPr lang="zh-CN" altLang="en-US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亡於 </a:t>
            </a:r>
            <a:r>
              <a:rPr lang="en-US" altLang="zh-CN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Hittites (</a:t>
            </a:r>
            <a:r>
              <a:rPr lang="zh-CN" altLang="en-US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赫人）</a:t>
            </a:r>
            <a:r>
              <a:rPr lang="en-US" altLang="zh-CN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,</a:t>
            </a:r>
            <a:r>
              <a:rPr lang="zh-CN" altLang="en-US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後再</a:t>
            </a:r>
            <a:endParaRPr lang="en-US" altLang="zh-CN" sz="40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 marL="0" indent="0">
              <a:buClr>
                <a:schemeClr val="tx1"/>
              </a:buClr>
              <a:buNone/>
            </a:pPr>
            <a:r>
              <a:rPr lang="en-US" altLang="zh-CN" sz="40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</a:t>
            </a:r>
            <a:r>
              <a:rPr lang="en-US" altLang="zh-CN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 </a:t>
            </a:r>
            <a:r>
              <a:rPr lang="zh-CN" altLang="en-US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亡於亞述 （</a:t>
            </a:r>
            <a:r>
              <a:rPr lang="en-US" altLang="zh-CN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Assyria)—(705-681BC)</a:t>
            </a:r>
          </a:p>
          <a:p>
            <a:pPr>
              <a:buClr>
                <a:schemeClr val="tx1"/>
              </a:buClr>
            </a:pPr>
            <a:r>
              <a:rPr lang="en-US" sz="40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</a:t>
            </a:r>
            <a:r>
              <a:rPr lang="zh-CN" altLang="en-US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巴比倫 王 </a:t>
            </a:r>
            <a:r>
              <a:rPr lang="en-US" altLang="zh-CN" sz="4000" dirty="0" err="1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Nebopolassar</a:t>
            </a:r>
            <a:r>
              <a:rPr lang="en-US" altLang="zh-CN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612 BC </a:t>
            </a:r>
            <a:r>
              <a:rPr lang="zh-CN" altLang="en-US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攻</a:t>
            </a:r>
            <a:endParaRPr lang="en-US" altLang="zh-CN" sz="40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 marL="0" indent="0">
              <a:buClr>
                <a:schemeClr val="tx1"/>
              </a:buClr>
              <a:buNone/>
            </a:pPr>
            <a:r>
              <a:rPr lang="en-US" altLang="zh-CN" sz="40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</a:t>
            </a:r>
            <a:r>
              <a:rPr lang="en-US" altLang="zh-CN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 </a:t>
            </a:r>
            <a:r>
              <a:rPr lang="zh-CN" altLang="en-US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陷尼尼微，打敗亞述， 開始了</a:t>
            </a:r>
            <a:r>
              <a:rPr lang="en-US" altLang="zh-CN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Neo- </a:t>
            </a:r>
          </a:p>
          <a:p>
            <a:pPr marL="0" indent="0">
              <a:buClr>
                <a:schemeClr val="tx1"/>
              </a:buClr>
              <a:buNone/>
            </a:pPr>
            <a:r>
              <a:rPr lang="en-US" altLang="zh-CN" sz="40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</a:t>
            </a:r>
            <a:r>
              <a:rPr lang="en-US" altLang="zh-CN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 Babylon (</a:t>
            </a:r>
            <a:r>
              <a:rPr lang="zh-CN" altLang="en-US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新巴比倫王朝）</a:t>
            </a:r>
            <a:r>
              <a:rPr lang="en-US" altLang="zh-CN" sz="40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,</a:t>
            </a:r>
            <a:r>
              <a:rPr lang="zh-CN" altLang="en-US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他的兒子</a:t>
            </a:r>
            <a:endParaRPr lang="en-US" altLang="zh-CN" sz="40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 marL="0" indent="0">
              <a:buClr>
                <a:schemeClr val="tx1"/>
              </a:buClr>
              <a:buNone/>
            </a:pPr>
            <a:r>
              <a:rPr lang="en-US" altLang="zh-CN" sz="40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</a:t>
            </a:r>
            <a:r>
              <a:rPr lang="en-US" altLang="zh-CN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 </a:t>
            </a:r>
            <a:r>
              <a:rPr lang="zh-CN" altLang="en-US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就是尼布甲尼撒。</a:t>
            </a:r>
            <a:endParaRPr lang="en-US" sz="40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74897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920" y="403642"/>
            <a:ext cx="3922776" cy="5603966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5312664" y="5842337"/>
            <a:ext cx="39502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smtClean="0">
                <a:latin typeface="Calibri Light" panose="020F0302020204030204"/>
              </a:rPr>
              <a:t>Cyrus </a:t>
            </a:r>
            <a:r>
              <a:rPr lang="zh-CN" altLang="en-US" sz="6000" b="1" dirty="0" smtClean="0">
                <a:latin typeface="Calibri Light" panose="020F0302020204030204"/>
              </a:rPr>
              <a:t>古列</a:t>
            </a:r>
            <a:endParaRPr lang="en-US" sz="6000" b="1" dirty="0"/>
          </a:p>
        </p:txBody>
      </p:sp>
      <p:pic>
        <p:nvPicPr>
          <p:cNvPr id="1026" name="Picture 2" descr="Image result for prophet daniel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88152" cy="3791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-219456" y="3781592"/>
            <a:ext cx="57241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latin typeface="Calibri Light" panose="020F0302020204030204"/>
              </a:rPr>
              <a:t>Daniel  </a:t>
            </a:r>
            <a:r>
              <a:rPr lang="zh-CN" altLang="en-US" sz="5400" b="1" dirty="0" smtClean="0">
                <a:latin typeface="Calibri Light" panose="020F0302020204030204"/>
              </a:rPr>
              <a:t>但以理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376922916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6482" y="137160"/>
            <a:ext cx="1547622" cy="566929"/>
          </a:xfrm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zh-CN" altLang="en-US" sz="3600" b="1" dirty="0" smtClean="0">
                <a:latin typeface="+mn-lt"/>
              </a:rPr>
              <a:t>大衛</a:t>
            </a:r>
            <a:endParaRPr lang="en-US" sz="3600" b="1" dirty="0"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00200" y="3840480"/>
            <a:ext cx="2221992" cy="175432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prstClr val="black"/>
                </a:solidFill>
              </a:rPr>
              <a:t>以色列</a:t>
            </a:r>
            <a:endParaRPr lang="en-US" altLang="zh-CN" sz="3600" b="1" dirty="0">
              <a:solidFill>
                <a:prstClr val="black"/>
              </a:solidFill>
            </a:endParaRPr>
          </a:p>
          <a:p>
            <a:pPr algn="ctr"/>
            <a:r>
              <a:rPr lang="en-US" altLang="zh-CN" sz="3600" b="1" dirty="0">
                <a:solidFill>
                  <a:prstClr val="black"/>
                </a:solidFill>
              </a:rPr>
              <a:t>722 BC</a:t>
            </a:r>
          </a:p>
          <a:p>
            <a:pPr algn="ctr"/>
            <a:r>
              <a:rPr lang="zh-CN" altLang="en-US" sz="3600" b="1" dirty="0">
                <a:solidFill>
                  <a:prstClr val="black"/>
                </a:solidFill>
              </a:rPr>
              <a:t>亡於亞述</a:t>
            </a:r>
            <a:endParaRPr lang="en-US" altLang="zh-CN" sz="3600" b="1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41654" y="3867912"/>
            <a:ext cx="1596912" cy="230832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prstClr val="black"/>
                </a:solidFill>
              </a:rPr>
              <a:t>猶大</a:t>
            </a:r>
            <a:endParaRPr lang="en-US" sz="3600" b="1" dirty="0">
              <a:solidFill>
                <a:prstClr val="black"/>
              </a:solidFill>
            </a:endParaRPr>
          </a:p>
          <a:p>
            <a:pPr algn="ctr"/>
            <a:r>
              <a:rPr lang="en-US" sz="3600" b="1" dirty="0">
                <a:solidFill>
                  <a:prstClr val="black"/>
                </a:solidFill>
              </a:rPr>
              <a:t>586 BC </a:t>
            </a:r>
          </a:p>
          <a:p>
            <a:pPr algn="ctr"/>
            <a:r>
              <a:rPr lang="zh-CN" altLang="en-US" sz="3600" b="1" dirty="0">
                <a:solidFill>
                  <a:prstClr val="black"/>
                </a:solidFill>
              </a:rPr>
              <a:t>亡於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</a:p>
          <a:p>
            <a:pPr algn="ctr"/>
            <a:r>
              <a:rPr lang="zh-CN" altLang="en-US" sz="3600" b="1" dirty="0">
                <a:solidFill>
                  <a:prstClr val="black"/>
                </a:solidFill>
              </a:rPr>
              <a:t>巴比倫</a:t>
            </a:r>
            <a:endParaRPr lang="en-US" sz="3600" b="1" dirty="0">
              <a:solidFill>
                <a:prstClr val="black"/>
              </a:solidFill>
            </a:endParaRPr>
          </a:p>
        </p:txBody>
      </p:sp>
      <p:sp>
        <p:nvSpPr>
          <p:cNvPr id="15" name="Minus 14"/>
          <p:cNvSpPr/>
          <p:nvPr/>
        </p:nvSpPr>
        <p:spPr>
          <a:xfrm>
            <a:off x="2295144" y="3005328"/>
            <a:ext cx="4480560" cy="539496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Minus 15"/>
          <p:cNvSpPr/>
          <p:nvPr/>
        </p:nvSpPr>
        <p:spPr>
          <a:xfrm rot="16200000">
            <a:off x="2587752" y="3218688"/>
            <a:ext cx="694944" cy="512064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Minus 16"/>
          <p:cNvSpPr/>
          <p:nvPr/>
        </p:nvSpPr>
        <p:spPr>
          <a:xfrm rot="5400000">
            <a:off x="4320540" y="649224"/>
            <a:ext cx="580644" cy="580644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Minus 17"/>
          <p:cNvSpPr/>
          <p:nvPr/>
        </p:nvSpPr>
        <p:spPr>
          <a:xfrm rot="5400000">
            <a:off x="5765292" y="3223260"/>
            <a:ext cx="704088" cy="585216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3633978" y="1161288"/>
            <a:ext cx="1916430" cy="591313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3600" b="1" dirty="0" smtClean="0">
                <a:solidFill>
                  <a:prstClr val="black"/>
                </a:solidFill>
                <a:latin typeface="Calibri" panose="020F0502020204030204"/>
              </a:rPr>
              <a:t>所羅門</a:t>
            </a:r>
            <a:r>
              <a:rPr lang="en-US" sz="3600" b="1" dirty="0" smtClean="0">
                <a:solidFill>
                  <a:prstClr val="black"/>
                </a:solidFill>
                <a:latin typeface="Calibri" panose="020F0502020204030204"/>
              </a:rPr>
              <a:t> </a:t>
            </a:r>
            <a:endParaRPr lang="en-US" sz="36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Left Arrow 2"/>
          <p:cNvSpPr/>
          <p:nvPr/>
        </p:nvSpPr>
        <p:spPr>
          <a:xfrm rot="1244616">
            <a:off x="3790738" y="5432497"/>
            <a:ext cx="1549562" cy="255441"/>
          </a:xfrm>
          <a:prstGeom prst="leftArrow">
            <a:avLst>
              <a:gd name="adj1" fmla="val 57194"/>
              <a:gd name="adj2" fmla="val 50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99248" y="6062472"/>
            <a:ext cx="1213794" cy="70788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0B0D0B"/>
                </a:solidFill>
              </a:rPr>
              <a:t>波斯</a:t>
            </a:r>
            <a:endParaRPr lang="en-US" sz="4000" b="1" dirty="0">
              <a:solidFill>
                <a:srgbClr val="0B0D0B"/>
              </a:solidFill>
            </a:endParaRPr>
          </a:p>
        </p:txBody>
      </p:sp>
      <p:sp>
        <p:nvSpPr>
          <p:cNvPr id="5" name="Left Arrow 4"/>
          <p:cNvSpPr/>
          <p:nvPr/>
        </p:nvSpPr>
        <p:spPr>
          <a:xfrm rot="1712256">
            <a:off x="6929389" y="6179746"/>
            <a:ext cx="764161" cy="333035"/>
          </a:xfrm>
          <a:prstGeom prst="lef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3649218" y="2118360"/>
            <a:ext cx="1916430" cy="591313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3600" b="1" dirty="0" smtClean="0">
                <a:solidFill>
                  <a:prstClr val="black"/>
                </a:solidFill>
                <a:latin typeface="Calibri" panose="020F0502020204030204"/>
              </a:rPr>
              <a:t>羅波安</a:t>
            </a:r>
            <a:r>
              <a:rPr lang="en-US" sz="3600" b="1" dirty="0" smtClean="0">
                <a:solidFill>
                  <a:prstClr val="black"/>
                </a:solidFill>
                <a:latin typeface="Calibri" panose="020F0502020204030204"/>
              </a:rPr>
              <a:t> </a:t>
            </a:r>
            <a:endParaRPr lang="en-US" sz="36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Minus 19"/>
          <p:cNvSpPr/>
          <p:nvPr/>
        </p:nvSpPr>
        <p:spPr>
          <a:xfrm rot="5400000">
            <a:off x="4352544" y="1629156"/>
            <a:ext cx="541020" cy="629412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Minus 20"/>
          <p:cNvSpPr/>
          <p:nvPr/>
        </p:nvSpPr>
        <p:spPr>
          <a:xfrm rot="5400000">
            <a:off x="4288536" y="2644140"/>
            <a:ext cx="723900" cy="665988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522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 dir="d"/>
      </p:transition>
    </mc:Choice>
    <mc:Fallback xmlns="">
      <p:transition spd="slow">
        <p:wipe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http://www.biblecourses.co.uk/luke/graphic/maps/babyonian-empire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22376"/>
            <a:ext cx="9186470" cy="5940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055864" y="327355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solidFill>
                  <a:prstClr val="black"/>
                </a:solidFill>
              </a:rPr>
              <a:t>瑪代</a:t>
            </a:r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47288" y="3054096"/>
            <a:ext cx="22445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prstClr val="black"/>
                </a:solidFill>
              </a:rPr>
              <a:t>巴比倫帝國</a:t>
            </a:r>
            <a:endParaRPr lang="en-US" sz="3200" b="1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47564" y="4736592"/>
            <a:ext cx="796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Persia 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75904" y="501091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solidFill>
                  <a:prstClr val="black"/>
                </a:solidFill>
              </a:rPr>
              <a:t>波斯</a:t>
            </a:r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7707988" y="2772707"/>
            <a:ext cx="1289708" cy="985477"/>
          </a:xfrm>
          <a:custGeom>
            <a:avLst/>
            <a:gdLst>
              <a:gd name="connsiteX0" fmla="*/ 704492 w 1289708"/>
              <a:gd name="connsiteY0" fmla="*/ 7069 h 985477"/>
              <a:gd name="connsiteX1" fmla="*/ 448460 w 1289708"/>
              <a:gd name="connsiteY1" fmla="*/ 7069 h 985477"/>
              <a:gd name="connsiteX2" fmla="*/ 421028 w 1289708"/>
              <a:gd name="connsiteY2" fmla="*/ 16213 h 985477"/>
              <a:gd name="connsiteX3" fmla="*/ 320444 w 1289708"/>
              <a:gd name="connsiteY3" fmla="*/ 43645 h 985477"/>
              <a:gd name="connsiteX4" fmla="*/ 265580 w 1289708"/>
              <a:gd name="connsiteY4" fmla="*/ 80221 h 985477"/>
              <a:gd name="connsiteX5" fmla="*/ 183284 w 1289708"/>
              <a:gd name="connsiteY5" fmla="*/ 135085 h 985477"/>
              <a:gd name="connsiteX6" fmla="*/ 155852 w 1289708"/>
              <a:gd name="connsiteY6" fmla="*/ 153373 h 985477"/>
              <a:gd name="connsiteX7" fmla="*/ 128420 w 1289708"/>
              <a:gd name="connsiteY7" fmla="*/ 180805 h 985477"/>
              <a:gd name="connsiteX8" fmla="*/ 73556 w 1289708"/>
              <a:gd name="connsiteY8" fmla="*/ 217381 h 985477"/>
              <a:gd name="connsiteX9" fmla="*/ 64412 w 1289708"/>
              <a:gd name="connsiteY9" fmla="*/ 253957 h 985477"/>
              <a:gd name="connsiteX10" fmla="*/ 36980 w 1289708"/>
              <a:gd name="connsiteY10" fmla="*/ 290533 h 985477"/>
              <a:gd name="connsiteX11" fmla="*/ 18692 w 1289708"/>
              <a:gd name="connsiteY11" fmla="*/ 317965 h 985477"/>
              <a:gd name="connsiteX12" fmla="*/ 404 w 1289708"/>
              <a:gd name="connsiteY12" fmla="*/ 391117 h 985477"/>
              <a:gd name="connsiteX13" fmla="*/ 27836 w 1289708"/>
              <a:gd name="connsiteY13" fmla="*/ 628861 h 985477"/>
              <a:gd name="connsiteX14" fmla="*/ 64412 w 1289708"/>
              <a:gd name="connsiteY14" fmla="*/ 683725 h 985477"/>
              <a:gd name="connsiteX15" fmla="*/ 119276 w 1289708"/>
              <a:gd name="connsiteY15" fmla="*/ 747733 h 985477"/>
              <a:gd name="connsiteX16" fmla="*/ 183284 w 1289708"/>
              <a:gd name="connsiteY16" fmla="*/ 793453 h 985477"/>
              <a:gd name="connsiteX17" fmla="*/ 201572 w 1289708"/>
              <a:gd name="connsiteY17" fmla="*/ 820885 h 985477"/>
              <a:gd name="connsiteX18" fmla="*/ 229004 w 1289708"/>
              <a:gd name="connsiteY18" fmla="*/ 830029 h 985477"/>
              <a:gd name="connsiteX19" fmla="*/ 283868 w 1289708"/>
              <a:gd name="connsiteY19" fmla="*/ 866605 h 985477"/>
              <a:gd name="connsiteX20" fmla="*/ 311300 w 1289708"/>
              <a:gd name="connsiteY20" fmla="*/ 884893 h 985477"/>
              <a:gd name="connsiteX21" fmla="*/ 338732 w 1289708"/>
              <a:gd name="connsiteY21" fmla="*/ 894037 h 985477"/>
              <a:gd name="connsiteX22" fmla="*/ 366164 w 1289708"/>
              <a:gd name="connsiteY22" fmla="*/ 912325 h 985477"/>
              <a:gd name="connsiteX23" fmla="*/ 421028 w 1289708"/>
              <a:gd name="connsiteY23" fmla="*/ 930613 h 985477"/>
              <a:gd name="connsiteX24" fmla="*/ 448460 w 1289708"/>
              <a:gd name="connsiteY24" fmla="*/ 948901 h 985477"/>
              <a:gd name="connsiteX25" fmla="*/ 512468 w 1289708"/>
              <a:gd name="connsiteY25" fmla="*/ 967189 h 985477"/>
              <a:gd name="connsiteX26" fmla="*/ 585620 w 1289708"/>
              <a:gd name="connsiteY26" fmla="*/ 985477 h 985477"/>
              <a:gd name="connsiteX27" fmla="*/ 987956 w 1289708"/>
              <a:gd name="connsiteY27" fmla="*/ 976333 h 985477"/>
              <a:gd name="connsiteX28" fmla="*/ 1088540 w 1289708"/>
              <a:gd name="connsiteY28" fmla="*/ 948901 h 985477"/>
              <a:gd name="connsiteX29" fmla="*/ 1115972 w 1289708"/>
              <a:gd name="connsiteY29" fmla="*/ 939757 h 985477"/>
              <a:gd name="connsiteX30" fmla="*/ 1143404 w 1289708"/>
              <a:gd name="connsiteY30" fmla="*/ 912325 h 985477"/>
              <a:gd name="connsiteX31" fmla="*/ 1198268 w 1289708"/>
              <a:gd name="connsiteY31" fmla="*/ 875749 h 985477"/>
              <a:gd name="connsiteX32" fmla="*/ 1234844 w 1289708"/>
              <a:gd name="connsiteY32" fmla="*/ 820885 h 985477"/>
              <a:gd name="connsiteX33" fmla="*/ 1262276 w 1289708"/>
              <a:gd name="connsiteY33" fmla="*/ 766021 h 985477"/>
              <a:gd name="connsiteX34" fmla="*/ 1289708 w 1289708"/>
              <a:gd name="connsiteY34" fmla="*/ 711157 h 985477"/>
              <a:gd name="connsiteX35" fmla="*/ 1280564 w 1289708"/>
              <a:gd name="connsiteY35" fmla="*/ 546565 h 985477"/>
              <a:gd name="connsiteX36" fmla="*/ 1262276 w 1289708"/>
              <a:gd name="connsiteY36" fmla="*/ 473413 h 985477"/>
              <a:gd name="connsiteX37" fmla="*/ 1253132 w 1289708"/>
              <a:gd name="connsiteY37" fmla="*/ 436837 h 985477"/>
              <a:gd name="connsiteX38" fmla="*/ 1234844 w 1289708"/>
              <a:gd name="connsiteY38" fmla="*/ 381973 h 985477"/>
              <a:gd name="connsiteX39" fmla="*/ 1225700 w 1289708"/>
              <a:gd name="connsiteY39" fmla="*/ 354541 h 985477"/>
              <a:gd name="connsiteX40" fmla="*/ 1216556 w 1289708"/>
              <a:gd name="connsiteY40" fmla="*/ 317965 h 985477"/>
              <a:gd name="connsiteX41" fmla="*/ 1198268 w 1289708"/>
              <a:gd name="connsiteY41" fmla="*/ 290533 h 985477"/>
              <a:gd name="connsiteX42" fmla="*/ 1189124 w 1289708"/>
              <a:gd name="connsiteY42" fmla="*/ 263101 h 985477"/>
              <a:gd name="connsiteX43" fmla="*/ 1152548 w 1289708"/>
              <a:gd name="connsiteY43" fmla="*/ 208237 h 985477"/>
              <a:gd name="connsiteX44" fmla="*/ 1134260 w 1289708"/>
              <a:gd name="connsiteY44" fmla="*/ 180805 h 985477"/>
              <a:gd name="connsiteX45" fmla="*/ 1115972 w 1289708"/>
              <a:gd name="connsiteY45" fmla="*/ 153373 h 985477"/>
              <a:gd name="connsiteX46" fmla="*/ 1088540 w 1289708"/>
              <a:gd name="connsiteY46" fmla="*/ 144229 h 985477"/>
              <a:gd name="connsiteX47" fmla="*/ 1070252 w 1289708"/>
              <a:gd name="connsiteY47" fmla="*/ 116797 h 985477"/>
              <a:gd name="connsiteX48" fmla="*/ 960524 w 1289708"/>
              <a:gd name="connsiteY48" fmla="*/ 61933 h 985477"/>
              <a:gd name="connsiteX49" fmla="*/ 905660 w 1289708"/>
              <a:gd name="connsiteY49" fmla="*/ 43645 h 985477"/>
              <a:gd name="connsiteX50" fmla="*/ 878228 w 1289708"/>
              <a:gd name="connsiteY50" fmla="*/ 34501 h 985477"/>
              <a:gd name="connsiteX51" fmla="*/ 823364 w 1289708"/>
              <a:gd name="connsiteY51" fmla="*/ 25357 h 985477"/>
              <a:gd name="connsiteX52" fmla="*/ 795932 w 1289708"/>
              <a:gd name="connsiteY52" fmla="*/ 16213 h 985477"/>
              <a:gd name="connsiteX53" fmla="*/ 704492 w 1289708"/>
              <a:gd name="connsiteY53" fmla="*/ 7069 h 985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289708" h="985477">
                <a:moveTo>
                  <a:pt x="704492" y="7069"/>
                </a:moveTo>
                <a:cubicBezTo>
                  <a:pt x="646580" y="5545"/>
                  <a:pt x="637382" y="-8045"/>
                  <a:pt x="448460" y="7069"/>
                </a:cubicBezTo>
                <a:cubicBezTo>
                  <a:pt x="438852" y="7838"/>
                  <a:pt x="430379" y="13875"/>
                  <a:pt x="421028" y="16213"/>
                </a:cubicBezTo>
                <a:cubicBezTo>
                  <a:pt x="393546" y="23083"/>
                  <a:pt x="343984" y="27952"/>
                  <a:pt x="320444" y="43645"/>
                </a:cubicBezTo>
                <a:lnTo>
                  <a:pt x="265580" y="80221"/>
                </a:lnTo>
                <a:lnTo>
                  <a:pt x="183284" y="135085"/>
                </a:lnTo>
                <a:cubicBezTo>
                  <a:pt x="174140" y="141181"/>
                  <a:pt x="163623" y="145602"/>
                  <a:pt x="155852" y="153373"/>
                </a:cubicBezTo>
                <a:cubicBezTo>
                  <a:pt x="146708" y="162517"/>
                  <a:pt x="138628" y="172866"/>
                  <a:pt x="128420" y="180805"/>
                </a:cubicBezTo>
                <a:cubicBezTo>
                  <a:pt x="111070" y="194299"/>
                  <a:pt x="73556" y="217381"/>
                  <a:pt x="73556" y="217381"/>
                </a:cubicBezTo>
                <a:cubicBezTo>
                  <a:pt x="70508" y="229573"/>
                  <a:pt x="70032" y="242717"/>
                  <a:pt x="64412" y="253957"/>
                </a:cubicBezTo>
                <a:cubicBezTo>
                  <a:pt x="57596" y="267588"/>
                  <a:pt x="45838" y="278132"/>
                  <a:pt x="36980" y="290533"/>
                </a:cubicBezTo>
                <a:cubicBezTo>
                  <a:pt x="30592" y="299476"/>
                  <a:pt x="23607" y="308135"/>
                  <a:pt x="18692" y="317965"/>
                </a:cubicBezTo>
                <a:cubicBezTo>
                  <a:pt x="9319" y="336710"/>
                  <a:pt x="3882" y="373727"/>
                  <a:pt x="404" y="391117"/>
                </a:cubicBezTo>
                <a:cubicBezTo>
                  <a:pt x="861" y="400251"/>
                  <a:pt x="-6706" y="577049"/>
                  <a:pt x="27836" y="628861"/>
                </a:cubicBezTo>
                <a:cubicBezTo>
                  <a:pt x="40028" y="647149"/>
                  <a:pt x="51224" y="666141"/>
                  <a:pt x="64412" y="683725"/>
                </a:cubicBezTo>
                <a:cubicBezTo>
                  <a:pt x="84593" y="710633"/>
                  <a:pt x="93804" y="726506"/>
                  <a:pt x="119276" y="747733"/>
                </a:cubicBezTo>
                <a:cubicBezTo>
                  <a:pt x="150428" y="773693"/>
                  <a:pt x="150342" y="760511"/>
                  <a:pt x="183284" y="793453"/>
                </a:cubicBezTo>
                <a:cubicBezTo>
                  <a:pt x="191055" y="801224"/>
                  <a:pt x="192990" y="814020"/>
                  <a:pt x="201572" y="820885"/>
                </a:cubicBezTo>
                <a:cubicBezTo>
                  <a:pt x="209098" y="826906"/>
                  <a:pt x="220578" y="825348"/>
                  <a:pt x="229004" y="830029"/>
                </a:cubicBezTo>
                <a:cubicBezTo>
                  <a:pt x="248217" y="840703"/>
                  <a:pt x="265580" y="854413"/>
                  <a:pt x="283868" y="866605"/>
                </a:cubicBezTo>
                <a:cubicBezTo>
                  <a:pt x="293012" y="872701"/>
                  <a:pt x="300874" y="881418"/>
                  <a:pt x="311300" y="884893"/>
                </a:cubicBezTo>
                <a:cubicBezTo>
                  <a:pt x="320444" y="887941"/>
                  <a:pt x="330111" y="889726"/>
                  <a:pt x="338732" y="894037"/>
                </a:cubicBezTo>
                <a:cubicBezTo>
                  <a:pt x="348562" y="898952"/>
                  <a:pt x="356121" y="907862"/>
                  <a:pt x="366164" y="912325"/>
                </a:cubicBezTo>
                <a:cubicBezTo>
                  <a:pt x="383780" y="920154"/>
                  <a:pt x="404988" y="919920"/>
                  <a:pt x="421028" y="930613"/>
                </a:cubicBezTo>
                <a:cubicBezTo>
                  <a:pt x="430172" y="936709"/>
                  <a:pt x="438630" y="943986"/>
                  <a:pt x="448460" y="948901"/>
                </a:cubicBezTo>
                <a:cubicBezTo>
                  <a:pt x="463076" y="956209"/>
                  <a:pt x="498796" y="963283"/>
                  <a:pt x="512468" y="967189"/>
                </a:cubicBezTo>
                <a:cubicBezTo>
                  <a:pt x="578076" y="985934"/>
                  <a:pt x="492667" y="966886"/>
                  <a:pt x="585620" y="985477"/>
                </a:cubicBezTo>
                <a:lnTo>
                  <a:pt x="987956" y="976333"/>
                </a:lnTo>
                <a:cubicBezTo>
                  <a:pt x="1017412" y="975131"/>
                  <a:pt x="1062551" y="957564"/>
                  <a:pt x="1088540" y="948901"/>
                </a:cubicBezTo>
                <a:lnTo>
                  <a:pt x="1115972" y="939757"/>
                </a:lnTo>
                <a:cubicBezTo>
                  <a:pt x="1125116" y="930613"/>
                  <a:pt x="1133196" y="920264"/>
                  <a:pt x="1143404" y="912325"/>
                </a:cubicBezTo>
                <a:cubicBezTo>
                  <a:pt x="1160754" y="898831"/>
                  <a:pt x="1198268" y="875749"/>
                  <a:pt x="1198268" y="875749"/>
                </a:cubicBezTo>
                <a:cubicBezTo>
                  <a:pt x="1210460" y="857461"/>
                  <a:pt x="1227893" y="841737"/>
                  <a:pt x="1234844" y="820885"/>
                </a:cubicBezTo>
                <a:cubicBezTo>
                  <a:pt x="1257828" y="751934"/>
                  <a:pt x="1226824" y="836925"/>
                  <a:pt x="1262276" y="766021"/>
                </a:cubicBezTo>
                <a:cubicBezTo>
                  <a:pt x="1300134" y="690305"/>
                  <a:pt x="1237297" y="789773"/>
                  <a:pt x="1289708" y="711157"/>
                </a:cubicBezTo>
                <a:cubicBezTo>
                  <a:pt x="1286660" y="656293"/>
                  <a:pt x="1286862" y="601151"/>
                  <a:pt x="1280564" y="546565"/>
                </a:cubicBezTo>
                <a:cubicBezTo>
                  <a:pt x="1277683" y="521596"/>
                  <a:pt x="1268372" y="497797"/>
                  <a:pt x="1262276" y="473413"/>
                </a:cubicBezTo>
                <a:cubicBezTo>
                  <a:pt x="1259228" y="461221"/>
                  <a:pt x="1257106" y="448759"/>
                  <a:pt x="1253132" y="436837"/>
                </a:cubicBezTo>
                <a:lnTo>
                  <a:pt x="1234844" y="381973"/>
                </a:lnTo>
                <a:cubicBezTo>
                  <a:pt x="1231796" y="372829"/>
                  <a:pt x="1228038" y="363892"/>
                  <a:pt x="1225700" y="354541"/>
                </a:cubicBezTo>
                <a:cubicBezTo>
                  <a:pt x="1222652" y="342349"/>
                  <a:pt x="1221506" y="329516"/>
                  <a:pt x="1216556" y="317965"/>
                </a:cubicBezTo>
                <a:cubicBezTo>
                  <a:pt x="1212227" y="307864"/>
                  <a:pt x="1203183" y="300363"/>
                  <a:pt x="1198268" y="290533"/>
                </a:cubicBezTo>
                <a:cubicBezTo>
                  <a:pt x="1193957" y="281912"/>
                  <a:pt x="1193805" y="271527"/>
                  <a:pt x="1189124" y="263101"/>
                </a:cubicBezTo>
                <a:cubicBezTo>
                  <a:pt x="1178450" y="243888"/>
                  <a:pt x="1164740" y="226525"/>
                  <a:pt x="1152548" y="208237"/>
                </a:cubicBezTo>
                <a:lnTo>
                  <a:pt x="1134260" y="180805"/>
                </a:lnTo>
                <a:cubicBezTo>
                  <a:pt x="1128164" y="171661"/>
                  <a:pt x="1126398" y="156848"/>
                  <a:pt x="1115972" y="153373"/>
                </a:cubicBezTo>
                <a:lnTo>
                  <a:pt x="1088540" y="144229"/>
                </a:lnTo>
                <a:cubicBezTo>
                  <a:pt x="1082444" y="135085"/>
                  <a:pt x="1078523" y="124034"/>
                  <a:pt x="1070252" y="116797"/>
                </a:cubicBezTo>
                <a:cubicBezTo>
                  <a:pt x="1026619" y="78618"/>
                  <a:pt x="1012322" y="79199"/>
                  <a:pt x="960524" y="61933"/>
                </a:cubicBezTo>
                <a:lnTo>
                  <a:pt x="905660" y="43645"/>
                </a:lnTo>
                <a:cubicBezTo>
                  <a:pt x="896516" y="40597"/>
                  <a:pt x="887735" y="36086"/>
                  <a:pt x="878228" y="34501"/>
                </a:cubicBezTo>
                <a:cubicBezTo>
                  <a:pt x="859940" y="31453"/>
                  <a:pt x="841463" y="29379"/>
                  <a:pt x="823364" y="25357"/>
                </a:cubicBezTo>
                <a:cubicBezTo>
                  <a:pt x="813955" y="23266"/>
                  <a:pt x="805341" y="18304"/>
                  <a:pt x="795932" y="16213"/>
                </a:cubicBezTo>
                <a:cubicBezTo>
                  <a:pt x="752529" y="6568"/>
                  <a:pt x="762404" y="8593"/>
                  <a:pt x="704492" y="7069"/>
                </a:cubicBezTo>
                <a:close/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8403336" y="4727448"/>
            <a:ext cx="685800" cy="704088"/>
          </a:xfrm>
          <a:custGeom>
            <a:avLst/>
            <a:gdLst>
              <a:gd name="connsiteX0" fmla="*/ 365760 w 685800"/>
              <a:gd name="connsiteY0" fmla="*/ 9144 h 704088"/>
              <a:gd name="connsiteX1" fmla="*/ 320040 w 685800"/>
              <a:gd name="connsiteY1" fmla="*/ 0 h 704088"/>
              <a:gd name="connsiteX2" fmla="*/ 182880 w 685800"/>
              <a:gd name="connsiteY2" fmla="*/ 27432 h 704088"/>
              <a:gd name="connsiteX3" fmla="*/ 155448 w 685800"/>
              <a:gd name="connsiteY3" fmla="*/ 36576 h 704088"/>
              <a:gd name="connsiteX4" fmla="*/ 128016 w 685800"/>
              <a:gd name="connsiteY4" fmla="*/ 45720 h 704088"/>
              <a:gd name="connsiteX5" fmla="*/ 100584 w 685800"/>
              <a:gd name="connsiteY5" fmla="*/ 64008 h 704088"/>
              <a:gd name="connsiteX6" fmla="*/ 73152 w 685800"/>
              <a:gd name="connsiteY6" fmla="*/ 91440 h 704088"/>
              <a:gd name="connsiteX7" fmla="*/ 45720 w 685800"/>
              <a:gd name="connsiteY7" fmla="*/ 100584 h 704088"/>
              <a:gd name="connsiteX8" fmla="*/ 36576 w 685800"/>
              <a:gd name="connsiteY8" fmla="*/ 128016 h 704088"/>
              <a:gd name="connsiteX9" fmla="*/ 18288 w 685800"/>
              <a:gd name="connsiteY9" fmla="*/ 155448 h 704088"/>
              <a:gd name="connsiteX10" fmla="*/ 0 w 685800"/>
              <a:gd name="connsiteY10" fmla="*/ 210312 h 704088"/>
              <a:gd name="connsiteX11" fmla="*/ 9144 w 685800"/>
              <a:gd name="connsiteY11" fmla="*/ 457200 h 704088"/>
              <a:gd name="connsiteX12" fmla="*/ 18288 w 685800"/>
              <a:gd name="connsiteY12" fmla="*/ 484632 h 704088"/>
              <a:gd name="connsiteX13" fmla="*/ 36576 w 685800"/>
              <a:gd name="connsiteY13" fmla="*/ 512064 h 704088"/>
              <a:gd name="connsiteX14" fmla="*/ 64008 w 685800"/>
              <a:gd name="connsiteY14" fmla="*/ 530352 h 704088"/>
              <a:gd name="connsiteX15" fmla="*/ 128016 w 685800"/>
              <a:gd name="connsiteY15" fmla="*/ 603504 h 704088"/>
              <a:gd name="connsiteX16" fmla="*/ 146304 w 685800"/>
              <a:gd name="connsiteY16" fmla="*/ 630936 h 704088"/>
              <a:gd name="connsiteX17" fmla="*/ 201168 w 685800"/>
              <a:gd name="connsiteY17" fmla="*/ 658368 h 704088"/>
              <a:gd name="connsiteX18" fmla="*/ 228600 w 685800"/>
              <a:gd name="connsiteY18" fmla="*/ 685800 h 704088"/>
              <a:gd name="connsiteX19" fmla="*/ 338328 w 685800"/>
              <a:gd name="connsiteY19" fmla="*/ 704088 h 704088"/>
              <a:gd name="connsiteX20" fmla="*/ 521208 w 685800"/>
              <a:gd name="connsiteY20" fmla="*/ 685800 h 704088"/>
              <a:gd name="connsiteX21" fmla="*/ 548640 w 685800"/>
              <a:gd name="connsiteY21" fmla="*/ 676656 h 704088"/>
              <a:gd name="connsiteX22" fmla="*/ 603504 w 685800"/>
              <a:gd name="connsiteY22" fmla="*/ 640080 h 704088"/>
              <a:gd name="connsiteX23" fmla="*/ 630936 w 685800"/>
              <a:gd name="connsiteY23" fmla="*/ 585216 h 704088"/>
              <a:gd name="connsiteX24" fmla="*/ 640080 w 685800"/>
              <a:gd name="connsiteY24" fmla="*/ 557784 h 704088"/>
              <a:gd name="connsiteX25" fmla="*/ 658368 w 685800"/>
              <a:gd name="connsiteY25" fmla="*/ 521208 h 704088"/>
              <a:gd name="connsiteX26" fmla="*/ 685800 w 685800"/>
              <a:gd name="connsiteY26" fmla="*/ 411480 h 704088"/>
              <a:gd name="connsiteX27" fmla="*/ 676656 w 685800"/>
              <a:gd name="connsiteY27" fmla="*/ 173736 h 704088"/>
              <a:gd name="connsiteX28" fmla="*/ 649224 w 685800"/>
              <a:gd name="connsiteY28" fmla="*/ 155448 h 704088"/>
              <a:gd name="connsiteX29" fmla="*/ 603504 w 685800"/>
              <a:gd name="connsiteY29" fmla="*/ 109728 h 704088"/>
              <a:gd name="connsiteX30" fmla="*/ 585216 w 685800"/>
              <a:gd name="connsiteY30" fmla="*/ 82296 h 704088"/>
              <a:gd name="connsiteX31" fmla="*/ 530352 w 685800"/>
              <a:gd name="connsiteY31" fmla="*/ 64008 h 704088"/>
              <a:gd name="connsiteX32" fmla="*/ 475488 w 685800"/>
              <a:gd name="connsiteY32" fmla="*/ 36576 h 704088"/>
              <a:gd name="connsiteX33" fmla="*/ 384048 w 685800"/>
              <a:gd name="connsiteY33" fmla="*/ 18288 h 704088"/>
              <a:gd name="connsiteX34" fmla="*/ 365760 w 685800"/>
              <a:gd name="connsiteY34" fmla="*/ 9144 h 704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685800" h="704088">
                <a:moveTo>
                  <a:pt x="365760" y="9144"/>
                </a:moveTo>
                <a:cubicBezTo>
                  <a:pt x="350520" y="6096"/>
                  <a:pt x="335582" y="0"/>
                  <a:pt x="320040" y="0"/>
                </a:cubicBezTo>
                <a:cubicBezTo>
                  <a:pt x="252403" y="0"/>
                  <a:pt x="240309" y="8289"/>
                  <a:pt x="182880" y="27432"/>
                </a:cubicBezTo>
                <a:lnTo>
                  <a:pt x="155448" y="36576"/>
                </a:lnTo>
                <a:cubicBezTo>
                  <a:pt x="146304" y="39624"/>
                  <a:pt x="136036" y="40373"/>
                  <a:pt x="128016" y="45720"/>
                </a:cubicBezTo>
                <a:cubicBezTo>
                  <a:pt x="118872" y="51816"/>
                  <a:pt x="109027" y="56973"/>
                  <a:pt x="100584" y="64008"/>
                </a:cubicBezTo>
                <a:cubicBezTo>
                  <a:pt x="90650" y="72287"/>
                  <a:pt x="83912" y="84267"/>
                  <a:pt x="73152" y="91440"/>
                </a:cubicBezTo>
                <a:cubicBezTo>
                  <a:pt x="65132" y="96787"/>
                  <a:pt x="54864" y="97536"/>
                  <a:pt x="45720" y="100584"/>
                </a:cubicBezTo>
                <a:cubicBezTo>
                  <a:pt x="42672" y="109728"/>
                  <a:pt x="40887" y="119395"/>
                  <a:pt x="36576" y="128016"/>
                </a:cubicBezTo>
                <a:cubicBezTo>
                  <a:pt x="31661" y="137846"/>
                  <a:pt x="22751" y="145405"/>
                  <a:pt x="18288" y="155448"/>
                </a:cubicBezTo>
                <a:cubicBezTo>
                  <a:pt x="10459" y="173064"/>
                  <a:pt x="0" y="210312"/>
                  <a:pt x="0" y="210312"/>
                </a:cubicBezTo>
                <a:cubicBezTo>
                  <a:pt x="3048" y="292608"/>
                  <a:pt x="3666" y="375030"/>
                  <a:pt x="9144" y="457200"/>
                </a:cubicBezTo>
                <a:cubicBezTo>
                  <a:pt x="9785" y="466817"/>
                  <a:pt x="13977" y="476011"/>
                  <a:pt x="18288" y="484632"/>
                </a:cubicBezTo>
                <a:cubicBezTo>
                  <a:pt x="23203" y="494462"/>
                  <a:pt x="28805" y="504293"/>
                  <a:pt x="36576" y="512064"/>
                </a:cubicBezTo>
                <a:cubicBezTo>
                  <a:pt x="44347" y="519835"/>
                  <a:pt x="54864" y="524256"/>
                  <a:pt x="64008" y="530352"/>
                </a:cubicBezTo>
                <a:cubicBezTo>
                  <a:pt x="106680" y="594360"/>
                  <a:pt x="82296" y="573024"/>
                  <a:pt x="128016" y="603504"/>
                </a:cubicBezTo>
                <a:cubicBezTo>
                  <a:pt x="134112" y="612648"/>
                  <a:pt x="138533" y="623165"/>
                  <a:pt x="146304" y="630936"/>
                </a:cubicBezTo>
                <a:cubicBezTo>
                  <a:pt x="164030" y="648662"/>
                  <a:pt x="178857" y="650931"/>
                  <a:pt x="201168" y="658368"/>
                </a:cubicBezTo>
                <a:cubicBezTo>
                  <a:pt x="210312" y="667512"/>
                  <a:pt x="217034" y="680017"/>
                  <a:pt x="228600" y="685800"/>
                </a:cubicBezTo>
                <a:cubicBezTo>
                  <a:pt x="239297" y="691148"/>
                  <a:pt x="336811" y="703871"/>
                  <a:pt x="338328" y="704088"/>
                </a:cubicBezTo>
                <a:cubicBezTo>
                  <a:pt x="390211" y="700097"/>
                  <a:pt x="465842" y="696873"/>
                  <a:pt x="521208" y="685800"/>
                </a:cubicBezTo>
                <a:cubicBezTo>
                  <a:pt x="530659" y="683910"/>
                  <a:pt x="540214" y="681337"/>
                  <a:pt x="548640" y="676656"/>
                </a:cubicBezTo>
                <a:cubicBezTo>
                  <a:pt x="567853" y="665982"/>
                  <a:pt x="603504" y="640080"/>
                  <a:pt x="603504" y="640080"/>
                </a:cubicBezTo>
                <a:cubicBezTo>
                  <a:pt x="626488" y="571129"/>
                  <a:pt x="595484" y="656120"/>
                  <a:pt x="630936" y="585216"/>
                </a:cubicBezTo>
                <a:cubicBezTo>
                  <a:pt x="635247" y="576595"/>
                  <a:pt x="636283" y="566643"/>
                  <a:pt x="640080" y="557784"/>
                </a:cubicBezTo>
                <a:cubicBezTo>
                  <a:pt x="645450" y="545255"/>
                  <a:pt x="653306" y="533864"/>
                  <a:pt x="658368" y="521208"/>
                </a:cubicBezTo>
                <a:cubicBezTo>
                  <a:pt x="679069" y="469456"/>
                  <a:pt x="676805" y="465450"/>
                  <a:pt x="685800" y="411480"/>
                </a:cubicBezTo>
                <a:cubicBezTo>
                  <a:pt x="682752" y="332232"/>
                  <a:pt x="687872" y="252246"/>
                  <a:pt x="676656" y="173736"/>
                </a:cubicBezTo>
                <a:cubicBezTo>
                  <a:pt x="675102" y="162857"/>
                  <a:pt x="656995" y="163219"/>
                  <a:pt x="649224" y="155448"/>
                </a:cubicBezTo>
                <a:cubicBezTo>
                  <a:pt x="588264" y="94488"/>
                  <a:pt x="676656" y="158496"/>
                  <a:pt x="603504" y="109728"/>
                </a:cubicBezTo>
                <a:cubicBezTo>
                  <a:pt x="597408" y="100584"/>
                  <a:pt x="594535" y="88121"/>
                  <a:pt x="585216" y="82296"/>
                </a:cubicBezTo>
                <a:cubicBezTo>
                  <a:pt x="568869" y="72079"/>
                  <a:pt x="546392" y="74701"/>
                  <a:pt x="530352" y="64008"/>
                </a:cubicBezTo>
                <a:cubicBezTo>
                  <a:pt x="505057" y="47144"/>
                  <a:pt x="504438" y="43257"/>
                  <a:pt x="475488" y="36576"/>
                </a:cubicBezTo>
                <a:cubicBezTo>
                  <a:pt x="445200" y="29587"/>
                  <a:pt x="384048" y="18288"/>
                  <a:pt x="384048" y="18288"/>
                </a:cubicBezTo>
                <a:lnTo>
                  <a:pt x="365760" y="9144"/>
                </a:lnTo>
                <a:close/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74255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-media-cache-ak0.pinimg.com/236x/7c/8f/dd/7c8fdd3efe104fb33a3184795eb89d9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846" y="800377"/>
            <a:ext cx="3895218" cy="6139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www.merospark.com/wp-content/uploads/2015/04/Herodotus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172" y="2988917"/>
            <a:ext cx="2946908" cy="3310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5266" y="1060070"/>
            <a:ext cx="2964942" cy="1325563"/>
          </a:xfrm>
        </p:spPr>
        <p:txBody>
          <a:bodyPr>
            <a:noAutofit/>
          </a:bodyPr>
          <a:lstStyle/>
          <a:p>
            <a:pPr algn="ctr"/>
            <a:r>
              <a:rPr lang="zh-CN" altLang="en-US" sz="5400" b="1" dirty="0" smtClean="0">
                <a:latin typeface="+mn-lt"/>
              </a:rPr>
              <a:t>瑪代王</a:t>
            </a:r>
            <a:r>
              <a:rPr lang="en-US" sz="5400" b="1" dirty="0" err="1" smtClean="0">
                <a:latin typeface="+mn-lt"/>
              </a:rPr>
              <a:t>Astyages</a:t>
            </a:r>
            <a:r>
              <a:rPr lang="en-US" sz="5400" b="1" dirty="0" smtClean="0">
                <a:latin typeface="+mn-lt"/>
              </a:rPr>
              <a:t>  </a:t>
            </a:r>
            <a:endParaRPr lang="en-US" sz="5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528839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8226" y="539496"/>
            <a:ext cx="2388870" cy="1380745"/>
          </a:xfrm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altLang="zh-CN" sz="3600" b="1" dirty="0" err="1" smtClean="0">
                <a:latin typeface="+mn-lt"/>
              </a:rPr>
              <a:t>Astyages</a:t>
            </a:r>
            <a:r>
              <a:rPr lang="en-US" altLang="zh-CN" sz="3600" b="1" dirty="0" smtClean="0">
                <a:latin typeface="+mn-lt"/>
              </a:rPr>
              <a:t/>
            </a:r>
            <a:br>
              <a:rPr lang="en-US" altLang="zh-CN" sz="3600" b="1" dirty="0" smtClean="0">
                <a:latin typeface="+mn-lt"/>
              </a:rPr>
            </a:br>
            <a:r>
              <a:rPr lang="zh-CN" altLang="en-US" sz="3600" b="1" dirty="0" smtClean="0">
                <a:latin typeface="+mn-lt"/>
              </a:rPr>
              <a:t>外祖父</a:t>
            </a:r>
            <a:r>
              <a:rPr lang="en-US" altLang="zh-CN" sz="3600" b="1" dirty="0" smtClean="0">
                <a:latin typeface="+mn-lt"/>
              </a:rPr>
              <a:t/>
            </a:r>
            <a:br>
              <a:rPr lang="en-US" altLang="zh-CN" sz="3600" b="1" dirty="0" smtClean="0">
                <a:latin typeface="+mn-lt"/>
              </a:rPr>
            </a:br>
            <a:r>
              <a:rPr lang="zh-CN" altLang="en-US" sz="3600" b="1" dirty="0" smtClean="0">
                <a:latin typeface="+mn-lt"/>
              </a:rPr>
              <a:t>瑪代王</a:t>
            </a:r>
            <a:endParaRPr lang="en-US" sz="3600" b="1" dirty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5104" y="2441448"/>
            <a:ext cx="2021707" cy="120032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sz="3600" b="1" dirty="0" err="1" smtClean="0">
                <a:solidFill>
                  <a:prstClr val="black"/>
                </a:solidFill>
              </a:rPr>
              <a:t>Mandane</a:t>
            </a:r>
            <a:endParaRPr lang="en-US" altLang="zh-CN" sz="3600" b="1" dirty="0" smtClean="0">
              <a:solidFill>
                <a:prstClr val="black"/>
              </a:solidFill>
            </a:endParaRPr>
          </a:p>
          <a:p>
            <a:pPr algn="ctr"/>
            <a:r>
              <a:rPr lang="zh-CN" altLang="en-US" sz="3600" b="1" dirty="0" smtClean="0">
                <a:solidFill>
                  <a:prstClr val="black"/>
                </a:solidFill>
              </a:rPr>
              <a:t>母親</a:t>
            </a:r>
            <a:endParaRPr lang="en-US" sz="3600" b="1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87453" y="2404872"/>
            <a:ext cx="2093201" cy="120032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zh-CN" sz="3600" b="1" dirty="0" smtClean="0">
                <a:solidFill>
                  <a:prstClr val="black"/>
                </a:solidFill>
              </a:rPr>
              <a:t>Cambyses</a:t>
            </a:r>
          </a:p>
          <a:p>
            <a:pPr algn="ctr"/>
            <a:r>
              <a:rPr lang="zh-CN" altLang="en-US" sz="3600" b="1" dirty="0" smtClean="0">
                <a:solidFill>
                  <a:prstClr val="black"/>
                </a:solidFill>
              </a:rPr>
              <a:t>父親</a:t>
            </a:r>
            <a:endParaRPr lang="en-US" altLang="zh-CN" sz="3600" b="1" dirty="0" smtClean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67328" y="5166360"/>
            <a:ext cx="1892808" cy="120032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 smtClean="0"/>
              <a:t>Cyrus</a:t>
            </a:r>
          </a:p>
          <a:p>
            <a:pPr algn="ctr"/>
            <a:r>
              <a:rPr lang="zh-CN" altLang="en-US" sz="3600" b="1" dirty="0" smtClean="0"/>
              <a:t>古列王</a:t>
            </a:r>
            <a:r>
              <a:rPr lang="en-US" altLang="zh-CN" sz="3600" b="1" dirty="0" smtClean="0"/>
              <a:t> </a:t>
            </a:r>
          </a:p>
        </p:txBody>
      </p:sp>
      <p:sp>
        <p:nvSpPr>
          <p:cNvPr id="12" name="Minus 11"/>
          <p:cNvSpPr/>
          <p:nvPr/>
        </p:nvSpPr>
        <p:spPr>
          <a:xfrm>
            <a:off x="4005072" y="2715768"/>
            <a:ext cx="1161288" cy="356616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Minus 13"/>
          <p:cNvSpPr/>
          <p:nvPr/>
        </p:nvSpPr>
        <p:spPr>
          <a:xfrm rot="5400000">
            <a:off x="3082290" y="3713226"/>
            <a:ext cx="3054096" cy="656844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Minus 16"/>
          <p:cNvSpPr/>
          <p:nvPr/>
        </p:nvSpPr>
        <p:spPr>
          <a:xfrm rot="5400000">
            <a:off x="2564892" y="1819656"/>
            <a:ext cx="763524" cy="690372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307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d"/>
      </p:transition>
    </mc:Choice>
    <mc:Fallback xmlns="">
      <p:transition spd="slow">
        <p:wipe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2970" y="401702"/>
            <a:ext cx="4784598" cy="1325563"/>
          </a:xfrm>
        </p:spPr>
        <p:txBody>
          <a:bodyPr>
            <a:noAutofit/>
          </a:bodyPr>
          <a:lstStyle/>
          <a:p>
            <a:pPr algn="ctr"/>
            <a:r>
              <a:rPr lang="en-US" altLang="zh-CN" sz="66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</a:t>
            </a:r>
            <a:r>
              <a:rPr lang="en-US" altLang="zh-CN" sz="6600" dirty="0" err="1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Astyages</a:t>
            </a:r>
            <a:r>
              <a:rPr lang="en-US" altLang="zh-CN" sz="66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</a:t>
            </a:r>
            <a:endParaRPr lang="en-US"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1832" y="5961888"/>
            <a:ext cx="7242048" cy="896112"/>
          </a:xfrm>
        </p:spPr>
        <p:txBody>
          <a:bodyPr>
            <a:normAutofit/>
          </a:bodyPr>
          <a:lstStyle/>
          <a:p>
            <a:pPr marL="0" indent="0">
              <a:buClr>
                <a:schemeClr val="accent2">
                  <a:lumMod val="20000"/>
                  <a:lumOff val="80000"/>
                </a:schemeClr>
              </a:buClr>
              <a:buNone/>
            </a:pPr>
            <a:r>
              <a:rPr lang="en-US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Cyrus </a:t>
            </a:r>
            <a:r>
              <a:rPr lang="zh-CN" altLang="en-US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古列</a:t>
            </a:r>
            <a:r>
              <a:rPr lang="en-US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10 </a:t>
            </a:r>
            <a:r>
              <a:rPr lang="zh-CN" altLang="en-US" sz="54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歲</a:t>
            </a:r>
            <a:r>
              <a:rPr lang="en-US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</a:t>
            </a:r>
          </a:p>
        </p:txBody>
      </p:sp>
      <p:sp>
        <p:nvSpPr>
          <p:cNvPr id="4" name="Down Arrow 3"/>
          <p:cNvSpPr/>
          <p:nvPr/>
        </p:nvSpPr>
        <p:spPr>
          <a:xfrm rot="1951025">
            <a:off x="3468225" y="1404401"/>
            <a:ext cx="477906" cy="1209193"/>
          </a:xfrm>
          <a:prstGeom prst="downArrow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97280" y="2443868"/>
            <a:ext cx="4572000" cy="10064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rgbClr val="ED7D31">
                  <a:lumMod val="20000"/>
                  <a:lumOff val="80000"/>
                </a:srgbClr>
              </a:buClr>
            </a:pPr>
            <a:r>
              <a:rPr lang="en-US" sz="6600" dirty="0" err="1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Harpagus</a:t>
            </a:r>
            <a:endParaRPr lang="en-US" sz="66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15384" y="4372297"/>
            <a:ext cx="4572000" cy="10064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rgbClr val="ED7D31">
                  <a:lumMod val="20000"/>
                  <a:lumOff val="80000"/>
                </a:srgbClr>
              </a:buClr>
            </a:pPr>
            <a:r>
              <a:rPr lang="en-US" sz="6600" dirty="0" smtClean="0">
                <a:latin typeface="DFPTanLiW5-B5-AZ" panose="03000500000000000000" pitchFamily="66" charset="-120"/>
                <a:ea typeface="DFPTanLiW5-B5-AZ" panose="03000500000000000000" pitchFamily="66" charset="-120"/>
                <a:sym typeface="Wingdings" panose="05000000000000000000" pitchFamily="2" charset="2"/>
              </a:rPr>
              <a:t>shepherd</a:t>
            </a:r>
            <a:r>
              <a:rPr lang="en-US" sz="5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PTanLiW5-B5-AZ" panose="03000500000000000000" pitchFamily="66" charset="-120"/>
                <a:ea typeface="DFPTanLiW5-B5-AZ" panose="03000500000000000000" pitchFamily="66" charset="-120"/>
                <a:sym typeface="Wingdings" panose="05000000000000000000" pitchFamily="2" charset="2"/>
              </a:rPr>
              <a:t> </a:t>
            </a:r>
            <a:endParaRPr lang="en-US" sz="5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7" name="Down Arrow 6"/>
          <p:cNvSpPr/>
          <p:nvPr/>
        </p:nvSpPr>
        <p:spPr>
          <a:xfrm rot="19361943">
            <a:off x="4391063" y="3251700"/>
            <a:ext cx="444426" cy="1235406"/>
          </a:xfrm>
          <a:prstGeom prst="downArrow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632239" y="525084"/>
            <a:ext cx="2954655" cy="10895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rgbClr val="ED7D31">
                  <a:lumMod val="20000"/>
                  <a:lumOff val="80000"/>
                </a:srgbClr>
              </a:buClr>
            </a:pPr>
            <a:r>
              <a:rPr lang="zh-CN" altLang="en-US" sz="72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瑪</a:t>
            </a:r>
            <a:r>
              <a:rPr lang="zh-CN" altLang="en-US" sz="72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代王</a:t>
            </a:r>
            <a:endParaRPr lang="en-US" altLang="zh-CN" sz="72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85816" y="5056632"/>
            <a:ext cx="20313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dirty="0" smtClean="0">
                <a:solidFill>
                  <a:prstClr val="white"/>
                </a:solidFill>
                <a:latin typeface="DFPTanLiW5-B5-AZ" panose="03000500000000000000" pitchFamily="66" charset="-120"/>
                <a:ea typeface="DFPTanLiW5-B5-AZ" panose="03000500000000000000" pitchFamily="66" charset="-120"/>
              </a:rPr>
              <a:t>牧羊人</a:t>
            </a:r>
            <a:endParaRPr lang="en-US" sz="4800" dirty="0">
              <a:solidFill>
                <a:prstClr val="white"/>
              </a:solidFill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9559017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/>
      <p:bldP spid="6" grpId="0"/>
      <p:bldP spid="7" grpId="0" animBg="1"/>
      <p:bldP spid="8" grpId="0"/>
      <p:bldP spid="9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BABYLO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" y="0"/>
            <a:ext cx="7391400" cy="687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990600" y="152400"/>
            <a:ext cx="1098550" cy="457200"/>
          </a:xfrm>
          <a:prstGeom prst="rect">
            <a:avLst/>
          </a:prstGeom>
          <a:solidFill>
            <a:srgbClr val="000000">
              <a:alpha val="7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2400" smtClean="0">
                <a:solidFill>
                  <a:srgbClr val="FFFFFF"/>
                </a:solidFill>
                <a:ea typeface="SimHei" panose="02010609060101010101" pitchFamily="49" charset="-122"/>
              </a:rPr>
              <a:t>巴比倫</a:t>
            </a:r>
            <a:endParaRPr lang="zh-TW" altLang="en-US" sz="2400" smtClean="0">
              <a:solidFill>
                <a:srgbClr val="FFFFFF"/>
              </a:solidFill>
              <a:ea typeface="SimHe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3858935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312" y="4900550"/>
            <a:ext cx="8586216" cy="1325563"/>
          </a:xfrm>
        </p:spPr>
        <p:txBody>
          <a:bodyPr>
            <a:noAutofit/>
          </a:bodyPr>
          <a:lstStyle/>
          <a:p>
            <a:pPr algn="ctr"/>
            <a:r>
              <a:rPr lang="en-US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King Belshazzar's </a:t>
            </a:r>
            <a:br>
              <a:rPr lang="en-US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</a:br>
            <a:r>
              <a:rPr lang="en-US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banquet Hall </a:t>
            </a:r>
            <a:endParaRPr lang="en-US" sz="54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1" b="17006"/>
          <a:stretch/>
        </p:blipFill>
        <p:spPr>
          <a:xfrm>
            <a:off x="0" y="219456"/>
            <a:ext cx="9144000" cy="4279392"/>
          </a:xfrm>
        </p:spPr>
      </p:pic>
    </p:spTree>
    <p:extLst>
      <p:ext uri="{BB962C8B-B14F-4D97-AF65-F5344CB8AC3E}">
        <p14:creationId xmlns:p14="http://schemas.microsoft.com/office/powerpoint/2010/main" val="142399503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128" y="0"/>
            <a:ext cx="9196128" cy="663654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314" y="520574"/>
            <a:ext cx="5452110" cy="1325563"/>
          </a:xfrm>
        </p:spPr>
        <p:txBody>
          <a:bodyPr>
            <a:noAutofit/>
          </a:bodyPr>
          <a:lstStyle/>
          <a:p>
            <a:pPr algn="ctr"/>
            <a:r>
              <a:rPr lang="zh-CN" altLang="en-US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古列王 將</a:t>
            </a:r>
            <a:r>
              <a:rPr lang="en-US" altLang="zh-CN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/>
            </a:r>
            <a:br>
              <a:rPr lang="en-US" altLang="zh-CN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</a:br>
            <a:r>
              <a:rPr lang="zh-CN" altLang="en-US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幼發拉底河改道</a:t>
            </a:r>
            <a:endParaRPr lang="en-US" sz="54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5459760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98819"/>
            <a:ext cx="8997696" cy="989901"/>
          </a:xfrm>
        </p:spPr>
        <p:txBody>
          <a:bodyPr>
            <a:normAutofit/>
          </a:bodyPr>
          <a:lstStyle/>
          <a:p>
            <a:r>
              <a:rPr lang="en-US" altLang="zh-CN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10-13-539 BC </a:t>
            </a:r>
            <a:r>
              <a:rPr lang="zh-CN" altLang="en-US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巴比倫亡</a:t>
            </a:r>
            <a:endParaRPr lang="en-US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584" y="1296870"/>
            <a:ext cx="5672328" cy="5487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84181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176" y="877190"/>
            <a:ext cx="8579358" cy="1325563"/>
          </a:xfrm>
        </p:spPr>
        <p:txBody>
          <a:bodyPr>
            <a:noAutofit/>
          </a:bodyPr>
          <a:lstStyle/>
          <a:p>
            <a:pPr algn="ctr"/>
            <a:r>
              <a:rPr lang="zh-CN" altLang="en-US" sz="8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耶穌也</a:t>
            </a:r>
            <a:r>
              <a:rPr lang="en-US" altLang="zh-CN" sz="8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/>
            </a:r>
            <a:br>
              <a:rPr lang="en-US" altLang="zh-CN" sz="8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</a:br>
            <a:r>
              <a:rPr lang="zh-CN" altLang="en-US" sz="8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提到 但以理 </a:t>
            </a:r>
            <a:r>
              <a:rPr lang="en-US" altLang="zh-CN" sz="8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3</a:t>
            </a:r>
            <a:r>
              <a:rPr lang="zh-CN" altLang="en-US" sz="8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次</a:t>
            </a:r>
            <a:endParaRPr lang="en-US" sz="80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218" y="2996057"/>
            <a:ext cx="7886700" cy="3221863"/>
          </a:xfrm>
        </p:spPr>
        <p:txBody>
          <a:bodyPr>
            <a:noAutofit/>
          </a:bodyPr>
          <a:lstStyle/>
          <a:p>
            <a:pPr marL="0" indent="0" algn="ctr">
              <a:buClr>
                <a:schemeClr val="accent2">
                  <a:lumMod val="20000"/>
                  <a:lumOff val="80000"/>
                </a:schemeClr>
              </a:buClr>
              <a:buNone/>
            </a:pPr>
            <a:r>
              <a:rPr lang="zh-CN" altLang="en-US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太 </a:t>
            </a:r>
            <a:r>
              <a:rPr lang="en-US" altLang="zh-CN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24</a:t>
            </a:r>
            <a:r>
              <a:rPr lang="zh-CN" altLang="en-US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：</a:t>
            </a:r>
            <a:r>
              <a:rPr lang="en-US" altLang="zh-CN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15—</a:t>
            </a:r>
            <a:r>
              <a:rPr lang="zh-CN" altLang="en-US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你們看見先知 但以理 所說的：“那行毀壞可憎的”</a:t>
            </a:r>
            <a:endParaRPr lang="en-US" altLang="zh-CN" sz="60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 marL="0" indent="0" algn="ctr">
              <a:buClr>
                <a:schemeClr val="accent2">
                  <a:lumMod val="20000"/>
                  <a:lumOff val="80000"/>
                </a:schemeClr>
              </a:buClr>
              <a:buNone/>
            </a:pPr>
            <a:r>
              <a:rPr lang="zh-CN" altLang="en-US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站在聖地</a:t>
            </a:r>
            <a:r>
              <a:rPr lang="en-US" altLang="zh-CN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-----</a:t>
            </a:r>
            <a:endParaRPr lang="en-US" sz="60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992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6008" y="621158"/>
            <a:ext cx="3038094" cy="1325563"/>
          </a:xfrm>
        </p:spPr>
        <p:txBody>
          <a:bodyPr/>
          <a:lstStyle/>
          <a:p>
            <a:pPr algn="ctr"/>
            <a:r>
              <a:rPr lang="zh-CN" altLang="en-US" b="1" dirty="0" smtClean="0"/>
              <a:t>古列王的</a:t>
            </a:r>
            <a:r>
              <a:rPr lang="en-US" altLang="zh-CN" b="1" dirty="0" smtClean="0"/>
              <a:t/>
            </a:r>
            <a:br>
              <a:rPr lang="en-US" altLang="zh-CN" b="1" dirty="0" smtClean="0"/>
            </a:br>
            <a:r>
              <a:rPr lang="zh-CN" altLang="en-US" b="1" dirty="0"/>
              <a:t>諭</a:t>
            </a:r>
            <a:r>
              <a:rPr lang="zh-CN" altLang="en-US" b="1" dirty="0" smtClean="0"/>
              <a:t>令石碑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9" t="2604" r="1731" b="58658"/>
          <a:stretch/>
        </p:blipFill>
        <p:spPr>
          <a:xfrm>
            <a:off x="274319" y="2258568"/>
            <a:ext cx="8223953" cy="3483863"/>
          </a:xfrm>
        </p:spPr>
      </p:pic>
      <p:sp>
        <p:nvSpPr>
          <p:cNvPr id="3" name="TextBox 2"/>
          <p:cNvSpPr txBox="1"/>
          <p:nvPr/>
        </p:nvSpPr>
        <p:spPr>
          <a:xfrm>
            <a:off x="566928" y="5641848"/>
            <a:ext cx="81381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prstClr val="black"/>
                </a:solidFill>
                <a:latin typeface="DFPTanLiW5-B5-AZ" panose="03000500000000000000" pitchFamily="66" charset="-120"/>
                <a:ea typeface="DFPTanLiW5-B5-AZ" panose="03000500000000000000" pitchFamily="66" charset="-120"/>
              </a:rPr>
              <a:t>不費一兵一卒，我佔領了巴比倫。我也讓被擄的以色列民回歸故土重建他們的聖殿</a:t>
            </a:r>
            <a:r>
              <a:rPr lang="en-US" altLang="zh-CN" sz="3200" dirty="0" smtClean="0">
                <a:solidFill>
                  <a:prstClr val="black"/>
                </a:solidFill>
                <a:latin typeface="DFPTanLiW5-B5-AZ" panose="03000500000000000000" pitchFamily="66" charset="-120"/>
                <a:ea typeface="DFPTanLiW5-B5-AZ" panose="03000500000000000000" pitchFamily="66" charset="-120"/>
              </a:rPr>
              <a:t>-------</a:t>
            </a:r>
            <a:endParaRPr lang="en-US" sz="3200" dirty="0">
              <a:solidFill>
                <a:prstClr val="black"/>
              </a:solidFill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36" y="143591"/>
            <a:ext cx="3172968" cy="2166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986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946" y="2916302"/>
            <a:ext cx="7886700" cy="1325563"/>
          </a:xfrm>
        </p:spPr>
        <p:txBody>
          <a:bodyPr>
            <a:noAutofit/>
          </a:bodyPr>
          <a:lstStyle/>
          <a:p>
            <a:pPr algn="ctr"/>
            <a:r>
              <a:rPr lang="zh-CN" altLang="en-US" sz="13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但以理</a:t>
            </a:r>
            <a:r>
              <a:rPr lang="en-US" sz="13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</a:t>
            </a:r>
            <a:br>
              <a:rPr lang="en-US" sz="13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</a:br>
            <a:r>
              <a:rPr lang="en-US" sz="13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&amp; </a:t>
            </a:r>
            <a:br>
              <a:rPr lang="en-US" sz="13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</a:br>
            <a:r>
              <a:rPr lang="zh-CN" altLang="en-US" sz="13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古列</a:t>
            </a:r>
            <a:endParaRPr lang="en-US" sz="130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3598084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098" y="849758"/>
            <a:ext cx="7886700" cy="1325563"/>
          </a:xfrm>
        </p:spPr>
        <p:txBody>
          <a:bodyPr>
            <a:noAutofit/>
          </a:bodyPr>
          <a:lstStyle/>
          <a:p>
            <a:pPr algn="ctr"/>
            <a:r>
              <a:rPr lang="zh-CN" altLang="en-US" sz="96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神不偏待人</a:t>
            </a:r>
            <a:endParaRPr lang="en-US" sz="96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914" y="2569463"/>
            <a:ext cx="7886700" cy="3205163"/>
          </a:xfrm>
        </p:spPr>
        <p:txBody>
          <a:bodyPr>
            <a:normAutofit/>
          </a:bodyPr>
          <a:lstStyle/>
          <a:p>
            <a:pPr algn="ctr">
              <a:buClr>
                <a:schemeClr val="tx1"/>
              </a:buClr>
            </a:pPr>
            <a:r>
              <a:rPr lang="zh-CN" altLang="en-US" sz="8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徒 </a:t>
            </a:r>
            <a:r>
              <a:rPr lang="en-US" altLang="zh-CN" sz="8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10</a:t>
            </a:r>
            <a:r>
              <a:rPr lang="zh-CN" altLang="en-US" sz="8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：</a:t>
            </a:r>
            <a:r>
              <a:rPr lang="en-US" altLang="zh-CN" sz="8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34</a:t>
            </a:r>
          </a:p>
          <a:p>
            <a:pPr algn="ctr">
              <a:buClr>
                <a:schemeClr val="tx1"/>
              </a:buClr>
            </a:pPr>
            <a:r>
              <a:rPr lang="zh-CN" altLang="en-US" sz="8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羅 </a:t>
            </a:r>
            <a:r>
              <a:rPr lang="en-US" altLang="zh-CN" sz="8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2</a:t>
            </a:r>
            <a:r>
              <a:rPr lang="zh-CN" altLang="en-US" sz="8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：</a:t>
            </a:r>
            <a:r>
              <a:rPr lang="en-US" altLang="zh-CN" sz="8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11</a:t>
            </a:r>
            <a:endParaRPr lang="en-US" sz="88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697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403" y="1864180"/>
            <a:ext cx="7886700" cy="4351338"/>
          </a:xfrm>
        </p:spPr>
        <p:txBody>
          <a:bodyPr>
            <a:noAutofit/>
          </a:bodyPr>
          <a:lstStyle/>
          <a:p>
            <a:pPr marL="514350" indent="-514350" algn="ctr">
              <a:buClr>
                <a:schemeClr val="tx1"/>
              </a:buClr>
              <a:buFont typeface="+mj-lt"/>
              <a:buAutoNum type="arabicPeriod"/>
            </a:pPr>
            <a:r>
              <a:rPr lang="en-US" sz="72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</a:t>
            </a:r>
            <a:r>
              <a:rPr lang="zh-CN" altLang="en-US" sz="72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尼布甲尼撒王</a:t>
            </a:r>
            <a:endParaRPr lang="en-US" altLang="zh-CN" sz="72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 marL="514350" indent="-514350" algn="ctr">
              <a:buClr>
                <a:schemeClr val="tx1"/>
              </a:buClr>
              <a:buFont typeface="+mj-lt"/>
              <a:buAutoNum type="arabicPeriod"/>
            </a:pPr>
            <a:r>
              <a:rPr lang="en-US" sz="72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</a:t>
            </a:r>
            <a:r>
              <a:rPr lang="zh-CN" altLang="en-US" sz="72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伯沙撒王</a:t>
            </a:r>
            <a:endParaRPr lang="en-US" altLang="zh-CN" sz="72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 marL="514350" indent="-514350" algn="ctr">
              <a:buClr>
                <a:schemeClr val="tx1"/>
              </a:buClr>
              <a:buFont typeface="+mj-lt"/>
              <a:buAutoNum type="arabicPeriod"/>
            </a:pPr>
            <a:r>
              <a:rPr lang="en-US" sz="72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</a:t>
            </a:r>
            <a:r>
              <a:rPr lang="zh-CN" altLang="en-US" sz="72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大利烏王</a:t>
            </a:r>
            <a:endParaRPr lang="en-US" altLang="zh-CN" sz="72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 marL="514350" indent="-514350" algn="ctr">
              <a:buClr>
                <a:schemeClr val="tx1"/>
              </a:buClr>
              <a:buFont typeface="+mj-lt"/>
              <a:buAutoNum type="arabicPeriod"/>
            </a:pPr>
            <a:r>
              <a:rPr lang="en-US" sz="72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</a:t>
            </a:r>
            <a:r>
              <a:rPr lang="zh-CN" altLang="en-US" sz="72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古列王</a:t>
            </a:r>
            <a:endParaRPr lang="en-US" sz="72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22376" y="354598"/>
            <a:ext cx="86045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72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這堂課學了什麼？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481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899" y="1324684"/>
            <a:ext cx="9067101" cy="4351338"/>
          </a:xfrm>
        </p:spPr>
        <p:txBody>
          <a:bodyPr>
            <a:noAutofit/>
          </a:bodyPr>
          <a:lstStyle/>
          <a:p>
            <a:pPr marL="514350" indent="-514350">
              <a:buClr>
                <a:schemeClr val="tx1"/>
              </a:buClr>
              <a:buFont typeface="+mj-lt"/>
              <a:buAutoNum type="arabicPeriod"/>
            </a:pPr>
            <a:r>
              <a:rPr lang="en-US" sz="66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</a:t>
            </a:r>
            <a:r>
              <a:rPr lang="zh-CN" altLang="en-US" sz="66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尼布甲尼撒王</a:t>
            </a:r>
            <a:r>
              <a:rPr lang="en-US" altLang="zh-CN" sz="66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--</a:t>
            </a:r>
            <a:r>
              <a:rPr lang="zh-CN" altLang="en-US" sz="66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驕傲</a:t>
            </a:r>
            <a:endParaRPr lang="en-US" altLang="zh-CN" sz="66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 marL="514350" indent="-514350">
              <a:buClr>
                <a:schemeClr val="tx1"/>
              </a:buClr>
              <a:buFont typeface="+mj-lt"/>
              <a:buAutoNum type="arabicPeriod"/>
            </a:pPr>
            <a:r>
              <a:rPr lang="en-US" sz="66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</a:t>
            </a:r>
            <a:r>
              <a:rPr lang="zh-CN" altLang="en-US" sz="66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伯沙撒王</a:t>
            </a:r>
            <a:r>
              <a:rPr lang="en-US" altLang="zh-CN" sz="66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--</a:t>
            </a:r>
            <a:r>
              <a:rPr lang="zh-CN" altLang="en-US" sz="66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愚蠢</a:t>
            </a:r>
            <a:endParaRPr lang="en-US" altLang="zh-CN" sz="66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 marL="514350" indent="-514350">
              <a:buClr>
                <a:schemeClr val="tx1"/>
              </a:buClr>
              <a:buFont typeface="+mj-lt"/>
              <a:buAutoNum type="arabicPeriod"/>
            </a:pPr>
            <a:r>
              <a:rPr lang="en-US" sz="66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</a:t>
            </a:r>
            <a:r>
              <a:rPr lang="zh-CN" altLang="en-US" sz="66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大利烏王</a:t>
            </a:r>
            <a:r>
              <a:rPr lang="en-US" altLang="zh-CN" sz="66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--</a:t>
            </a:r>
            <a:r>
              <a:rPr lang="zh-CN" altLang="en-US" sz="66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被</a:t>
            </a:r>
            <a:r>
              <a:rPr lang="zh-CN" altLang="en-US" sz="66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騙</a:t>
            </a:r>
            <a:endParaRPr lang="en-US" altLang="zh-CN" sz="66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 marL="514350" indent="-514350">
              <a:buClr>
                <a:schemeClr val="tx1"/>
              </a:buClr>
              <a:buFont typeface="+mj-lt"/>
              <a:buAutoNum type="arabicPeriod"/>
            </a:pPr>
            <a:r>
              <a:rPr lang="en-US" sz="66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</a:t>
            </a:r>
            <a:r>
              <a:rPr lang="zh-CN" altLang="en-US" sz="66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古列王</a:t>
            </a:r>
            <a:r>
              <a:rPr lang="en-US" altLang="zh-CN" sz="66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--</a:t>
            </a:r>
            <a:r>
              <a:rPr lang="zh-CN" altLang="en-US" sz="66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神的主權</a:t>
            </a:r>
            <a:endParaRPr lang="en-US" sz="66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71062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2967" y="6109692"/>
            <a:ext cx="7772400" cy="3691176"/>
          </a:xfrm>
        </p:spPr>
        <p:txBody>
          <a:bodyPr>
            <a:prstTxWarp prst="textArchUp">
              <a:avLst/>
            </a:prstTxWarp>
            <a:noAutofit/>
          </a:bodyPr>
          <a:lstStyle/>
          <a:p>
            <a:r>
              <a:rPr lang="zh-CN" altLang="en-US" sz="121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凡事都有</a:t>
            </a:r>
            <a:r>
              <a:rPr lang="en-US" altLang="zh-CN" sz="121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PTanLiW5-B5-AZ" panose="03000500000000000000" pitchFamily="66" charset="-120"/>
                <a:ea typeface="DFPTanLiW5-B5-AZ" panose="03000500000000000000" pitchFamily="66" charset="-120"/>
              </a:rPr>
              <a:t/>
            </a:r>
            <a:br>
              <a:rPr lang="en-US" altLang="zh-CN" sz="121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PTanLiW5-B5-AZ" panose="03000500000000000000" pitchFamily="66" charset="-120"/>
                <a:ea typeface="DFPTanLiW5-B5-AZ" panose="03000500000000000000" pitchFamily="66" charset="-120"/>
              </a:rPr>
            </a:br>
            <a:r>
              <a:rPr lang="en-US" altLang="zh-CN" sz="121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</a:t>
            </a:r>
            <a:r>
              <a:rPr lang="zh-CN" altLang="en-US" sz="121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神的旨意</a:t>
            </a:r>
            <a:r>
              <a:rPr lang="en-US" altLang="zh-CN" sz="121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/>
            </a:r>
            <a:br>
              <a:rPr lang="en-US" altLang="zh-CN" sz="121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</a:br>
            <a:r>
              <a:rPr lang="zh-CN" altLang="en-US" sz="121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？</a:t>
            </a:r>
            <a:r>
              <a:rPr lang="en-US" altLang="zh-CN" sz="10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PTanLiW5-B5-AZ" panose="03000500000000000000" pitchFamily="66" charset="-120"/>
                <a:ea typeface="DFPTanLiW5-B5-AZ" panose="03000500000000000000" pitchFamily="66" charset="-120"/>
              </a:rPr>
              <a:t/>
            </a:r>
            <a:br>
              <a:rPr lang="en-US" altLang="zh-CN" sz="10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PTanLiW5-B5-AZ" panose="03000500000000000000" pitchFamily="66" charset="-120"/>
                <a:ea typeface="DFPTanLiW5-B5-AZ" panose="03000500000000000000" pitchFamily="66" charset="-120"/>
              </a:rPr>
            </a:br>
            <a:endParaRPr lang="en-US" sz="10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361309"/>
            <a:ext cx="9299275" cy="966340"/>
          </a:xfrm>
        </p:spPr>
        <p:txBody>
          <a:bodyPr>
            <a:noAutofit/>
          </a:bodyPr>
          <a:lstStyle/>
          <a:p>
            <a:r>
              <a:rPr lang="en-US" altLang="zh-CN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Is </a:t>
            </a:r>
            <a:r>
              <a:rPr lang="en-US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God in everything </a:t>
            </a:r>
            <a:r>
              <a:rPr lang="zh-CN" altLang="en-US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？</a:t>
            </a:r>
            <a:endParaRPr lang="en-US" sz="54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0693371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792" y="100902"/>
            <a:ext cx="8229600" cy="1143000"/>
          </a:xfrm>
        </p:spPr>
        <p:txBody>
          <a:bodyPr>
            <a:noAutofit/>
          </a:bodyPr>
          <a:lstStyle/>
          <a:p>
            <a:r>
              <a:rPr lang="zh-CN" altLang="en-US" sz="11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神愛你</a:t>
            </a:r>
            <a:endParaRPr lang="en-US" sz="110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768" y="4928616"/>
            <a:ext cx="8229600" cy="139903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altLang="zh-CN" sz="10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1. </a:t>
            </a:r>
            <a:r>
              <a:rPr lang="zh-CN" altLang="en-US" sz="10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認定祂</a:t>
            </a:r>
            <a:endParaRPr lang="en-US" altLang="zh-CN" sz="100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 marL="0" indent="0" algn="ctr">
              <a:buNone/>
            </a:pPr>
            <a:endParaRPr lang="en-US" altLang="zh-CN" sz="8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33856" y="1283048"/>
            <a:ext cx="741578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zh-CN" altLang="en-US" sz="96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祂給你自</a:t>
            </a:r>
            <a:r>
              <a:rPr lang="zh-CN" altLang="en-US" sz="96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由意志</a:t>
            </a:r>
            <a:endParaRPr lang="en-US" altLang="zh-CN" sz="96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6764522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556" y="0"/>
            <a:ext cx="8577422" cy="51054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CN" altLang="en-US" sz="6600" dirty="0" smtClean="0">
                <a:ln w="0"/>
                <a:ea typeface="DFPTanLiW5-B5-AZ" pitchFamily="66" charset="-120"/>
              </a:rPr>
              <a:t>你要專心仰賴耶和華，不可依靠自己的聰明；在你一切所行的事上，都要認定祂，祂必指引你的路。</a:t>
            </a:r>
            <a:endParaRPr lang="en-US" sz="6600" dirty="0">
              <a:ln w="0"/>
              <a:ea typeface="DFPTanLiW5-B5-AZ" pitchFamily="66" charset="-12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15412" y="5635703"/>
            <a:ext cx="5791200" cy="11430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zh-CN" altLang="en-US" sz="5400" dirty="0">
                <a:ln w="0"/>
                <a:latin typeface="+mn-lt"/>
                <a:ea typeface="DFPTanLiW5-B5-AZ" pitchFamily="66" charset="-120"/>
              </a:rPr>
              <a:t>箴言</a:t>
            </a:r>
            <a:r>
              <a:rPr lang="zh-CN" altLang="en-US" sz="5400" dirty="0" smtClean="0">
                <a:ln w="0"/>
                <a:latin typeface="+mn-lt"/>
                <a:ea typeface="DFPTanLiW5-B5-AZ" pitchFamily="66" charset="-120"/>
              </a:rPr>
              <a:t> </a:t>
            </a:r>
            <a:r>
              <a:rPr lang="en-US" altLang="zh-CN" sz="5400" dirty="0" smtClean="0">
                <a:ln w="0"/>
                <a:latin typeface="+mn-lt"/>
                <a:ea typeface="DFPTanLiW5-B5-AZ" pitchFamily="66" charset="-120"/>
              </a:rPr>
              <a:t>3</a:t>
            </a:r>
            <a:r>
              <a:rPr lang="zh-CN" altLang="en-US" sz="5400" dirty="0" smtClean="0">
                <a:ln w="0"/>
                <a:latin typeface="+mn-lt"/>
                <a:ea typeface="DFPTanLiW5-B5-AZ" pitchFamily="66" charset="-120"/>
              </a:rPr>
              <a:t>：</a:t>
            </a:r>
            <a:r>
              <a:rPr lang="en-US" altLang="zh-CN" sz="5400" dirty="0" smtClean="0">
                <a:ln w="0"/>
                <a:latin typeface="+mn-lt"/>
                <a:ea typeface="DFPTanLiW5-B5-AZ" pitchFamily="66" charset="-120"/>
              </a:rPr>
              <a:t>5-6</a:t>
            </a:r>
            <a:endParaRPr lang="en-US" sz="5400" dirty="0">
              <a:ln w="0"/>
              <a:latin typeface="+mn-lt"/>
              <a:ea typeface="DFPTanLiW5-B5-AZ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989482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604" y="1279022"/>
            <a:ext cx="4827444" cy="4827444"/>
          </a:xfrm>
        </p:spPr>
      </p:pic>
      <p:sp>
        <p:nvSpPr>
          <p:cNvPr id="7" name="Rectangle 6"/>
          <p:cNvSpPr/>
          <p:nvPr/>
        </p:nvSpPr>
        <p:spPr>
          <a:xfrm>
            <a:off x="218087" y="0"/>
            <a:ext cx="879789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8800" kern="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2. </a:t>
            </a:r>
            <a:r>
              <a:rPr lang="zh-CN" altLang="en-US" sz="8800" kern="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交給神</a:t>
            </a:r>
            <a:endParaRPr lang="en-US" sz="8800" kern="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64089" y="6150114"/>
            <a:ext cx="21050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dirty="0" smtClean="0">
                <a:ea typeface="DFPTanLiW5-B5-AZ" panose="03000500000000000000" pitchFamily="66" charset="-120"/>
              </a:rPr>
              <a:t>羅</a:t>
            </a:r>
            <a:r>
              <a:rPr lang="zh-CN" altLang="en-US" sz="4000" b="1" dirty="0" smtClean="0">
                <a:ea typeface="DFPTanLiW5-B5-AZ" panose="03000500000000000000" pitchFamily="66" charset="-120"/>
              </a:rPr>
              <a:t> </a:t>
            </a:r>
            <a:r>
              <a:rPr lang="en-US" altLang="zh-CN" sz="4000" b="1" dirty="0" smtClean="0">
                <a:ea typeface="DFPTanLiW5-B5-AZ" panose="03000500000000000000" pitchFamily="66" charset="-120"/>
              </a:rPr>
              <a:t>8</a:t>
            </a:r>
            <a:r>
              <a:rPr lang="zh-CN" altLang="en-US" sz="4000" b="1" dirty="0" smtClean="0">
                <a:ea typeface="DFPTanLiW5-B5-AZ" panose="03000500000000000000" pitchFamily="66" charset="-120"/>
              </a:rPr>
              <a:t>：</a:t>
            </a:r>
            <a:r>
              <a:rPr lang="en-US" altLang="zh-CN" sz="4000" b="1" dirty="0" smtClean="0">
                <a:ea typeface="DFPTanLiW5-B5-AZ" panose="03000500000000000000" pitchFamily="66" charset="-120"/>
              </a:rPr>
              <a:t>28</a:t>
            </a:r>
            <a:endParaRPr lang="en-US" sz="4000" b="1" dirty="0">
              <a:ea typeface="DFPTanLiW5-B5-AZ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9252523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CN" altLang="en-US" sz="72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耶穌恩友</a:t>
            </a:r>
            <a:endParaRPr lang="en-US" sz="72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" y="1746504"/>
            <a:ext cx="8933688" cy="452596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zh-TW" altLang="en-US" sz="40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耶穌是我親愛朋友</a:t>
            </a:r>
            <a:r>
              <a:rPr lang="zh-TW" altLang="en-US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，擔</a:t>
            </a:r>
            <a:r>
              <a:rPr lang="zh-TW" altLang="en-US" sz="40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當我罪與憂愁；</a:t>
            </a:r>
            <a:br>
              <a:rPr lang="zh-TW" altLang="en-US" sz="40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</a:br>
            <a:r>
              <a:rPr lang="zh-TW" altLang="en-US" sz="40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何等權利能將萬事</a:t>
            </a:r>
            <a:r>
              <a:rPr lang="zh-TW" altLang="en-US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，帶</a:t>
            </a:r>
            <a:r>
              <a:rPr lang="zh-TW" altLang="en-US" sz="40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到主恩座前求。</a:t>
            </a:r>
            <a:br>
              <a:rPr lang="zh-TW" altLang="en-US" sz="40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</a:br>
            <a:r>
              <a:rPr lang="zh-TW" altLang="en-US" sz="40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多少平安屢屢失去，多少痛苦白白受</a:t>
            </a:r>
            <a:r>
              <a:rPr lang="zh-TW" altLang="en-US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，</a:t>
            </a:r>
            <a:endParaRPr lang="en-US" altLang="zh-TW" sz="40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 marL="0" indent="0" algn="ctr">
              <a:buNone/>
            </a:pPr>
            <a:r>
              <a:rPr lang="zh-TW" altLang="en-US" sz="40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/>
            </a:r>
            <a:br>
              <a:rPr lang="zh-TW" altLang="en-US" sz="40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</a:br>
            <a:r>
              <a:rPr lang="zh-TW" altLang="en-US" sz="60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皆因未將各樣事情</a:t>
            </a:r>
            <a:r>
              <a:rPr lang="zh-TW" altLang="en-US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，</a:t>
            </a:r>
            <a:endParaRPr lang="en-US" altLang="zh-TW" sz="60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 marL="0" indent="0" algn="ctr">
              <a:buNone/>
            </a:pPr>
            <a:r>
              <a:rPr lang="zh-TW" altLang="en-US" sz="6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帶</a:t>
            </a:r>
            <a:r>
              <a:rPr lang="zh-TW" altLang="en-US" sz="60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到主恩座前求</a:t>
            </a:r>
            <a:endParaRPr lang="en-US" sz="60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18124953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168" y="-92074"/>
            <a:ext cx="8780526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zh-CN" altLang="en-US" sz="54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猶</a:t>
            </a:r>
            <a:r>
              <a:rPr lang="zh-CN" altLang="en-US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大國的最後幾個王：</a:t>
            </a:r>
            <a:r>
              <a:rPr lang="en-US" altLang="zh-CN" sz="54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8/20</a:t>
            </a:r>
            <a:endParaRPr lang="en-US" sz="54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39240"/>
            <a:ext cx="9354312" cy="5032375"/>
          </a:xfrm>
        </p:spPr>
        <p:txBody>
          <a:bodyPr>
            <a:noAutofit/>
          </a:bodyPr>
          <a:lstStyle/>
          <a:p>
            <a:r>
              <a:rPr lang="zh-CN" altLang="en-US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希西家</a:t>
            </a:r>
            <a:r>
              <a:rPr lang="en-US" altLang="zh-CN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—29 </a:t>
            </a:r>
            <a:r>
              <a:rPr lang="zh-CN" altLang="en-US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年</a:t>
            </a:r>
            <a:endParaRPr lang="en-US" altLang="zh-CN" sz="40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r>
              <a:rPr lang="zh-CN" altLang="en-US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瑪那西</a:t>
            </a:r>
            <a:r>
              <a:rPr lang="en-US" altLang="zh-CN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—55 </a:t>
            </a:r>
            <a:r>
              <a:rPr lang="zh-CN" altLang="en-US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年</a:t>
            </a:r>
            <a:endParaRPr lang="en-US" altLang="zh-CN" sz="40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r>
              <a:rPr lang="zh-CN" altLang="en-US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亞們 </a:t>
            </a:r>
            <a:r>
              <a:rPr lang="en-US" altLang="zh-CN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— 2 </a:t>
            </a:r>
            <a:r>
              <a:rPr lang="zh-CN" altLang="en-US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年</a:t>
            </a:r>
            <a:endParaRPr lang="en-US" altLang="zh-CN" sz="40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r>
              <a:rPr lang="zh-CN" altLang="en-US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約西亞</a:t>
            </a:r>
            <a:r>
              <a:rPr lang="en-US" altLang="zh-CN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—31</a:t>
            </a:r>
            <a:r>
              <a:rPr lang="zh-CN" altLang="en-US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年</a:t>
            </a:r>
            <a:endParaRPr lang="en-US" altLang="zh-CN" sz="40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r>
              <a:rPr lang="zh-CN" altLang="en-US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約哈斯</a:t>
            </a:r>
            <a:r>
              <a:rPr lang="en-US" altLang="zh-CN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—16</a:t>
            </a:r>
            <a:r>
              <a:rPr lang="zh-CN" altLang="en-US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年</a:t>
            </a:r>
            <a:endParaRPr lang="en-US" altLang="zh-CN" sz="40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r>
              <a:rPr lang="zh-CN" altLang="en-US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約雅敬</a:t>
            </a:r>
            <a:r>
              <a:rPr lang="en-US" altLang="zh-CN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—11</a:t>
            </a:r>
            <a:r>
              <a:rPr lang="zh-CN" altLang="en-US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年 （</a:t>
            </a:r>
            <a:r>
              <a:rPr lang="en-US" altLang="zh-CN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609-598 BC</a:t>
            </a:r>
            <a:r>
              <a:rPr lang="zh-CN" altLang="en-US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）</a:t>
            </a:r>
            <a:endParaRPr lang="en-US" altLang="zh-CN" sz="40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r>
              <a:rPr lang="zh-CN" altLang="en-US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約雅斤</a:t>
            </a:r>
            <a:r>
              <a:rPr lang="en-US" altLang="zh-CN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—3</a:t>
            </a:r>
            <a:r>
              <a:rPr lang="zh-CN" altLang="en-US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月 </a:t>
            </a:r>
            <a:r>
              <a:rPr lang="en-US" altLang="zh-CN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(</a:t>
            </a:r>
            <a:r>
              <a:rPr lang="zh-CN" altLang="en-US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王下</a:t>
            </a:r>
            <a:r>
              <a:rPr lang="en-US" altLang="zh-CN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25</a:t>
            </a:r>
            <a:r>
              <a:rPr lang="zh-CN" altLang="en-US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：</a:t>
            </a:r>
            <a:r>
              <a:rPr lang="en-US" altLang="zh-CN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14</a:t>
            </a:r>
            <a:r>
              <a:rPr lang="zh-CN" altLang="en-US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）</a:t>
            </a:r>
            <a:endParaRPr lang="en-US" altLang="zh-CN" sz="40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r>
              <a:rPr lang="zh-CN" altLang="en-US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西底家</a:t>
            </a:r>
            <a:r>
              <a:rPr lang="en-US" altLang="zh-CN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—11</a:t>
            </a:r>
            <a:r>
              <a:rPr lang="zh-CN" altLang="en-US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年 （王下</a:t>
            </a:r>
            <a:r>
              <a:rPr lang="en-US" altLang="zh-CN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25</a:t>
            </a:r>
            <a:r>
              <a:rPr lang="zh-CN" altLang="en-US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；結</a:t>
            </a:r>
            <a:r>
              <a:rPr lang="en-US" altLang="zh-CN" sz="4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12:13)</a:t>
            </a:r>
            <a:endParaRPr lang="en-US" sz="40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7932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82296" y="758720"/>
            <a:ext cx="89245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8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</a:t>
            </a:r>
            <a:r>
              <a:rPr lang="zh-CN" altLang="en-US" sz="8000" dirty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凡事都有神的旨意</a:t>
            </a:r>
            <a:endParaRPr lang="en-US" sz="8000" dirty="0"/>
          </a:p>
        </p:txBody>
      </p:sp>
      <p:sp>
        <p:nvSpPr>
          <p:cNvPr id="8" name="Rectangle 7"/>
          <p:cNvSpPr/>
          <p:nvPr/>
        </p:nvSpPr>
        <p:spPr>
          <a:xfrm>
            <a:off x="2203704" y="4608344"/>
            <a:ext cx="46451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PTanLiW5-B5-AZ" panose="03000500000000000000" pitchFamily="66" charset="-120"/>
                <a:ea typeface="DFPTanLiW5-B5-AZ" panose="03000500000000000000" pitchFamily="66" charset="-120"/>
              </a:rPr>
              <a:t>3. </a:t>
            </a:r>
            <a:r>
              <a:rPr lang="zh-CN" alt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PTanLiW5-B5-AZ" panose="03000500000000000000" pitchFamily="66" charset="-120"/>
                <a:ea typeface="DFPTanLiW5-B5-AZ" panose="03000500000000000000" pitchFamily="66" charset="-120"/>
              </a:rPr>
              <a:t>相信神</a:t>
            </a:r>
            <a:endParaRPr lang="en-US" sz="8000" dirty="0"/>
          </a:p>
        </p:txBody>
      </p:sp>
      <p:sp>
        <p:nvSpPr>
          <p:cNvPr id="10" name="Rectangle 9"/>
          <p:cNvSpPr/>
          <p:nvPr/>
        </p:nvSpPr>
        <p:spPr>
          <a:xfrm>
            <a:off x="2125553" y="2122962"/>
            <a:ext cx="461857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zh-CN" sz="8000" kern="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1. </a:t>
            </a:r>
            <a:r>
              <a:rPr lang="zh-CN" altLang="en-US" sz="8000" kern="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認定神</a:t>
            </a:r>
            <a:endParaRPr lang="en-US" altLang="zh-CN" sz="8000" kern="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152986" y="3305217"/>
            <a:ext cx="461857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zh-CN" sz="80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PTanLiW5-B5-AZ" panose="03000500000000000000" pitchFamily="66" charset="-120"/>
                <a:ea typeface="DFPTanLiW5-B5-AZ" panose="03000500000000000000" pitchFamily="66" charset="-120"/>
              </a:rPr>
              <a:t>2. </a:t>
            </a:r>
            <a:r>
              <a:rPr lang="zh-CN" altLang="en-US" sz="80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PTanLiW5-B5-AZ" panose="03000500000000000000" pitchFamily="66" charset="-120"/>
                <a:ea typeface="DFPTanLiW5-B5-AZ" panose="03000500000000000000" pitchFamily="66" charset="-120"/>
              </a:rPr>
              <a:t>交</a:t>
            </a:r>
            <a:r>
              <a:rPr lang="zh-CN" altLang="en-US" sz="80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PTanLiW5-B5-AZ" panose="03000500000000000000" pitchFamily="66" charset="-120"/>
                <a:ea typeface="DFPTanLiW5-B5-AZ" panose="03000500000000000000" pitchFamily="66" charset="-120"/>
              </a:rPr>
              <a:t>給神</a:t>
            </a:r>
            <a:endParaRPr lang="en-US" sz="800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2987174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2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578" y="4369728"/>
            <a:ext cx="8239477" cy="2488272"/>
          </a:xfrm>
        </p:spPr>
        <p:txBody>
          <a:bodyPr>
            <a:prstTxWarp prst="textArchUp">
              <a:avLst/>
            </a:prstTxWarp>
            <a:noAutofit/>
          </a:bodyPr>
          <a:lstStyle/>
          <a:p>
            <a:pPr marL="0" indent="0" algn="ctr">
              <a:buNone/>
            </a:pPr>
            <a:r>
              <a:rPr lang="zh-CN" altLang="en-US" sz="12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切莫虛度</a:t>
            </a:r>
            <a:endParaRPr lang="en-US" altLang="zh-CN" sz="12000" dirty="0" smtClean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  <a:p>
            <a:pPr marL="0" indent="0" algn="ctr">
              <a:buNone/>
            </a:pPr>
            <a:r>
              <a:rPr lang="zh-CN" altLang="en-US" sz="12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你的經歷</a:t>
            </a:r>
            <a:endParaRPr lang="en-US" sz="120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33272" y="4443984"/>
            <a:ext cx="75163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000" dirty="0" smtClean="0">
                <a:solidFill>
                  <a:prstClr val="white"/>
                </a:solidFill>
                <a:latin typeface="DFPTanLiW5-B5-AZ" panose="03000500000000000000" pitchFamily="66" charset="-120"/>
                <a:ea typeface="DFPTanLiW5-B5-AZ" panose="03000500000000000000" pitchFamily="66" charset="-120"/>
              </a:rPr>
              <a:t>太晚了，怎麼辦？</a:t>
            </a:r>
            <a:endParaRPr lang="en-US" sz="8000" dirty="0">
              <a:solidFill>
                <a:prstClr val="white"/>
              </a:solidFill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7795899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486" y="0"/>
            <a:ext cx="4249218" cy="6753726"/>
          </a:xfrm>
        </p:spPr>
      </p:pic>
      <p:sp>
        <p:nvSpPr>
          <p:cNvPr id="5" name="TextBox 4"/>
          <p:cNvSpPr txBox="1"/>
          <p:nvPr/>
        </p:nvSpPr>
        <p:spPr>
          <a:xfrm>
            <a:off x="2962656" y="152704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66</a:t>
            </a:r>
            <a:endParaRPr lang="en-US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71800" y="2798064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208</a:t>
            </a:r>
            <a:endParaRPr lang="en-US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07792" y="4178808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prstClr val="white"/>
                </a:solidFill>
              </a:rPr>
              <a:t>163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26080" y="5440680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644</a:t>
            </a:r>
            <a:endParaRPr lang="en-US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06720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362" y="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7200" b="1" dirty="0" smtClean="0"/>
              <a:t>USA</a:t>
            </a:r>
            <a:r>
              <a:rPr lang="zh-CN" altLang="en-US" sz="7200" b="1" dirty="0" smtClean="0"/>
              <a:t>：</a:t>
            </a:r>
            <a:r>
              <a:rPr lang="en-US" sz="7200" b="1" dirty="0" smtClean="0"/>
              <a:t>1776 -- ?</a:t>
            </a:r>
            <a:endParaRPr lang="en-US" sz="7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" y="1194688"/>
            <a:ext cx="8787384" cy="5288407"/>
          </a:xfrm>
        </p:spPr>
        <p:txBody>
          <a:bodyPr>
            <a:noAutofit/>
          </a:bodyPr>
          <a:lstStyle/>
          <a:p>
            <a:r>
              <a:rPr lang="en-US" sz="4800" dirty="0" smtClean="0"/>
              <a:t> Justification Of Homosexual</a:t>
            </a:r>
          </a:p>
          <a:p>
            <a:r>
              <a:rPr lang="en-US" sz="4800" dirty="0" smtClean="0"/>
              <a:t> Legalized Abortion</a:t>
            </a:r>
          </a:p>
          <a:p>
            <a:r>
              <a:rPr lang="en-US" sz="4800" dirty="0" smtClean="0"/>
              <a:t> Legalized Suicide</a:t>
            </a:r>
          </a:p>
          <a:p>
            <a:r>
              <a:rPr lang="en-US" sz="4800" dirty="0" smtClean="0"/>
              <a:t> Euthanasia</a:t>
            </a:r>
          </a:p>
          <a:p>
            <a:r>
              <a:rPr lang="en-US" sz="4800" dirty="0" smtClean="0"/>
              <a:t> Making Celebration of Christmas</a:t>
            </a:r>
          </a:p>
          <a:p>
            <a:pPr marL="0" indent="0">
              <a:buNone/>
            </a:pPr>
            <a:r>
              <a:rPr lang="en-US" sz="4800" dirty="0"/>
              <a:t> </a:t>
            </a:r>
            <a:r>
              <a:rPr lang="en-US" sz="4800" dirty="0" smtClean="0"/>
              <a:t>  in School Illegal</a:t>
            </a:r>
          </a:p>
          <a:p>
            <a:r>
              <a:rPr lang="en-US" sz="4800" dirty="0" smtClean="0"/>
              <a:t> Others</a:t>
            </a:r>
          </a:p>
          <a:p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82052482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432170"/>
          </a:xfrm>
        </p:spPr>
        <p:txBody>
          <a:bodyPr>
            <a:normAutofit/>
          </a:bodyPr>
          <a:lstStyle/>
          <a:p>
            <a:pPr algn="ctr"/>
            <a:r>
              <a:rPr lang="zh-CN" altLang="en-US" sz="8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世界的國</a:t>
            </a:r>
            <a:r>
              <a:rPr lang="en-US" altLang="zh-CN" sz="8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/>
            </a:r>
            <a:br>
              <a:rPr lang="en-US" altLang="zh-CN" sz="8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</a:br>
            <a:r>
              <a:rPr lang="zh-CN" altLang="en-US" sz="8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來來去去</a:t>
            </a:r>
            <a:r>
              <a:rPr lang="en-US" altLang="zh-CN" sz="8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/>
            </a:r>
            <a:br>
              <a:rPr lang="en-US" altLang="zh-CN" sz="8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</a:br>
            <a:r>
              <a:rPr lang="zh-CN" altLang="en-US" sz="8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只有神的國</a:t>
            </a:r>
            <a:r>
              <a:rPr lang="en-US" altLang="zh-CN" sz="8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/>
            </a:r>
            <a:br>
              <a:rPr lang="en-US" altLang="zh-CN" sz="8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</a:br>
            <a:r>
              <a:rPr lang="zh-CN" altLang="en-US" sz="8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永遠長存</a:t>
            </a:r>
            <a:endParaRPr lang="en-US" sz="88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823292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" y="0"/>
            <a:ext cx="9052560" cy="1325563"/>
          </a:xfrm>
        </p:spPr>
        <p:txBody>
          <a:bodyPr>
            <a:noAutofit/>
          </a:bodyPr>
          <a:lstStyle/>
          <a:p>
            <a:r>
              <a:rPr lang="zh-CN" altLang="en-US" sz="4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耶路撒冷到巴比倫：</a:t>
            </a:r>
            <a:r>
              <a:rPr lang="en-US" altLang="zh-CN" sz="4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500</a:t>
            </a:r>
            <a:r>
              <a:rPr lang="en-US" altLang="zh-CN" sz="4800" b="1" baseline="300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+</a:t>
            </a:r>
            <a:r>
              <a:rPr lang="en-US" altLang="zh-CN" sz="4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 </a:t>
            </a:r>
            <a:r>
              <a:rPr lang="zh-CN" altLang="en-US" sz="4800" dirty="0" smtClean="0">
                <a:latin typeface="DFPTanLiW5-B5-AZ" panose="03000500000000000000" pitchFamily="66" charset="-120"/>
                <a:ea typeface="DFPTanLiW5-B5-AZ" panose="03000500000000000000" pitchFamily="66" charset="-120"/>
              </a:rPr>
              <a:t>英哩</a:t>
            </a:r>
            <a:endParaRPr lang="en-US" sz="4800" dirty="0">
              <a:latin typeface="DFPTanLiW5-B5-AZ" panose="03000500000000000000" pitchFamily="66" charset="-120"/>
              <a:ea typeface="DFPTanLiW5-B5-AZ" panose="03000500000000000000" pitchFamily="66" charset="-12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1191390"/>
            <a:ext cx="8714232" cy="5362604"/>
          </a:xfrm>
        </p:spPr>
      </p:pic>
    </p:spTree>
    <p:extLst>
      <p:ext uri="{BB962C8B-B14F-4D97-AF65-F5344CB8AC3E}">
        <p14:creationId xmlns:p14="http://schemas.microsoft.com/office/powerpoint/2010/main" val="1803792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843</TotalTime>
  <Words>2777</Words>
  <Application>Microsoft Office PowerPoint</Application>
  <PresentationFormat>On-screen Show (4:3)</PresentationFormat>
  <Paragraphs>282</Paragraphs>
  <Slides>84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9</vt:i4>
      </vt:variant>
      <vt:variant>
        <vt:lpstr>Slide Titles</vt:lpstr>
      </vt:variant>
      <vt:variant>
        <vt:i4>84</vt:i4>
      </vt:variant>
    </vt:vector>
  </HeadingPairs>
  <TitlesOfParts>
    <vt:vector size="93" baseType="lpstr">
      <vt:lpstr>Office Theme</vt:lpstr>
      <vt:lpstr>4_Office Theme</vt:lpstr>
      <vt:lpstr>11_Office Theme</vt:lpstr>
      <vt:lpstr>1_Default Design</vt:lpstr>
      <vt:lpstr>1_Office Theme</vt:lpstr>
      <vt:lpstr>2_Default Design</vt:lpstr>
      <vt:lpstr>Default Design</vt:lpstr>
      <vt:lpstr>3_Office Theme</vt:lpstr>
      <vt:lpstr>9_Office Theme</vt:lpstr>
      <vt:lpstr>     ABC  2017     </vt:lpstr>
      <vt:lpstr>大衛</vt:lpstr>
      <vt:lpstr>猶大國的滄桑史 尼布甲尼撒  3 次來到耶路撒冷</vt:lpstr>
      <vt:lpstr>但以理—五王之相</vt:lpstr>
      <vt:lpstr>大蒙眷愛</vt:lpstr>
      <vt:lpstr>巴比倫</vt:lpstr>
      <vt:lpstr>耶穌也 提到 但以理 3次</vt:lpstr>
      <vt:lpstr>猶大國的最後幾個王：8/20</vt:lpstr>
      <vt:lpstr>耶路撒冷到巴比倫：500+ 英哩</vt:lpstr>
      <vt:lpstr>PowerPoint Presentation</vt:lpstr>
      <vt:lpstr>巴比倫城</vt:lpstr>
      <vt:lpstr>Babylon 的多神— 賽 46：1</vt:lpstr>
      <vt:lpstr> 尼布甲尼撒</vt:lpstr>
      <vt:lpstr>尼布甲尼撒王</vt:lpstr>
      <vt:lpstr>PowerPoint Presentation</vt:lpstr>
      <vt:lpstr>PowerPoint Presentation</vt:lpstr>
      <vt:lpstr>金像</vt:lpstr>
      <vt:lpstr>PowerPoint Presentation</vt:lpstr>
      <vt:lpstr>PowerPoint Presentation</vt:lpstr>
      <vt:lpstr>尼布甲尼撒王以第一人稱敘述這個夢，可以說是他的見證</vt:lpstr>
      <vt:lpstr>尼布甲尼撒王</vt:lpstr>
      <vt:lpstr>Pride 驕傲</vt:lpstr>
      <vt:lpstr>忠心照顧主人-但 4：33</vt:lpstr>
      <vt:lpstr>PowerPoint Presentation</vt:lpstr>
      <vt:lpstr>Pride 驕傲</vt:lpstr>
      <vt:lpstr>PowerPoint Presentation</vt:lpstr>
      <vt:lpstr>Self-esteem vs. Pride</vt:lpstr>
      <vt:lpstr>羅波安不聽忠言</vt:lpstr>
      <vt:lpstr>PowerPoint Presentation</vt:lpstr>
      <vt:lpstr>但以理第四章</vt:lpstr>
      <vt:lpstr> 謙卑-Humble &amp;</vt:lpstr>
      <vt:lpstr>謙卑-Humble 謙和-Meek</vt:lpstr>
      <vt:lpstr> 伯沙撒</vt:lpstr>
      <vt:lpstr>背景</vt:lpstr>
      <vt:lpstr>PowerPoint Presentation</vt:lpstr>
      <vt:lpstr>背景</vt:lpstr>
      <vt:lpstr>考古學家發現伯沙撒但的宴會廳是---地底下的挖空石坑改建的。</vt:lpstr>
      <vt:lpstr>PowerPoint Presentation</vt:lpstr>
      <vt:lpstr>PowerPoint Presentation</vt:lpstr>
      <vt:lpstr>PowerPoint Presentation</vt:lpstr>
      <vt:lpstr>Hand Writing On the Wall </vt:lpstr>
      <vt:lpstr>PowerPoint Presentation</vt:lpstr>
      <vt:lpstr>三項罪名</vt:lpstr>
      <vt:lpstr>伯沙撒王</vt:lpstr>
      <vt:lpstr>從伯沙撒 我們學到了什麼？</vt:lpstr>
      <vt:lpstr>PowerPoint Presentation</vt:lpstr>
      <vt:lpstr>PowerPoint Presentation</vt:lpstr>
      <vt:lpstr> 大利烏</vt:lpstr>
      <vt:lpstr>背景</vt:lpstr>
      <vt:lpstr>大利烏是誰？</vt:lpstr>
      <vt:lpstr>但以理的信仰</vt:lpstr>
      <vt:lpstr>要警醒禱告</vt:lpstr>
      <vt:lpstr>大利烏王</vt:lpstr>
      <vt:lpstr>政體的演變 從專制到民主</vt:lpstr>
      <vt:lpstr>PowerPoint Presentation</vt:lpstr>
      <vt:lpstr>從大利烏 我們學到了什麼？</vt:lpstr>
      <vt:lpstr> 古列</vt:lpstr>
      <vt:lpstr>PowerPoint Presentation</vt:lpstr>
      <vt:lpstr>PowerPoint Presentation</vt:lpstr>
      <vt:lpstr>PowerPoint Presentation</vt:lpstr>
      <vt:lpstr>大衛</vt:lpstr>
      <vt:lpstr>PowerPoint Presentation</vt:lpstr>
      <vt:lpstr>瑪代王Astyages  </vt:lpstr>
      <vt:lpstr>Astyages 外祖父 瑪代王</vt:lpstr>
      <vt:lpstr> Astyages </vt:lpstr>
      <vt:lpstr>PowerPoint Presentation</vt:lpstr>
      <vt:lpstr>King Belshazzar's  banquet Hall </vt:lpstr>
      <vt:lpstr>古列王 將 幼發拉底河改道</vt:lpstr>
      <vt:lpstr>10-13-539 BC 巴比倫亡</vt:lpstr>
      <vt:lpstr>古列王的 諭令石碑</vt:lpstr>
      <vt:lpstr>但以理  &amp;  古列</vt:lpstr>
      <vt:lpstr>神不偏待人</vt:lpstr>
      <vt:lpstr>PowerPoint Presentation</vt:lpstr>
      <vt:lpstr>PowerPoint Presentation</vt:lpstr>
      <vt:lpstr>凡事都有  神的旨意 ？ </vt:lpstr>
      <vt:lpstr>神愛你</vt:lpstr>
      <vt:lpstr>箴言 3：5-6</vt:lpstr>
      <vt:lpstr>PowerPoint Presentation</vt:lpstr>
      <vt:lpstr>耶穌恩友</vt:lpstr>
      <vt:lpstr>PowerPoint Presentation</vt:lpstr>
      <vt:lpstr>PowerPoint Presentation</vt:lpstr>
      <vt:lpstr>PowerPoint Presentation</vt:lpstr>
      <vt:lpstr>USA：1776 -- ?</vt:lpstr>
      <vt:lpstr>世界的國 來來去去 只有神的國 永遠長存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從但以理書中 的四個王 學習</dc:title>
  <dc:creator>Stephen Tzeng</dc:creator>
  <cp:lastModifiedBy>Pei Fang Cook</cp:lastModifiedBy>
  <cp:revision>28</cp:revision>
  <dcterms:created xsi:type="dcterms:W3CDTF">2017-03-06T23:00:27Z</dcterms:created>
  <dcterms:modified xsi:type="dcterms:W3CDTF">2017-09-11T18:18:08Z</dcterms:modified>
</cp:coreProperties>
</file>