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  <p:sldMasterId id="2147483708" r:id="rId4"/>
    <p:sldMasterId id="2147483726" r:id="rId5"/>
    <p:sldMasterId id="2147483738" r:id="rId6"/>
    <p:sldMasterId id="2147483750" r:id="rId7"/>
    <p:sldMasterId id="2147483780" r:id="rId8"/>
  </p:sldMasterIdLst>
  <p:notesMasterIdLst>
    <p:notesMasterId r:id="rId26"/>
  </p:notesMasterIdLst>
  <p:sldIdLst>
    <p:sldId id="256" r:id="rId9"/>
    <p:sldId id="260" r:id="rId10"/>
    <p:sldId id="258" r:id="rId11"/>
    <p:sldId id="268" r:id="rId12"/>
    <p:sldId id="269" r:id="rId13"/>
    <p:sldId id="259" r:id="rId14"/>
    <p:sldId id="261" r:id="rId15"/>
    <p:sldId id="257" r:id="rId16"/>
    <p:sldId id="263" r:id="rId17"/>
    <p:sldId id="264" r:id="rId18"/>
    <p:sldId id="265" r:id="rId19"/>
    <p:sldId id="266" r:id="rId20"/>
    <p:sldId id="267" r:id="rId21"/>
    <p:sldId id="270" r:id="rId22"/>
    <p:sldId id="271" r:id="rId23"/>
    <p:sldId id="273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4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433A68-F8DA-4B5B-8AE6-041CBBC3EDB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509B7-C81F-4B80-9564-FDF1A405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19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9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78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157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850448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9930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85095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915206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122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01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74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1612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249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424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68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30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52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192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334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99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34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2917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88634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12BDF-6755-47BA-BF96-F13DE1184C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BCAFFC-3ED2-480F-BEC2-41CA3076E3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2037F-7782-4072-8CB6-5309FC372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D6626-E083-4724-AE90-9377D73E0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869D01-66F1-4E0C-92C1-1F8FCDEB5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531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BCC7E-96E1-42E8-8DFC-35DBAFD7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4537E-C3CF-4DF0-A0F5-33459B03B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A1180-D998-4136-8E50-2CE031D5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7ABDE-AEA3-44AE-AB69-A931B15F5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3D910-9FA4-4988-B5F6-8FAAD8CF3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04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F9C68-BC67-4B5A-BF7D-90F0C758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020FD-83B1-4379-91D1-A3B22C98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F8973-91A1-4842-AC26-0B8F5A2BA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10D429-62DA-43DE-AC37-92CBAF3E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3C12FC-69C3-4BA8-A21D-0F8CC4DE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347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CED97-0C96-4BB4-A108-09CE61BF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0E1BF-3BFA-441A-B211-EC7049AD6E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102B72-781D-4D51-9C3D-8B1FC512AD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D89E8-50B5-4323-99CD-D9649194D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EDE4F-ADE8-45E5-A437-D496EA57F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527E7-A7A7-44C4-9EF5-054C4A1BB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719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2CC0D-082C-4FCE-AB0A-F272E21BA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D17CE9-620B-4FA2-A45D-DE92C4204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AF23A-AAAA-4138-AF66-8D331A1BC5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6CDFC-88A9-45DA-8C09-8122EED04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C2543E-5995-4DFC-90DA-3C7E4EA383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6538A-CD67-4217-AE84-B6F883F4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275203-ADAA-41C9-826B-3D58A0CED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6D26BF-CF14-4B20-B346-EC33ADBA2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61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590BB-440C-4B04-A290-AFFAA4A48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A367AE-579A-4AE0-9F86-72CD38A5E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A384FB-E21A-4139-9AC4-FAB150D42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F98F8D-6ED2-484D-A0BF-B1AFC45F4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079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B76F90-88BE-4906-9580-4DDAC74B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671195-1E3E-48E8-911B-4C172C98F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C796D4-7AF2-45B6-BEBF-163D2878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82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05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A77841-9266-4AA9-90BA-57B66C3C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3BF09-232B-4598-AB16-FD33B4888F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A5B6CE-32ED-45C0-A3E9-2A55C0003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41857-F6A6-4F50-A014-E4698934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97E9A-0D4B-4C7B-BEC4-17A33519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1A8486-C8A9-4FC2-B2E4-8118E42B2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660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88720-A4FE-4D5C-8D8F-C5D49B29B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9EAD64-4831-4A7F-A5B5-C131BA66F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22A4F5-AAB1-4C40-AB4D-75C31EAA02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6CE415-2EC5-4E9E-9FB2-FED362C08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D4020-A25A-4929-873C-B1ABB9D34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8B5B7F-FD6F-44F7-9F25-799D1989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32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1D9BC-26BD-4BA8-B9DB-4DDA65E5B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484122-5345-42A3-8C76-E4F9D60BC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85B3E-7D16-445E-A788-800541E8D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7C97C-FEDC-4E7F-9B02-9BA5CB959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C6EEB-9829-4D05-B7EA-BFC1A762D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994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B1ED47-DBDC-475E-BBA3-4047878EFA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047E52-4192-4F82-A735-96BDCCC3E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C965B8-D977-4392-AEDA-84CD0C1E1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5F27E-CF26-41D9-98B1-328C8DBC7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6F1DA-903C-41EA-BAEB-3124E15EA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267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691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291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0231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7375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877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48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73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73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4786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035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386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100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9478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29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02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464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3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10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7546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7097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90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573181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780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4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7233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853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242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1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357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6958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2381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659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133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97914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997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70893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1361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2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312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234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1725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290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539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7719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07740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3724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7075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38661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10138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88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84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2593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8994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771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98875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75280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188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48510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9331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7562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36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5005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131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22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705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3328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8994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50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27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041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50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57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82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theme" Target="../theme/theme8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99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738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101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4DDF73-3BFC-4C59-8FC2-6C4A245DC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FC8AEE-B188-4341-A7BA-3D17231F6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DF84C-67E9-4BEB-B0AD-E6BD231E6F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DBA14-C061-4FDA-B077-F1B3E440B5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F8245-4E54-4DAD-ADE0-0C02B1D876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507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2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467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93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44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9CF7EE1-4D49-4414-AD28-F74583BAF1C9}" type="datetimeFigureOut">
              <a:rPr lang="en-US" smtClean="0"/>
              <a:t>9/16/2017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D451DA2-187A-4571-90CC-0E1D461992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  <p:sldLayoutId id="2147483793" r:id="rId13"/>
    <p:sldLayoutId id="2147483794" r:id="rId14"/>
    <p:sldLayoutId id="2147483795" r:id="rId15"/>
    <p:sldLayoutId id="2147483796" r:id="rId16"/>
    <p:sldLayoutId id="214748379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music&#10;&#10;Description generated with high confidence">
            <a:extLst>
              <a:ext uri="{FF2B5EF4-FFF2-40B4-BE49-F238E27FC236}">
                <a16:creationId xmlns:a16="http://schemas.microsoft.com/office/drawing/2014/main" id="{8DBF2981-9CC9-4B36-AF85-1F09B4ADE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26962"/>
            <a:ext cx="6814840" cy="41432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58B8543-94FA-4CBA-905D-38E6E3A8433F}"/>
              </a:ext>
            </a:extLst>
          </p:cNvPr>
          <p:cNvSpPr/>
          <p:nvPr/>
        </p:nvSpPr>
        <p:spPr>
          <a:xfrm>
            <a:off x="2168685" y="1092040"/>
            <a:ext cx="571021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72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Lectio Divina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59EBAE-EEC7-42F7-ABC9-5E89A2649121}"/>
              </a:ext>
            </a:extLst>
          </p:cNvPr>
          <p:cNvSpPr/>
          <p:nvPr/>
        </p:nvSpPr>
        <p:spPr>
          <a:xfrm>
            <a:off x="4307451" y="2182089"/>
            <a:ext cx="61205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CN" altLang="en-US" sz="6600" b="1" cap="none" spc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WCTXF (Big5)" panose="02010600000101010101" pitchFamily="2" charset="-120"/>
                <a:ea typeface="UWCTXF (Big5)" panose="02010600000101010101" pitchFamily="2" charset="-120"/>
                <a:cs typeface="Aharoni" panose="02010803020104030203" pitchFamily="2" charset="-79"/>
              </a:rPr>
              <a:t>屬靈閱讀工作坊</a:t>
            </a:r>
            <a:endParaRPr lang="en-US" sz="66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WCTXF (Big5)" panose="02010600000101010101" pitchFamily="2" charset="-120"/>
              <a:ea typeface="UWCTXF (Big5)" panose="02010600000101010101" pitchFamily="2" charset="-120"/>
              <a:cs typeface="Aharoni" panose="02010803020104030203" pitchFamily="2" charset="-79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38CA50-E7BB-46C6-924B-D2DD57AC615F}"/>
              </a:ext>
            </a:extLst>
          </p:cNvPr>
          <p:cNvSpPr/>
          <p:nvPr/>
        </p:nvSpPr>
        <p:spPr>
          <a:xfrm>
            <a:off x="8298727" y="5323078"/>
            <a:ext cx="304923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- </a:t>
            </a:r>
            <a:r>
              <a:rPr lang="zh-CN" altLang="en-US" sz="4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麥中堂牧師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0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2382002" y="320471"/>
            <a:ext cx="7225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Lectio</a:t>
            </a:r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CN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Divina</a:t>
            </a:r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zh-CN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屬靈讀經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827522" y="1519752"/>
            <a:ext cx="103769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默想程序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–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預備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&gt;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默想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&gt;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回應</a:t>
            </a:r>
            <a:endParaRPr lang="en-US" altLang="zh-CN" sz="4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1741682" y="2289193"/>
            <a:ext cx="103527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預備 </a:t>
            </a:r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– </a:t>
            </a: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預備自己與主相會</a:t>
            </a:r>
            <a:endParaRPr lang="en-US" altLang="zh-CN" dirty="0"/>
          </a:p>
          <a:p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		</a:t>
            </a: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包括時間、環境、是、心、靈的預備</a:t>
            </a:r>
            <a:endParaRPr lang="en-US" altLang="zh-CN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24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2382002" y="320471"/>
            <a:ext cx="7225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Lectio</a:t>
            </a:r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CN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Divina</a:t>
            </a:r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zh-CN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屬靈讀經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1741682" y="2289193"/>
            <a:ext cx="917015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+mj-lt"/>
              <a:buAutoNum type="alphaUcPeriod" startAt="2"/>
            </a:pP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默想經文 </a:t>
            </a:r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– </a:t>
            </a: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藉默想與主交談對話</a:t>
            </a:r>
            <a:endParaRPr lang="en-US" altLang="zh-CN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  <a:p>
            <a:pPr lvl="2"/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讀經：以敬虔和欣賞的心細嚼慢讀</a:t>
            </a:r>
            <a:endParaRPr lang="en-US" altLang="zh-CN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2662418" y="3897530"/>
            <a:ext cx="88346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第一次讀經：明白整體性的文意思想</a:t>
            </a:r>
            <a:endParaRPr lang="en-US" altLang="zh-CN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2662418" y="4929683"/>
            <a:ext cx="891998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第二次讀經：在聖靈引導下默想經文</a:t>
            </a:r>
            <a:endParaRPr lang="en-US" altLang="zh-CN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  <a:p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						</a:t>
            </a: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（介紹兩種默想方式）</a:t>
            </a:r>
            <a:endParaRPr lang="en-US" altLang="zh-CN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827522" y="1519752"/>
            <a:ext cx="11132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默想程序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–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預備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&gt;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默想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&gt;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回應 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(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續一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625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2382002" y="320471"/>
            <a:ext cx="7225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Lectio</a:t>
            </a:r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CN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Divina</a:t>
            </a:r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zh-CN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屬靈讀經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1741682" y="2289193"/>
            <a:ext cx="887755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+mj-lt"/>
              <a:buAutoNum type="alphaUcPeriod" startAt="3"/>
            </a:pP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默想的回應 </a:t>
            </a:r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– </a:t>
            </a: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實踐應用</a:t>
            </a:r>
            <a:endParaRPr lang="en-US" altLang="zh-CN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8BF15B-2193-4BCB-B654-166040B97C50}"/>
              </a:ext>
            </a:extLst>
          </p:cNvPr>
          <p:cNvSpPr/>
          <p:nvPr/>
        </p:nvSpPr>
        <p:spPr>
          <a:xfrm>
            <a:off x="3371926" y="2997079"/>
            <a:ext cx="33699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（參考實例）</a:t>
            </a:r>
            <a:endParaRPr lang="en-US" altLang="zh-CN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6042FD-9B7D-4153-A7A0-DC3A9311FDB1}"/>
              </a:ext>
            </a:extLst>
          </p:cNvPr>
          <p:cNvSpPr/>
          <p:nvPr/>
        </p:nvSpPr>
        <p:spPr>
          <a:xfrm>
            <a:off x="1741682" y="4655022"/>
            <a:ext cx="406403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742950" indent="-742950">
              <a:buFont typeface="+mj-lt"/>
              <a:buAutoNum type="alphaUcPeriod" startAt="4"/>
            </a:pP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回應禱告</a:t>
            </a:r>
            <a:endParaRPr lang="en-US" altLang="zh-CN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827522" y="1519752"/>
            <a:ext cx="111328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3"/>
            </a:pP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默想程序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–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預備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&gt;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默想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&gt;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回應 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(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續二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9794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2382002" y="320471"/>
            <a:ext cx="7225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Lectio</a:t>
            </a:r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CN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Divina</a:t>
            </a:r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zh-CN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屬靈讀經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1161350" y="1664894"/>
            <a:ext cx="9579221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實作操練：</a:t>
            </a:r>
            <a:endParaRPr lang="en-US" altLang="zh-CN" sz="4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  <a:p>
            <a:pPr marL="1657350" lvl="2" indent="-742950">
              <a:buFont typeface="+mj-lt"/>
              <a:buAutoNum type="alphaUcPeriod"/>
            </a:pP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	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默想練習</a:t>
            </a:r>
            <a:endParaRPr lang="en-US" altLang="zh-CN" sz="4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  <a:p>
            <a:pPr marL="1657350" lvl="2" indent="-742950">
              <a:buFont typeface="+mj-lt"/>
              <a:buAutoNum type="alphaUcPeriod"/>
            </a:pP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實踐應用練習</a:t>
            </a:r>
            <a:endParaRPr lang="en-US" altLang="zh-CN" sz="4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  <a:p>
            <a:pPr lvl="3"/>
            <a:endParaRPr lang="en-US" altLang="zh-CN" sz="4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590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008" y="224135"/>
            <a:ext cx="5032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S-P-A-C-E </a:t>
            </a:r>
            <a:r>
              <a:rPr lang="zh-CN" altLang="en-US" sz="54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默想</a:t>
            </a:r>
            <a:endParaRPr lang="en-US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616" y="1449431"/>
            <a:ext cx="10599120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S (Sins to confess / </a:t>
            </a: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為罪懺悔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P (Promises to claim or keep / 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應許與</a:t>
            </a: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諾言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)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A (Action to avoid or take / 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避惡行善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C (Command to Obey / 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遵守命令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)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E (Examples to follow / </a:t>
            </a:r>
            <a:r>
              <a:rPr lang="zh-TW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學習好榜樣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)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 </a:t>
            </a:r>
            <a:endParaRPr lang="en-US" sz="44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40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0008" y="224135"/>
            <a:ext cx="6600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54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設定實踐計劃步驟：</a:t>
            </a:r>
            <a:endParaRPr lang="en-US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16617" y="1449431"/>
            <a:ext cx="10529208" cy="46166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默想經文 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藉</a:t>
            </a: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SPACE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或其他默想方式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)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 </a:t>
            </a: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回應聖靈透過經文的感動 </a:t>
            </a: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可以藉一些問題來問自己</a:t>
            </a:r>
            <a:r>
              <a:rPr lang="en-US" altLang="zh-CN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)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將感動個人化，內在化，具體化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。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  <a:p>
            <a:pPr marL="742950" indent="-742950">
              <a:spcAft>
                <a:spcPts val="1200"/>
              </a:spcAft>
              <a:buFont typeface="+mj-lt"/>
              <a:buAutoNum type="arabicPeriod"/>
            </a:pP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設定計劃實行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 (</a:t>
            </a:r>
            <a:r>
              <a:rPr lang="zh-CN" alt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需要具體目標，實行計劃，時間表，及支持同伴</a:t>
            </a:r>
            <a:r>
              <a:rPr lang="en-US" sz="44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)</a:t>
            </a:r>
            <a:r>
              <a:rPr lang="en-US" sz="440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 </a:t>
            </a:r>
            <a:endParaRPr lang="en-US" sz="44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04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9871" y="801651"/>
            <a:ext cx="6600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54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屬靈閱讀實例練習：</a:t>
            </a:r>
            <a:endParaRPr lang="en-US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73849" y="1820324"/>
            <a:ext cx="84853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8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經文 </a:t>
            </a:r>
            <a:r>
              <a:rPr lang="en-US" altLang="zh-CN" sz="48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– </a:t>
            </a:r>
            <a:r>
              <a:rPr lang="zh-CN" altLang="en-US" sz="48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路 </a:t>
            </a:r>
            <a:r>
              <a:rPr lang="en-US" altLang="zh-CN" sz="48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18:9-14</a:t>
            </a:r>
          </a:p>
          <a:p>
            <a:pPr lvl="1"/>
            <a:r>
              <a:rPr lang="en-US" sz="48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 		</a:t>
            </a:r>
            <a:r>
              <a:rPr lang="zh-CN" altLang="en-US" sz="48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集體一齊練習</a:t>
            </a:r>
            <a:endParaRPr lang="en-US" sz="48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73849" y="3741366"/>
            <a:ext cx="848533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zh-CN" altLang="en-US" sz="48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經文 </a:t>
            </a:r>
            <a:r>
              <a:rPr lang="en-US" altLang="zh-CN" sz="48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– </a:t>
            </a:r>
            <a:r>
              <a:rPr lang="zh-CN" altLang="en-US" sz="48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士 </a:t>
            </a:r>
            <a:r>
              <a:rPr lang="en-US" altLang="zh-CN" sz="48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1:1-10</a:t>
            </a:r>
          </a:p>
          <a:p>
            <a:pPr lvl="1"/>
            <a:r>
              <a:rPr lang="en-US" sz="48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 		</a:t>
            </a:r>
            <a:r>
              <a:rPr lang="zh-CN" altLang="en-US" sz="48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個別練習</a:t>
            </a:r>
            <a:endParaRPr lang="en-US" sz="4800" b="1" cap="none" spc="0" dirty="0">
              <a:ln/>
              <a:solidFill>
                <a:schemeClr val="accent3">
                  <a:lumMod val="50000"/>
                </a:schemeClr>
              </a:solidFill>
              <a:effectLst/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22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8B8543-94FA-4CBA-905D-38E6E3A8433F}"/>
              </a:ext>
            </a:extLst>
          </p:cNvPr>
          <p:cNvSpPr/>
          <p:nvPr/>
        </p:nvSpPr>
        <p:spPr>
          <a:xfrm>
            <a:off x="1327437" y="1591912"/>
            <a:ext cx="4328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Lectio Divina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59EBAE-EEC7-42F7-ABC9-5E89A2649121}"/>
              </a:ext>
            </a:extLst>
          </p:cNvPr>
          <p:cNvSpPr/>
          <p:nvPr/>
        </p:nvSpPr>
        <p:spPr>
          <a:xfrm>
            <a:off x="5655866" y="1591912"/>
            <a:ext cx="5378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altLang="zh-CN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WCTXF (Big5)" panose="02010600000101010101" pitchFamily="2" charset="-120"/>
                <a:ea typeface="UWCTXF (Big5)" panose="02010600000101010101" pitchFamily="2" charset="-120"/>
                <a:cs typeface="Aharoni" panose="02010803020104030203" pitchFamily="2" charset="-79"/>
              </a:rPr>
              <a:t>/</a:t>
            </a:r>
            <a:r>
              <a:rPr lang="zh-CN" alt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UWCTXF (Big5)" panose="02010600000101010101" pitchFamily="2" charset="-120"/>
                <a:ea typeface="UWCTXF (Big5)" panose="02010600000101010101" pitchFamily="2" charset="-120"/>
                <a:cs typeface="Aharoni" panose="02010803020104030203" pitchFamily="2" charset="-79"/>
              </a:rPr>
              <a:t>屬靈閱讀工作坊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UWCTXF (Big5)" panose="02010600000101010101" pitchFamily="2" charset="-120"/>
              <a:ea typeface="UWCTXF (Big5)" panose="02010600000101010101" pitchFamily="2" charset="-120"/>
              <a:cs typeface="Aharoni" panose="02010803020104030203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52401" y="2815016"/>
            <a:ext cx="357020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 &amp; 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B5DF68-F07B-49C5-B04B-3C2AAF341F54}"/>
              </a:ext>
            </a:extLst>
          </p:cNvPr>
          <p:cNvSpPr txBox="1"/>
          <p:nvPr/>
        </p:nvSpPr>
        <p:spPr>
          <a:xfrm>
            <a:off x="653142" y="4942115"/>
            <a:ext cx="6088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Rev. Dr. Simon Mak:   simon_mak@mbcla.org</a:t>
            </a:r>
          </a:p>
        </p:txBody>
      </p:sp>
    </p:spTree>
    <p:extLst>
      <p:ext uri="{BB962C8B-B14F-4D97-AF65-F5344CB8AC3E}">
        <p14:creationId xmlns:p14="http://schemas.microsoft.com/office/powerpoint/2010/main" val="418896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CF79A3-BFAD-4687-A435-DDE3255FE9EA}"/>
              </a:ext>
            </a:extLst>
          </p:cNvPr>
          <p:cNvSpPr/>
          <p:nvPr/>
        </p:nvSpPr>
        <p:spPr>
          <a:xfrm>
            <a:off x="250615" y="394617"/>
            <a:ext cx="3647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WCCLF (Big5)" panose="02010600000101010101" pitchFamily="2" charset="-120"/>
                <a:ea typeface="UWCCLF (Big5)" panose="02010600000101010101" pitchFamily="2" charset="-120"/>
              </a:rPr>
              <a:t>認識閱讀：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UWCCLF (Big5)" panose="02010600000101010101" pitchFamily="2" charset="-120"/>
              <a:ea typeface="UWCCLF (Big5)" panose="02010600000101010101" pitchFamily="2" charset="-12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F45DC0-556A-4809-9773-8EACA102C410}"/>
              </a:ext>
            </a:extLst>
          </p:cNvPr>
          <p:cNvSpPr txBox="1"/>
          <p:nvPr/>
        </p:nvSpPr>
        <p:spPr>
          <a:xfrm>
            <a:off x="580571" y="1524000"/>
            <a:ext cx="4619110" cy="3157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近代文明過於偏重理性</a:t>
            </a:r>
            <a:endParaRPr lang="en-US" altLang="zh-CN" sz="4000" b="1" dirty="0">
              <a:solidFill>
                <a:srgbClr val="0070C0"/>
              </a:solidFill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後現代資料爆炸</a:t>
            </a:r>
            <a:endParaRPr lang="en-US" altLang="zh-CN" sz="4000" b="1" dirty="0">
              <a:solidFill>
                <a:srgbClr val="0070C0"/>
              </a:solidFill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教育系統注重智力</a:t>
            </a:r>
            <a:r>
              <a:rPr lang="en-US" altLang="zh-CN" sz="4000" b="1" dirty="0">
                <a:solidFill>
                  <a:srgbClr val="0070C0"/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/IQ </a:t>
            </a:r>
            <a:r>
              <a:rPr lang="zh-CN" altLang="en-US" sz="4000" b="1" dirty="0">
                <a:solidFill>
                  <a:srgbClr val="0070C0"/>
                </a:solidFill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的培養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036C2A-FBCC-4293-9C8F-541FC5FE0B4B}"/>
              </a:ext>
            </a:extLst>
          </p:cNvPr>
          <p:cNvSpPr txBox="1"/>
          <p:nvPr/>
        </p:nvSpPr>
        <p:spPr>
          <a:xfrm>
            <a:off x="2487478" y="5478652"/>
            <a:ext cx="6998188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28575">
            <a:solidFill>
              <a:srgbClr val="0066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66FF"/>
                </a:solidFill>
                <a:latin typeface="UWCCLF (Big5)" panose="02010600000101010101" pitchFamily="2" charset="-120"/>
                <a:ea typeface="UWCCLF (Big5)" panose="02010600000101010101" pitchFamily="2" charset="-120"/>
              </a:rPr>
              <a:t>深深的影響我們的閱讀方式</a:t>
            </a:r>
            <a:endParaRPr lang="en-US" sz="4400" b="1" dirty="0">
              <a:solidFill>
                <a:srgbClr val="0066FF"/>
              </a:solidFill>
              <a:latin typeface="UWCCLF (Big5)" panose="02010600000101010101" pitchFamily="2" charset="-120"/>
              <a:ea typeface="UWCCLF (Big5)" panose="02010600000101010101" pitchFamily="2" charset="-120"/>
            </a:endParaRPr>
          </a:p>
        </p:txBody>
      </p:sp>
      <p:pic>
        <p:nvPicPr>
          <p:cNvPr id="5" name="Picture 4" descr="http://braincareworld.com/uploads/Intelligence.png">
            <a:extLst>
              <a:ext uri="{FF2B5EF4-FFF2-40B4-BE49-F238E27FC236}">
                <a16:creationId xmlns:a16="http://schemas.microsoft.com/office/drawing/2014/main" id="{B29A854A-017D-47E9-8B65-11B088F5E27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008" y="911518"/>
            <a:ext cx="5390768" cy="3908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33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4F35C8-E516-4DAC-88AC-CFE975D0AF37}"/>
              </a:ext>
            </a:extLst>
          </p:cNvPr>
          <p:cNvSpPr/>
          <p:nvPr/>
        </p:nvSpPr>
        <p:spPr>
          <a:xfrm>
            <a:off x="1161866" y="2727112"/>
            <a:ext cx="94115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CN" alt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資訊性閱讀（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Informational Reading</a:t>
            </a:r>
            <a:r>
              <a:rPr lang="zh-CN" alt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）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CA68BB-CAF5-4955-BFFF-8454FEA5CF39}"/>
              </a:ext>
            </a:extLst>
          </p:cNvPr>
          <p:cNvSpPr/>
          <p:nvPr/>
        </p:nvSpPr>
        <p:spPr>
          <a:xfrm>
            <a:off x="448241" y="4088378"/>
            <a:ext cx="113608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742950" lvl="0" indent="-742950">
              <a:buFont typeface="+mj-lt"/>
              <a:buAutoNum type="arabicPeriod" startAt="2"/>
            </a:pPr>
            <a:r>
              <a:rPr lang="zh-CN" alt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轉化性或塑造性閱讀（</a:t>
            </a:r>
            <a:r>
              <a:rPr lang="en-US" sz="36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Formational Reading</a:t>
            </a:r>
            <a:r>
              <a:rPr lang="zh-CN" altLang="en-US" sz="44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）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2625360" y="1306392"/>
            <a:ext cx="7173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UWCCLF (Big5)" panose="02010600000101010101" pitchFamily="2" charset="-120"/>
                <a:ea typeface="UWCCLF (Big5)" panose="02010600000101010101" pitchFamily="2" charset="-120"/>
              </a:rPr>
              <a:t>兩大類型的閱讀方式：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UWCCLF (Big5)" panose="02010600000101010101" pitchFamily="2" charset="-120"/>
              <a:ea typeface="UWCCLF (Big5)" panose="02010600000101010101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44040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802" y="421240"/>
          <a:ext cx="11157736" cy="637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8868">
                  <a:extLst>
                    <a:ext uri="{9D8B030D-6E8A-4147-A177-3AD203B41FA5}">
                      <a16:colId xmlns:a16="http://schemas.microsoft.com/office/drawing/2014/main" val="2757766409"/>
                    </a:ext>
                  </a:extLst>
                </a:gridCol>
                <a:gridCol w="5578868">
                  <a:extLst>
                    <a:ext uri="{9D8B030D-6E8A-4147-A177-3AD203B41FA5}">
                      <a16:colId xmlns:a16="http://schemas.microsoft.com/office/drawing/2014/main" val="3323986631"/>
                    </a:ext>
                  </a:extLst>
                </a:gridCol>
              </a:tblGrid>
              <a:tr h="3786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latin typeface="Times New Roman" panose="02020603050405020304" pitchFamily="18" charset="0"/>
                          <a:ea typeface="UWCCLF (Big5)" panose="02010600000101010101" pitchFamily="2" charset="-120"/>
                          <a:cs typeface="Times New Roman" panose="02020603050405020304" pitchFamily="18" charset="0"/>
                        </a:rPr>
                        <a:t>資訊性的閱讀</a:t>
                      </a:r>
                      <a:endParaRPr lang="en-US" sz="4000" dirty="0">
                        <a:latin typeface="Times New Roman" panose="02020603050405020304" pitchFamily="18" charset="0"/>
                        <a:ea typeface="UWCCLF (Big5)" panose="0201060000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latin typeface="Times New Roman" panose="02020603050405020304" pitchFamily="18" charset="0"/>
                          <a:ea typeface="UWCCLF (Big5)" panose="02010600000101010101" pitchFamily="2" charset="-120"/>
                          <a:cs typeface="Times New Roman" panose="02020603050405020304" pitchFamily="18" charset="0"/>
                        </a:rPr>
                        <a:t>塑造性的閱讀</a:t>
                      </a:r>
                      <a:endParaRPr lang="en-US" sz="4000" dirty="0">
                        <a:latin typeface="Times New Roman" panose="02020603050405020304" pitchFamily="18" charset="0"/>
                        <a:ea typeface="UWCCLF (Big5)" panose="0201060000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40358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以文字內容為研究目標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54592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快讀或精研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17120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分析、合成、解構、比對、歸類等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34737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學問研究、概括總覽</a:t>
                      </a:r>
                      <a:endParaRPr lang="en-US" altLang="zh-CN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10245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理性、客觀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81288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與讀者生活完全隔離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dirty="0"/>
                        <a:t> </a:t>
                      </a: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45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615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554802" y="421240"/>
          <a:ext cx="11157736" cy="637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78868">
                  <a:extLst>
                    <a:ext uri="{9D8B030D-6E8A-4147-A177-3AD203B41FA5}">
                      <a16:colId xmlns:a16="http://schemas.microsoft.com/office/drawing/2014/main" val="2757766409"/>
                    </a:ext>
                  </a:extLst>
                </a:gridCol>
                <a:gridCol w="5578868">
                  <a:extLst>
                    <a:ext uri="{9D8B030D-6E8A-4147-A177-3AD203B41FA5}">
                      <a16:colId xmlns:a16="http://schemas.microsoft.com/office/drawing/2014/main" val="3323986631"/>
                    </a:ext>
                  </a:extLst>
                </a:gridCol>
              </a:tblGrid>
              <a:tr h="3786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latin typeface="Times New Roman" panose="02020603050405020304" pitchFamily="18" charset="0"/>
                          <a:ea typeface="UWCCLF (Big5)" panose="02010600000101010101" pitchFamily="2" charset="-120"/>
                          <a:cs typeface="Times New Roman" panose="02020603050405020304" pitchFamily="18" charset="0"/>
                        </a:rPr>
                        <a:t>資訊性的閱讀</a:t>
                      </a:r>
                      <a:endParaRPr lang="en-US" sz="4000" dirty="0">
                        <a:latin typeface="Times New Roman" panose="02020603050405020304" pitchFamily="18" charset="0"/>
                        <a:ea typeface="UWCCLF (Big5)" panose="0201060000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>
                          <a:latin typeface="Times New Roman" panose="02020603050405020304" pitchFamily="18" charset="0"/>
                          <a:ea typeface="UWCCLF (Big5)" panose="02010600000101010101" pitchFamily="2" charset="-120"/>
                          <a:cs typeface="Times New Roman" panose="02020603050405020304" pitchFamily="18" charset="0"/>
                        </a:rPr>
                        <a:t>塑造性的閱讀</a:t>
                      </a:r>
                      <a:endParaRPr lang="en-US" sz="4000" dirty="0">
                        <a:latin typeface="Times New Roman" panose="02020603050405020304" pitchFamily="18" charset="0"/>
                        <a:ea typeface="UWCCLF (Big5)" panose="02010600000101010101" pitchFamily="2" charset="-120"/>
                        <a:cs typeface="Times New Roman" panose="02020603050405020304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240358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以文字內容為研究目標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尊經文為上帝的話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7354592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快讀或精研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細嚼慢讀，品嚐回味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417120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分析、合成、解構、比對、歸類等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默想、禱告、代入、對話、反思等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9734737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學問研究、概括總覽</a:t>
                      </a:r>
                      <a:endParaRPr lang="en-US" altLang="zh-CN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轉化生命、靈命塑造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010245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理性、客觀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靈性、感性、主觀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981288"/>
                  </a:ext>
                </a:extLst>
              </a:tr>
              <a:tr h="378605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與讀者生活完全隔離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altLang="en-US" sz="4000" dirty="0">
                          <a:solidFill>
                            <a:srgbClr val="0000FF"/>
                          </a:solidFill>
                          <a:latin typeface="UWCZKF (Big5)" panose="02010600000101010101" pitchFamily="2" charset="-120"/>
                          <a:ea typeface="UWCZKF (Big5)" panose="02010600000101010101" pitchFamily="2" charset="-120"/>
                        </a:rPr>
                        <a:t>與讀者生活息息相關</a:t>
                      </a:r>
                      <a:endParaRPr lang="en-US" sz="4000" dirty="0">
                        <a:solidFill>
                          <a:srgbClr val="0000FF"/>
                        </a:solidFill>
                        <a:latin typeface="UWCZKF (Big5)" panose="02010600000101010101" pitchFamily="2" charset="-120"/>
                        <a:ea typeface="UWCZKF (Big5)" panose="02010600000101010101" pitchFamily="2" charset="-120"/>
                      </a:endParaRPr>
                    </a:p>
                  </a:txBody>
                  <a:tcPr>
                    <a:lnL w="381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45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238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08777-9E3C-4671-A835-E61849E0F503}"/>
              </a:ext>
            </a:extLst>
          </p:cNvPr>
          <p:cNvSpPr txBox="1"/>
          <p:nvPr/>
        </p:nvSpPr>
        <p:spPr>
          <a:xfrm>
            <a:off x="2665709" y="1193370"/>
            <a:ext cx="77956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『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惟喜愛耶和華的律法，晝夜思想，這人便為有福！他要像一棵樹栽在溪水旁，按時候結果子，葉子也不枯乾。凡他所做的盡都順利。</a:t>
            </a:r>
            <a:r>
              <a:rPr lang="en-US" altLang="zh-TW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』					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（詩</a:t>
            </a:r>
            <a:r>
              <a:rPr 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1:2-3</a:t>
            </a:r>
            <a:r>
              <a:rPr lang="zh-TW" altLang="en-US" sz="4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）</a:t>
            </a:r>
            <a:endParaRPr lang="en-US" sz="40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84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508777-9E3C-4671-A835-E61849E0F503}"/>
              </a:ext>
            </a:extLst>
          </p:cNvPr>
          <p:cNvSpPr txBox="1"/>
          <p:nvPr/>
        </p:nvSpPr>
        <p:spPr>
          <a:xfrm>
            <a:off x="1757302" y="1552104"/>
            <a:ext cx="908975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i="1" dirty="0">
                <a:latin typeface="UWCCLF (Big5)" panose="02010600000101010101" pitchFamily="2" charset="-120"/>
                <a:ea typeface="UWCCLF (Big5)" panose="02010600000101010101" pitchFamily="2" charset="-120"/>
              </a:rPr>
              <a:t>耶和華的律法全備，能甦醒人心；</a:t>
            </a:r>
            <a:endParaRPr lang="en-US" sz="4000" dirty="0">
              <a:latin typeface="UWCCLF (Big5)" panose="02010600000101010101" pitchFamily="2" charset="-120"/>
              <a:ea typeface="UWCCLF (Big5)" panose="02010600000101010101" pitchFamily="2" charset="-120"/>
            </a:endParaRPr>
          </a:p>
          <a:p>
            <a:r>
              <a:rPr lang="zh-TW" altLang="en-US" sz="4000" i="1" dirty="0">
                <a:latin typeface="UWCCLF (Big5)" panose="02010600000101010101" pitchFamily="2" charset="-120"/>
                <a:ea typeface="UWCCLF (Big5)" panose="02010600000101010101" pitchFamily="2" charset="-120"/>
              </a:rPr>
              <a:t>耶和華的法度確定，能使愚人有智慧。</a:t>
            </a:r>
            <a:endParaRPr lang="en-US" sz="4000" dirty="0">
              <a:latin typeface="UWCCLF (Big5)" panose="02010600000101010101" pitchFamily="2" charset="-120"/>
              <a:ea typeface="UWCCLF (Big5)" panose="02010600000101010101" pitchFamily="2" charset="-120"/>
            </a:endParaRPr>
          </a:p>
          <a:p>
            <a:r>
              <a:rPr lang="zh-TW" altLang="en-US" sz="4000" i="1" dirty="0">
                <a:latin typeface="UWCCLF (Big5)" panose="02010600000101010101" pitchFamily="2" charset="-120"/>
                <a:ea typeface="UWCCLF (Big5)" panose="02010600000101010101" pitchFamily="2" charset="-120"/>
              </a:rPr>
              <a:t>耶和華的訓詞正直，能快活人的心；</a:t>
            </a:r>
            <a:endParaRPr lang="en-US" sz="4000" dirty="0">
              <a:latin typeface="UWCCLF (Big5)" panose="02010600000101010101" pitchFamily="2" charset="-120"/>
              <a:ea typeface="UWCCLF (Big5)" panose="02010600000101010101" pitchFamily="2" charset="-120"/>
            </a:endParaRPr>
          </a:p>
          <a:p>
            <a:pPr>
              <a:spcAft>
                <a:spcPts val="1200"/>
              </a:spcAft>
            </a:pPr>
            <a:r>
              <a:rPr lang="zh-TW" altLang="en-US" sz="4000" i="1" dirty="0">
                <a:latin typeface="UWCCLF (Big5)" panose="02010600000101010101" pitchFamily="2" charset="-120"/>
                <a:ea typeface="UWCCLF (Big5)" panose="02010600000101010101" pitchFamily="2" charset="-120"/>
              </a:rPr>
              <a:t>耶和華的命令清潔，能明亮人的眼目。</a:t>
            </a:r>
            <a:endParaRPr lang="en-US" altLang="zh-TW" sz="4000" i="1" dirty="0">
              <a:latin typeface="UWCCLF (Big5)" panose="02010600000101010101" pitchFamily="2" charset="-120"/>
              <a:ea typeface="UWCCLF (Big5)" panose="02010600000101010101" pitchFamily="2" charset="-120"/>
            </a:endParaRPr>
          </a:p>
          <a:p>
            <a:pPr algn="r"/>
            <a:r>
              <a:rPr lang="zh-CN" altLang="en-US" sz="4000" dirty="0"/>
              <a:t>（</a:t>
            </a:r>
            <a:r>
              <a:rPr lang="zh-TW" altLang="en-US" sz="40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詩</a:t>
            </a:r>
            <a:r>
              <a:rPr lang="en-US" sz="40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19:7-8</a:t>
            </a:r>
            <a:r>
              <a:rPr lang="zh-CN" altLang="en-US" sz="4000" dirty="0"/>
              <a:t>）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9526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83AADF4-52AB-4702-BBCE-72131EE64AA8}"/>
              </a:ext>
            </a:extLst>
          </p:cNvPr>
          <p:cNvSpPr txBox="1"/>
          <p:nvPr/>
        </p:nvSpPr>
        <p:spPr>
          <a:xfrm>
            <a:off x="1824869" y="3014419"/>
            <a:ext cx="8446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Lectio</a:t>
            </a:r>
            <a:r>
              <a:rPr lang="zh-CN" altLang="en-US" sz="4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：</a:t>
            </a:r>
            <a:r>
              <a:rPr lang="en-US" sz="4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Readin</a:t>
            </a:r>
            <a:r>
              <a:rPr lang="en-US" altLang="zh-CN" sz="4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g </a:t>
            </a:r>
            <a:r>
              <a:rPr lang="en-US" sz="4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/ </a:t>
            </a:r>
            <a:r>
              <a:rPr lang="zh-CN" altLang="en-US" sz="4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閱讀</a:t>
            </a:r>
            <a:endParaRPr lang="en-US" sz="4400" dirty="0"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1D9E76-AB30-4382-8F69-D6C52FD753FD}"/>
              </a:ext>
            </a:extLst>
          </p:cNvPr>
          <p:cNvSpPr txBox="1"/>
          <p:nvPr/>
        </p:nvSpPr>
        <p:spPr>
          <a:xfrm>
            <a:off x="1824869" y="3995978"/>
            <a:ext cx="100738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Divina</a:t>
            </a:r>
            <a:r>
              <a:rPr lang="zh-CN" altLang="en-US" sz="4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：</a:t>
            </a:r>
            <a:r>
              <a:rPr lang="en-US" sz="4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Divine / </a:t>
            </a:r>
            <a:r>
              <a:rPr lang="zh-CN" altLang="en-US" sz="4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神聖，屬靈，靈性</a:t>
            </a:r>
            <a:endParaRPr lang="en-US" sz="4400" dirty="0"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3039BD-09C9-4599-BA7F-407382622727}"/>
              </a:ext>
            </a:extLst>
          </p:cNvPr>
          <p:cNvSpPr txBox="1"/>
          <p:nvPr/>
        </p:nvSpPr>
        <p:spPr>
          <a:xfrm>
            <a:off x="1966393" y="1142820"/>
            <a:ext cx="7826644" cy="923330"/>
          </a:xfrm>
          <a:prstGeom prst="rect">
            <a:avLst/>
          </a:prstGeom>
          <a:noFill/>
          <a:ln w="190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5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Lectio Divina / </a:t>
            </a:r>
            <a:r>
              <a:rPr lang="zh-CN" altLang="en-US" sz="5400" dirty="0"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屬靈閱讀</a:t>
            </a:r>
            <a:endParaRPr lang="en-US" sz="5400" dirty="0"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85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2382002" y="320471"/>
            <a:ext cx="7225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Lectio</a:t>
            </a:r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en-US" altLang="zh-CN" sz="54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Divina</a:t>
            </a:r>
            <a:r>
              <a:rPr lang="en-US" altLang="zh-CN" sz="54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 </a:t>
            </a:r>
            <a:r>
              <a:rPr lang="zh-CN" altLang="en-US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屬靈讀經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827522" y="1519752"/>
            <a:ext cx="1037692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目的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– </a:t>
            </a: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聆聽及順服遵從</a:t>
            </a:r>
            <a:endParaRPr lang="en-US" altLang="zh-CN" sz="4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CLF (Big5)" panose="02010600000101010101" pitchFamily="2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827522" y="2502981"/>
            <a:ext cx="80604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Font typeface="+mj-lt"/>
              <a:buAutoNum type="arabicPeriod" startAt="2"/>
            </a:pPr>
            <a:r>
              <a:rPr lang="zh-CN" altLang="en-US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方式 </a:t>
            </a:r>
            <a:r>
              <a:rPr lang="en-US" altLang="zh-C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–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4EBF939-D99C-4D13-BB44-E991CCF42A76}"/>
              </a:ext>
            </a:extLst>
          </p:cNvPr>
          <p:cNvSpPr/>
          <p:nvPr/>
        </p:nvSpPr>
        <p:spPr>
          <a:xfrm>
            <a:off x="1692914" y="3272422"/>
            <a:ext cx="10352782" cy="27853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閱讀經文</a:t>
            </a:r>
            <a:endParaRPr lang="en-US" altLang="zh-CN" sz="40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Times New Roman" panose="02020603050405020304" pitchFamily="18" charset="0"/>
              <a:ea typeface="UWCZKF (Big5)" panose="02010600000101010101" pitchFamily="2" charset="-120"/>
              <a:cs typeface="Times New Roman" panose="02020603050405020304" pitchFamily="18" charset="0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禱告 </a:t>
            </a:r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(</a:t>
            </a:r>
            <a:r>
              <a:rPr lang="en-US" altLang="zh-CN" sz="40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interactive,responsive</a:t>
            </a:r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 prayer)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默想 </a:t>
            </a:r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(meditation, contemplation)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實踐應用 </a:t>
            </a:r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(</a:t>
            </a:r>
            <a:r>
              <a:rPr lang="zh-CN" altLang="en-US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CLF (Big5)" panose="02010600000101010101" pitchFamily="2" charset="-120"/>
                <a:cs typeface="Times New Roman" panose="02020603050405020304" pitchFamily="18" charset="0"/>
              </a:rPr>
              <a:t>順服遵從</a:t>
            </a:r>
            <a:r>
              <a:rPr lang="en-US" altLang="zh-CN" sz="4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UWCZKF (Big5)" panose="02010600000101010101" pitchFamily="2" charset="-12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8752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Feathere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5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6.xml><?xml version="1.0" encoding="utf-8"?>
<a:theme xmlns:a="http://schemas.openxmlformats.org/drawingml/2006/main" name="2_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ppt/theme/theme7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8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3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4.xml><?xml version="1.0" encoding="utf-8"?>
<a:themeOverride xmlns:a="http://schemas.openxmlformats.org/drawingml/2006/main">
  <a:clrScheme name="Yellow Orang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5.xml><?xml version="1.0" encoding="utf-8"?>
<a:themeOverride xmlns:a="http://schemas.openxmlformats.org/drawingml/2006/main">
  <a:clrScheme name="Orange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</TotalTime>
  <Words>740</Words>
  <Application>Microsoft Office PowerPoint</Application>
  <PresentationFormat>Widescreen</PresentationFormat>
  <Paragraphs>95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41" baseType="lpstr">
      <vt:lpstr>等线</vt:lpstr>
      <vt:lpstr>UWCCLF (Big5)</vt:lpstr>
      <vt:lpstr>UWCTXF (Big5)</vt:lpstr>
      <vt:lpstr>UWCZKF (Big5)</vt:lpstr>
      <vt:lpstr>Aharoni</vt:lpstr>
      <vt:lpstr>Arial</vt:lpstr>
      <vt:lpstr>Calibri</vt:lpstr>
      <vt:lpstr>Calibri Light</vt:lpstr>
      <vt:lpstr>Century Gothic</vt:lpstr>
      <vt:lpstr>Century Schoolbook</vt:lpstr>
      <vt:lpstr>Corbel</vt:lpstr>
      <vt:lpstr>Garamond</vt:lpstr>
      <vt:lpstr>Times New Roman</vt:lpstr>
      <vt:lpstr>Tw Cen MT</vt:lpstr>
      <vt:lpstr>Wingdings</vt:lpstr>
      <vt:lpstr>Wingdings 3</vt:lpstr>
      <vt:lpstr>Office Theme</vt:lpstr>
      <vt:lpstr>Feathered</vt:lpstr>
      <vt:lpstr>1_Office Theme</vt:lpstr>
      <vt:lpstr>Ion</vt:lpstr>
      <vt:lpstr>1_Feathered</vt:lpstr>
      <vt:lpstr>2_Feathered</vt:lpstr>
      <vt:lpstr>Organic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Mak</dc:creator>
  <cp:lastModifiedBy>Simon Mak</cp:lastModifiedBy>
  <cp:revision>21</cp:revision>
  <dcterms:created xsi:type="dcterms:W3CDTF">2017-09-12T21:40:43Z</dcterms:created>
  <dcterms:modified xsi:type="dcterms:W3CDTF">2017-09-16T18:28:21Z</dcterms:modified>
</cp:coreProperties>
</file>