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0"/>
  </p:notesMasterIdLst>
  <p:handoutMasterIdLst>
    <p:handoutMasterId r:id="rId51"/>
  </p:handoutMasterIdLst>
  <p:sldIdLst>
    <p:sldId id="280" r:id="rId2"/>
    <p:sldId id="309" r:id="rId3"/>
    <p:sldId id="257" r:id="rId4"/>
    <p:sldId id="258" r:id="rId5"/>
    <p:sldId id="259" r:id="rId6"/>
    <p:sldId id="260" r:id="rId7"/>
    <p:sldId id="261" r:id="rId8"/>
    <p:sldId id="262" r:id="rId9"/>
    <p:sldId id="264" r:id="rId10"/>
    <p:sldId id="310" r:id="rId11"/>
    <p:sldId id="312" r:id="rId12"/>
    <p:sldId id="265" r:id="rId13"/>
    <p:sldId id="266" r:id="rId14"/>
    <p:sldId id="293" r:id="rId15"/>
    <p:sldId id="311" r:id="rId16"/>
    <p:sldId id="294" r:id="rId17"/>
    <p:sldId id="296" r:id="rId18"/>
    <p:sldId id="295" r:id="rId19"/>
    <p:sldId id="297" r:id="rId20"/>
    <p:sldId id="298" r:id="rId21"/>
    <p:sldId id="302" r:id="rId22"/>
    <p:sldId id="268" r:id="rId23"/>
    <p:sldId id="299" r:id="rId24"/>
    <p:sldId id="300" r:id="rId25"/>
    <p:sldId id="301" r:id="rId26"/>
    <p:sldId id="303" r:id="rId27"/>
    <p:sldId id="304" r:id="rId28"/>
    <p:sldId id="270" r:id="rId29"/>
    <p:sldId id="305" r:id="rId30"/>
    <p:sldId id="271" r:id="rId31"/>
    <p:sldId id="306" r:id="rId32"/>
    <p:sldId id="307" r:id="rId33"/>
    <p:sldId id="272" r:id="rId34"/>
    <p:sldId id="286" r:id="rId35"/>
    <p:sldId id="273" r:id="rId36"/>
    <p:sldId id="308" r:id="rId37"/>
    <p:sldId id="313" r:id="rId38"/>
    <p:sldId id="291" r:id="rId39"/>
    <p:sldId id="287" r:id="rId40"/>
    <p:sldId id="290" r:id="rId41"/>
    <p:sldId id="288" r:id="rId42"/>
    <p:sldId id="289" r:id="rId43"/>
    <p:sldId id="281" r:id="rId44"/>
    <p:sldId id="314" r:id="rId45"/>
    <p:sldId id="315" r:id="rId46"/>
    <p:sldId id="316" r:id="rId47"/>
    <p:sldId id="317" r:id="rId48"/>
    <p:sldId id="292" r:id="rId49"/>
  </p:sldIdLst>
  <p:sldSz cx="9144000" cy="6858000" type="screen4x3"/>
  <p:notesSz cx="7102475" cy="9388475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 " initials="MSOffice" lastIdx="6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291" autoAdjust="0"/>
    <p:restoredTop sz="89628" autoAdjust="0"/>
  </p:normalViewPr>
  <p:slideViewPr>
    <p:cSldViewPr>
      <p:cViewPr>
        <p:scale>
          <a:sx n="64" d="100"/>
          <a:sy n="64" d="100"/>
        </p:scale>
        <p:origin x="-21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336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handoutMaster" Target="handoutMasters/handoutMaster1.xml"/><Relationship Id="rId3" Type="http://schemas.openxmlformats.org/officeDocument/2006/relationships/slide" Target="slides/slide2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1-07-07T12:00:56.691" idx="1">
    <p:pos x="5040" y="1337"/>
    <p:text/>
  </p:cm>
  <p:cm authorId="0" dt="2011-07-07T12:00:58.847" idx="2">
    <p:pos x="5136" y="1433"/>
    <p:text/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40" cy="469424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r>
              <a:rPr lang="zh-TW" altLang="en-US" smtClean="0"/>
              <a:t>傳道人的薪資福利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4023092" y="0"/>
            <a:ext cx="3077740" cy="469424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E7A6324E-DE47-44F3-BDF6-CEBAF14BD17A}" type="datetimeFigureOut">
              <a:rPr lang="zh-TW" altLang="en-US" smtClean="0"/>
              <a:t>2011/9/17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917422"/>
            <a:ext cx="3077740" cy="46942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4023092" y="8917422"/>
            <a:ext cx="3077740" cy="46942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E62BC648-0D64-47C6-A1CC-FF2D65B285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4909156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40" cy="469424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r>
              <a:rPr lang="zh-TW" altLang="en-US" smtClean="0"/>
              <a:t>傳道人的薪資福利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40" cy="469424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278AC190-1973-4254-947E-5F55D668F779}" type="datetimeFigureOut">
              <a:rPr lang="zh-TW" altLang="en-US" smtClean="0"/>
              <a:t>2011/9/17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203325" y="703263"/>
            <a:ext cx="4695825" cy="3521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40" cy="46942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40" cy="46942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BFC68A4D-7575-4931-9C4C-44EF56022F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4573304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071043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 smtClean="0"/>
              <a:t>林修榮網站  </a:t>
            </a:r>
            <a:r>
              <a:rPr lang="en-US" altLang="zh-TW" dirty="0" smtClean="0"/>
              <a:t>http://moneyradio.org/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860828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 smtClean="0"/>
              <a:t>之後有人提倡過信心生活，包括「王明道先生」的「基督徒會堂」和倪拓聲的小群教會（聚會所）都是採用此法。造成傳道人收入懸殊。有些傳道人斂財。</a:t>
            </a:r>
            <a:endParaRPr lang="en-US" altLang="zh-TW" dirty="0" smtClean="0"/>
          </a:p>
          <a:p>
            <a:r>
              <a:rPr lang="zh-TW" altLang="en-US" dirty="0" smtClean="0"/>
              <a:t>今日華人教會對傳道人薪酬的看法、作法都受到這些歷史因素的影響。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610021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 smtClean="0"/>
              <a:t>認為傳道人應該過安貧的生活來培養對神的信心。又怕薪酬高，會吸引許多人當傳道人，用低薪考驗真實性。</a:t>
            </a:r>
            <a:endParaRPr lang="en-US" altLang="zh-TW" dirty="0" smtClean="0"/>
          </a:p>
          <a:p>
            <a:r>
              <a:rPr lang="zh-TW" altLang="en-US" dirty="0" smtClean="0"/>
              <a:t>牧師不敢太多講奉獻</a:t>
            </a:r>
            <a:endParaRPr lang="en-US" altLang="zh-TW" dirty="0" smtClean="0"/>
          </a:p>
          <a:p>
            <a:r>
              <a:rPr lang="zh-TW" altLang="en-US" dirty="0" smtClean="0"/>
              <a:t>林修榮網站  </a:t>
            </a:r>
            <a:r>
              <a:rPr lang="en-US" altLang="zh-TW" dirty="0" smtClean="0"/>
              <a:t>http://moneyradio.org/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860828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 smtClean="0"/>
              <a:t>這些因素均影響神的  國度的擴展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212318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 smtClean="0"/>
              <a:t>亞倫是摩西的哥哥，被神揀選一起去見法老，帶領以色列人出埃及，在出埃及記第二十九章，神揀選亞倫和他的兒子們（子孫）擔任祭司的職份來服事神，要摩西膏抹亞倫，將他和他的兒子們分別為聖，得祭司的職份（出</a:t>
            </a:r>
            <a:r>
              <a:rPr lang="en-US" altLang="zh-TW" dirty="0" smtClean="0"/>
              <a:t>29:9)</a:t>
            </a:r>
            <a:r>
              <a:rPr lang="zh-TW" altLang="en-US" dirty="0" smtClean="0"/>
              <a:t>。祭司所得的份是獻給神的舉祭和和搖祭。（</a:t>
            </a:r>
            <a:r>
              <a:rPr lang="en-US" altLang="zh-TW" dirty="0" smtClean="0"/>
              <a:t>29:26~28)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877647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 smtClean="0"/>
              <a:t>民數記記載以色列人進迦南之前數點人數，並且揀選利未人，服事祭司亞倫，替亞倫和全體會眾，在會幕前盡本分，辦理帳幕的事，又要看守管理會幕一切的器具。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4340435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 smtClean="0"/>
              <a:t>先知以西結在宣告以色列人（猶大）將受審判，以色列的仇敵也將受到審判之後，神又給安慰的信息，預言以色列全家要像枯骨重生一樣更新、合一，還要和以色列重新立平安的約。在四十四章重申獻祭之事，又重申祭司的應該如何，以及他們的供應來源。可見  神很重視祭司，以及要確立他們得到最好的供應。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596154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 smtClean="0"/>
              <a:t>新約裡面，耶穌基督來了，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108100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A07A6-2AEE-463C-A5E7-3B8816AF5F6F}" type="datetime1">
              <a:rPr lang="zh-TW" altLang="en-US" smtClean="0"/>
              <a:t>2011/9/17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B1DD2-DE54-4DB9-AD4C-9EBCECF41D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7503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7FAB2-2420-4743-996C-1C39E8BAA7E9}" type="datetime1">
              <a:rPr lang="zh-TW" altLang="en-US" smtClean="0"/>
              <a:t>2011/9/17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B1DD2-DE54-4DB9-AD4C-9EBCECF41D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193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3EB7D-063A-409B-809A-081DA5E57155}" type="datetime1">
              <a:rPr lang="zh-TW" altLang="en-US" smtClean="0"/>
              <a:t>2011/9/17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B1DD2-DE54-4DB9-AD4C-9EBCECF41D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7152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1984C-0E72-4F56-85C6-46064F9DB99E}" type="datetime1">
              <a:rPr lang="zh-TW" altLang="en-US" smtClean="0"/>
              <a:t>2011/9/17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B1DD2-DE54-4DB9-AD4C-9EBCECF41D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6186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5CD54-A73F-4D5D-B381-24125A5EF696}" type="datetime1">
              <a:rPr lang="zh-TW" altLang="en-US" smtClean="0"/>
              <a:t>2011/9/17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B1DD2-DE54-4DB9-AD4C-9EBCECF41D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3942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41798-85C1-4AA0-9897-019775B02AFA}" type="datetime1">
              <a:rPr lang="zh-TW" altLang="en-US" smtClean="0"/>
              <a:t>2011/9/17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B1DD2-DE54-4DB9-AD4C-9EBCECF41D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5379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DA409-5344-44BD-A47B-5E4B45564BC3}" type="datetime1">
              <a:rPr lang="zh-TW" altLang="en-US" smtClean="0"/>
              <a:t>2011/9/17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B1DD2-DE54-4DB9-AD4C-9EBCECF41D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96449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03E88-F911-4720-8D41-341F46CC7EB1}" type="datetime1">
              <a:rPr lang="zh-TW" altLang="en-US" smtClean="0"/>
              <a:t>2011/9/17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B1DD2-DE54-4DB9-AD4C-9EBCECF41D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4862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87DB5-5DFF-49E6-B6B5-3FB71579794D}" type="datetime1">
              <a:rPr lang="zh-TW" altLang="en-US" smtClean="0"/>
              <a:t>2011/9/17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B1DD2-DE54-4DB9-AD4C-9EBCECF41D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3969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83A77-3140-4ED1-A37C-E48187308542}" type="datetime1">
              <a:rPr lang="zh-TW" altLang="en-US" smtClean="0"/>
              <a:t>2011/9/17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B1DD2-DE54-4DB9-AD4C-9EBCECF41D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3936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72932-DD9B-4B9A-82C2-24FD99900625}" type="datetime1">
              <a:rPr lang="zh-TW" altLang="en-US" smtClean="0"/>
              <a:t>2011/9/17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B1DD2-DE54-4DB9-AD4C-9EBCECF41D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7408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F1ADFA-BE77-4EF7-AA5F-471B99B979B1}" type="datetime1">
              <a:rPr lang="zh-TW" altLang="en-US" smtClean="0"/>
              <a:t>2011/9/17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DB1DD2-DE54-4DB9-AD4C-9EBCECF41D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6222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ls.gov/" TargetMode="Externa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762000" y="1524000"/>
            <a:ext cx="7772400" cy="1470025"/>
          </a:xfrm>
        </p:spPr>
        <p:txBody>
          <a:bodyPr>
            <a:normAutofit/>
          </a:bodyPr>
          <a:lstStyle/>
          <a:p>
            <a:r>
              <a:rPr lang="zh-TW" altLang="en-US" sz="3200" dirty="0" smtClean="0">
                <a:latin typeface="華康中圓體" pitchFamily="49" charset="-120"/>
                <a:ea typeface="華康中圓體" pitchFamily="49" charset="-120"/>
              </a:rPr>
              <a:t>題目：傳道人的薪資福利</a:t>
            </a:r>
            <a:endParaRPr lang="zh-TW" altLang="en-US" sz="3200" dirty="0">
              <a:latin typeface="華康中圓體" pitchFamily="49" charset="-120"/>
              <a:ea typeface="華康中圓體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352800"/>
            <a:ext cx="6400800" cy="2286000"/>
          </a:xfrm>
        </p:spPr>
        <p:txBody>
          <a:bodyPr>
            <a:normAutofit/>
          </a:bodyPr>
          <a:lstStyle/>
          <a:p>
            <a:r>
              <a:rPr lang="zh-TW" altLang="en-US" sz="2800" dirty="0" smtClean="0">
                <a:solidFill>
                  <a:schemeClr val="tx1"/>
                </a:solidFill>
                <a:latin typeface="華康中圓體" pitchFamily="49" charset="-120"/>
                <a:ea typeface="華康中圓體" pitchFamily="49" charset="-120"/>
              </a:rPr>
              <a:t>講員：正道福音神學院人力資源經理</a:t>
            </a:r>
          </a:p>
          <a:p>
            <a:r>
              <a:rPr lang="zh-TW" altLang="en-US" sz="2800" dirty="0" smtClean="0">
                <a:solidFill>
                  <a:schemeClr val="tx1"/>
                </a:solidFill>
                <a:latin typeface="華康中圓體" pitchFamily="49" charset="-120"/>
                <a:ea typeface="華康中圓體" pitchFamily="49" charset="-120"/>
              </a:rPr>
              <a:t>林琪雪</a:t>
            </a:r>
            <a:endParaRPr lang="en-US" altLang="zh-TW" sz="2800" dirty="0" smtClean="0">
              <a:solidFill>
                <a:schemeClr val="tx1"/>
              </a:solidFill>
              <a:latin typeface="華康中圓體" pitchFamily="49" charset="-120"/>
              <a:ea typeface="華康中圓體" pitchFamily="49" charset="-120"/>
            </a:endParaRPr>
          </a:p>
          <a:p>
            <a:endParaRPr lang="en-US" altLang="zh-TW" sz="2800" dirty="0" smtClean="0">
              <a:solidFill>
                <a:schemeClr val="tx1"/>
              </a:solidFill>
              <a:latin typeface="華康中圓體" pitchFamily="49" charset="-120"/>
              <a:ea typeface="華康中圓體" pitchFamily="49" charset="-120"/>
            </a:endParaRPr>
          </a:p>
          <a:p>
            <a:r>
              <a:rPr lang="zh-TW" altLang="en-US" sz="2800" dirty="0" smtClean="0">
                <a:solidFill>
                  <a:schemeClr val="tx1"/>
                </a:solidFill>
                <a:latin typeface="華康中圓體" pitchFamily="49" charset="-120"/>
                <a:ea typeface="華康中圓體" pitchFamily="49" charset="-120"/>
              </a:rPr>
              <a:t>  日期：二０一一年九月十七日</a:t>
            </a:r>
            <a:endParaRPr lang="en-US" altLang="zh-TW" sz="2800" dirty="0" smtClean="0">
              <a:solidFill>
                <a:schemeClr val="tx1"/>
              </a:solidFill>
              <a:latin typeface="華康中圓體" pitchFamily="49" charset="-120"/>
              <a:ea typeface="華康中圓體" pitchFamily="49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B1DD2-DE54-4DB9-AD4C-9EBCECF41DDA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2364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2800" u="sng" dirty="0"/>
              <a:t>宋尚</a:t>
            </a:r>
            <a:r>
              <a:rPr lang="zh-TW" altLang="en-US" sz="2800" u="sng" dirty="0" smtClean="0"/>
              <a:t>節博士</a:t>
            </a:r>
            <a:endParaRPr lang="zh-TW" altLang="en-US" sz="2800" u="sng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zh-TW" altLang="en-US" sz="2800" dirty="0" smtClean="0"/>
              <a:t>傳道人收入不足、被迫兼職、不能專心傳道</a:t>
            </a:r>
            <a:endParaRPr lang="en-US" altLang="zh-TW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zh-TW" altLang="en-US" sz="2800" dirty="0"/>
              <a:t>待遇</a:t>
            </a:r>
            <a:r>
              <a:rPr lang="zh-TW" altLang="en-US" sz="2800" dirty="0" smtClean="0"/>
              <a:t>差、有才幹者不願為之</a:t>
            </a:r>
            <a:endParaRPr lang="en-US" altLang="zh-TW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zh-TW" altLang="en-US" sz="2800" dirty="0"/>
              <a:t>依賴</a:t>
            </a:r>
            <a:r>
              <a:rPr lang="zh-TW" altLang="en-US" sz="2800" dirty="0" smtClean="0"/>
              <a:t>會友奉獻，被迫諂媚，不敢執行教會紀律</a:t>
            </a:r>
            <a:endParaRPr lang="en-US" altLang="zh-TW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zh-TW" altLang="en-US" sz="2800" dirty="0"/>
              <a:t>受制</a:t>
            </a:r>
            <a:r>
              <a:rPr lang="zh-TW" altLang="en-US" sz="2800" dirty="0" smtClean="0"/>
              <a:t>於西國教士，仰其鼻息</a:t>
            </a:r>
            <a:endParaRPr lang="en-US" altLang="zh-TW" sz="2800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B1DD2-DE54-4DB9-AD4C-9EBCECF41DDA}" type="slidenum">
              <a:rPr lang="zh-TW" altLang="en-US" smtClean="0"/>
              <a:t>10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43187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563562"/>
          </a:xfrm>
        </p:spPr>
        <p:txBody>
          <a:bodyPr>
            <a:noAutofit/>
          </a:bodyPr>
          <a:lstStyle/>
          <a:p>
            <a:r>
              <a:rPr lang="zh-TW" altLang="en-US" sz="3200" u="sng" dirty="0" smtClean="0"/>
              <a:t>二、傳道人薪酬偏低的原因</a:t>
            </a:r>
            <a:endParaRPr lang="zh-TW" altLang="en-US" sz="3200" u="sng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200" y="1371600"/>
            <a:ext cx="7848600" cy="47545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zh-TW" altLang="en-US" dirty="0" smtClean="0"/>
              <a:t> 歷史原因</a:t>
            </a:r>
            <a:endParaRPr lang="en-US" altLang="zh-TW" dirty="0" smtClean="0"/>
          </a:p>
          <a:p>
            <a:pPr marL="514350" indent="-514350">
              <a:buFont typeface="+mj-lt"/>
              <a:buAutoNum type="arabicPeriod"/>
            </a:pPr>
            <a:r>
              <a:rPr lang="zh-TW" altLang="en-US" dirty="0" smtClean="0"/>
              <a:t> 教會不正確的態度</a:t>
            </a:r>
            <a:endParaRPr lang="en-US" altLang="zh-TW" dirty="0" smtClean="0"/>
          </a:p>
          <a:p>
            <a:pPr marL="514350" indent="-514350">
              <a:buFont typeface="+mj-lt"/>
              <a:buAutoNum type="arabicPeriod"/>
            </a:pPr>
            <a:r>
              <a:rPr lang="zh-TW" altLang="en-US" dirty="0" smtClean="0"/>
              <a:t> 缺乏教導</a:t>
            </a:r>
            <a:endParaRPr lang="en-US" altLang="zh-TW" dirty="0" smtClean="0"/>
          </a:p>
          <a:p>
            <a:pPr marL="514350" indent="-514350">
              <a:buFont typeface="+mj-lt"/>
              <a:buAutoNum type="arabicPeriod"/>
            </a:pPr>
            <a:r>
              <a:rPr lang="zh-TW" altLang="en-US" dirty="0" smtClean="0"/>
              <a:t> 缺乏</a:t>
            </a:r>
            <a:r>
              <a:rPr lang="zh-TW" altLang="en-US" dirty="0"/>
              <a:t>薪資</a:t>
            </a:r>
            <a:r>
              <a:rPr lang="zh-TW" altLang="en-US" dirty="0" smtClean="0"/>
              <a:t>制度</a:t>
            </a:r>
            <a:endParaRPr lang="en-US" altLang="zh-TW" dirty="0" smtClean="0"/>
          </a:p>
          <a:p>
            <a:pPr marL="514350" indent="-514350">
              <a:buFont typeface="+mj-lt"/>
              <a:buAutoNum type="arabicPeriod"/>
            </a:pPr>
            <a:r>
              <a:rPr lang="zh-TW" altLang="en-US" dirty="0" smtClean="0"/>
              <a:t> 教會或機構經濟能力不足</a:t>
            </a:r>
            <a:endParaRPr lang="en-US" altLang="zh-TW" dirty="0" smtClean="0"/>
          </a:p>
          <a:p>
            <a:pPr marL="514350" indent="-514350">
              <a:buFont typeface="+mj-lt"/>
              <a:buAutoNum type="arabicPeriod"/>
            </a:pPr>
            <a:r>
              <a:rPr lang="zh-TW" altLang="en-US" dirty="0" smtClean="0"/>
              <a:t> 傳道</a:t>
            </a:r>
            <a:r>
              <a:rPr lang="zh-TW" altLang="en-US" dirty="0"/>
              <a:t>人</a:t>
            </a:r>
            <a:r>
              <a:rPr lang="zh-TW" altLang="en-US" dirty="0" smtClean="0"/>
              <a:t>供不應求</a:t>
            </a:r>
            <a:endParaRPr lang="en-US" altLang="zh-TW" dirty="0" smtClean="0"/>
          </a:p>
          <a:p>
            <a:pPr marL="514350" indent="-514350">
              <a:buFont typeface="+mj-lt"/>
              <a:buAutoNum type="arabicPeriod"/>
            </a:pPr>
            <a:r>
              <a:rPr lang="zh-TW" altLang="en-US" dirty="0" smtClean="0"/>
              <a:t> 績效</a:t>
            </a:r>
            <a:r>
              <a:rPr lang="zh-TW" altLang="en-US" dirty="0"/>
              <a:t>難以衡量</a:t>
            </a:r>
            <a:endParaRPr lang="en-US" altLang="zh-TW" dirty="0" smtClean="0"/>
          </a:p>
          <a:p>
            <a:pPr marL="514350" indent="-514350">
              <a:buFont typeface="+mj-ea"/>
              <a:buAutoNum type="arabicPeriod"/>
            </a:pPr>
            <a:endParaRPr lang="en-US" altLang="zh-TW" dirty="0" smtClean="0"/>
          </a:p>
          <a:p>
            <a:pPr marL="514350" indent="-514350">
              <a:buFont typeface="+mj-ea"/>
              <a:buAutoNum type="arabicPeriod"/>
            </a:pPr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B1DD2-DE54-4DB9-AD4C-9EBCECF41DDA}" type="slidenum">
              <a:rPr lang="zh-TW" altLang="en-US" smtClean="0"/>
              <a:t>11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9217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2800" u="sng" dirty="0" smtClean="0"/>
              <a:t>三、傳道人薪資偏低產生的問題</a:t>
            </a:r>
            <a:endParaRPr lang="zh-TW" altLang="en-US" sz="2800" u="sng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200" y="1600200"/>
            <a:ext cx="7848600" cy="4525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zh-TW" altLang="en-US" dirty="0" smtClean="0"/>
              <a:t>被財務問題困擾，不能專心服事神</a:t>
            </a:r>
            <a:endParaRPr lang="en-US" altLang="zh-TW" dirty="0" smtClean="0"/>
          </a:p>
          <a:p>
            <a:pPr marL="514350" indent="-514350">
              <a:buFont typeface="+mj-lt"/>
              <a:buAutoNum type="arabicPeriod"/>
            </a:pPr>
            <a:r>
              <a:rPr lang="zh-TW" altLang="en-US" dirty="0"/>
              <a:t>被迫離開</a:t>
            </a:r>
            <a:r>
              <a:rPr lang="zh-TW" altLang="en-US" dirty="0" smtClean="0"/>
              <a:t>服事</a:t>
            </a:r>
            <a:endParaRPr lang="en-US" altLang="zh-TW" dirty="0" smtClean="0"/>
          </a:p>
          <a:p>
            <a:pPr marL="514350" indent="-514350">
              <a:buFont typeface="+mj-lt"/>
              <a:buAutoNum type="arabicPeriod"/>
            </a:pPr>
            <a:r>
              <a:rPr lang="zh-TW" altLang="en-US" dirty="0" smtClean="0"/>
              <a:t>推辭  神的呼召</a:t>
            </a:r>
            <a:endParaRPr lang="en-US" altLang="zh-TW" dirty="0" smtClean="0"/>
          </a:p>
          <a:p>
            <a:pPr marL="514350" indent="-514350">
              <a:buFont typeface="+mj-lt"/>
              <a:buAutoNum type="arabicPeriod"/>
            </a:pPr>
            <a:r>
              <a:rPr lang="zh-TW" altLang="en-US" dirty="0" smtClean="0"/>
              <a:t>延遲服事  神的時間</a:t>
            </a:r>
            <a:endParaRPr lang="en-US" altLang="zh-TW" dirty="0" smtClean="0"/>
          </a:p>
          <a:p>
            <a:pPr marL="514350" indent="-514350">
              <a:buFont typeface="+mj-lt"/>
              <a:buAutoNum type="arabicPeriod"/>
            </a:pPr>
            <a:r>
              <a:rPr lang="zh-TW" altLang="en-US" dirty="0"/>
              <a:t>必須有第二</a:t>
            </a:r>
            <a:r>
              <a:rPr lang="zh-TW" altLang="en-US" dirty="0" smtClean="0"/>
              <a:t>份工作或事業</a:t>
            </a:r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B1DD2-DE54-4DB9-AD4C-9EBCECF41DDA}" type="slidenum">
              <a:rPr lang="zh-TW" altLang="en-US" smtClean="0"/>
              <a:t>12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3599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pPr marL="514350" indent="-514350"/>
            <a:r>
              <a:rPr lang="zh-TW" altLang="en-US" sz="2800" u="sng" dirty="0" smtClean="0"/>
              <a:t>四、聖經對供應</a:t>
            </a:r>
            <a:r>
              <a:rPr lang="zh-TW" altLang="en-US" sz="2800" u="sng" dirty="0"/>
              <a:t>傳道</a:t>
            </a:r>
            <a:r>
              <a:rPr lang="zh-TW" altLang="en-US" sz="2800" u="sng" dirty="0" smtClean="0"/>
              <a:t>人的教導</a:t>
            </a:r>
            <a:endParaRPr lang="en-US" altLang="zh-TW" sz="2800" u="sng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14400" y="1066800"/>
            <a:ext cx="7772400" cy="50593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TW" altLang="en-US" sz="2400" dirty="0" smtClean="0"/>
              <a:t>一、舊約聖經的教導</a:t>
            </a:r>
            <a:endParaRPr lang="en-US" altLang="zh-TW" sz="2400" dirty="0" smtClean="0"/>
          </a:p>
          <a:p>
            <a:pPr marL="914400" lvl="1" indent="-514350">
              <a:buFont typeface="+mj-lt"/>
              <a:buAutoNum type="alphaUcPeriod"/>
            </a:pPr>
            <a:r>
              <a:rPr lang="zh-TW" altLang="en-US" sz="2400" dirty="0"/>
              <a:t>第一位祭司亞</a:t>
            </a:r>
            <a:r>
              <a:rPr lang="zh-TW" altLang="en-US" sz="2400" dirty="0" smtClean="0"/>
              <a:t>倫（出二十九章）</a:t>
            </a:r>
            <a:endParaRPr lang="en-US" altLang="zh-TW" sz="2400" dirty="0" smtClean="0"/>
          </a:p>
          <a:p>
            <a:pPr marL="914400" lvl="1" indent="-514350">
              <a:buFont typeface="+mj-lt"/>
              <a:buAutoNum type="alphaUcPeriod"/>
            </a:pPr>
            <a:r>
              <a:rPr lang="zh-TW" altLang="en-US" sz="2400" dirty="0" smtClean="0"/>
              <a:t>對神揀選的利未人和祭司（民十八章）</a:t>
            </a:r>
            <a:endParaRPr lang="en-US" altLang="zh-TW" sz="2400" dirty="0" smtClean="0"/>
          </a:p>
          <a:p>
            <a:pPr marL="1314450" lvl="2" indent="-514350">
              <a:buFont typeface="+mj-lt"/>
              <a:buAutoNum type="arabicPeriod"/>
            </a:pPr>
            <a:r>
              <a:rPr lang="zh-TW" altLang="en-US" dirty="0" smtClean="0"/>
              <a:t>特別的揀選</a:t>
            </a:r>
            <a:endParaRPr lang="en-US" altLang="zh-TW" dirty="0" smtClean="0"/>
          </a:p>
          <a:p>
            <a:pPr marL="1314450" lvl="2" indent="-514350">
              <a:buFont typeface="+mj-lt"/>
              <a:buAutoNum type="arabicPeriod"/>
            </a:pPr>
            <a:r>
              <a:rPr lang="zh-TW" altLang="en-US" dirty="0"/>
              <a:t>特別的</a:t>
            </a:r>
            <a:r>
              <a:rPr lang="zh-TW" altLang="en-US" dirty="0" smtClean="0"/>
              <a:t>任務</a:t>
            </a:r>
            <a:endParaRPr lang="en-US" altLang="zh-TW" dirty="0" smtClean="0"/>
          </a:p>
          <a:p>
            <a:pPr marL="1314450" lvl="2" indent="-514350">
              <a:buFont typeface="+mj-lt"/>
              <a:buAutoNum type="arabicPeriod"/>
            </a:pPr>
            <a:r>
              <a:rPr lang="zh-TW" altLang="en-US" dirty="0"/>
              <a:t>特別的</a:t>
            </a:r>
            <a:r>
              <a:rPr lang="zh-TW" altLang="en-US" dirty="0" smtClean="0"/>
              <a:t>賞賜</a:t>
            </a:r>
            <a:endParaRPr lang="en-US" altLang="zh-TW" dirty="0" smtClean="0"/>
          </a:p>
          <a:p>
            <a:pPr marL="1314450" lvl="2" indent="-514350">
              <a:buFont typeface="+mj-lt"/>
              <a:buAutoNum type="arabicPeriod"/>
            </a:pPr>
            <a:r>
              <a:rPr lang="zh-TW" altLang="en-US" dirty="0"/>
              <a:t>特別的</a:t>
            </a:r>
            <a:r>
              <a:rPr lang="zh-TW" altLang="en-US" dirty="0" smtClean="0"/>
              <a:t>供應</a:t>
            </a:r>
            <a:endParaRPr lang="en-US" altLang="zh-TW" dirty="0" smtClean="0"/>
          </a:p>
          <a:p>
            <a:pPr marL="1714500" lvl="3" indent="-457200">
              <a:buFont typeface="+mj-lt"/>
              <a:buAutoNum type="alphaLcParenR"/>
            </a:pPr>
            <a:r>
              <a:rPr lang="zh-TW" altLang="en-US" sz="2400" dirty="0"/>
              <a:t>給利未</a:t>
            </a:r>
            <a:r>
              <a:rPr lang="zh-TW" altLang="en-US" sz="2400" dirty="0" smtClean="0"/>
              <a:t>人</a:t>
            </a:r>
            <a:endParaRPr lang="en-US" altLang="zh-TW" sz="2400" dirty="0" smtClean="0"/>
          </a:p>
          <a:p>
            <a:pPr marL="1714500" lvl="3" indent="-457200">
              <a:buFont typeface="+mj-lt"/>
              <a:buAutoNum type="alphaLcParenR"/>
            </a:pPr>
            <a:r>
              <a:rPr lang="zh-TW" altLang="en-US" sz="2400" dirty="0" smtClean="0"/>
              <a:t>給祭司</a:t>
            </a:r>
            <a:endParaRPr lang="en-US" altLang="zh-TW" sz="2400" dirty="0" smtClean="0"/>
          </a:p>
          <a:p>
            <a:pPr marL="1714500" lvl="3" indent="-457200">
              <a:buFont typeface="+mj-lt"/>
              <a:buAutoNum type="alphaLcParenR"/>
            </a:pPr>
            <a:r>
              <a:rPr lang="zh-TW" altLang="en-US" sz="2400" dirty="0"/>
              <a:t>永不可丟棄利未人</a:t>
            </a:r>
            <a:endParaRPr lang="en-US" altLang="zh-TW" sz="2400" dirty="0" smtClean="0"/>
          </a:p>
          <a:p>
            <a:pPr marL="914400" lvl="1" indent="-514350">
              <a:buFont typeface="+mj-lt"/>
              <a:buAutoNum type="alphaUcPeriod"/>
            </a:pPr>
            <a:r>
              <a:rPr lang="zh-TW" altLang="en-US" sz="2400" dirty="0"/>
              <a:t>重申「祭司的產業」（申十八</a:t>
            </a:r>
            <a:r>
              <a:rPr lang="en-US" altLang="zh-TW" sz="2400" dirty="0"/>
              <a:t>1~8)</a:t>
            </a:r>
          </a:p>
          <a:p>
            <a:pPr marL="914400" lvl="1" indent="-514350">
              <a:buFont typeface="+mj-lt"/>
              <a:buAutoNum type="alphaUcPeriod"/>
            </a:pPr>
            <a:r>
              <a:rPr lang="zh-TW" altLang="en-US" sz="2400" dirty="0"/>
              <a:t>將最好的獻上，必要蒙福（結四十四</a:t>
            </a:r>
            <a:r>
              <a:rPr lang="en-US" altLang="zh-TW" sz="2400" dirty="0"/>
              <a:t>28~31</a:t>
            </a:r>
            <a:r>
              <a:rPr lang="en-US" altLang="zh-TW" sz="2400" dirty="0" smtClean="0"/>
              <a:t>)</a:t>
            </a:r>
            <a:endParaRPr lang="en-US" altLang="zh-TW" sz="24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B1DD2-DE54-4DB9-AD4C-9EBCECF41DDA}" type="slidenum">
              <a:rPr lang="zh-TW" altLang="en-US" smtClean="0"/>
              <a:t>13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6524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600" u="sng" dirty="0" smtClean="0"/>
              <a:t>出埃及記</a:t>
            </a:r>
            <a:endParaRPr lang="zh-TW" altLang="en-US" sz="3600" u="sng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295401"/>
            <a:ext cx="8305800" cy="4800600"/>
          </a:xfrm>
        </p:spPr>
        <p:txBody>
          <a:bodyPr>
            <a:normAutofit fontScale="92500"/>
          </a:bodyPr>
          <a:lstStyle/>
          <a:p>
            <a:r>
              <a:rPr lang="zh-TW" altLang="en-US" dirty="0"/>
              <a:t>出 </a:t>
            </a:r>
            <a:r>
              <a:rPr lang="en-US" altLang="zh-TW" dirty="0" smtClean="0"/>
              <a:t>29:26~28 </a:t>
            </a:r>
            <a:r>
              <a:rPr lang="zh-TW" altLang="en-US" dirty="0" smtClean="0"/>
              <a:t>你</a:t>
            </a:r>
            <a:r>
              <a:rPr lang="zh-TW" altLang="en-US" dirty="0"/>
              <a:t>要取亞倫承接聖職所獻公羊的胸、作為搖祭、在耶和華面前搖一搖、這就可以作你的分</a:t>
            </a:r>
            <a:r>
              <a:rPr lang="zh-TW" altLang="en-US" dirty="0" smtClean="0"/>
              <a:t>。</a:t>
            </a:r>
            <a:r>
              <a:rPr lang="zh-TW" altLang="en-US" u="sng" dirty="0" smtClean="0"/>
              <a:t>那</a:t>
            </a:r>
            <a:r>
              <a:rPr lang="zh-TW" altLang="en-US" u="sng" dirty="0"/>
              <a:t>搖祭的胸、和舉祭的腿、就是承接聖職所搖的、所舉的、是歸亞倫和他兒子的．這些你都要成為聖</a:t>
            </a:r>
            <a:r>
              <a:rPr lang="zh-TW" altLang="en-US" u="sng" dirty="0" smtClean="0"/>
              <a:t>、作</a:t>
            </a:r>
            <a:r>
              <a:rPr lang="zh-TW" altLang="en-US" u="sng" dirty="0"/>
              <a:t>亞倫和他子孫從以色列人中永遠所得的分</a:t>
            </a:r>
            <a:r>
              <a:rPr lang="zh-TW" altLang="en-US" dirty="0"/>
              <a:t>、因為是舉祭．這要從以色列人的平安祭中、作為獻給耶和華的舉祭。</a:t>
            </a:r>
          </a:p>
          <a:p>
            <a:r>
              <a:rPr lang="zh-TW" altLang="en-US" dirty="0"/>
              <a:t>出 </a:t>
            </a:r>
            <a:r>
              <a:rPr lang="en-US" altLang="zh-TW" dirty="0"/>
              <a:t>29:33	</a:t>
            </a:r>
            <a:r>
              <a:rPr lang="zh-TW" altLang="en-US" dirty="0" smtClean="0"/>
              <a:t>他們（指亞倫和他兒子們）喫</a:t>
            </a:r>
            <a:r>
              <a:rPr lang="zh-TW" altLang="en-US" dirty="0"/>
              <a:t>那些贖罪之物、好承接聖職、</a:t>
            </a:r>
            <a:r>
              <a:rPr lang="zh-TW" altLang="en-US" u="sng" dirty="0"/>
              <a:t>使他們成聖．只是外人不可喫、因為這是聖物</a:t>
            </a:r>
            <a:r>
              <a:rPr lang="zh-TW" altLang="en-US" dirty="0"/>
              <a:t>。</a:t>
            </a:r>
          </a:p>
          <a:p>
            <a:endParaRPr lang="zh-TW" altLang="en-US" dirty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B1DD2-DE54-4DB9-AD4C-9EBCECF41DDA}" type="slidenum">
              <a:rPr lang="zh-TW" altLang="en-US" smtClean="0"/>
              <a:t>14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68236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200" u="sng" dirty="0" smtClean="0"/>
              <a:t>民數記三</a:t>
            </a:r>
            <a:r>
              <a:rPr lang="en-US" altLang="zh-TW" sz="3200" u="sng" dirty="0" smtClean="0"/>
              <a:t>12~13</a:t>
            </a:r>
            <a:endParaRPr lang="zh-TW" altLang="en-US" sz="3200" u="sng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12</a:t>
            </a:r>
            <a:r>
              <a:rPr lang="en-US" altLang="zh-TW" dirty="0"/>
              <a:t>	</a:t>
            </a:r>
            <a:r>
              <a:rPr lang="zh-TW" altLang="en-US" dirty="0"/>
              <a:t>我從以色列人中、揀選了利未人、代替以色列人一切頭生的．利未人要歸我。</a:t>
            </a:r>
          </a:p>
          <a:p>
            <a:r>
              <a:rPr lang="en-US" altLang="zh-TW" dirty="0" smtClean="0"/>
              <a:t>13</a:t>
            </a:r>
            <a:r>
              <a:rPr lang="en-US" altLang="zh-TW" dirty="0"/>
              <a:t>	</a:t>
            </a:r>
            <a:r>
              <a:rPr lang="zh-TW" altLang="en-US" dirty="0"/>
              <a:t>因為凡頭生的是我的、我在埃及地擊殺一切頭生的那日、就把以色列中一切頭生的、連人帶牲畜都分別為聖歸我、他們定要屬我．我是耶和華。</a:t>
            </a:r>
          </a:p>
          <a:p>
            <a:endParaRPr lang="zh-TW" altLang="en-US" dirty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B1DD2-DE54-4DB9-AD4C-9EBCECF41DDA}" type="slidenum">
              <a:rPr lang="zh-TW" altLang="en-US" smtClean="0"/>
              <a:t>15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5802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09600"/>
          </a:xfrm>
        </p:spPr>
        <p:txBody>
          <a:bodyPr>
            <a:noAutofit/>
          </a:bodyPr>
          <a:lstStyle/>
          <a:p>
            <a:r>
              <a:rPr lang="zh-TW" altLang="en-US" sz="2400" u="sng" dirty="0" smtClean="0"/>
              <a:t>民數記十八章</a:t>
            </a:r>
            <a:endParaRPr lang="zh-TW" altLang="en-US" sz="2400" u="sng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1800" dirty="0" smtClean="0"/>
              <a:t>1 </a:t>
            </a:r>
            <a:r>
              <a:rPr lang="zh-TW" altLang="en-US" sz="1800" dirty="0" smtClean="0"/>
              <a:t>耶和華</a:t>
            </a:r>
            <a:r>
              <a:rPr lang="zh-TW" altLang="en-US" sz="1800" dirty="0"/>
              <a:t>對亞倫說、你和你的兒子、並你本族的人、要一同擔當干犯聖所的罪孽、你和你的兒子、也要一同擔當干犯祭司職任的罪孽、</a:t>
            </a:r>
          </a:p>
          <a:p>
            <a:pPr marL="0" indent="0">
              <a:buNone/>
            </a:pPr>
            <a:r>
              <a:rPr lang="en-US" altLang="zh-TW" sz="1800" dirty="0" smtClean="0"/>
              <a:t>2 </a:t>
            </a:r>
            <a:r>
              <a:rPr lang="zh-TW" altLang="en-US" sz="1800" u="sng" dirty="0" smtClean="0"/>
              <a:t>你</a:t>
            </a:r>
            <a:r>
              <a:rPr lang="zh-TW" altLang="en-US" sz="1800" u="sng" dirty="0"/>
              <a:t>要帶你弟兄利未人、就是你祖宗支派的人前來、使他們與你聯合服事你、只是你和你的兒子、要一同在法櫃的帳幕前供職。</a:t>
            </a:r>
          </a:p>
          <a:p>
            <a:pPr marL="0" indent="0">
              <a:buNone/>
            </a:pPr>
            <a:r>
              <a:rPr lang="en-US" altLang="zh-TW" sz="1800" dirty="0" smtClean="0"/>
              <a:t>3 </a:t>
            </a:r>
            <a:r>
              <a:rPr lang="zh-TW" altLang="en-US" sz="1800" dirty="0" smtClean="0"/>
              <a:t>他們</a:t>
            </a:r>
            <a:r>
              <a:rPr lang="zh-TW" altLang="en-US" sz="1800" dirty="0"/>
              <a:t>要守所吩咐你的、並守全帳幕、只是不可挨近聖所的器具、和壇、免得他們和你們都死亡。</a:t>
            </a:r>
          </a:p>
          <a:p>
            <a:pPr marL="0" indent="0">
              <a:buNone/>
            </a:pPr>
            <a:r>
              <a:rPr lang="en-US" altLang="zh-TW" sz="1800" dirty="0" smtClean="0"/>
              <a:t>4 </a:t>
            </a:r>
            <a:r>
              <a:rPr lang="zh-TW" altLang="en-US" sz="1800" dirty="0" smtClean="0"/>
              <a:t>他們</a:t>
            </a:r>
            <a:r>
              <a:rPr lang="zh-TW" altLang="en-US" sz="1800" dirty="0"/>
              <a:t>要與你聯合、也要看守會幕、辦理帳幕一切的事．只是外人不可挨近你們。</a:t>
            </a:r>
          </a:p>
          <a:p>
            <a:pPr marL="0" indent="0">
              <a:buNone/>
            </a:pPr>
            <a:r>
              <a:rPr lang="en-US" altLang="zh-TW" sz="1800" dirty="0" smtClean="0"/>
              <a:t>5 </a:t>
            </a:r>
            <a:r>
              <a:rPr lang="zh-TW" altLang="en-US" sz="1800" dirty="0" smtClean="0"/>
              <a:t>你們</a:t>
            </a:r>
            <a:r>
              <a:rPr lang="zh-TW" altLang="en-US" sz="1800" dirty="0"/>
              <a:t>要看守聖所、和壇、免得忿怒再臨到以色列人</a:t>
            </a:r>
            <a:r>
              <a:rPr lang="zh-TW" altLang="en-US" sz="1800" dirty="0" smtClean="0"/>
              <a:t>。</a:t>
            </a:r>
            <a:endParaRPr lang="en-US" altLang="zh-TW" sz="1800" dirty="0" smtClean="0"/>
          </a:p>
          <a:p>
            <a:pPr marL="0" indent="0">
              <a:buNone/>
            </a:pPr>
            <a:r>
              <a:rPr lang="en-US" altLang="zh-TW" sz="1800" dirty="0" smtClean="0"/>
              <a:t>6 </a:t>
            </a:r>
            <a:r>
              <a:rPr lang="zh-TW" altLang="en-US" sz="1800" u="sng" dirty="0" smtClean="0"/>
              <a:t>我</a:t>
            </a:r>
            <a:r>
              <a:rPr lang="zh-TW" altLang="en-US" sz="1800" u="sng" dirty="0"/>
              <a:t>已將你們的弟兄利未人、從以色列人中揀選出來歸耶和華、是給你們為賞賜的、為要辦理會幕的事。</a:t>
            </a:r>
          </a:p>
          <a:p>
            <a:pPr marL="0" indent="0">
              <a:buNone/>
            </a:pPr>
            <a:r>
              <a:rPr lang="en-US" altLang="zh-TW" sz="1800" dirty="0" smtClean="0"/>
              <a:t>7 </a:t>
            </a:r>
            <a:r>
              <a:rPr lang="zh-TW" altLang="en-US" sz="1800" dirty="0" smtClean="0"/>
              <a:t>你</a:t>
            </a:r>
            <a:r>
              <a:rPr lang="zh-TW" altLang="en-US" sz="1800" dirty="0"/>
              <a:t>和你的兒子要為一切屬壇和幔子內的事、一同守祭司的職任、你們要這樣供職、</a:t>
            </a:r>
            <a:r>
              <a:rPr lang="zh-TW" altLang="en-US" sz="1800" u="sng" dirty="0"/>
              <a:t>我將祭司的職任給你們當作賞賜、事奉我．凡挨近的外人必被治死。</a:t>
            </a:r>
          </a:p>
          <a:p>
            <a:pPr marL="0" indent="0">
              <a:buNone/>
            </a:pPr>
            <a:r>
              <a:rPr lang="en-US" altLang="zh-TW" sz="1800" dirty="0" smtClean="0"/>
              <a:t>8 </a:t>
            </a:r>
            <a:r>
              <a:rPr lang="zh-TW" altLang="en-US" sz="1800" u="sng" dirty="0" smtClean="0"/>
              <a:t>耶和華</a:t>
            </a:r>
            <a:r>
              <a:rPr lang="zh-TW" altLang="en-US" sz="1800" u="sng" dirty="0"/>
              <a:t>曉諭亞倫說、我已將歸我的舉祭、就是以色列人一切分別為聖的物、交給你經管、因你受過膏、把這些都賜給你和你的子孫、當作永得的分</a:t>
            </a:r>
            <a:r>
              <a:rPr lang="zh-TW" altLang="en-US" sz="1800" u="sng" dirty="0" smtClean="0"/>
              <a:t>。</a:t>
            </a:r>
            <a:endParaRPr lang="zh-TW" altLang="en-US" sz="1800" u="sng" dirty="0"/>
          </a:p>
          <a:p>
            <a:endParaRPr lang="zh-TW" altLang="en-US" sz="18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B1DD2-DE54-4DB9-AD4C-9EBCECF41DDA}" type="slidenum">
              <a:rPr lang="zh-TW" altLang="en-US" smtClean="0"/>
              <a:t>16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8640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1000" y="685800"/>
            <a:ext cx="8229600" cy="5364163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2000" u="sng" dirty="0" smtClean="0"/>
              <a:t>9 </a:t>
            </a:r>
            <a:r>
              <a:rPr lang="zh-TW" altLang="en-US" sz="2000" u="sng" dirty="0" smtClean="0"/>
              <a:t>以色列</a:t>
            </a:r>
            <a:r>
              <a:rPr lang="zh-TW" altLang="en-US" sz="2000" u="sng" dirty="0"/>
              <a:t>人歸給我至聖的供物、就是一切的素祭、贖罪祭、贖愆祭、</a:t>
            </a:r>
            <a:r>
              <a:rPr lang="zh-TW" altLang="en-US" sz="2000" u="sng" dirty="0" smtClean="0"/>
              <a:t>其 中</a:t>
            </a:r>
            <a:r>
              <a:rPr lang="zh-TW" altLang="en-US" sz="2000" u="sng" dirty="0"/>
              <a:t>所有存留不經火的、都為</a:t>
            </a:r>
            <a:r>
              <a:rPr lang="zh-TW" altLang="en-US" sz="2000" b="1" u="sng" dirty="0"/>
              <a:t>至聖之物、</a:t>
            </a:r>
            <a:r>
              <a:rPr lang="zh-TW" altLang="en-US" sz="2000" b="1" i="1" u="sng" dirty="0"/>
              <a:t>要歸給你、和你的子孫。</a:t>
            </a:r>
          </a:p>
          <a:p>
            <a:pPr marL="0" indent="0">
              <a:buNone/>
            </a:pPr>
            <a:r>
              <a:rPr lang="en-US" altLang="zh-TW" sz="2000" dirty="0" smtClean="0"/>
              <a:t>10 </a:t>
            </a:r>
            <a:r>
              <a:rPr lang="zh-TW" altLang="en-US" sz="2000" dirty="0" smtClean="0"/>
              <a:t>你</a:t>
            </a:r>
            <a:r>
              <a:rPr lang="zh-TW" altLang="en-US" sz="2000" dirty="0"/>
              <a:t>要拿這些當至聖物喫、凡男丁都可以喫、你當以此物為聖。</a:t>
            </a:r>
          </a:p>
          <a:p>
            <a:pPr marL="0" indent="0">
              <a:buNone/>
            </a:pPr>
            <a:r>
              <a:rPr lang="en-US" altLang="zh-TW" sz="2000" u="sng" dirty="0" smtClean="0"/>
              <a:t>11 </a:t>
            </a:r>
            <a:r>
              <a:rPr lang="zh-TW" altLang="en-US" sz="2000" u="sng" dirty="0" smtClean="0"/>
              <a:t>以色列</a:t>
            </a:r>
            <a:r>
              <a:rPr lang="zh-TW" altLang="en-US" sz="2000" u="sng" dirty="0"/>
              <a:t>人所獻的</a:t>
            </a:r>
            <a:r>
              <a:rPr lang="zh-TW" altLang="en-US" sz="2000" b="1" u="sng" dirty="0"/>
              <a:t>舉祭、並搖祭、</a:t>
            </a:r>
            <a:r>
              <a:rPr lang="zh-TW" altLang="en-US" sz="2000" b="1" i="1" u="sng" dirty="0"/>
              <a:t>都是你的、我已賜給你、和你的兒女、</a:t>
            </a:r>
            <a:r>
              <a:rPr lang="zh-TW" altLang="en-US" sz="2000" u="sng" dirty="0"/>
              <a:t>當作永得的分、凡在你家中的潔淨人都可以喫。</a:t>
            </a:r>
          </a:p>
          <a:p>
            <a:pPr marL="0" indent="0">
              <a:buNone/>
            </a:pPr>
            <a:r>
              <a:rPr lang="en-US" altLang="zh-TW" sz="2000" u="sng" dirty="0" smtClean="0"/>
              <a:t>12 </a:t>
            </a:r>
            <a:r>
              <a:rPr lang="zh-TW" altLang="en-US" sz="2000" u="sng" dirty="0" smtClean="0"/>
              <a:t>凡</a:t>
            </a:r>
            <a:r>
              <a:rPr lang="zh-TW" altLang="en-US" sz="2000" u="sng" dirty="0"/>
              <a:t>油中、新酒中、五榖中</a:t>
            </a:r>
            <a:r>
              <a:rPr lang="zh-TW" altLang="en-US" sz="2000" b="1" u="sng" dirty="0"/>
              <a:t>至好的</a:t>
            </a:r>
            <a:r>
              <a:rPr lang="zh-TW" altLang="en-US" sz="2000" u="sng" dirty="0"/>
              <a:t>、就是以色列人所獻給耶和華初熟之物、</a:t>
            </a:r>
            <a:r>
              <a:rPr lang="zh-TW" altLang="en-US" sz="2000" b="1" i="1" u="sng" dirty="0"/>
              <a:t>我都賜給你。</a:t>
            </a:r>
          </a:p>
          <a:p>
            <a:pPr marL="0" indent="0">
              <a:buNone/>
            </a:pPr>
            <a:r>
              <a:rPr lang="en-US" altLang="zh-TW" sz="2000" u="sng" dirty="0" smtClean="0"/>
              <a:t>13 </a:t>
            </a:r>
            <a:r>
              <a:rPr lang="zh-TW" altLang="en-US" sz="2000" u="sng" dirty="0" smtClean="0"/>
              <a:t>凡</a:t>
            </a:r>
            <a:r>
              <a:rPr lang="zh-TW" altLang="en-US" sz="2000" u="sng" dirty="0"/>
              <a:t>從他們地上所帶來給耶和華</a:t>
            </a:r>
            <a:r>
              <a:rPr lang="zh-TW" altLang="en-US" sz="2000" b="1" u="sng" dirty="0"/>
              <a:t>初熟之物</a:t>
            </a:r>
            <a:r>
              <a:rPr lang="zh-TW" altLang="en-US" sz="2000" u="sng" dirty="0"/>
              <a:t>、</a:t>
            </a:r>
            <a:r>
              <a:rPr lang="zh-TW" altLang="en-US" sz="2000" b="1" i="1" u="sng" dirty="0"/>
              <a:t>也都要歸與你</a:t>
            </a:r>
            <a:r>
              <a:rPr lang="zh-TW" altLang="en-US" sz="2000" b="1" u="sng" dirty="0"/>
              <a:t>．</a:t>
            </a:r>
            <a:r>
              <a:rPr lang="zh-TW" altLang="en-US" sz="2000" u="sng" dirty="0"/>
              <a:t>你家中的潔淨人、都可以喫。</a:t>
            </a:r>
          </a:p>
          <a:p>
            <a:pPr marL="0" indent="0">
              <a:buNone/>
            </a:pPr>
            <a:r>
              <a:rPr lang="en-US" altLang="zh-TW" sz="2000" u="sng" dirty="0" smtClean="0"/>
              <a:t>14 </a:t>
            </a:r>
            <a:r>
              <a:rPr lang="zh-TW" altLang="en-US" sz="2000" u="sng" dirty="0" smtClean="0"/>
              <a:t>以色列</a:t>
            </a:r>
            <a:r>
              <a:rPr lang="zh-TW" altLang="en-US" sz="2000" u="sng" dirty="0"/>
              <a:t>中一切</a:t>
            </a:r>
            <a:r>
              <a:rPr lang="zh-TW" altLang="en-US" sz="2000" b="1" u="sng" dirty="0"/>
              <a:t>永獻的</a:t>
            </a:r>
            <a:r>
              <a:rPr lang="zh-TW" altLang="en-US" sz="2000" b="1" i="1" u="sng" dirty="0"/>
              <a:t>都必歸與你</a:t>
            </a:r>
            <a:r>
              <a:rPr lang="zh-TW" altLang="en-US" sz="2000" b="1" u="sng" dirty="0"/>
              <a:t>。</a:t>
            </a:r>
          </a:p>
          <a:p>
            <a:pPr marL="0" indent="0">
              <a:buNone/>
            </a:pPr>
            <a:r>
              <a:rPr lang="en-US" altLang="zh-TW" sz="2000" u="sng" dirty="0" smtClean="0"/>
              <a:t>15 </a:t>
            </a:r>
            <a:r>
              <a:rPr lang="zh-TW" altLang="en-US" sz="2000" u="sng" dirty="0" smtClean="0"/>
              <a:t>他們</a:t>
            </a:r>
            <a:r>
              <a:rPr lang="zh-TW" altLang="en-US" sz="2000" u="sng" dirty="0"/>
              <a:t>所有奉給耶和華的、連人帶牲畜、</a:t>
            </a:r>
            <a:r>
              <a:rPr lang="zh-TW" altLang="en-US" sz="2000" b="1" u="sng" dirty="0"/>
              <a:t>凡頭生的</a:t>
            </a:r>
            <a:r>
              <a:rPr lang="zh-TW" altLang="en-US" sz="2000" b="1" i="1" u="sng" dirty="0"/>
              <a:t>都要歸給你</a:t>
            </a:r>
            <a:r>
              <a:rPr lang="zh-TW" altLang="en-US" sz="2000" b="1" u="sng" dirty="0"/>
              <a:t>．</a:t>
            </a:r>
            <a:r>
              <a:rPr lang="zh-TW" altLang="en-US" sz="2000" dirty="0"/>
              <a:t>只是人頭生的、總要贖出來、不潔淨牲畜頭生的、也要贖出來。</a:t>
            </a:r>
          </a:p>
          <a:p>
            <a:pPr marL="0" indent="0">
              <a:buNone/>
            </a:pPr>
            <a:r>
              <a:rPr lang="en-US" altLang="zh-TW" sz="2000" dirty="0" smtClean="0"/>
              <a:t>16 </a:t>
            </a:r>
            <a:r>
              <a:rPr lang="zh-TW" altLang="en-US" sz="2000" dirty="0" smtClean="0"/>
              <a:t>其中</a:t>
            </a:r>
            <a:r>
              <a:rPr lang="zh-TW" altLang="en-US" sz="2000" dirty="0"/>
              <a:t>在一月之外所當贖的、要照你所估定的價、按聖所的平、用銀子五舍客勒贖出來．（一舍客勒是二十季拉</a:t>
            </a:r>
            <a:r>
              <a:rPr lang="zh-TW" altLang="en-US" sz="2000" dirty="0" smtClean="0"/>
              <a:t>）</a:t>
            </a:r>
            <a:endParaRPr lang="zh-TW" altLang="en-US" sz="2000" dirty="0"/>
          </a:p>
          <a:p>
            <a:pPr marL="0" indent="0">
              <a:buNone/>
            </a:pPr>
            <a:endParaRPr lang="zh-TW" altLang="en-US" sz="20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B1DD2-DE54-4DB9-AD4C-9EBCECF41DDA}" type="slidenum">
              <a:rPr lang="zh-TW" altLang="en-US" smtClean="0"/>
              <a:t>17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2619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altLang="zh-TW" dirty="0" smtClean="0"/>
              <a:t>17 </a:t>
            </a:r>
            <a:r>
              <a:rPr lang="zh-TW" altLang="en-US" dirty="0" smtClean="0"/>
              <a:t>只是</a:t>
            </a:r>
            <a:r>
              <a:rPr lang="zh-TW" altLang="en-US" dirty="0"/>
              <a:t>頭生的牛、或是頭生的綿羊、和山羊、必不可贖、都是聖的、要把他的血灑在壇上、把他的脂油焚燒、當作馨香的火祭獻給耶和華。</a:t>
            </a:r>
          </a:p>
          <a:p>
            <a:pPr marL="0" indent="0">
              <a:buNone/>
            </a:pPr>
            <a:r>
              <a:rPr lang="en-US" altLang="zh-TW" dirty="0" smtClean="0"/>
              <a:t>18 </a:t>
            </a:r>
            <a:r>
              <a:rPr lang="zh-TW" altLang="en-US" dirty="0" smtClean="0"/>
              <a:t>他</a:t>
            </a:r>
            <a:r>
              <a:rPr lang="zh-TW" altLang="en-US" dirty="0"/>
              <a:t>的肉必歸你、</a:t>
            </a:r>
            <a:r>
              <a:rPr lang="zh-TW" altLang="en-US" b="1" dirty="0"/>
              <a:t>像被搖的胸、被舉的右腿</a:t>
            </a:r>
            <a:r>
              <a:rPr lang="zh-TW" altLang="en-US" b="1" i="1" dirty="0"/>
              <a:t>歸你</a:t>
            </a:r>
            <a:r>
              <a:rPr lang="zh-TW" altLang="en-US" b="1" dirty="0"/>
              <a:t>一樣。</a:t>
            </a:r>
          </a:p>
          <a:p>
            <a:pPr marL="0" indent="0">
              <a:buNone/>
            </a:pPr>
            <a:r>
              <a:rPr lang="en-US" altLang="zh-TW" dirty="0" smtClean="0"/>
              <a:t>19 </a:t>
            </a:r>
            <a:r>
              <a:rPr lang="zh-TW" altLang="en-US" dirty="0" smtClean="0"/>
              <a:t>凡</a:t>
            </a:r>
            <a:r>
              <a:rPr lang="zh-TW" altLang="en-US" dirty="0"/>
              <a:t>以色列人所獻給耶和華聖物中的舉祭、</a:t>
            </a:r>
            <a:r>
              <a:rPr lang="zh-TW" altLang="en-US" b="1" dirty="0"/>
              <a:t>我都賜給你和你的兒女、當作永得的分、</a:t>
            </a:r>
            <a:r>
              <a:rPr lang="zh-TW" altLang="en-US" dirty="0"/>
              <a:t>這是給你和你的後裔、在耶和華面前作為</a:t>
            </a:r>
            <a:r>
              <a:rPr lang="zh-TW" altLang="en-US" b="1" dirty="0"/>
              <a:t>永遠的鹽約</a:t>
            </a:r>
            <a:r>
              <a:rPr lang="zh-TW" altLang="en-US" dirty="0"/>
              <a:t>。</a:t>
            </a:r>
            <a:r>
              <a:rPr lang="en-US" altLang="zh-TW" dirty="0"/>
              <a:t>〔</a:t>
            </a:r>
            <a:r>
              <a:rPr lang="zh-TW" altLang="en-US" dirty="0"/>
              <a:t>鹽即是不廢壞的意思</a:t>
            </a:r>
            <a:r>
              <a:rPr lang="en-US" altLang="zh-TW" dirty="0"/>
              <a:t>〕</a:t>
            </a:r>
          </a:p>
          <a:p>
            <a:pPr marL="0" indent="0">
              <a:buNone/>
            </a:pPr>
            <a:r>
              <a:rPr lang="en-US" altLang="zh-TW" dirty="0" smtClean="0"/>
              <a:t>20 </a:t>
            </a:r>
            <a:r>
              <a:rPr lang="zh-TW" altLang="en-US" dirty="0" smtClean="0"/>
              <a:t>耶和華</a:t>
            </a:r>
            <a:r>
              <a:rPr lang="zh-TW" altLang="en-US" dirty="0"/>
              <a:t>對亞倫說、你在以色列人的境內不可有產業、在他們中間也不可有分。我就是你的分是你的產業。</a:t>
            </a:r>
          </a:p>
          <a:p>
            <a:pPr marL="0" indent="0">
              <a:buNone/>
            </a:pPr>
            <a:r>
              <a:rPr lang="en-US" altLang="zh-TW" dirty="0" smtClean="0"/>
              <a:t>21 </a:t>
            </a:r>
            <a:r>
              <a:rPr lang="zh-TW" altLang="en-US" b="1" dirty="0" smtClean="0"/>
              <a:t>凡</a:t>
            </a:r>
            <a:r>
              <a:rPr lang="zh-TW" altLang="en-US" b="1" dirty="0"/>
              <a:t>以色列中出產的十分之一、我已賜給利未的子孫為業、因他們所辦的是會幕的事、所以賜給他們為酬他們的勞。</a:t>
            </a:r>
          </a:p>
          <a:p>
            <a:pPr marL="0" indent="0">
              <a:buNone/>
            </a:pPr>
            <a:r>
              <a:rPr lang="en-US" altLang="zh-TW" dirty="0" smtClean="0"/>
              <a:t>22 </a:t>
            </a:r>
            <a:r>
              <a:rPr lang="zh-TW" altLang="en-US" dirty="0" smtClean="0"/>
              <a:t>從今以後</a:t>
            </a:r>
            <a:r>
              <a:rPr lang="zh-TW" altLang="en-US" dirty="0"/>
              <a:t>、以色列人不可挨近會幕、免得他們擔罪而死。</a:t>
            </a:r>
          </a:p>
          <a:p>
            <a:pPr marL="0" indent="0">
              <a:buNone/>
            </a:pPr>
            <a:r>
              <a:rPr lang="en-US" altLang="zh-TW" dirty="0" smtClean="0"/>
              <a:t>23 </a:t>
            </a:r>
            <a:r>
              <a:rPr lang="zh-TW" altLang="en-US" dirty="0" smtClean="0"/>
              <a:t>惟獨</a:t>
            </a:r>
            <a:r>
              <a:rPr lang="zh-TW" altLang="en-US" dirty="0"/>
              <a:t>利未人要辦會幕的事、擔當罪孽、這要作你們世世代代永遠的定例．他們在以色列人中不可有產業．</a:t>
            </a:r>
          </a:p>
          <a:p>
            <a:pPr marL="0" indent="0">
              <a:buNone/>
            </a:pPr>
            <a:r>
              <a:rPr lang="en-US" altLang="zh-TW" dirty="0" smtClean="0"/>
              <a:t>24  </a:t>
            </a:r>
            <a:r>
              <a:rPr lang="zh-TW" altLang="en-US" b="1" dirty="0" smtClean="0"/>
              <a:t>因為</a:t>
            </a:r>
            <a:r>
              <a:rPr lang="zh-TW" altLang="en-US" b="1" dirty="0"/>
              <a:t>以色列人中出產的十分之一、就是獻給耶和華為舉祭的、我已賜給利未人為業、所以我對他們說、在以色列人中不可有產業</a:t>
            </a:r>
            <a:r>
              <a:rPr lang="zh-TW" altLang="en-US" b="1" dirty="0" smtClean="0"/>
              <a:t>。</a:t>
            </a:r>
            <a:endParaRPr lang="zh-TW" altLang="en-US" b="1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B1DD2-DE54-4DB9-AD4C-9EBCECF41DDA}" type="slidenum">
              <a:rPr lang="zh-TW" altLang="en-US" smtClean="0"/>
              <a:t>18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3742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altLang="zh-TW" dirty="0" smtClean="0"/>
              <a:t>25 </a:t>
            </a:r>
            <a:r>
              <a:rPr lang="zh-TW" altLang="en-US" dirty="0" smtClean="0"/>
              <a:t>耶和華</a:t>
            </a:r>
            <a:r>
              <a:rPr lang="zh-TW" altLang="en-US" dirty="0"/>
              <a:t>吩咐摩西說、</a:t>
            </a:r>
          </a:p>
          <a:p>
            <a:pPr marL="0" indent="0">
              <a:buNone/>
            </a:pPr>
            <a:r>
              <a:rPr lang="en-US" altLang="zh-TW" dirty="0" smtClean="0"/>
              <a:t>26 </a:t>
            </a:r>
            <a:r>
              <a:rPr lang="zh-TW" altLang="en-US" dirty="0" smtClean="0"/>
              <a:t>你</a:t>
            </a:r>
            <a:r>
              <a:rPr lang="zh-TW" altLang="en-US" dirty="0"/>
              <a:t>曉諭利未人說、你們從以色列人中所取的十分之一、就是我給你們為業的、要再從那十分之一中取十分之一、作為舉祭獻給耶和華。</a:t>
            </a:r>
          </a:p>
          <a:p>
            <a:pPr marL="0" indent="0">
              <a:buNone/>
            </a:pPr>
            <a:r>
              <a:rPr lang="en-US" altLang="zh-TW" dirty="0" smtClean="0"/>
              <a:t>27 </a:t>
            </a:r>
            <a:r>
              <a:rPr lang="zh-TW" altLang="en-US" dirty="0" smtClean="0"/>
              <a:t>這</a:t>
            </a:r>
            <a:r>
              <a:rPr lang="zh-TW" altLang="en-US" dirty="0"/>
              <a:t>舉祭、要算為你們上的榖、又如滿酒醡的酒。</a:t>
            </a:r>
          </a:p>
          <a:p>
            <a:pPr marL="0" indent="0">
              <a:buNone/>
            </a:pPr>
            <a:r>
              <a:rPr lang="en-US" altLang="zh-TW" dirty="0" smtClean="0"/>
              <a:t>28 </a:t>
            </a:r>
            <a:r>
              <a:rPr lang="zh-TW" altLang="en-US" dirty="0" smtClean="0"/>
              <a:t>這樣</a:t>
            </a:r>
            <a:r>
              <a:rPr lang="zh-TW" altLang="en-US" dirty="0"/>
              <a:t>、你們從以色列人中所得的十分之一、也要作舉祭獻給耶和華、從這十分之一中、</a:t>
            </a:r>
            <a:r>
              <a:rPr lang="zh-TW" altLang="en-US" b="1" dirty="0"/>
              <a:t>將所獻給耶和華的舉祭、歸給祭司亞倫。</a:t>
            </a:r>
          </a:p>
          <a:p>
            <a:pPr marL="0" indent="0">
              <a:buNone/>
            </a:pPr>
            <a:r>
              <a:rPr lang="en-US" altLang="zh-TW" dirty="0" smtClean="0"/>
              <a:t>29 </a:t>
            </a:r>
            <a:r>
              <a:rPr lang="zh-TW" altLang="en-US" dirty="0" smtClean="0"/>
              <a:t>奉</a:t>
            </a:r>
            <a:r>
              <a:rPr lang="zh-TW" altLang="en-US" dirty="0"/>
              <a:t>給你們的一切禮物、要從其中將</a:t>
            </a:r>
            <a:r>
              <a:rPr lang="zh-TW" altLang="en-US" b="1" dirty="0"/>
              <a:t>至好的、就是分別為聖的</a:t>
            </a:r>
            <a:r>
              <a:rPr lang="zh-TW" altLang="en-US" dirty="0"/>
              <a:t>、獻給耶和華為舉祭。</a:t>
            </a:r>
          </a:p>
          <a:p>
            <a:pPr marL="0" indent="0">
              <a:buNone/>
            </a:pPr>
            <a:r>
              <a:rPr lang="en-US" altLang="zh-TW" dirty="0" smtClean="0"/>
              <a:t>30 </a:t>
            </a:r>
            <a:r>
              <a:rPr lang="zh-TW" altLang="en-US" dirty="0" smtClean="0"/>
              <a:t>所以</a:t>
            </a:r>
            <a:r>
              <a:rPr lang="zh-TW" altLang="en-US" dirty="0"/>
              <a:t>你要對利未人說、你們從其中將</a:t>
            </a:r>
            <a:r>
              <a:rPr lang="zh-TW" altLang="en-US" b="1" dirty="0"/>
              <a:t>至好的</a:t>
            </a:r>
            <a:r>
              <a:rPr lang="zh-TW" altLang="en-US" dirty="0"/>
              <a:t>舉起、這就算為你們上的糧、又如酒醡的酒。</a:t>
            </a:r>
          </a:p>
          <a:p>
            <a:pPr marL="0" indent="0">
              <a:buNone/>
            </a:pPr>
            <a:r>
              <a:rPr lang="en-US" altLang="zh-TW" dirty="0" smtClean="0"/>
              <a:t>31 </a:t>
            </a:r>
            <a:r>
              <a:rPr lang="zh-TW" altLang="en-US" dirty="0" smtClean="0"/>
              <a:t>你們</a:t>
            </a:r>
            <a:r>
              <a:rPr lang="zh-TW" altLang="en-US" dirty="0"/>
              <a:t>和你們家屬、隨處可以喫、這原是你們的賞賜、是酬你們在會幕裏辦事的勞。</a:t>
            </a:r>
          </a:p>
          <a:p>
            <a:pPr marL="0" indent="0">
              <a:buNone/>
            </a:pPr>
            <a:r>
              <a:rPr lang="en-US" altLang="zh-TW" dirty="0" smtClean="0"/>
              <a:t>32 </a:t>
            </a:r>
            <a:r>
              <a:rPr lang="zh-TW" altLang="en-US" dirty="0" smtClean="0"/>
              <a:t>你們</a:t>
            </a:r>
            <a:r>
              <a:rPr lang="zh-TW" altLang="en-US" dirty="0"/>
              <a:t>從其中將</a:t>
            </a:r>
            <a:r>
              <a:rPr lang="zh-TW" altLang="en-US" b="1" dirty="0"/>
              <a:t>至好的</a:t>
            </a:r>
            <a:r>
              <a:rPr lang="zh-TW" altLang="en-US" dirty="0"/>
              <a:t>舉起、就不至因這物擔罪。你們不可褻瀆以色列人的聖物、免得死亡。</a:t>
            </a:r>
          </a:p>
          <a:p>
            <a:endParaRPr lang="zh-TW" altLang="en-US" dirty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B1DD2-DE54-4DB9-AD4C-9EBCECF41DDA}" type="slidenum">
              <a:rPr lang="zh-TW" altLang="en-US" smtClean="0"/>
              <a:t>19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2717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B1DD2-DE54-4DB9-AD4C-9EBCECF41DDA}" type="slidenum">
              <a:rPr lang="zh-TW" altLang="en-US" smtClean="0"/>
              <a:t>2</a:t>
            </a:fld>
            <a:endParaRPr lang="zh-TW" altLang="en-US"/>
          </a:p>
        </p:txBody>
      </p:sp>
      <p:sp>
        <p:nvSpPr>
          <p:cNvPr id="6" name="內容版面配置區 5"/>
          <p:cNvSpPr>
            <a:spLocks noGrp="1"/>
          </p:cNvSpPr>
          <p:nvPr>
            <p:ph idx="1"/>
          </p:nvPr>
        </p:nvSpPr>
        <p:spPr>
          <a:xfrm>
            <a:off x="685800" y="838200"/>
            <a:ext cx="8001000" cy="5287963"/>
          </a:xfrm>
        </p:spPr>
        <p:txBody>
          <a:bodyPr/>
          <a:lstStyle/>
          <a:p>
            <a:pPr marL="0" indent="0">
              <a:buNone/>
            </a:pPr>
            <a:r>
              <a:rPr lang="zh-TW" altLang="en-US" sz="2400" u="sng" dirty="0" smtClean="0"/>
              <a:t>學歷</a:t>
            </a:r>
            <a:endParaRPr lang="en-US" altLang="zh-TW" sz="2400" u="sng" dirty="0" smtClean="0"/>
          </a:p>
          <a:p>
            <a:pPr marL="0" indent="0">
              <a:buNone/>
            </a:pPr>
            <a:r>
              <a:rPr lang="en-US" altLang="zh-TW" sz="2400" dirty="0" smtClean="0"/>
              <a:t>1. MBA major in Human Resources Manager   </a:t>
            </a:r>
          </a:p>
          <a:p>
            <a:pPr marL="0" indent="0">
              <a:buNone/>
            </a:pPr>
            <a:r>
              <a:rPr lang="en-US" altLang="zh-TW" sz="2400" dirty="0"/>
              <a:t> </a:t>
            </a:r>
            <a:r>
              <a:rPr lang="en-US" altLang="zh-TW" sz="2400" dirty="0" smtClean="0"/>
              <a:t>    University of Alabama in Huntsville</a:t>
            </a:r>
            <a:r>
              <a:rPr lang="zh-TW" altLang="zh-TW" sz="2400" dirty="0"/>
              <a:t/>
            </a:r>
            <a:br>
              <a:rPr lang="zh-TW" altLang="zh-TW" sz="2400" dirty="0"/>
            </a:br>
            <a:r>
              <a:rPr lang="en-US" altLang="zh-TW" sz="2400" dirty="0" smtClean="0"/>
              <a:t>2. </a:t>
            </a:r>
            <a:r>
              <a:rPr lang="zh-TW" altLang="zh-TW" sz="2400" dirty="0" smtClean="0"/>
              <a:t>正道</a:t>
            </a:r>
            <a:r>
              <a:rPr lang="zh-TW" altLang="zh-TW" sz="2400" dirty="0"/>
              <a:t>福音神學院 基督教研究</a:t>
            </a:r>
            <a:r>
              <a:rPr lang="zh-TW" altLang="zh-TW" sz="2400" dirty="0" smtClean="0"/>
              <a:t>碩士</a:t>
            </a:r>
            <a:endParaRPr lang="en-US" altLang="zh-TW" sz="2400" dirty="0" smtClean="0"/>
          </a:p>
          <a:p>
            <a:pPr marL="0" indent="0">
              <a:buNone/>
            </a:pPr>
            <a:r>
              <a:rPr lang="en-US" altLang="zh-TW" sz="2400" dirty="0" smtClean="0"/>
              <a:t>3. </a:t>
            </a:r>
            <a:r>
              <a:rPr lang="zh-TW" altLang="zh-TW" sz="2400" dirty="0" smtClean="0"/>
              <a:t>正道</a:t>
            </a:r>
            <a:r>
              <a:rPr lang="zh-TW" altLang="zh-TW" sz="2400" dirty="0"/>
              <a:t>福音神學院 教牧學博士</a:t>
            </a:r>
            <a:br>
              <a:rPr lang="zh-TW" altLang="zh-TW" sz="2400" dirty="0"/>
            </a:br>
            <a:endParaRPr lang="en-US" altLang="zh-TW" sz="2400" dirty="0" smtClean="0"/>
          </a:p>
          <a:p>
            <a:pPr marL="0" indent="0">
              <a:buNone/>
            </a:pPr>
            <a:r>
              <a:rPr lang="zh-TW" altLang="en-US" sz="2400" u="sng" dirty="0"/>
              <a:t>全職服事</a:t>
            </a:r>
            <a:r>
              <a:rPr lang="zh-TW" altLang="en-US" sz="2400" u="sng" dirty="0" smtClean="0"/>
              <a:t>前之經歷</a:t>
            </a:r>
            <a:endParaRPr lang="en-US" altLang="zh-TW" sz="2400" u="sng" dirty="0" smtClean="0"/>
          </a:p>
          <a:p>
            <a:pPr marL="0" indent="0">
              <a:buNone/>
            </a:pPr>
            <a:r>
              <a:rPr lang="en-US" altLang="zh-TW" sz="2400" dirty="0" smtClean="0"/>
              <a:t>1. </a:t>
            </a:r>
            <a:r>
              <a:rPr lang="zh-TW" altLang="en-US" sz="2400" dirty="0" smtClean="0"/>
              <a:t>行銷廣告、市場調查</a:t>
            </a:r>
            <a:endParaRPr lang="en-US" altLang="zh-TW" sz="2400" dirty="0" smtClean="0"/>
          </a:p>
          <a:p>
            <a:pPr marL="0" indent="0">
              <a:buNone/>
            </a:pPr>
            <a:r>
              <a:rPr lang="en-US" altLang="zh-TW" sz="2400" dirty="0" smtClean="0"/>
              <a:t>2. </a:t>
            </a:r>
            <a:r>
              <a:rPr lang="zh-TW" altLang="en-US" sz="2400" dirty="0" smtClean="0"/>
              <a:t>人力資源管理、教育訓練</a:t>
            </a:r>
            <a:endParaRPr lang="en-US" altLang="zh-TW" sz="2400" dirty="0" smtClean="0"/>
          </a:p>
          <a:p>
            <a:pPr marL="0" indent="0">
              <a:buNone/>
            </a:pPr>
            <a:r>
              <a:rPr lang="en-US" altLang="zh-TW" sz="2400" dirty="0" smtClean="0"/>
              <a:t>3. </a:t>
            </a:r>
            <a:r>
              <a:rPr lang="zh-TW" altLang="en-US" sz="2400" dirty="0" smtClean="0"/>
              <a:t>目前：正道福音神學院人力資源經理</a:t>
            </a:r>
            <a:endParaRPr lang="en-US" altLang="zh-TW" sz="2400" dirty="0" smtClean="0"/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10440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85800"/>
          </a:xfrm>
        </p:spPr>
        <p:txBody>
          <a:bodyPr>
            <a:normAutofit/>
          </a:bodyPr>
          <a:lstStyle/>
          <a:p>
            <a:r>
              <a:rPr lang="zh-TW" altLang="en-US" sz="2800" u="sng" dirty="0" smtClean="0"/>
              <a:t>申命記十八章</a:t>
            </a:r>
            <a:r>
              <a:rPr lang="en-US" altLang="zh-TW" sz="2800" u="sng" dirty="0" smtClean="0"/>
              <a:t>1~8</a:t>
            </a:r>
            <a:endParaRPr lang="zh-TW" altLang="en-US" sz="2800" u="sng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altLang="zh-TW" dirty="0" smtClean="0"/>
              <a:t>1 </a:t>
            </a:r>
            <a:r>
              <a:rPr lang="zh-TW" altLang="en-US" u="sng" dirty="0" smtClean="0"/>
              <a:t>祭司</a:t>
            </a:r>
            <a:r>
              <a:rPr lang="zh-TW" altLang="en-US" u="sng" dirty="0"/>
              <a:t>利未人、和利未全支派、必在以色列中無分無業、他們所</a:t>
            </a:r>
            <a:r>
              <a:rPr lang="zh-TW" altLang="en-US" u="sng" dirty="0" smtClean="0"/>
              <a:t>喫 </a:t>
            </a:r>
            <a:endParaRPr lang="en-US" altLang="zh-TW" u="sng" dirty="0" smtClean="0"/>
          </a:p>
          <a:p>
            <a:pPr marL="0" indent="0">
              <a:buNone/>
            </a:pPr>
            <a:r>
              <a:rPr lang="en-US" altLang="zh-TW" u="sng" dirty="0"/>
              <a:t> </a:t>
            </a:r>
            <a:r>
              <a:rPr lang="en-US" altLang="zh-TW" u="sng" dirty="0" smtClean="0"/>
              <a:t>   </a:t>
            </a:r>
            <a:r>
              <a:rPr lang="zh-TW" altLang="en-US" u="sng" dirty="0" smtClean="0"/>
              <a:t>用</a:t>
            </a:r>
            <a:r>
              <a:rPr lang="zh-TW" altLang="en-US" u="sng" dirty="0"/>
              <a:t>的、就是獻給耶和華的火祭、和一切所捐的。</a:t>
            </a:r>
          </a:p>
          <a:p>
            <a:pPr marL="0" indent="0">
              <a:buNone/>
            </a:pPr>
            <a:r>
              <a:rPr lang="en-US" altLang="zh-TW" dirty="0" smtClean="0"/>
              <a:t>2 </a:t>
            </a:r>
            <a:r>
              <a:rPr lang="zh-TW" altLang="en-US" u="sng" dirty="0" smtClean="0"/>
              <a:t>他們</a:t>
            </a:r>
            <a:r>
              <a:rPr lang="zh-TW" altLang="en-US" u="sng" dirty="0"/>
              <a:t>在弟兄中必沒有產業、耶和華是他們的產業、正如耶和華</a:t>
            </a:r>
            <a:r>
              <a:rPr lang="zh-TW" altLang="en-US" u="sng" dirty="0" smtClean="0"/>
              <a:t>所</a:t>
            </a:r>
            <a:endParaRPr lang="en-US" altLang="zh-TW" u="sng" dirty="0" smtClean="0"/>
          </a:p>
          <a:p>
            <a:pPr marL="0" indent="0">
              <a:buNone/>
            </a:pPr>
            <a:r>
              <a:rPr lang="en-US" altLang="zh-TW" u="sng" dirty="0"/>
              <a:t> </a:t>
            </a:r>
            <a:r>
              <a:rPr lang="en-US" altLang="zh-TW" u="sng" dirty="0" smtClean="0"/>
              <a:t>   </a:t>
            </a:r>
            <a:r>
              <a:rPr lang="zh-TW" altLang="en-US" u="sng" dirty="0" smtClean="0"/>
              <a:t>應許</a:t>
            </a:r>
            <a:r>
              <a:rPr lang="zh-TW" altLang="en-US" u="sng" dirty="0"/>
              <a:t>他們的。</a:t>
            </a:r>
          </a:p>
          <a:p>
            <a:pPr marL="0" indent="0">
              <a:buNone/>
            </a:pPr>
            <a:r>
              <a:rPr lang="en-US" altLang="zh-TW" b="1" dirty="0" smtClean="0"/>
              <a:t>3 </a:t>
            </a:r>
            <a:r>
              <a:rPr lang="zh-TW" altLang="en-US" b="1" u="sng" dirty="0" smtClean="0"/>
              <a:t>祭司</a:t>
            </a:r>
            <a:r>
              <a:rPr lang="zh-TW" altLang="en-US" b="1" u="sng" dirty="0"/>
              <a:t>從百姓所當得的分乃是這樣．凡獻牛或羊為祭的、要把前腿</a:t>
            </a:r>
            <a:r>
              <a:rPr lang="zh-TW" altLang="en-US" b="1" u="sng" dirty="0" smtClean="0"/>
              <a:t>、</a:t>
            </a:r>
            <a:endParaRPr lang="en-US" altLang="zh-TW" b="1" u="sng" dirty="0" smtClean="0"/>
          </a:p>
          <a:p>
            <a:pPr marL="0" indent="0">
              <a:buNone/>
            </a:pPr>
            <a:r>
              <a:rPr lang="en-US" altLang="zh-TW" b="1" u="sng" dirty="0"/>
              <a:t> </a:t>
            </a:r>
            <a:r>
              <a:rPr lang="en-US" altLang="zh-TW" b="1" u="sng" dirty="0" smtClean="0"/>
              <a:t>  </a:t>
            </a:r>
            <a:r>
              <a:rPr lang="zh-TW" altLang="en-US" b="1" u="sng" dirty="0" smtClean="0"/>
              <a:t>和</a:t>
            </a:r>
            <a:r>
              <a:rPr lang="zh-TW" altLang="en-US" b="1" u="sng" dirty="0"/>
              <a:t>兩腮、並脾胃給祭司。</a:t>
            </a:r>
          </a:p>
          <a:p>
            <a:pPr marL="0" indent="0">
              <a:buNone/>
            </a:pPr>
            <a:r>
              <a:rPr lang="en-US" altLang="zh-TW" b="1" u="sng" dirty="0" smtClean="0"/>
              <a:t>4 </a:t>
            </a:r>
            <a:r>
              <a:rPr lang="zh-TW" altLang="en-US" b="1" u="sng" dirty="0" smtClean="0"/>
              <a:t>初</a:t>
            </a:r>
            <a:r>
              <a:rPr lang="zh-TW" altLang="en-US" b="1" u="sng" dirty="0"/>
              <a:t>收的五穀、新酒、和油、並初剪的羊毛、也要給他。</a:t>
            </a:r>
          </a:p>
          <a:p>
            <a:pPr marL="0" indent="0">
              <a:buNone/>
            </a:pPr>
            <a:r>
              <a:rPr lang="en-US" altLang="zh-TW" b="1" u="sng" dirty="0" smtClean="0"/>
              <a:t>5 </a:t>
            </a:r>
            <a:r>
              <a:rPr lang="zh-TW" altLang="en-US" b="1" u="sng" dirty="0" smtClean="0"/>
              <a:t>因為</a:t>
            </a:r>
            <a:r>
              <a:rPr lang="zh-TW" altLang="en-US" b="1" u="sng" dirty="0"/>
              <a:t>耶和華你的　神、從你各支派中將他揀選出來、使他和他</a:t>
            </a:r>
            <a:r>
              <a:rPr lang="zh-TW" altLang="en-US" b="1" u="sng" dirty="0" smtClean="0"/>
              <a:t>子</a:t>
            </a:r>
            <a:endParaRPr lang="en-US" altLang="zh-TW" b="1" u="sng" dirty="0" smtClean="0"/>
          </a:p>
          <a:p>
            <a:pPr marL="0" indent="0">
              <a:buNone/>
            </a:pPr>
            <a:r>
              <a:rPr lang="en-US" altLang="zh-TW" b="1" u="sng" dirty="0"/>
              <a:t> </a:t>
            </a:r>
            <a:r>
              <a:rPr lang="en-US" altLang="zh-TW" b="1" u="sng" dirty="0" smtClean="0"/>
              <a:t>  </a:t>
            </a:r>
            <a:r>
              <a:rPr lang="zh-TW" altLang="en-US" b="1" u="sng" dirty="0" smtClean="0"/>
              <a:t>孫</a:t>
            </a:r>
            <a:r>
              <a:rPr lang="zh-TW" altLang="en-US" b="1" u="sng" dirty="0"/>
              <a:t>、永遠奉耶和華的名侍立事奉。</a:t>
            </a:r>
          </a:p>
          <a:p>
            <a:pPr marL="0" indent="0">
              <a:buNone/>
            </a:pPr>
            <a:r>
              <a:rPr lang="en-US" altLang="zh-TW" dirty="0" smtClean="0"/>
              <a:t>6 </a:t>
            </a:r>
            <a:r>
              <a:rPr lang="zh-TW" altLang="en-US" dirty="0" smtClean="0"/>
              <a:t>利</a:t>
            </a:r>
            <a:r>
              <a:rPr lang="zh-TW" altLang="en-US" dirty="0"/>
              <a:t>未人、無論寄居在以色列中的那一座城、若從那裏出來、</a:t>
            </a:r>
            <a:r>
              <a:rPr lang="zh-TW" altLang="en-US" dirty="0" smtClean="0"/>
              <a:t>一心</a:t>
            </a:r>
            <a:endParaRPr lang="en-US" altLang="zh-TW" dirty="0" smtClean="0"/>
          </a:p>
          <a:p>
            <a:pPr marL="0" indent="0">
              <a:buNone/>
            </a:pPr>
            <a:r>
              <a:rPr lang="en-US" altLang="zh-TW" dirty="0"/>
              <a:t> </a:t>
            </a:r>
            <a:r>
              <a:rPr lang="en-US" altLang="zh-TW" dirty="0" smtClean="0"/>
              <a:t>  </a:t>
            </a:r>
            <a:r>
              <a:rPr lang="zh-TW" altLang="en-US" dirty="0" smtClean="0"/>
              <a:t>願意</a:t>
            </a:r>
            <a:r>
              <a:rPr lang="zh-TW" altLang="en-US" dirty="0"/>
              <a:t>到耶和華所選擇的地方、</a:t>
            </a:r>
          </a:p>
          <a:p>
            <a:pPr marL="0" indent="0">
              <a:buNone/>
            </a:pPr>
            <a:r>
              <a:rPr lang="en-US" altLang="zh-TW" dirty="0" smtClean="0"/>
              <a:t>7 </a:t>
            </a:r>
            <a:r>
              <a:rPr lang="zh-TW" altLang="en-US" dirty="0" smtClean="0"/>
              <a:t>就要</a:t>
            </a:r>
            <a:r>
              <a:rPr lang="zh-TW" altLang="en-US" dirty="0"/>
              <a:t>奉耶和華他　神的名事奉、像他眾弟兄利未人侍立在</a:t>
            </a:r>
            <a:r>
              <a:rPr lang="zh-TW" altLang="en-US" dirty="0" smtClean="0"/>
              <a:t>耶和華</a:t>
            </a:r>
            <a:endParaRPr lang="en-US" altLang="zh-TW" dirty="0" smtClean="0"/>
          </a:p>
          <a:p>
            <a:pPr marL="0" indent="0">
              <a:buNone/>
            </a:pPr>
            <a:r>
              <a:rPr lang="en-US" altLang="zh-TW" dirty="0"/>
              <a:t> </a:t>
            </a:r>
            <a:r>
              <a:rPr lang="en-US" altLang="zh-TW" dirty="0" smtClean="0"/>
              <a:t>   </a:t>
            </a:r>
            <a:r>
              <a:rPr lang="zh-TW" altLang="en-US" dirty="0" smtClean="0"/>
              <a:t>面前</a:t>
            </a:r>
            <a:r>
              <a:rPr lang="zh-TW" altLang="en-US" dirty="0"/>
              <a:t>事奉一樣。</a:t>
            </a:r>
          </a:p>
          <a:p>
            <a:pPr marL="0" indent="0">
              <a:buNone/>
            </a:pPr>
            <a:r>
              <a:rPr lang="en-US" altLang="zh-TW" dirty="0" smtClean="0"/>
              <a:t>8 </a:t>
            </a:r>
            <a:r>
              <a:rPr lang="zh-TW" altLang="en-US" dirty="0" smtClean="0"/>
              <a:t>除了</a:t>
            </a:r>
            <a:r>
              <a:rPr lang="zh-TW" altLang="en-US" dirty="0"/>
              <a:t>他賣祖父產業所得的以外、還要得一分祭物與他們同喫。</a:t>
            </a:r>
          </a:p>
          <a:p>
            <a:pPr marL="0" indent="0">
              <a:buNone/>
            </a:pPr>
            <a:endParaRPr lang="zh-TW" altLang="en-US" dirty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B1DD2-DE54-4DB9-AD4C-9EBCECF41DDA}" type="slidenum">
              <a:rPr lang="zh-TW" altLang="en-US" smtClean="0"/>
              <a:t>20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04796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200" u="sng" dirty="0" smtClean="0"/>
              <a:t>以西結書四十四章</a:t>
            </a:r>
            <a:r>
              <a:rPr lang="en-US" altLang="zh-TW" sz="3200" u="sng" dirty="0" smtClean="0"/>
              <a:t>28~30</a:t>
            </a:r>
            <a:endParaRPr lang="zh-TW" altLang="en-US" sz="3200" u="sng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dirty="0" smtClean="0"/>
              <a:t>28 </a:t>
            </a:r>
            <a:r>
              <a:rPr lang="zh-TW" altLang="en-US" dirty="0" smtClean="0"/>
              <a:t>祭司</a:t>
            </a:r>
            <a:r>
              <a:rPr lang="zh-TW" altLang="en-US" dirty="0"/>
              <a:t>必有產業</a:t>
            </a:r>
            <a:r>
              <a:rPr lang="en-US" altLang="zh-TW" dirty="0"/>
              <a:t>‧</a:t>
            </a:r>
            <a:r>
              <a:rPr lang="zh-TW" altLang="en-US" dirty="0"/>
              <a:t>我是他們的產業</a:t>
            </a:r>
            <a:r>
              <a:rPr lang="en-US" altLang="zh-TW" dirty="0"/>
              <a:t>‧</a:t>
            </a:r>
            <a:r>
              <a:rPr lang="zh-TW" altLang="en-US" dirty="0"/>
              <a:t>不可</a:t>
            </a:r>
            <a:r>
              <a:rPr lang="zh-TW" altLang="en-US" dirty="0" smtClean="0"/>
              <a:t>在  </a:t>
            </a:r>
            <a:endParaRPr lang="en-US" altLang="zh-TW" dirty="0" smtClean="0"/>
          </a:p>
          <a:p>
            <a:pPr marL="0" indent="0">
              <a:buNone/>
            </a:pPr>
            <a:r>
              <a:rPr lang="en-US" altLang="zh-TW" dirty="0"/>
              <a:t> </a:t>
            </a:r>
            <a:r>
              <a:rPr lang="en-US" altLang="zh-TW" dirty="0" smtClean="0"/>
              <a:t>    </a:t>
            </a:r>
            <a:r>
              <a:rPr lang="zh-TW" altLang="en-US" dirty="0" smtClean="0"/>
              <a:t>以色列</a:t>
            </a:r>
            <a:r>
              <a:rPr lang="zh-TW" altLang="en-US" dirty="0"/>
              <a:t>中給他們基業</a:t>
            </a:r>
            <a:r>
              <a:rPr lang="en-US" altLang="zh-TW" dirty="0"/>
              <a:t>‧</a:t>
            </a:r>
            <a:r>
              <a:rPr lang="zh-TW" altLang="en-US" dirty="0"/>
              <a:t>我是他們的基業。</a:t>
            </a:r>
          </a:p>
          <a:p>
            <a:pPr marL="514350" indent="-514350">
              <a:buAutoNum type="arabicPlain" startAt="29"/>
            </a:pPr>
            <a:r>
              <a:rPr lang="zh-TW" altLang="en-US" dirty="0" smtClean="0"/>
              <a:t>素</a:t>
            </a:r>
            <a:r>
              <a:rPr lang="zh-TW" altLang="en-US" dirty="0"/>
              <a:t>祭、贖罪祭、和贖愆祭、他們都</a:t>
            </a:r>
            <a:r>
              <a:rPr lang="zh-TW" altLang="en-US" dirty="0" smtClean="0"/>
              <a:t>可以</a:t>
            </a:r>
            <a:endParaRPr lang="en-US" altLang="zh-TW" dirty="0" smtClean="0"/>
          </a:p>
          <a:p>
            <a:pPr marL="0" indent="0">
              <a:buNone/>
            </a:pPr>
            <a:r>
              <a:rPr lang="en-US" altLang="zh-TW" dirty="0" smtClean="0"/>
              <a:t>      </a:t>
            </a:r>
            <a:r>
              <a:rPr lang="zh-TW" altLang="en-US" dirty="0" smtClean="0"/>
              <a:t>喫</a:t>
            </a:r>
            <a:r>
              <a:rPr lang="en-US" altLang="zh-TW" dirty="0"/>
              <a:t>‧</a:t>
            </a:r>
            <a:r>
              <a:rPr lang="zh-TW" altLang="en-US" dirty="0"/>
              <a:t>以色列中一切永獻的物、都要歸他們。</a:t>
            </a:r>
          </a:p>
          <a:p>
            <a:pPr marL="0" indent="0">
              <a:buNone/>
            </a:pPr>
            <a:r>
              <a:rPr lang="en-US" altLang="zh-TW" dirty="0" smtClean="0"/>
              <a:t>30 </a:t>
            </a:r>
            <a:r>
              <a:rPr lang="zh-TW" altLang="en-US" dirty="0" smtClean="0"/>
              <a:t>首先</a:t>
            </a:r>
            <a:r>
              <a:rPr lang="zh-TW" altLang="en-US" dirty="0"/>
              <a:t>初熟之物、和一切所獻的供物、都</a:t>
            </a:r>
            <a:r>
              <a:rPr lang="zh-TW" altLang="en-US" dirty="0" smtClean="0"/>
              <a:t>要  </a:t>
            </a:r>
            <a:endParaRPr lang="en-US" altLang="zh-TW" dirty="0" smtClean="0"/>
          </a:p>
          <a:p>
            <a:pPr marL="0" indent="0">
              <a:buNone/>
            </a:pPr>
            <a:r>
              <a:rPr lang="en-US" altLang="zh-TW" dirty="0"/>
              <a:t> </a:t>
            </a:r>
            <a:r>
              <a:rPr lang="en-US" altLang="zh-TW" dirty="0" smtClean="0"/>
              <a:t>     </a:t>
            </a:r>
            <a:r>
              <a:rPr lang="zh-TW" altLang="en-US" dirty="0" smtClean="0"/>
              <a:t>歸</a:t>
            </a:r>
            <a:r>
              <a:rPr lang="zh-TW" altLang="en-US" dirty="0"/>
              <a:t>給祭司</a:t>
            </a:r>
            <a:r>
              <a:rPr lang="en-US" altLang="zh-TW" dirty="0"/>
              <a:t>‧</a:t>
            </a:r>
            <a:r>
              <a:rPr lang="zh-TW" altLang="en-US" dirty="0"/>
              <a:t>你們也要用初熟的麥子磨麵</a:t>
            </a:r>
            <a:r>
              <a:rPr lang="zh-TW" altLang="en-US" dirty="0" smtClean="0"/>
              <a:t>給 </a:t>
            </a:r>
            <a:endParaRPr lang="en-US" altLang="zh-TW" dirty="0" smtClean="0"/>
          </a:p>
          <a:p>
            <a:pPr marL="0" indent="0">
              <a:buNone/>
            </a:pPr>
            <a:r>
              <a:rPr lang="en-US" altLang="zh-TW" dirty="0"/>
              <a:t> </a:t>
            </a:r>
            <a:r>
              <a:rPr lang="en-US" altLang="zh-TW" dirty="0" smtClean="0"/>
              <a:t>     </a:t>
            </a:r>
            <a:r>
              <a:rPr lang="zh-TW" altLang="en-US" dirty="0" smtClean="0"/>
              <a:t>祭司</a:t>
            </a:r>
            <a:r>
              <a:rPr lang="en-US" altLang="zh-TW" dirty="0"/>
              <a:t>‧</a:t>
            </a:r>
            <a:r>
              <a:rPr lang="zh-TW" altLang="en-US" u="sng" dirty="0"/>
              <a:t>這樣、福氣就必臨到你們的家了</a:t>
            </a:r>
            <a:r>
              <a:rPr lang="zh-TW" altLang="en-US" u="sng" dirty="0" smtClean="0"/>
              <a:t>。</a:t>
            </a:r>
            <a:endParaRPr lang="zh-TW" altLang="en-US" dirty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B1DD2-DE54-4DB9-AD4C-9EBCECF41DDA}" type="slidenum">
              <a:rPr lang="zh-TW" altLang="en-US" smtClean="0"/>
              <a:t>21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44885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zh-TW" altLang="en-US" sz="2800" u="sng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14400" y="1600200"/>
            <a:ext cx="7772400" cy="4525963"/>
          </a:xfrm>
        </p:spPr>
        <p:txBody>
          <a:bodyPr/>
          <a:lstStyle/>
          <a:p>
            <a:pPr marL="514350" indent="-514350">
              <a:buFont typeface="+mj-ea"/>
              <a:buAutoNum type="ea1ChtPeriod" startAt="2"/>
            </a:pPr>
            <a:r>
              <a:rPr lang="zh-TW" altLang="en-US" dirty="0" smtClean="0"/>
              <a:t> 新約</a:t>
            </a:r>
            <a:r>
              <a:rPr lang="zh-TW" altLang="en-US" dirty="0"/>
              <a:t>聖經的</a:t>
            </a:r>
            <a:r>
              <a:rPr lang="zh-TW" altLang="en-US" dirty="0" smtClean="0"/>
              <a:t>教導</a:t>
            </a:r>
            <a:endParaRPr lang="en-US" altLang="zh-TW" dirty="0" smtClean="0"/>
          </a:p>
          <a:p>
            <a:pPr marL="914400" lvl="1" indent="-514350">
              <a:buFont typeface="+mj-lt"/>
              <a:buAutoNum type="alphaUcPeriod"/>
            </a:pPr>
            <a:r>
              <a:rPr lang="zh-TW" altLang="en-US" dirty="0" smtClean="0"/>
              <a:t>工人當得工價</a:t>
            </a:r>
            <a:endParaRPr lang="en-US" altLang="zh-TW" dirty="0" smtClean="0"/>
          </a:p>
          <a:p>
            <a:pPr marL="400050" lvl="1" indent="0">
              <a:buNone/>
            </a:pPr>
            <a:r>
              <a:rPr lang="en-US" altLang="zh-TW" dirty="0"/>
              <a:t> </a:t>
            </a:r>
            <a:r>
              <a:rPr lang="en-US" altLang="zh-TW" dirty="0" smtClean="0"/>
              <a:t>     </a:t>
            </a:r>
            <a:r>
              <a:rPr lang="zh-TW" altLang="en-US" dirty="0" smtClean="0"/>
              <a:t>太十</a:t>
            </a:r>
            <a:r>
              <a:rPr lang="en-US" altLang="zh-TW" dirty="0" smtClean="0"/>
              <a:t>9~10</a:t>
            </a:r>
            <a:r>
              <a:rPr lang="zh-TW" altLang="en-US" dirty="0" smtClean="0"/>
              <a:t>，路十</a:t>
            </a:r>
            <a:r>
              <a:rPr lang="en-US" altLang="zh-TW" dirty="0" smtClean="0"/>
              <a:t>4, 7</a:t>
            </a:r>
            <a:r>
              <a:rPr lang="zh-TW" altLang="en-US" dirty="0" smtClean="0"/>
              <a:t>，提前五</a:t>
            </a:r>
            <a:r>
              <a:rPr lang="en-US" altLang="zh-TW" dirty="0" smtClean="0"/>
              <a:t>18</a:t>
            </a:r>
            <a:r>
              <a:rPr lang="zh-TW" altLang="en-US" dirty="0" smtClean="0"/>
              <a:t>，</a:t>
            </a:r>
            <a:endParaRPr lang="en-US" altLang="zh-TW" dirty="0" smtClean="0"/>
          </a:p>
          <a:p>
            <a:pPr marL="400050" lvl="1" indent="0">
              <a:buNone/>
            </a:pPr>
            <a:r>
              <a:rPr lang="en-US" altLang="zh-TW" dirty="0"/>
              <a:t> </a:t>
            </a:r>
            <a:r>
              <a:rPr lang="en-US" altLang="zh-TW" dirty="0" smtClean="0"/>
              <a:t>     </a:t>
            </a:r>
            <a:r>
              <a:rPr lang="zh-TW" altLang="en-US" dirty="0" smtClean="0"/>
              <a:t>加六</a:t>
            </a:r>
            <a:r>
              <a:rPr lang="en-US" altLang="zh-TW" dirty="0" smtClean="0"/>
              <a:t>6</a:t>
            </a:r>
            <a:r>
              <a:rPr lang="zh-TW" altLang="en-US" dirty="0" smtClean="0"/>
              <a:t>，提後二</a:t>
            </a:r>
            <a:r>
              <a:rPr lang="en-US" altLang="zh-TW" dirty="0" smtClean="0"/>
              <a:t>6</a:t>
            </a:r>
          </a:p>
          <a:p>
            <a:pPr marL="914400" lvl="1" indent="-514350">
              <a:buFont typeface="+mj-lt"/>
              <a:buAutoNum type="alphaUcPeriod" startAt="2"/>
            </a:pPr>
            <a:r>
              <a:rPr lang="zh-TW" altLang="en-US" dirty="0"/>
              <a:t>設立專職傳道</a:t>
            </a:r>
            <a:r>
              <a:rPr lang="zh-TW" altLang="en-US" dirty="0" smtClean="0"/>
              <a:t>人（徒六</a:t>
            </a:r>
            <a:r>
              <a:rPr lang="en-US" altLang="zh-TW" dirty="0" smtClean="0"/>
              <a:t>1~7</a:t>
            </a:r>
            <a:r>
              <a:rPr lang="zh-TW" altLang="en-US" dirty="0" smtClean="0"/>
              <a:t>）</a:t>
            </a:r>
            <a:endParaRPr lang="en-US" altLang="zh-TW" dirty="0" smtClean="0"/>
          </a:p>
          <a:p>
            <a:pPr marL="914400" lvl="1" indent="-514350">
              <a:buFont typeface="+mj-lt"/>
              <a:buAutoNum type="alphaUcPeriod" startAt="2"/>
            </a:pPr>
            <a:r>
              <a:rPr lang="zh-TW" altLang="en-US" dirty="0"/>
              <a:t>供應一切好</a:t>
            </a:r>
            <a:r>
              <a:rPr lang="zh-TW" altLang="en-US" dirty="0" smtClean="0"/>
              <a:t>東西（加六</a:t>
            </a:r>
            <a:r>
              <a:rPr lang="en-US" altLang="zh-TW" dirty="0" smtClean="0"/>
              <a:t>6</a:t>
            </a:r>
            <a:r>
              <a:rPr lang="zh-TW" altLang="en-US" dirty="0" smtClean="0"/>
              <a:t>）</a:t>
            </a:r>
            <a:endParaRPr lang="en-US" altLang="zh-TW" dirty="0" smtClean="0"/>
          </a:p>
          <a:p>
            <a:pPr marL="914400" lvl="1" indent="-514350">
              <a:buFont typeface="+mj-lt"/>
              <a:buAutoNum type="alphaUcPeriod" startAt="2"/>
            </a:pPr>
            <a:r>
              <a:rPr lang="zh-TW" altLang="en-US" dirty="0"/>
              <a:t>敬重的</a:t>
            </a:r>
            <a:r>
              <a:rPr lang="zh-TW" altLang="en-US" dirty="0" smtClean="0"/>
              <a:t>態度（提前五</a:t>
            </a:r>
            <a:r>
              <a:rPr lang="en-US" altLang="zh-TW" dirty="0" smtClean="0"/>
              <a:t>17</a:t>
            </a:r>
            <a:r>
              <a:rPr lang="zh-TW" altLang="en-US" dirty="0" smtClean="0"/>
              <a:t>、帖前五</a:t>
            </a:r>
            <a:r>
              <a:rPr lang="en-US" altLang="zh-TW" dirty="0" smtClean="0"/>
              <a:t>12~13</a:t>
            </a:r>
            <a:r>
              <a:rPr lang="zh-TW" altLang="en-US" dirty="0" smtClean="0"/>
              <a:t>）</a:t>
            </a:r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B1DD2-DE54-4DB9-AD4C-9EBCECF41DDA}" type="slidenum">
              <a:rPr lang="zh-TW" altLang="en-US" smtClean="0"/>
              <a:t>22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8575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838200"/>
          </a:xfrm>
        </p:spPr>
        <p:txBody>
          <a:bodyPr>
            <a:normAutofit fontScale="90000"/>
          </a:bodyPr>
          <a:lstStyle/>
          <a:p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sz="4000" u="sng" dirty="0" smtClean="0"/>
              <a:t>馬太福音十 </a:t>
            </a:r>
            <a:r>
              <a:rPr lang="en-US" altLang="zh-TW" sz="4000" u="sng" dirty="0" smtClean="0"/>
              <a:t>9~10</a:t>
            </a:r>
            <a:endParaRPr lang="zh-TW" altLang="en-US" sz="4000" u="sng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3000" dirty="0" smtClean="0"/>
              <a:t>9   </a:t>
            </a:r>
            <a:r>
              <a:rPr lang="zh-TW" altLang="en-US" sz="3000" dirty="0" smtClean="0"/>
              <a:t>腰</a:t>
            </a:r>
            <a:r>
              <a:rPr lang="zh-TW" altLang="en-US" sz="3000" dirty="0"/>
              <a:t>袋裏、不要帶金銀銅錢。</a:t>
            </a:r>
          </a:p>
          <a:p>
            <a:pPr marL="0" indent="0">
              <a:buNone/>
            </a:pPr>
            <a:r>
              <a:rPr lang="en-US" altLang="zh-TW" sz="3000" dirty="0" smtClean="0"/>
              <a:t>10 </a:t>
            </a:r>
            <a:r>
              <a:rPr lang="zh-TW" altLang="en-US" sz="3000" dirty="0" smtClean="0"/>
              <a:t>行</a:t>
            </a:r>
            <a:r>
              <a:rPr lang="zh-TW" altLang="en-US" sz="3000" dirty="0"/>
              <a:t>路不要帶口袋、不要帶兩件褂子、也</a:t>
            </a:r>
            <a:r>
              <a:rPr lang="zh-TW" altLang="en-US" sz="3000" dirty="0" smtClean="0"/>
              <a:t>不要  </a:t>
            </a:r>
            <a:endParaRPr lang="en-US" altLang="zh-TW" sz="3000" dirty="0" smtClean="0"/>
          </a:p>
          <a:p>
            <a:pPr marL="0" indent="0">
              <a:buNone/>
            </a:pPr>
            <a:r>
              <a:rPr lang="en-US" altLang="zh-TW" sz="3000" dirty="0"/>
              <a:t> </a:t>
            </a:r>
            <a:r>
              <a:rPr lang="en-US" altLang="zh-TW" sz="3000" dirty="0" smtClean="0"/>
              <a:t>     </a:t>
            </a:r>
            <a:r>
              <a:rPr lang="zh-TW" altLang="en-US" sz="3000" dirty="0" smtClean="0"/>
              <a:t>帶鞋和</a:t>
            </a:r>
            <a:r>
              <a:rPr lang="zh-TW" altLang="en-US" sz="3000" dirty="0"/>
              <a:t>枴杖．</a:t>
            </a:r>
            <a:r>
              <a:rPr lang="zh-TW" altLang="en-US" sz="3000" u="sng" dirty="0"/>
              <a:t>因為工人得飲食、是應當的。</a:t>
            </a:r>
          </a:p>
          <a:p>
            <a:pPr marL="0" indent="0">
              <a:buNone/>
            </a:pPr>
            <a:endParaRPr lang="zh-TW" altLang="en-US" sz="3000" dirty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B1DD2-DE54-4DB9-AD4C-9EBCECF41DDA}" type="slidenum">
              <a:rPr lang="zh-TW" altLang="en-US" smtClean="0"/>
              <a:t>23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31877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600" u="sng" dirty="0" smtClean="0"/>
              <a:t>路加福音十</a:t>
            </a:r>
            <a:r>
              <a:rPr lang="en-US" altLang="zh-TW" sz="3600" u="sng" dirty="0" smtClean="0"/>
              <a:t>4, 7</a:t>
            </a:r>
            <a:endParaRPr lang="zh-TW" altLang="en-US" sz="3600" u="sng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路 </a:t>
            </a:r>
            <a:r>
              <a:rPr lang="en-US" altLang="zh-TW" dirty="0"/>
              <a:t>10:4	</a:t>
            </a:r>
            <a:r>
              <a:rPr lang="zh-TW" altLang="en-US" u="sng" dirty="0"/>
              <a:t>不要帶錢囊、不要帶口袋</a:t>
            </a:r>
            <a:r>
              <a:rPr lang="zh-TW" altLang="en-US" dirty="0"/>
              <a:t>、不要帶鞋．在路上也不要問人的安。</a:t>
            </a:r>
          </a:p>
          <a:p>
            <a:endParaRPr lang="zh-TW" altLang="en-US" dirty="0"/>
          </a:p>
          <a:p>
            <a:r>
              <a:rPr lang="zh-TW" altLang="en-US" dirty="0"/>
              <a:t>路 </a:t>
            </a:r>
            <a:r>
              <a:rPr lang="en-US" altLang="zh-TW" dirty="0"/>
              <a:t>10:7	</a:t>
            </a:r>
            <a:r>
              <a:rPr lang="zh-TW" altLang="en-US" dirty="0"/>
              <a:t>你們要住在那家、喫喝他們所供給的．</a:t>
            </a:r>
            <a:r>
              <a:rPr lang="zh-TW" altLang="en-US" u="sng" dirty="0"/>
              <a:t>因為工人得工價、是應當的</a:t>
            </a:r>
            <a:r>
              <a:rPr lang="zh-TW" altLang="en-US" dirty="0"/>
              <a:t>。不要從這家搬到那家。</a:t>
            </a:r>
          </a:p>
          <a:p>
            <a:endParaRPr lang="zh-TW" altLang="en-US" dirty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B1DD2-DE54-4DB9-AD4C-9EBCECF41DDA}" type="slidenum">
              <a:rPr lang="zh-TW" altLang="en-US" smtClean="0"/>
              <a:t>24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6444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2800" u="sng" dirty="0"/>
              <a:t>提前 </a:t>
            </a:r>
            <a:r>
              <a:rPr lang="en-US" altLang="zh-TW" sz="2800" u="sng" dirty="0" smtClean="0"/>
              <a:t>5:18</a:t>
            </a:r>
          </a:p>
          <a:p>
            <a:pPr marL="0" indent="0">
              <a:buNone/>
            </a:pPr>
            <a:r>
              <a:rPr lang="zh-TW" altLang="en-US" sz="2800" dirty="0" smtClean="0"/>
              <a:t>    因為</a:t>
            </a:r>
            <a:r>
              <a:rPr lang="zh-TW" altLang="en-US" sz="2800" dirty="0"/>
              <a:t>經上說、</a:t>
            </a:r>
            <a:r>
              <a:rPr lang="en-US" altLang="zh-TW" sz="2800" dirty="0"/>
              <a:t>『</a:t>
            </a:r>
            <a:r>
              <a:rPr lang="zh-TW" altLang="en-US" sz="2800" dirty="0"/>
              <a:t>牛在場上踹穀的時候、不可籠住他的嘴。</a:t>
            </a:r>
            <a:r>
              <a:rPr lang="en-US" altLang="zh-TW" sz="2800" dirty="0"/>
              <a:t>』</a:t>
            </a:r>
            <a:r>
              <a:rPr lang="zh-TW" altLang="en-US" sz="2800" dirty="0"/>
              <a:t>又說、</a:t>
            </a:r>
            <a:r>
              <a:rPr lang="en-US" altLang="zh-TW" sz="2800" dirty="0"/>
              <a:t>『</a:t>
            </a:r>
            <a:r>
              <a:rPr lang="zh-TW" altLang="en-US" sz="2800" u="sng" dirty="0"/>
              <a:t>工人得工價是應當的。</a:t>
            </a:r>
            <a:r>
              <a:rPr lang="en-US" altLang="zh-TW" sz="2800" dirty="0"/>
              <a:t>』</a:t>
            </a:r>
          </a:p>
          <a:p>
            <a:pPr marL="0" indent="0">
              <a:buNone/>
            </a:pPr>
            <a:endParaRPr lang="zh-TW" altLang="en-US" sz="2800" dirty="0"/>
          </a:p>
          <a:p>
            <a:pPr marL="0" indent="0">
              <a:buNone/>
            </a:pPr>
            <a:r>
              <a:rPr lang="zh-TW" altLang="en-US" sz="2800" u="sng" dirty="0"/>
              <a:t>加 </a:t>
            </a:r>
            <a:r>
              <a:rPr lang="en-US" altLang="zh-TW" sz="2800" u="sng" dirty="0" smtClean="0"/>
              <a:t>6:6</a:t>
            </a:r>
          </a:p>
          <a:p>
            <a:pPr marL="0" indent="0">
              <a:buNone/>
            </a:pPr>
            <a:r>
              <a:rPr lang="zh-TW" altLang="en-US" sz="2800" dirty="0" smtClean="0"/>
              <a:t>     在</a:t>
            </a:r>
            <a:r>
              <a:rPr lang="zh-TW" altLang="en-US" sz="2800" dirty="0"/>
              <a:t>道理上受教的、當把一切需用的供給施教的人。</a:t>
            </a:r>
          </a:p>
          <a:p>
            <a:pPr marL="0" indent="0">
              <a:buNone/>
            </a:pPr>
            <a:endParaRPr lang="zh-TW" altLang="en-US" sz="2800" dirty="0"/>
          </a:p>
          <a:p>
            <a:pPr marL="0" indent="0">
              <a:buNone/>
            </a:pPr>
            <a:r>
              <a:rPr lang="zh-TW" altLang="en-US" sz="2800" u="sng" dirty="0"/>
              <a:t>提後 </a:t>
            </a:r>
            <a:r>
              <a:rPr lang="en-US" altLang="zh-TW" sz="2800" u="sng" dirty="0" smtClean="0"/>
              <a:t>2:6</a:t>
            </a:r>
          </a:p>
          <a:p>
            <a:pPr marL="0" indent="0">
              <a:buNone/>
            </a:pPr>
            <a:r>
              <a:rPr lang="zh-TW" altLang="en-US" sz="2800" dirty="0" smtClean="0"/>
              <a:t>      勞力</a:t>
            </a:r>
            <a:r>
              <a:rPr lang="zh-TW" altLang="en-US" sz="2800" dirty="0"/>
              <a:t>的農夫、理當先得糧食。</a:t>
            </a:r>
          </a:p>
          <a:p>
            <a:pPr marL="0" indent="0">
              <a:buNone/>
            </a:pPr>
            <a:endParaRPr lang="zh-TW" altLang="en-US" dirty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B1DD2-DE54-4DB9-AD4C-9EBCECF41DDA}" type="slidenum">
              <a:rPr lang="zh-TW" altLang="en-US" smtClean="0"/>
              <a:t>25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66392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zh-TW" altLang="en-US" sz="3200" u="sng" dirty="0" smtClean="0"/>
              <a:t>使徒行傳六</a:t>
            </a:r>
            <a:r>
              <a:rPr lang="en-US" altLang="zh-TW" sz="3200" u="sng" dirty="0" smtClean="0"/>
              <a:t>1~7</a:t>
            </a:r>
            <a:endParaRPr lang="zh-TW" altLang="en-US" sz="3200" u="sng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altLang="zh-TW" dirty="0" smtClean="0"/>
              <a:t>1 </a:t>
            </a:r>
            <a:r>
              <a:rPr lang="zh-TW" altLang="en-US" dirty="0" smtClean="0"/>
              <a:t>那時</a:t>
            </a:r>
            <a:r>
              <a:rPr lang="zh-TW" altLang="en-US" dirty="0"/>
              <a:t>、門徒增多、有說希利尼話的猶太人、向希伯來</a:t>
            </a:r>
            <a:r>
              <a:rPr lang="zh-TW" altLang="en-US" dirty="0" smtClean="0"/>
              <a:t>人 </a:t>
            </a:r>
            <a:endParaRPr lang="en-US" altLang="zh-TW" dirty="0" smtClean="0"/>
          </a:p>
          <a:p>
            <a:pPr marL="0" indent="0">
              <a:buNone/>
            </a:pPr>
            <a:r>
              <a:rPr lang="en-US" altLang="zh-TW" dirty="0"/>
              <a:t> </a:t>
            </a:r>
            <a:r>
              <a:rPr lang="en-US" altLang="zh-TW" dirty="0" smtClean="0"/>
              <a:t>  </a:t>
            </a:r>
            <a:r>
              <a:rPr lang="zh-TW" altLang="en-US" dirty="0" smtClean="0"/>
              <a:t>發</a:t>
            </a:r>
            <a:r>
              <a:rPr lang="zh-TW" altLang="en-US" dirty="0"/>
              <a:t>怨言．因為在天天的供給上忽了他們的寡婦。</a:t>
            </a:r>
          </a:p>
          <a:p>
            <a:pPr marL="0" indent="0">
              <a:buNone/>
            </a:pPr>
            <a:r>
              <a:rPr lang="en-US" altLang="zh-TW" dirty="0" smtClean="0"/>
              <a:t>2 </a:t>
            </a:r>
            <a:r>
              <a:rPr lang="zh-TW" altLang="en-US" dirty="0" smtClean="0"/>
              <a:t>十二</a:t>
            </a:r>
            <a:r>
              <a:rPr lang="zh-TW" altLang="en-US" dirty="0"/>
              <a:t>使徒叫眾門徒來、對他們說、我們撇下　神的道</a:t>
            </a:r>
            <a:r>
              <a:rPr lang="zh-TW" altLang="en-US" dirty="0" smtClean="0"/>
              <a:t>、</a:t>
            </a:r>
            <a:endParaRPr lang="en-US" altLang="zh-TW" dirty="0" smtClean="0"/>
          </a:p>
          <a:p>
            <a:pPr marL="0" indent="0">
              <a:buNone/>
            </a:pPr>
            <a:r>
              <a:rPr lang="en-US" altLang="zh-TW" dirty="0"/>
              <a:t> </a:t>
            </a:r>
            <a:r>
              <a:rPr lang="en-US" altLang="zh-TW" dirty="0" smtClean="0"/>
              <a:t>  </a:t>
            </a:r>
            <a:r>
              <a:rPr lang="zh-TW" altLang="en-US" dirty="0" smtClean="0"/>
              <a:t>去</a:t>
            </a:r>
            <a:r>
              <a:rPr lang="zh-TW" altLang="en-US" dirty="0"/>
              <a:t>管理飯食、原是不合宜的。</a:t>
            </a:r>
          </a:p>
          <a:p>
            <a:pPr marL="0" indent="0">
              <a:buNone/>
            </a:pPr>
            <a:r>
              <a:rPr lang="en-US" altLang="zh-TW" dirty="0" smtClean="0"/>
              <a:t>3 </a:t>
            </a:r>
            <a:r>
              <a:rPr lang="zh-TW" altLang="en-US" u="sng" dirty="0" smtClean="0"/>
              <a:t>所以</a:t>
            </a:r>
            <a:r>
              <a:rPr lang="zh-TW" altLang="en-US" u="sng" dirty="0"/>
              <a:t>弟兄們、當從你們中間選出七個有好名聲、被</a:t>
            </a:r>
            <a:r>
              <a:rPr lang="zh-TW" altLang="en-US" u="sng" dirty="0" smtClean="0"/>
              <a:t>聖靈</a:t>
            </a:r>
            <a:endParaRPr lang="en-US" altLang="zh-TW" u="sng" dirty="0" smtClean="0"/>
          </a:p>
          <a:p>
            <a:pPr marL="0" indent="0">
              <a:buNone/>
            </a:pPr>
            <a:r>
              <a:rPr lang="en-US" altLang="zh-TW" u="sng" dirty="0"/>
              <a:t> </a:t>
            </a:r>
            <a:r>
              <a:rPr lang="en-US" altLang="zh-TW" u="sng" dirty="0" smtClean="0"/>
              <a:t>  </a:t>
            </a:r>
            <a:r>
              <a:rPr lang="zh-TW" altLang="en-US" u="sng" dirty="0" smtClean="0"/>
              <a:t>充滿</a:t>
            </a:r>
            <a:r>
              <a:rPr lang="zh-TW" altLang="en-US" u="sng" dirty="0"/>
              <a:t>、智慧充足的人、我們就派他們管理這事。</a:t>
            </a:r>
          </a:p>
          <a:p>
            <a:pPr marL="0" indent="0">
              <a:buNone/>
            </a:pPr>
            <a:r>
              <a:rPr lang="en-US" altLang="zh-TW" dirty="0" smtClean="0"/>
              <a:t>4 </a:t>
            </a:r>
            <a:r>
              <a:rPr lang="zh-TW" altLang="en-US" u="sng" dirty="0" smtClean="0"/>
              <a:t>但</a:t>
            </a:r>
            <a:r>
              <a:rPr lang="zh-TW" altLang="en-US" u="sng" dirty="0"/>
              <a:t>我們要專心以祈禱傳道為事</a:t>
            </a:r>
            <a:r>
              <a:rPr lang="zh-TW" altLang="en-US" dirty="0"/>
              <a:t>。</a:t>
            </a:r>
          </a:p>
          <a:p>
            <a:pPr marL="0" indent="0">
              <a:buNone/>
            </a:pPr>
            <a:r>
              <a:rPr lang="en-US" altLang="zh-TW" dirty="0" smtClean="0"/>
              <a:t>5 </a:t>
            </a:r>
            <a:r>
              <a:rPr lang="zh-TW" altLang="en-US" dirty="0" smtClean="0"/>
              <a:t>大眾</a:t>
            </a:r>
            <a:r>
              <a:rPr lang="zh-TW" altLang="en-US" dirty="0"/>
              <a:t>都喜悅這話、就揀選了司提反、</a:t>
            </a:r>
            <a:r>
              <a:rPr lang="zh-TW" altLang="en-US" u="sng" dirty="0"/>
              <a:t>乃是大有信心、聖靈充滿</a:t>
            </a:r>
            <a:r>
              <a:rPr lang="zh-TW" altLang="en-US" u="sng" dirty="0" smtClean="0"/>
              <a:t>的</a:t>
            </a:r>
            <a:endParaRPr lang="en-US" altLang="zh-TW" u="sng" dirty="0" smtClean="0"/>
          </a:p>
          <a:p>
            <a:pPr marL="0" indent="0">
              <a:buNone/>
            </a:pPr>
            <a:r>
              <a:rPr lang="en-US" altLang="zh-TW" u="sng" dirty="0"/>
              <a:t> </a:t>
            </a:r>
            <a:r>
              <a:rPr lang="en-US" altLang="zh-TW" u="sng" dirty="0" smtClean="0"/>
              <a:t>  </a:t>
            </a:r>
            <a:r>
              <a:rPr lang="zh-TW" altLang="en-US" u="sng" dirty="0" smtClean="0"/>
              <a:t>人</a:t>
            </a:r>
            <a:r>
              <a:rPr lang="zh-TW" altLang="en-US" dirty="0"/>
              <a:t>、又揀選腓利、伯羅哥羅、尼迦挪、提門、巴米拿、並進</a:t>
            </a:r>
            <a:r>
              <a:rPr lang="zh-TW" altLang="en-US" dirty="0" smtClean="0"/>
              <a:t>猶太</a:t>
            </a:r>
            <a:endParaRPr lang="en-US" altLang="zh-TW" dirty="0" smtClean="0"/>
          </a:p>
          <a:p>
            <a:pPr marL="0" indent="0">
              <a:buNone/>
            </a:pPr>
            <a:r>
              <a:rPr lang="en-US" altLang="zh-TW" dirty="0"/>
              <a:t> </a:t>
            </a:r>
            <a:r>
              <a:rPr lang="en-US" altLang="zh-TW" dirty="0" smtClean="0"/>
              <a:t>  </a:t>
            </a:r>
            <a:r>
              <a:rPr lang="zh-TW" altLang="en-US" dirty="0" smtClean="0"/>
              <a:t>教</a:t>
            </a:r>
            <a:r>
              <a:rPr lang="zh-TW" altLang="en-US" dirty="0"/>
              <a:t>的安提阿人尼哥拉．</a:t>
            </a:r>
          </a:p>
          <a:p>
            <a:pPr marL="0" indent="0">
              <a:buNone/>
            </a:pPr>
            <a:r>
              <a:rPr lang="en-US" altLang="zh-TW" dirty="0" smtClean="0"/>
              <a:t>6 </a:t>
            </a:r>
            <a:r>
              <a:rPr lang="zh-TW" altLang="en-US" dirty="0" smtClean="0"/>
              <a:t>叫</a:t>
            </a:r>
            <a:r>
              <a:rPr lang="zh-TW" altLang="en-US" dirty="0"/>
              <a:t>他們站在使徒面前．使徒禱告了、就按手在他們頭上。</a:t>
            </a:r>
          </a:p>
          <a:p>
            <a:pPr marL="0" indent="0">
              <a:buNone/>
            </a:pPr>
            <a:r>
              <a:rPr lang="en-US" altLang="zh-TW" dirty="0" smtClean="0"/>
              <a:t>7 </a:t>
            </a:r>
            <a:r>
              <a:rPr lang="zh-TW" altLang="en-US" u="sng" dirty="0" smtClean="0"/>
              <a:t>神</a:t>
            </a:r>
            <a:r>
              <a:rPr lang="zh-TW" altLang="en-US" u="sng" dirty="0"/>
              <a:t>的道興旺起來</a:t>
            </a:r>
            <a:r>
              <a:rPr lang="zh-TW" altLang="en-US" dirty="0"/>
              <a:t>．在耶路撒冷門徒數目加增的甚多．也有許多</a:t>
            </a:r>
            <a:r>
              <a:rPr lang="zh-TW" altLang="en-US" dirty="0" smtClean="0"/>
              <a:t>祭</a:t>
            </a:r>
            <a:endParaRPr lang="en-US" altLang="zh-TW" dirty="0" smtClean="0"/>
          </a:p>
          <a:p>
            <a:pPr marL="0" indent="0">
              <a:buNone/>
            </a:pPr>
            <a:r>
              <a:rPr lang="en-US" altLang="zh-TW" dirty="0"/>
              <a:t> </a:t>
            </a:r>
            <a:r>
              <a:rPr lang="en-US" altLang="zh-TW" dirty="0" smtClean="0"/>
              <a:t>  </a:t>
            </a:r>
            <a:r>
              <a:rPr lang="zh-TW" altLang="en-US" dirty="0" smtClean="0"/>
              <a:t>司</a:t>
            </a:r>
            <a:r>
              <a:rPr lang="zh-TW" altLang="en-US" dirty="0"/>
              <a:t>信從了這道。</a:t>
            </a:r>
          </a:p>
          <a:p>
            <a:endParaRPr lang="zh-TW" altLang="en-US" dirty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B1DD2-DE54-4DB9-AD4C-9EBCECF41DDA}" type="slidenum">
              <a:rPr lang="zh-TW" altLang="en-US" smtClean="0"/>
              <a:t>26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055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u="sng" dirty="0"/>
              <a:t>提前 </a:t>
            </a:r>
            <a:r>
              <a:rPr lang="en-US" altLang="zh-TW" u="sng" dirty="0" smtClean="0"/>
              <a:t>5:17  </a:t>
            </a:r>
          </a:p>
          <a:p>
            <a:pPr marL="0" indent="0">
              <a:buNone/>
            </a:pPr>
            <a:r>
              <a:rPr lang="zh-TW" altLang="en-US" dirty="0" smtClean="0"/>
              <a:t>    那</a:t>
            </a:r>
            <a:r>
              <a:rPr lang="zh-TW" altLang="en-US" dirty="0"/>
              <a:t>善於管理教會的長老、當以為配受加倍的敬奉．那勞苦傳道教導人的、更當如此。</a:t>
            </a:r>
          </a:p>
          <a:p>
            <a:pPr marL="0" indent="0">
              <a:buNone/>
            </a:pPr>
            <a:r>
              <a:rPr lang="zh-TW" altLang="en-US" u="sng" dirty="0" smtClean="0"/>
              <a:t>帖</a:t>
            </a:r>
            <a:r>
              <a:rPr lang="zh-TW" altLang="en-US" u="sng" dirty="0"/>
              <a:t>前 </a:t>
            </a:r>
            <a:r>
              <a:rPr lang="en-US" altLang="zh-TW" u="sng" dirty="0" smtClean="0"/>
              <a:t>5:12~13</a:t>
            </a:r>
            <a:r>
              <a:rPr lang="en-US" altLang="zh-TW" dirty="0"/>
              <a:t>	</a:t>
            </a:r>
            <a:endParaRPr lang="en-US" altLang="zh-TW" dirty="0" smtClean="0"/>
          </a:p>
          <a:p>
            <a:pPr marL="0" indent="0">
              <a:buNone/>
            </a:pPr>
            <a:r>
              <a:rPr lang="en-US" altLang="zh-TW" dirty="0"/>
              <a:t> </a:t>
            </a:r>
            <a:r>
              <a:rPr lang="en-US" altLang="zh-TW" dirty="0" smtClean="0"/>
              <a:t>   </a:t>
            </a:r>
            <a:r>
              <a:rPr lang="zh-TW" altLang="en-US" dirty="0" smtClean="0"/>
              <a:t>弟兄</a:t>
            </a:r>
            <a:r>
              <a:rPr lang="zh-TW" altLang="en-US" dirty="0"/>
              <a:t>們、我們勸你們敬重那在你們中間勞苦的人、就是在主裏面治理你們、勸戒你們的</a:t>
            </a:r>
            <a:r>
              <a:rPr lang="zh-TW" altLang="en-US" dirty="0" smtClean="0"/>
              <a:t>．又</a:t>
            </a:r>
            <a:r>
              <a:rPr lang="zh-TW" altLang="en-US" dirty="0"/>
              <a:t>因他們所作的工、用愛心格外尊重他們．你們也要彼此和睦。</a:t>
            </a:r>
          </a:p>
          <a:p>
            <a:endParaRPr lang="zh-TW" altLang="en-US" dirty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B1DD2-DE54-4DB9-AD4C-9EBCECF41DDA}" type="slidenum">
              <a:rPr lang="zh-TW" altLang="en-US" smtClean="0"/>
              <a:t>27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5604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715962"/>
          </a:xfrm>
        </p:spPr>
        <p:txBody>
          <a:bodyPr>
            <a:normAutofit/>
          </a:bodyPr>
          <a:lstStyle/>
          <a:p>
            <a:r>
              <a:rPr lang="zh-TW" altLang="en-US" sz="2800" u="sng" dirty="0" smtClean="0"/>
              <a:t>五、基督徒應有的金錢觀</a:t>
            </a:r>
            <a:endParaRPr lang="zh-TW" altLang="en-US" sz="2800" u="sng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66800" y="1600200"/>
            <a:ext cx="7620000" cy="4525963"/>
          </a:xfrm>
        </p:spPr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zh-TW" altLang="en-US" dirty="0" smtClean="0"/>
              <a:t>金錢的特性（太六</a:t>
            </a:r>
            <a:r>
              <a:rPr lang="en-US" altLang="zh-TW" dirty="0" smtClean="0"/>
              <a:t>19~24</a:t>
            </a:r>
            <a:r>
              <a:rPr lang="zh-TW" altLang="en-US" dirty="0" smtClean="0"/>
              <a:t>）</a:t>
            </a:r>
            <a:endParaRPr lang="en-US" altLang="zh-TW" dirty="0" smtClean="0"/>
          </a:p>
          <a:p>
            <a:pPr marL="914400" lvl="1" indent="-514350">
              <a:buFont typeface="+mj-lt"/>
              <a:buAutoNum type="arabicPeriod"/>
            </a:pPr>
            <a:r>
              <a:rPr lang="zh-TW" altLang="en-US" dirty="0" smtClean="0"/>
              <a:t>不能持久</a:t>
            </a:r>
            <a:endParaRPr lang="en-US" altLang="zh-TW" dirty="0" smtClean="0"/>
          </a:p>
          <a:p>
            <a:pPr marL="914400" lvl="1" indent="-514350">
              <a:buFont typeface="+mj-lt"/>
              <a:buAutoNum type="arabicPeriod"/>
            </a:pPr>
            <a:r>
              <a:rPr lang="zh-TW" altLang="en-US" dirty="0" smtClean="0"/>
              <a:t>牢籠</a:t>
            </a:r>
            <a:r>
              <a:rPr lang="zh-TW" altLang="en-US" dirty="0"/>
              <a:t>我們的</a:t>
            </a:r>
            <a:r>
              <a:rPr lang="zh-TW" altLang="en-US" dirty="0" smtClean="0"/>
              <a:t>心</a:t>
            </a:r>
            <a:endParaRPr lang="en-US" altLang="zh-TW" dirty="0" smtClean="0"/>
          </a:p>
          <a:p>
            <a:pPr marL="914400" lvl="1" indent="-514350">
              <a:buFont typeface="+mj-lt"/>
              <a:buAutoNum type="arabicPeriod"/>
            </a:pPr>
            <a:r>
              <a:rPr lang="zh-TW" altLang="en-US" dirty="0"/>
              <a:t>影響全身的</a:t>
            </a:r>
            <a:r>
              <a:rPr lang="zh-TW" altLang="en-US" dirty="0" smtClean="0"/>
              <a:t>幸福</a:t>
            </a:r>
            <a:endParaRPr lang="en-US" altLang="zh-TW" dirty="0" smtClean="0"/>
          </a:p>
          <a:p>
            <a:pPr marL="914400" lvl="1" indent="-514350">
              <a:buFont typeface="+mj-lt"/>
              <a:buAutoNum type="arabicPeriod"/>
            </a:pPr>
            <a:r>
              <a:rPr lang="zh-TW" altLang="en-US" dirty="0"/>
              <a:t>容易</a:t>
            </a:r>
            <a:r>
              <a:rPr lang="zh-TW" altLang="en-US" dirty="0" smtClean="0"/>
              <a:t>佔據  神</a:t>
            </a:r>
            <a:r>
              <a:rPr lang="zh-TW" altLang="en-US" dirty="0"/>
              <a:t>的</a:t>
            </a:r>
            <a:r>
              <a:rPr lang="zh-TW" altLang="en-US" dirty="0" smtClean="0"/>
              <a:t>地位</a:t>
            </a:r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B1DD2-DE54-4DB9-AD4C-9EBCECF41DDA}" type="slidenum">
              <a:rPr lang="zh-TW" altLang="en-US" smtClean="0"/>
              <a:t>28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91579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600" u="sng" dirty="0" smtClean="0"/>
              <a:t>馬太福音 六</a:t>
            </a:r>
            <a:r>
              <a:rPr lang="en-US" altLang="zh-TW" sz="3600" u="sng" dirty="0"/>
              <a:t>19~24</a:t>
            </a:r>
            <a:endParaRPr lang="zh-TW" altLang="en-US" sz="3600" u="sng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 fontScale="85000" lnSpcReduction="10000"/>
          </a:bodyPr>
          <a:lstStyle/>
          <a:p>
            <a:pPr marL="465138" indent="-465138">
              <a:buNone/>
            </a:pPr>
            <a:r>
              <a:rPr lang="en-US" altLang="zh-TW" dirty="0" smtClean="0"/>
              <a:t>19  </a:t>
            </a:r>
            <a:r>
              <a:rPr lang="zh-TW" altLang="en-US" dirty="0" smtClean="0"/>
              <a:t>不要</a:t>
            </a:r>
            <a:r>
              <a:rPr lang="zh-TW" altLang="en-US" dirty="0"/>
              <a:t>為自己積儹財寶在地上、地上有蟲子咬、能壞、也有賊挖窟窿來偷．</a:t>
            </a:r>
          </a:p>
          <a:p>
            <a:pPr marL="465138" indent="-465138">
              <a:buNone/>
            </a:pPr>
            <a:r>
              <a:rPr lang="en-US" altLang="zh-TW" dirty="0" smtClean="0"/>
              <a:t>20  </a:t>
            </a:r>
            <a:r>
              <a:rPr lang="zh-TW" altLang="en-US" dirty="0" smtClean="0"/>
              <a:t>只要</a:t>
            </a:r>
            <a:r>
              <a:rPr lang="zh-TW" altLang="en-US" dirty="0"/>
              <a:t>積儹財寶在天上、天上沒有蟲子咬、不能壞、也沒有賊挖窟窿來偷．</a:t>
            </a:r>
          </a:p>
          <a:p>
            <a:pPr marL="465138" indent="-465138">
              <a:buNone/>
            </a:pPr>
            <a:r>
              <a:rPr lang="en-US" altLang="zh-TW" dirty="0" smtClean="0"/>
              <a:t>21  </a:t>
            </a:r>
            <a:r>
              <a:rPr lang="zh-TW" altLang="en-US" dirty="0" smtClean="0"/>
              <a:t>因為</a:t>
            </a:r>
            <a:r>
              <a:rPr lang="zh-TW" altLang="en-US" dirty="0"/>
              <a:t>你的財寶在那裏、你的心也在那裏。</a:t>
            </a:r>
          </a:p>
          <a:p>
            <a:pPr marL="465138" indent="-465138">
              <a:buNone/>
            </a:pPr>
            <a:r>
              <a:rPr lang="en-US" altLang="zh-TW" dirty="0" smtClean="0"/>
              <a:t>22  </a:t>
            </a:r>
            <a:r>
              <a:rPr lang="zh-TW" altLang="en-US" dirty="0" smtClean="0"/>
              <a:t>眼睛</a:t>
            </a:r>
            <a:r>
              <a:rPr lang="zh-TW" altLang="en-US" dirty="0"/>
              <a:t>就是身上的燈．你的眼睛若瞭亮、全身就光明。</a:t>
            </a:r>
          </a:p>
          <a:p>
            <a:pPr marL="465138" indent="-465138">
              <a:buNone/>
            </a:pPr>
            <a:r>
              <a:rPr lang="en-US" altLang="zh-TW" dirty="0" smtClean="0"/>
              <a:t>23  </a:t>
            </a:r>
            <a:r>
              <a:rPr lang="zh-TW" altLang="en-US" dirty="0" smtClean="0"/>
              <a:t>你</a:t>
            </a:r>
            <a:r>
              <a:rPr lang="zh-TW" altLang="en-US" dirty="0"/>
              <a:t>的眼睛若昏花、全身就黑暗．你裏頭的光若黑暗了、那黑暗是何等大呢。</a:t>
            </a:r>
          </a:p>
          <a:p>
            <a:pPr marL="465138" indent="-465138">
              <a:buNone/>
            </a:pPr>
            <a:r>
              <a:rPr lang="en-US" altLang="zh-TW" dirty="0" smtClean="0"/>
              <a:t>24  </a:t>
            </a:r>
            <a:r>
              <a:rPr lang="zh-TW" altLang="en-US" dirty="0" smtClean="0"/>
              <a:t>一</a:t>
            </a:r>
            <a:r>
              <a:rPr lang="zh-TW" altLang="en-US" dirty="0"/>
              <a:t>個人不能事奉兩個主．不是惡這個愛那個、就是重這個輕那個．你們不能又事奉　神、又事奉瑪門。</a:t>
            </a:r>
            <a:r>
              <a:rPr lang="en-US" altLang="zh-TW" dirty="0"/>
              <a:t>〔</a:t>
            </a:r>
            <a:r>
              <a:rPr lang="zh-TW" altLang="en-US" dirty="0"/>
              <a:t>瑪門是財利的意思</a:t>
            </a:r>
            <a:r>
              <a:rPr lang="en-US" altLang="zh-TW" dirty="0"/>
              <a:t>〕</a:t>
            </a:r>
          </a:p>
          <a:p>
            <a:endParaRPr lang="zh-TW" altLang="en-US" dirty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B1DD2-DE54-4DB9-AD4C-9EBCECF41DDA}" type="slidenum">
              <a:rPr lang="zh-TW" altLang="en-US" smtClean="0"/>
              <a:t>29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4434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762001"/>
            <a:ext cx="7772400" cy="914400"/>
          </a:xfrm>
        </p:spPr>
        <p:txBody>
          <a:bodyPr>
            <a:noAutofit/>
          </a:bodyPr>
          <a:lstStyle/>
          <a:p>
            <a:r>
              <a:rPr lang="zh-TW" altLang="en-US" sz="3200" u="sng" dirty="0"/>
              <a:t>動機</a:t>
            </a:r>
            <a:r>
              <a:rPr lang="en-US" altLang="zh-TW" sz="3200" u="sng" dirty="0"/>
              <a:t>--</a:t>
            </a:r>
            <a:r>
              <a:rPr lang="zh-TW" altLang="en-US" sz="3200" u="sng" dirty="0" smtClean="0"/>
              <a:t>為什麼選這個</a:t>
            </a:r>
            <a:r>
              <a:rPr lang="zh-TW" altLang="en-US" sz="3200" u="sng" dirty="0"/>
              <a:t>題目</a:t>
            </a:r>
            <a:r>
              <a:rPr lang="zh-TW" altLang="en-US" sz="3200" u="sng" dirty="0" smtClean="0"/>
              <a:t>？</a:t>
            </a:r>
            <a:endParaRPr lang="zh-TW" altLang="en-US" sz="3200" u="sng" dirty="0"/>
          </a:p>
        </p:txBody>
      </p:sp>
      <p:sp>
        <p:nvSpPr>
          <p:cNvPr id="3" name="內容版面配置區 2"/>
          <p:cNvSpPr>
            <a:spLocks noGrp="1"/>
          </p:cNvSpPr>
          <p:nvPr>
            <p:ph type="subTitle" idx="1"/>
          </p:nvPr>
        </p:nvSpPr>
        <p:spPr>
          <a:xfrm>
            <a:off x="1066800" y="1905000"/>
            <a:ext cx="7162800" cy="3733800"/>
          </a:xfrm>
        </p:spPr>
        <p:txBody>
          <a:bodyPr>
            <a:normAutofit/>
          </a:bodyPr>
          <a:lstStyle/>
          <a:p>
            <a:pPr marL="514350" indent="-514350" algn="l">
              <a:buFont typeface="+mj-lt"/>
              <a:buAutoNum type="arabicPeriod"/>
            </a:pPr>
            <a:r>
              <a:rPr lang="zh-TW" altLang="en-US" dirty="0" smtClean="0">
                <a:solidFill>
                  <a:schemeClr val="tx1"/>
                </a:solidFill>
              </a:rPr>
              <a:t>神重視，但被教會忽略</a:t>
            </a:r>
            <a:endParaRPr lang="en-US" altLang="zh-TW" dirty="0">
              <a:solidFill>
                <a:schemeClr val="tx1"/>
              </a:solidFill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zh-TW" altLang="en-US" dirty="0">
                <a:solidFill>
                  <a:schemeClr val="tx1"/>
                </a:solidFill>
              </a:rPr>
              <a:t>沒人講</a:t>
            </a:r>
            <a:endParaRPr lang="en-US" altLang="zh-TW" dirty="0">
              <a:solidFill>
                <a:schemeClr val="tx1"/>
              </a:solidFill>
            </a:endParaRPr>
          </a:p>
          <a:p>
            <a:pPr marL="914400" lvl="1" indent="-457200" algn="l">
              <a:buFont typeface="Wingdings" pitchFamily="2" charset="2"/>
              <a:buChar char="Ø"/>
            </a:pPr>
            <a:r>
              <a:rPr lang="zh-TW" altLang="en-US" dirty="0">
                <a:solidFill>
                  <a:schemeClr val="tx1"/>
                </a:solidFill>
              </a:rPr>
              <a:t>缺乏人選</a:t>
            </a:r>
            <a:endParaRPr lang="en-US" altLang="zh-TW" dirty="0">
              <a:solidFill>
                <a:schemeClr val="tx1"/>
              </a:solidFill>
            </a:endParaRPr>
          </a:p>
          <a:p>
            <a:pPr marL="914400" lvl="1" indent="-457200" algn="l">
              <a:buFont typeface="Wingdings" pitchFamily="2" charset="2"/>
              <a:buChar char="Ø"/>
            </a:pPr>
            <a:r>
              <a:rPr lang="zh-TW" altLang="en-US" dirty="0">
                <a:solidFill>
                  <a:schemeClr val="tx1"/>
                </a:solidFill>
              </a:rPr>
              <a:t>認為不屬靈</a:t>
            </a:r>
            <a:endParaRPr lang="en-US" altLang="zh-TW" dirty="0">
              <a:solidFill>
                <a:schemeClr val="tx1"/>
              </a:solidFill>
            </a:endParaRPr>
          </a:p>
          <a:p>
            <a:pPr marL="914400" lvl="1" indent="-457200" algn="l">
              <a:buFont typeface="Wingdings" pitchFamily="2" charset="2"/>
              <a:buChar char="Ø"/>
            </a:pPr>
            <a:r>
              <a:rPr lang="zh-TW" altLang="en-US" dirty="0">
                <a:solidFill>
                  <a:schemeClr val="tx1"/>
                </a:solidFill>
              </a:rPr>
              <a:t>害怕被認為太看重酬勞</a:t>
            </a:r>
            <a:endParaRPr lang="en-US" altLang="zh-TW" dirty="0">
              <a:solidFill>
                <a:schemeClr val="tx1"/>
              </a:solidFill>
            </a:endParaRPr>
          </a:p>
          <a:p>
            <a:pPr algn="l"/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B1DD2-DE54-4DB9-AD4C-9EBCECF41DDA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57217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200" y="1600200"/>
            <a:ext cx="7848600" cy="4525963"/>
          </a:xfrm>
        </p:spPr>
        <p:txBody>
          <a:bodyPr/>
          <a:lstStyle/>
          <a:p>
            <a:pPr marL="514350" indent="-514350">
              <a:buFont typeface="+mj-lt"/>
              <a:buAutoNum type="alphaUcPeriod" startAt="2"/>
            </a:pPr>
            <a:r>
              <a:rPr lang="en-US" altLang="zh-TW" dirty="0" smtClean="0"/>
              <a:t> </a:t>
            </a:r>
            <a:r>
              <a:rPr lang="zh-TW" altLang="en-US" dirty="0" smtClean="0"/>
              <a:t>奉獻金錢應有的態度</a:t>
            </a:r>
            <a:endParaRPr lang="en-US" altLang="zh-TW" dirty="0" smtClean="0"/>
          </a:p>
          <a:p>
            <a:pPr marL="914400" lvl="1" indent="-514350">
              <a:buFont typeface="+mj-lt"/>
              <a:buAutoNum type="arabicPeriod"/>
            </a:pPr>
            <a:r>
              <a:rPr lang="zh-TW" altLang="en-US" dirty="0"/>
              <a:t>錢財的主權在於</a:t>
            </a:r>
            <a:r>
              <a:rPr lang="zh-TW" altLang="en-US" dirty="0" smtClean="0"/>
              <a:t>神</a:t>
            </a:r>
            <a:endParaRPr lang="en-US" altLang="zh-TW" dirty="0" smtClean="0"/>
          </a:p>
          <a:p>
            <a:pPr marL="914400" lvl="1" indent="-514350">
              <a:buFont typeface="+mj-lt"/>
              <a:buAutoNum type="arabicPeriod"/>
            </a:pPr>
            <a:r>
              <a:rPr lang="zh-TW" altLang="en-US" dirty="0"/>
              <a:t>我們只是管家的</a:t>
            </a:r>
            <a:r>
              <a:rPr lang="zh-TW" altLang="en-US" dirty="0" smtClean="0"/>
              <a:t>身份</a:t>
            </a:r>
            <a:endParaRPr lang="en-US" altLang="zh-TW" dirty="0" smtClean="0"/>
          </a:p>
          <a:p>
            <a:pPr marL="914400" lvl="1" indent="-514350">
              <a:buFont typeface="+mj-lt"/>
              <a:buAutoNum type="arabicPeriod"/>
            </a:pPr>
            <a:r>
              <a:rPr lang="zh-TW" altLang="en-US" dirty="0" smtClean="0"/>
              <a:t>確實遵守當納的和當獻的（瑪三 </a:t>
            </a:r>
            <a:r>
              <a:rPr lang="en-US" altLang="zh-TW" dirty="0" smtClean="0"/>
              <a:t>7~12</a:t>
            </a:r>
            <a:r>
              <a:rPr lang="zh-TW" altLang="en-US" dirty="0" smtClean="0"/>
              <a:t>）</a:t>
            </a:r>
            <a:endParaRPr lang="en-US" altLang="zh-TW" dirty="0" smtClean="0"/>
          </a:p>
          <a:p>
            <a:pPr marL="1314450" lvl="2" indent="-514350">
              <a:buFont typeface="+mj-lt"/>
              <a:buAutoNum type="alphaLcParenR"/>
            </a:pPr>
            <a:r>
              <a:rPr lang="zh-TW" altLang="en-US" dirty="0"/>
              <a:t>當納</a:t>
            </a:r>
            <a:r>
              <a:rPr lang="zh-TW" altLang="en-US" dirty="0" smtClean="0"/>
              <a:t>的十分之一和當獻的供物</a:t>
            </a:r>
            <a:endParaRPr lang="en-US" altLang="zh-TW" dirty="0" smtClean="0"/>
          </a:p>
          <a:p>
            <a:pPr marL="1314450" lvl="2" indent="-514350">
              <a:buFont typeface="+mj-lt"/>
              <a:buAutoNum type="alphaLcParenR"/>
            </a:pPr>
            <a:r>
              <a:rPr lang="zh-TW" altLang="en-US" dirty="0"/>
              <a:t>不要</a:t>
            </a:r>
            <a:r>
              <a:rPr lang="zh-TW" altLang="en-US" dirty="0" smtClean="0"/>
              <a:t>搶奪  神之物</a:t>
            </a:r>
            <a:endParaRPr lang="en-US" altLang="zh-TW" dirty="0" smtClean="0"/>
          </a:p>
          <a:p>
            <a:pPr marL="1314450" lvl="2" indent="-514350">
              <a:buFont typeface="+mj-lt"/>
              <a:buAutoNum type="alphaLcParenR"/>
            </a:pPr>
            <a:r>
              <a:rPr lang="zh-TW" altLang="en-US" dirty="0"/>
              <a:t>全然獻</a:t>
            </a:r>
            <a:r>
              <a:rPr lang="zh-TW" altLang="en-US" dirty="0" smtClean="0"/>
              <a:t>上</a:t>
            </a:r>
            <a:endParaRPr lang="en-US" altLang="zh-TW" dirty="0" smtClean="0"/>
          </a:p>
          <a:p>
            <a:pPr marL="914400" lvl="1" indent="-514350">
              <a:buFont typeface="+mj-lt"/>
              <a:buAutoNum type="arabicPeriod"/>
            </a:pPr>
            <a:r>
              <a:rPr lang="zh-TW" altLang="en-US" dirty="0"/>
              <a:t>甘心樂易地</a:t>
            </a:r>
            <a:r>
              <a:rPr lang="zh-TW" altLang="en-US" dirty="0" smtClean="0"/>
              <a:t>奉獻（林後八</a:t>
            </a:r>
            <a:r>
              <a:rPr lang="en-US" altLang="zh-TW" dirty="0" smtClean="0"/>
              <a:t>1~5</a:t>
            </a:r>
            <a:r>
              <a:rPr lang="zh-TW" altLang="en-US" dirty="0" smtClean="0"/>
              <a:t>）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B1DD2-DE54-4DB9-AD4C-9EBCECF41DDA}" type="slidenum">
              <a:rPr lang="zh-TW" altLang="en-US" smtClean="0"/>
              <a:t>30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5279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200" u="sng" dirty="0" smtClean="0"/>
              <a:t>瑪垃基書三</a:t>
            </a:r>
            <a:r>
              <a:rPr lang="en-US" altLang="zh-TW" sz="3200" u="sng" dirty="0" smtClean="0"/>
              <a:t>7~12</a:t>
            </a:r>
            <a:endParaRPr lang="zh-TW" altLang="en-US" sz="3200" u="sng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Autofit/>
          </a:bodyPr>
          <a:lstStyle/>
          <a:p>
            <a:pPr marL="404813" indent="-404813">
              <a:buAutoNum type="arabicPlain" startAt="7"/>
            </a:pPr>
            <a:r>
              <a:rPr lang="zh-TW" altLang="en-US" sz="2400" dirty="0" smtClean="0"/>
              <a:t>萬</a:t>
            </a:r>
            <a:r>
              <a:rPr lang="zh-TW" altLang="en-US" sz="2400" dirty="0"/>
              <a:t>軍之耶和華說、從你們列祖的日子以來、你們常常</a:t>
            </a:r>
            <a:r>
              <a:rPr lang="zh-TW" altLang="en-US" sz="2400" dirty="0" smtClean="0"/>
              <a:t>偏離我</a:t>
            </a:r>
            <a:r>
              <a:rPr lang="zh-TW" altLang="en-US" sz="2400" dirty="0"/>
              <a:t>的</a:t>
            </a:r>
            <a:r>
              <a:rPr lang="zh-TW" altLang="en-US" sz="2400" dirty="0" smtClean="0"/>
              <a:t>典章</a:t>
            </a:r>
            <a:r>
              <a:rPr lang="zh-TW" altLang="en-US" sz="2400" dirty="0"/>
              <a:t>、而不遵守。現在你們要轉向我、我就轉向你們</a:t>
            </a:r>
            <a:r>
              <a:rPr lang="en-US" altLang="zh-TW" sz="2400" dirty="0"/>
              <a:t>‧</a:t>
            </a:r>
            <a:r>
              <a:rPr lang="zh-TW" altLang="en-US" sz="2400" dirty="0"/>
              <a:t>你們卻問說</a:t>
            </a:r>
            <a:r>
              <a:rPr lang="zh-TW" altLang="en-US" sz="2400" dirty="0" smtClean="0"/>
              <a:t>、我們</a:t>
            </a:r>
            <a:r>
              <a:rPr lang="zh-TW" altLang="en-US" sz="2400" dirty="0"/>
              <a:t>如何纔是轉向呢。</a:t>
            </a:r>
          </a:p>
          <a:p>
            <a:pPr marL="404813" indent="-404813">
              <a:buAutoNum type="arabicPlain" startAt="8"/>
            </a:pPr>
            <a:r>
              <a:rPr lang="zh-TW" altLang="en-US" sz="2400" dirty="0" smtClean="0"/>
              <a:t>人</a:t>
            </a:r>
            <a:r>
              <a:rPr lang="zh-TW" altLang="en-US" sz="2400" dirty="0"/>
              <a:t>豈可</a:t>
            </a:r>
            <a:r>
              <a:rPr lang="zh-TW" altLang="en-US" sz="2400" u="sng" dirty="0" smtClean="0"/>
              <a:t>奪取</a:t>
            </a:r>
            <a:r>
              <a:rPr lang="zh-TW" altLang="en-US" sz="2400" dirty="0" smtClean="0"/>
              <a:t> 神</a:t>
            </a:r>
            <a:r>
              <a:rPr lang="zh-TW" altLang="en-US" sz="2400" dirty="0"/>
              <a:t>之物呢</a:t>
            </a:r>
            <a:r>
              <a:rPr lang="en-US" altLang="zh-TW" sz="2400" dirty="0"/>
              <a:t>‧</a:t>
            </a:r>
            <a:r>
              <a:rPr lang="zh-TW" altLang="en-US" sz="2400" dirty="0"/>
              <a:t>你們</a:t>
            </a:r>
            <a:r>
              <a:rPr lang="zh-TW" altLang="en-US" sz="2400" u="sng" dirty="0"/>
              <a:t>竟奪取</a:t>
            </a:r>
            <a:r>
              <a:rPr lang="zh-TW" altLang="en-US" sz="2400" dirty="0"/>
              <a:t>我的供物、你們卻說</a:t>
            </a:r>
            <a:r>
              <a:rPr lang="zh-TW" altLang="en-US" sz="2400" dirty="0" smtClean="0"/>
              <a:t>、</a:t>
            </a:r>
            <a:endParaRPr lang="en-US" altLang="zh-TW" sz="2400" dirty="0" smtClean="0"/>
          </a:p>
          <a:p>
            <a:pPr marL="404813" indent="-404813">
              <a:buNone/>
            </a:pPr>
            <a:r>
              <a:rPr lang="en-US" altLang="zh-TW" sz="2400" dirty="0"/>
              <a:t> </a:t>
            </a:r>
            <a:r>
              <a:rPr lang="en-US" altLang="zh-TW" sz="2400" dirty="0" smtClean="0"/>
              <a:t>     </a:t>
            </a:r>
            <a:r>
              <a:rPr lang="zh-TW" altLang="en-US" sz="2400" dirty="0" smtClean="0"/>
              <a:t>我們在</a:t>
            </a:r>
            <a:r>
              <a:rPr lang="zh-TW" altLang="en-US" sz="2400" dirty="0"/>
              <a:t>何事上奪取你的供物呢</a:t>
            </a:r>
            <a:r>
              <a:rPr lang="en-US" altLang="zh-TW" sz="2400" dirty="0"/>
              <a:t>‧</a:t>
            </a:r>
            <a:r>
              <a:rPr lang="zh-TW" altLang="en-US" sz="2400" dirty="0"/>
              <a:t>就是你們在</a:t>
            </a:r>
            <a:r>
              <a:rPr lang="zh-TW" altLang="en-US" sz="2400" u="sng" dirty="0"/>
              <a:t>當納</a:t>
            </a:r>
            <a:r>
              <a:rPr lang="zh-TW" altLang="en-US" sz="2400" dirty="0"/>
              <a:t>的</a:t>
            </a:r>
            <a:r>
              <a:rPr lang="zh-TW" altLang="en-US" sz="2400" dirty="0" smtClean="0"/>
              <a:t>十分</a:t>
            </a:r>
            <a:endParaRPr lang="en-US" altLang="zh-TW" sz="2400" dirty="0" smtClean="0"/>
          </a:p>
          <a:p>
            <a:pPr marL="404813" indent="-404813">
              <a:buNone/>
            </a:pPr>
            <a:r>
              <a:rPr lang="en-US" altLang="zh-TW" sz="2400" dirty="0"/>
              <a:t> </a:t>
            </a:r>
            <a:r>
              <a:rPr lang="en-US" altLang="zh-TW" sz="2400" dirty="0" smtClean="0"/>
              <a:t>    </a:t>
            </a:r>
            <a:r>
              <a:rPr lang="zh-TW" altLang="en-US" sz="2400" dirty="0" smtClean="0"/>
              <a:t>之</a:t>
            </a:r>
            <a:r>
              <a:rPr lang="zh-TW" altLang="en-US" sz="2400" dirty="0"/>
              <a:t>一、和</a:t>
            </a:r>
            <a:r>
              <a:rPr lang="zh-TW" altLang="en-US" sz="2400" u="sng" dirty="0"/>
              <a:t>當</a:t>
            </a:r>
            <a:r>
              <a:rPr lang="zh-TW" altLang="en-US" sz="2400" u="sng" dirty="0" smtClean="0"/>
              <a:t>獻</a:t>
            </a:r>
            <a:r>
              <a:rPr lang="zh-TW" altLang="en-US" sz="2400" dirty="0" smtClean="0"/>
              <a:t>的</a:t>
            </a:r>
            <a:r>
              <a:rPr lang="zh-TW" altLang="en-US" sz="2400" dirty="0"/>
              <a:t>供物上。</a:t>
            </a:r>
          </a:p>
          <a:p>
            <a:pPr marL="404813" indent="-404813">
              <a:buNone/>
            </a:pPr>
            <a:r>
              <a:rPr lang="en-US" altLang="zh-TW" sz="2400" dirty="0" smtClean="0"/>
              <a:t>9   </a:t>
            </a:r>
            <a:r>
              <a:rPr lang="zh-TW" altLang="en-US" sz="2400" dirty="0" smtClean="0"/>
              <a:t>因</a:t>
            </a:r>
            <a:r>
              <a:rPr lang="zh-TW" altLang="en-US" sz="2400" dirty="0"/>
              <a:t>你們通國的人、都奪取我的供物、</a:t>
            </a:r>
            <a:r>
              <a:rPr lang="zh-TW" altLang="en-US" sz="2400" u="sng" dirty="0"/>
              <a:t>咒詛就臨到你們身上</a:t>
            </a:r>
            <a:r>
              <a:rPr lang="zh-TW" altLang="en-US" sz="2400" dirty="0"/>
              <a:t>。</a:t>
            </a:r>
          </a:p>
          <a:p>
            <a:pPr marL="0" indent="0">
              <a:buNone/>
            </a:pPr>
            <a:endParaRPr lang="zh-TW" altLang="en-US" sz="2100" dirty="0"/>
          </a:p>
          <a:p>
            <a:endParaRPr lang="zh-TW" altLang="en-US" sz="21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B1DD2-DE54-4DB9-AD4C-9EBCECF41DDA}" type="slidenum">
              <a:rPr lang="zh-TW" altLang="en-US" smtClean="0"/>
              <a:t>31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327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200" u="sng" dirty="0" smtClean="0"/>
              <a:t>瑪垃基書三</a:t>
            </a:r>
            <a:r>
              <a:rPr lang="en-US" altLang="zh-TW" sz="3200" u="sng" dirty="0" smtClean="0"/>
              <a:t>7~12</a:t>
            </a:r>
            <a:endParaRPr lang="zh-TW" altLang="en-US" sz="3200" u="sng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2300" dirty="0" smtClean="0"/>
              <a:t>10 </a:t>
            </a:r>
            <a:r>
              <a:rPr lang="zh-TW" altLang="en-US" sz="2300" dirty="0" smtClean="0"/>
              <a:t>萬</a:t>
            </a:r>
            <a:r>
              <a:rPr lang="zh-TW" altLang="en-US" sz="2300" dirty="0"/>
              <a:t>軍之耶和華說、你們要將當納的十分之一、全然送入倉庫</a:t>
            </a:r>
            <a:r>
              <a:rPr lang="zh-TW" altLang="en-US" sz="2300" dirty="0" smtClean="0"/>
              <a:t>、</a:t>
            </a:r>
            <a:endParaRPr lang="en-US" altLang="zh-TW" sz="2300" dirty="0" smtClean="0"/>
          </a:p>
          <a:p>
            <a:pPr marL="0" indent="0">
              <a:buNone/>
            </a:pPr>
            <a:r>
              <a:rPr lang="en-US" altLang="zh-TW" sz="2300" dirty="0"/>
              <a:t> </a:t>
            </a:r>
            <a:r>
              <a:rPr lang="en-US" altLang="zh-TW" sz="2300" dirty="0" smtClean="0"/>
              <a:t>     </a:t>
            </a:r>
            <a:r>
              <a:rPr lang="zh-TW" altLang="en-US" sz="2300" dirty="0" smtClean="0"/>
              <a:t>使</a:t>
            </a:r>
            <a:r>
              <a:rPr lang="zh-TW" altLang="en-US" sz="2300" dirty="0"/>
              <a:t>我家有糧、以此試試我、是否</a:t>
            </a:r>
            <a:r>
              <a:rPr lang="zh-TW" altLang="en-US" sz="2300" u="sng" dirty="0"/>
              <a:t>為你們敞開天上的窗戶、</a:t>
            </a:r>
            <a:r>
              <a:rPr lang="zh-TW" altLang="en-US" sz="2300" u="sng" dirty="0" smtClean="0"/>
              <a:t>傾</a:t>
            </a:r>
            <a:endParaRPr lang="en-US" altLang="zh-TW" sz="2300" u="sng" dirty="0" smtClean="0"/>
          </a:p>
          <a:p>
            <a:pPr marL="0" indent="0">
              <a:buNone/>
            </a:pPr>
            <a:r>
              <a:rPr lang="en-US" altLang="zh-TW" sz="2300" u="sng" dirty="0"/>
              <a:t> </a:t>
            </a:r>
            <a:r>
              <a:rPr lang="en-US" altLang="zh-TW" sz="2300" u="sng" dirty="0" smtClean="0"/>
              <a:t>     </a:t>
            </a:r>
            <a:r>
              <a:rPr lang="zh-TW" altLang="en-US" sz="2300" u="sng" dirty="0" smtClean="0"/>
              <a:t>福與你們</a:t>
            </a:r>
            <a:r>
              <a:rPr lang="zh-TW" altLang="en-US" sz="2300" u="sng" dirty="0"/>
              <a:t>、甚至無處可容。</a:t>
            </a:r>
          </a:p>
          <a:p>
            <a:pPr marL="0" indent="0">
              <a:buNone/>
            </a:pPr>
            <a:r>
              <a:rPr lang="en-US" altLang="zh-TW" sz="2300" dirty="0" smtClean="0"/>
              <a:t>11 </a:t>
            </a:r>
            <a:r>
              <a:rPr lang="zh-TW" altLang="en-US" sz="2300" dirty="0" smtClean="0"/>
              <a:t>萬</a:t>
            </a:r>
            <a:r>
              <a:rPr lang="zh-TW" altLang="en-US" sz="2300" dirty="0"/>
              <a:t>軍之耶和華說、我必為你們斥責蝗蟲、</a:t>
            </a:r>
            <a:r>
              <a:rPr lang="en-US" altLang="zh-TW" sz="2300" dirty="0"/>
              <a:t>〔</a:t>
            </a:r>
            <a:r>
              <a:rPr lang="zh-TW" altLang="en-US" sz="2300" dirty="0"/>
              <a:t>蝗蟲原文作</a:t>
            </a:r>
            <a:r>
              <a:rPr lang="zh-TW" altLang="en-US" sz="2300" dirty="0" smtClean="0"/>
              <a:t>吞噬</a:t>
            </a:r>
            <a:endParaRPr lang="en-US" altLang="zh-TW" sz="2300" dirty="0" smtClean="0"/>
          </a:p>
          <a:p>
            <a:pPr marL="0" indent="0">
              <a:buNone/>
            </a:pPr>
            <a:r>
              <a:rPr lang="en-US" altLang="zh-TW" sz="2300" dirty="0"/>
              <a:t> </a:t>
            </a:r>
            <a:r>
              <a:rPr lang="en-US" altLang="zh-TW" sz="2300" dirty="0" smtClean="0"/>
              <a:t>     </a:t>
            </a:r>
            <a:r>
              <a:rPr lang="zh-TW" altLang="en-US" sz="2300" dirty="0" smtClean="0"/>
              <a:t>者</a:t>
            </a:r>
            <a:r>
              <a:rPr lang="en-US" altLang="zh-TW" sz="2300" dirty="0" smtClean="0"/>
              <a:t>〕</a:t>
            </a:r>
            <a:r>
              <a:rPr lang="zh-TW" altLang="en-US" sz="2300" dirty="0" smtClean="0"/>
              <a:t>不容他</a:t>
            </a:r>
            <a:r>
              <a:rPr lang="zh-TW" altLang="en-US" sz="2300" dirty="0"/>
              <a:t>毀壞你們的土產</a:t>
            </a:r>
            <a:r>
              <a:rPr lang="en-US" altLang="zh-TW" sz="2300" dirty="0"/>
              <a:t>‧</a:t>
            </a:r>
            <a:r>
              <a:rPr lang="zh-TW" altLang="en-US" sz="2300" dirty="0"/>
              <a:t>你們田間的葡萄樹在未熟之先</a:t>
            </a:r>
            <a:r>
              <a:rPr lang="zh-TW" altLang="en-US" sz="2300" dirty="0" smtClean="0"/>
              <a:t>、</a:t>
            </a:r>
            <a:endParaRPr lang="en-US" altLang="zh-TW" sz="2300" dirty="0" smtClean="0"/>
          </a:p>
          <a:p>
            <a:pPr marL="0" indent="0">
              <a:buNone/>
            </a:pPr>
            <a:r>
              <a:rPr lang="en-US" altLang="zh-TW" sz="2300" dirty="0"/>
              <a:t> </a:t>
            </a:r>
            <a:r>
              <a:rPr lang="en-US" altLang="zh-TW" sz="2300" dirty="0" smtClean="0"/>
              <a:t>     </a:t>
            </a:r>
            <a:r>
              <a:rPr lang="zh-TW" altLang="en-US" sz="2300" dirty="0" smtClean="0"/>
              <a:t>也不掉</a:t>
            </a:r>
            <a:r>
              <a:rPr lang="zh-TW" altLang="en-US" sz="2300" dirty="0"/>
              <a:t>果子。</a:t>
            </a:r>
          </a:p>
          <a:p>
            <a:pPr marL="0" indent="0">
              <a:buNone/>
            </a:pPr>
            <a:r>
              <a:rPr lang="en-US" altLang="zh-TW" sz="2300" dirty="0" smtClean="0"/>
              <a:t>12 </a:t>
            </a:r>
            <a:r>
              <a:rPr lang="zh-TW" altLang="en-US" sz="2300" dirty="0" smtClean="0"/>
              <a:t>萬</a:t>
            </a:r>
            <a:r>
              <a:rPr lang="zh-TW" altLang="en-US" sz="2300" dirty="0"/>
              <a:t>軍之耶和華說、萬國必稱你們為有福的、因你們的地必</a:t>
            </a:r>
            <a:r>
              <a:rPr lang="zh-TW" altLang="en-US" sz="2300" dirty="0" smtClean="0"/>
              <a:t>成</a:t>
            </a:r>
            <a:endParaRPr lang="en-US" altLang="zh-TW" sz="2300" dirty="0" smtClean="0"/>
          </a:p>
          <a:p>
            <a:pPr marL="0" indent="0">
              <a:buNone/>
            </a:pPr>
            <a:r>
              <a:rPr lang="en-US" altLang="zh-TW" sz="2300" dirty="0"/>
              <a:t> </a:t>
            </a:r>
            <a:r>
              <a:rPr lang="en-US" altLang="zh-TW" sz="2300" dirty="0" smtClean="0"/>
              <a:t>     </a:t>
            </a:r>
            <a:r>
              <a:rPr lang="zh-TW" altLang="en-US" sz="2300" dirty="0" smtClean="0"/>
              <a:t>為喜樂之地</a:t>
            </a:r>
            <a:r>
              <a:rPr lang="zh-TW" altLang="en-US" sz="2300" dirty="0"/>
              <a:t>。</a:t>
            </a:r>
          </a:p>
          <a:p>
            <a:pPr marL="0" indent="0">
              <a:buNone/>
            </a:pPr>
            <a:endParaRPr lang="zh-TW" altLang="en-US" sz="2100" dirty="0"/>
          </a:p>
          <a:p>
            <a:endParaRPr lang="zh-TW" altLang="en-US" sz="21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B1DD2-DE54-4DB9-AD4C-9EBCECF41DDA}" type="slidenum">
              <a:rPr lang="zh-TW" altLang="en-US" smtClean="0"/>
              <a:t>32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1138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66800" y="1600200"/>
            <a:ext cx="7391400" cy="4525963"/>
          </a:xfrm>
        </p:spPr>
        <p:txBody>
          <a:bodyPr/>
          <a:lstStyle/>
          <a:p>
            <a:pPr marL="514350" indent="-514350">
              <a:buFont typeface="+mj-lt"/>
              <a:buAutoNum type="alphaUcPeriod" startAt="3"/>
            </a:pPr>
            <a:r>
              <a:rPr lang="zh-TW" altLang="en-US" dirty="0" smtClean="0"/>
              <a:t>奉獻金錢應許的祝福</a:t>
            </a:r>
            <a:endParaRPr lang="en-US" altLang="zh-TW" dirty="0" smtClean="0"/>
          </a:p>
          <a:p>
            <a:pPr marL="914400" lvl="1" indent="-514350">
              <a:buFont typeface="+mj-lt"/>
              <a:buAutoNum type="arabicPeriod"/>
            </a:pPr>
            <a:r>
              <a:rPr lang="zh-TW" altLang="en-US" dirty="0" smtClean="0"/>
              <a:t>神會祝福祂的教會</a:t>
            </a:r>
            <a:endParaRPr lang="en-US" altLang="zh-TW" dirty="0" smtClean="0"/>
          </a:p>
          <a:p>
            <a:pPr marL="914400" lvl="1" indent="-514350">
              <a:buFont typeface="+mj-lt"/>
              <a:buAutoNum type="arabicPeriod"/>
            </a:pPr>
            <a:r>
              <a:rPr lang="zh-TW" altLang="en-US" dirty="0"/>
              <a:t>神會</a:t>
            </a:r>
            <a:r>
              <a:rPr lang="zh-TW" altLang="en-US" dirty="0" smtClean="0"/>
              <a:t>加倍給予豐沛的祝福</a:t>
            </a:r>
            <a:endParaRPr lang="en-US" altLang="zh-TW" dirty="0" smtClean="0"/>
          </a:p>
          <a:p>
            <a:pPr marL="914400" lvl="1" indent="-514350">
              <a:buFont typeface="+mj-lt"/>
              <a:buAutoNum type="arabicPeriod"/>
            </a:pPr>
            <a:r>
              <a:rPr lang="zh-TW" altLang="en-US" dirty="0"/>
              <a:t>神會</a:t>
            </a:r>
            <a:r>
              <a:rPr lang="zh-TW" altLang="en-US" dirty="0" smtClean="0"/>
              <a:t>保護我們的所得不遭損害</a:t>
            </a:r>
            <a:endParaRPr lang="en-US" altLang="zh-TW" dirty="0" smtClean="0"/>
          </a:p>
          <a:p>
            <a:pPr marL="914400" lvl="1" indent="-514350">
              <a:buFont typeface="+mj-lt"/>
              <a:buAutoNum type="arabicPeriod"/>
            </a:pPr>
            <a:r>
              <a:rPr lang="zh-TW" altLang="en-US" dirty="0"/>
              <a:t>神會祝福我們的努力不會</a:t>
            </a:r>
            <a:r>
              <a:rPr lang="zh-TW" altLang="en-US" dirty="0" smtClean="0"/>
              <a:t>白費</a:t>
            </a:r>
            <a:endParaRPr lang="en-US" altLang="zh-TW" dirty="0" smtClean="0"/>
          </a:p>
          <a:p>
            <a:pPr marL="914400" lvl="1" indent="-514350">
              <a:buFont typeface="+mj-lt"/>
              <a:buAutoNum type="arabicPeriod"/>
            </a:pPr>
            <a:r>
              <a:rPr lang="zh-TW" altLang="en-US" dirty="0"/>
              <a:t>神會賜給</a:t>
            </a:r>
            <a:r>
              <a:rPr lang="zh-TW" altLang="en-US" dirty="0" smtClean="0"/>
              <a:t>我們喜樂和福氣的人生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B1DD2-DE54-4DB9-AD4C-9EBCECF41DDA}" type="slidenum">
              <a:rPr lang="zh-TW" altLang="en-US" smtClean="0"/>
              <a:t>33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045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762000" y="914401"/>
            <a:ext cx="7772400" cy="609600"/>
          </a:xfrm>
        </p:spPr>
        <p:txBody>
          <a:bodyPr>
            <a:noAutofit/>
          </a:bodyPr>
          <a:lstStyle/>
          <a:p>
            <a:r>
              <a:rPr lang="zh-TW" altLang="en-US" sz="2800" u="sng" dirty="0" smtClean="0"/>
              <a:t>六、如何制訂傳道人的薪酬</a:t>
            </a:r>
            <a:endParaRPr lang="zh-TW" altLang="en-US" sz="2800" u="sng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981200"/>
            <a:ext cx="6934200" cy="4419600"/>
          </a:xfrm>
        </p:spPr>
        <p:txBody>
          <a:bodyPr/>
          <a:lstStyle/>
          <a:p>
            <a:pPr marL="514350" indent="-514350" algn="l">
              <a:buFont typeface="+mj-lt"/>
              <a:buAutoNum type="alphaUcPeriod"/>
            </a:pPr>
            <a:r>
              <a:rPr lang="zh-TW" altLang="en-US" dirty="0" smtClean="0">
                <a:solidFill>
                  <a:schemeClr val="tx1"/>
                </a:solidFill>
              </a:rPr>
              <a:t>態度的調整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514350" indent="-514350" algn="l">
              <a:buFont typeface="+mj-lt"/>
              <a:buAutoNum type="alphaUcPeriod"/>
            </a:pPr>
            <a:r>
              <a:rPr lang="zh-TW" altLang="en-US" dirty="0" smtClean="0">
                <a:solidFill>
                  <a:schemeClr val="tx1"/>
                </a:solidFill>
              </a:rPr>
              <a:t>建立制度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514350" indent="-514350" algn="l">
              <a:buFont typeface="+mj-lt"/>
              <a:buAutoNum type="alphaUcPeriod"/>
            </a:pPr>
            <a:r>
              <a:rPr lang="zh-TW" altLang="en-US" dirty="0" smtClean="0">
                <a:solidFill>
                  <a:schemeClr val="tx1"/>
                </a:solidFill>
              </a:rPr>
              <a:t>參考調查資料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algn="l"/>
            <a:endParaRPr lang="en-US" altLang="zh-TW" dirty="0" smtClean="0">
              <a:solidFill>
                <a:schemeClr val="tx1"/>
              </a:solidFill>
            </a:endParaRPr>
          </a:p>
          <a:p>
            <a:pPr algn="l"/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B1DD2-DE54-4DB9-AD4C-9EBCECF41DDA}" type="slidenum">
              <a:rPr lang="zh-TW" altLang="en-US" smtClean="0"/>
              <a:t>34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1677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altLang="zh-TW" sz="2400" b="1" u="sng" dirty="0" smtClean="0"/>
              <a:t>A</a:t>
            </a:r>
            <a:r>
              <a:rPr lang="zh-TW" altLang="en-US" sz="2400" b="1" u="sng" dirty="0" smtClean="0"/>
              <a:t>、態度的調整</a:t>
            </a:r>
            <a:endParaRPr lang="zh-TW" altLang="en-US" sz="2400" u="sng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/>
          </a:bodyPr>
          <a:lstStyle/>
          <a:p>
            <a:pPr lvl="2">
              <a:buFont typeface="Wingdings" pitchFamily="2" charset="2"/>
              <a:buChar char="u"/>
            </a:pPr>
            <a:r>
              <a:rPr lang="zh-TW" altLang="en-US" dirty="0" smtClean="0"/>
              <a:t>尊重傳道人是  神的僕人</a:t>
            </a:r>
            <a:endParaRPr lang="en-US" altLang="zh-TW" dirty="0" smtClean="0"/>
          </a:p>
          <a:p>
            <a:pPr lvl="2">
              <a:buFont typeface="Wingdings" pitchFamily="2" charset="2"/>
              <a:buChar char="u"/>
            </a:pPr>
            <a:r>
              <a:rPr lang="zh-TW" altLang="en-US" dirty="0" smtClean="0"/>
              <a:t>打破迷思</a:t>
            </a:r>
            <a:r>
              <a:rPr lang="en-US" altLang="zh-TW" b="1" dirty="0" smtClean="0"/>
              <a:t>—</a:t>
            </a:r>
          </a:p>
          <a:p>
            <a:pPr lvl="3">
              <a:buFont typeface="Wingdings" pitchFamily="2" charset="2"/>
              <a:buChar char="ü"/>
            </a:pPr>
            <a:r>
              <a:rPr lang="zh-TW" altLang="en-US" dirty="0" smtClean="0"/>
              <a:t>滿足</a:t>
            </a:r>
            <a:r>
              <a:rPr lang="zh-TW" altLang="en-US" dirty="0"/>
              <a:t>需要就</a:t>
            </a:r>
            <a:r>
              <a:rPr lang="zh-TW" altLang="en-US" dirty="0" smtClean="0"/>
              <a:t>好  </a:t>
            </a:r>
            <a:endParaRPr lang="en-US" altLang="zh-TW" dirty="0" smtClean="0"/>
          </a:p>
          <a:p>
            <a:pPr lvl="3">
              <a:buFont typeface="Wingdings" pitchFamily="2" charset="2"/>
              <a:buChar char="ü"/>
            </a:pPr>
            <a:r>
              <a:rPr lang="zh-TW" altLang="en-US" dirty="0" smtClean="0"/>
              <a:t>用經濟壓力來鍛鍊傳道人</a:t>
            </a:r>
            <a:r>
              <a:rPr lang="zh-TW" altLang="en-US" dirty="0"/>
              <a:t>的</a:t>
            </a:r>
            <a:r>
              <a:rPr lang="zh-TW" altLang="en-US" dirty="0" smtClean="0"/>
              <a:t>信心和謙卑</a:t>
            </a:r>
            <a:endParaRPr lang="en-US" altLang="zh-TW" dirty="0" smtClean="0"/>
          </a:p>
          <a:p>
            <a:pPr lvl="3">
              <a:buFont typeface="Wingdings" pitchFamily="2" charset="2"/>
              <a:buChar char="ü"/>
            </a:pPr>
            <a:r>
              <a:rPr lang="zh-TW" altLang="en-US" dirty="0" smtClean="0"/>
              <a:t>買一送多的剝削心態</a:t>
            </a:r>
            <a:endParaRPr lang="en-US" altLang="zh-TW" dirty="0" smtClean="0"/>
          </a:p>
          <a:p>
            <a:pPr lvl="3">
              <a:buFont typeface="Wingdings" pitchFamily="2" charset="2"/>
              <a:buChar char="ü"/>
            </a:pPr>
            <a:r>
              <a:rPr lang="zh-TW" altLang="en-US" dirty="0" smtClean="0"/>
              <a:t>雇主心態</a:t>
            </a:r>
            <a:endParaRPr lang="en-US" altLang="zh-TW" dirty="0" smtClean="0"/>
          </a:p>
          <a:p>
            <a:pPr lvl="2">
              <a:buFont typeface="Wingdings" pitchFamily="2" charset="2"/>
              <a:buChar char="u"/>
            </a:pPr>
            <a:r>
              <a:rPr lang="en-US" altLang="zh-TW" dirty="0"/>
              <a:t> </a:t>
            </a:r>
            <a:r>
              <a:rPr lang="zh-TW" altLang="en-US" dirty="0" smtClean="0"/>
              <a:t>按  神的心意供應傳道人</a:t>
            </a:r>
            <a:endParaRPr lang="en-US" altLang="zh-TW" dirty="0" smtClean="0"/>
          </a:p>
          <a:p>
            <a:pPr lvl="3">
              <a:buFont typeface="Wingdings" pitchFamily="2" charset="2"/>
              <a:buChar char="ü"/>
            </a:pPr>
            <a:r>
              <a:rPr lang="zh-TW" altLang="en-US" dirty="0"/>
              <a:t>獻</a:t>
            </a:r>
            <a:r>
              <a:rPr lang="zh-TW" altLang="en-US" dirty="0" smtClean="0"/>
              <a:t>祭態度</a:t>
            </a:r>
            <a:endParaRPr lang="en-US" altLang="zh-TW" dirty="0"/>
          </a:p>
          <a:p>
            <a:pPr lvl="2">
              <a:buFont typeface="Wingdings" pitchFamily="2" charset="2"/>
              <a:buChar char="u"/>
            </a:pPr>
            <a:r>
              <a:rPr lang="zh-TW" altLang="en-US" dirty="0" smtClean="0"/>
              <a:t>愛人如己（太二十二</a:t>
            </a:r>
            <a:r>
              <a:rPr lang="en-US" altLang="zh-TW" dirty="0" smtClean="0"/>
              <a:t>37~39; </a:t>
            </a:r>
            <a:r>
              <a:rPr lang="zh-TW" altLang="en-US" dirty="0" smtClean="0"/>
              <a:t>加五</a:t>
            </a:r>
            <a:r>
              <a:rPr lang="en-US" altLang="zh-TW" dirty="0" smtClean="0"/>
              <a:t>14</a:t>
            </a:r>
            <a:r>
              <a:rPr lang="zh-TW" altLang="en-US" dirty="0" smtClean="0"/>
              <a:t>）</a:t>
            </a:r>
            <a:endParaRPr lang="en-US" altLang="zh-TW" dirty="0" smtClean="0"/>
          </a:p>
          <a:p>
            <a:pPr lvl="3">
              <a:buFont typeface="Wingdings" pitchFamily="2" charset="2"/>
              <a:buChar char="ü"/>
            </a:pPr>
            <a:r>
              <a:rPr lang="zh-TW" altLang="en-US" dirty="0" smtClean="0"/>
              <a:t>己所不欲，勿施於人</a:t>
            </a:r>
            <a:endParaRPr lang="en-US" altLang="zh-TW" dirty="0" smtClean="0"/>
          </a:p>
          <a:p>
            <a:pPr lvl="3">
              <a:buFont typeface="Wingdings" pitchFamily="2" charset="2"/>
              <a:buChar char="ü"/>
            </a:pPr>
            <a:r>
              <a:rPr lang="zh-TW" altLang="en-US" dirty="0"/>
              <a:t>不虧欠</a:t>
            </a:r>
            <a:r>
              <a:rPr lang="zh-TW" altLang="en-US" dirty="0" smtClean="0"/>
              <a:t>人（羅十三</a:t>
            </a:r>
            <a:r>
              <a:rPr lang="en-US" altLang="zh-TW" dirty="0" smtClean="0"/>
              <a:t>8</a:t>
            </a:r>
            <a:r>
              <a:rPr lang="zh-TW" altLang="en-US" dirty="0" smtClean="0"/>
              <a:t>）</a:t>
            </a:r>
            <a:endParaRPr lang="en-US" altLang="zh-TW" dirty="0" smtClean="0"/>
          </a:p>
          <a:p>
            <a:pPr lvl="3">
              <a:buFont typeface="Wingdings" pitchFamily="2" charset="2"/>
              <a:buChar char="ü"/>
            </a:pPr>
            <a:r>
              <a:rPr lang="zh-TW" altLang="en-US" dirty="0"/>
              <a:t>用什麼量器量給</a:t>
            </a:r>
            <a:r>
              <a:rPr lang="zh-TW" altLang="en-US" dirty="0" smtClean="0"/>
              <a:t>人，也必用什麼量器量給你們（可四</a:t>
            </a:r>
            <a:r>
              <a:rPr lang="en-US" altLang="zh-TW" dirty="0" smtClean="0"/>
              <a:t>24~25; </a:t>
            </a:r>
            <a:r>
              <a:rPr lang="zh-TW" altLang="en-US" dirty="0" smtClean="0"/>
              <a:t>路六</a:t>
            </a:r>
            <a:r>
              <a:rPr lang="en-US" altLang="zh-TW" dirty="0" smtClean="0"/>
              <a:t>38</a:t>
            </a:r>
            <a:r>
              <a:rPr lang="zh-TW" altLang="en-US" dirty="0" smtClean="0"/>
              <a:t>）</a:t>
            </a:r>
            <a:endParaRPr lang="en-US" altLang="zh-TW" dirty="0"/>
          </a:p>
          <a:p>
            <a:pPr marL="914400" lvl="2" indent="0">
              <a:buNone/>
            </a:pPr>
            <a:endParaRPr lang="en-US" altLang="zh-TW" dirty="0"/>
          </a:p>
          <a:p>
            <a:endParaRPr lang="zh-TW" altLang="en-US" dirty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B1DD2-DE54-4DB9-AD4C-9EBCECF41DDA}" type="slidenum">
              <a:rPr lang="zh-TW" altLang="en-US" smtClean="0"/>
              <a:t>35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894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85800" y="914400"/>
            <a:ext cx="8001000" cy="5211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u="sng" dirty="0"/>
              <a:t>太二十二</a:t>
            </a:r>
            <a:r>
              <a:rPr lang="en-US" altLang="zh-TW" u="sng" dirty="0" smtClean="0"/>
              <a:t>37~39</a:t>
            </a:r>
          </a:p>
          <a:p>
            <a:pPr marL="0" indent="0">
              <a:buNone/>
            </a:pPr>
            <a:r>
              <a:rPr lang="en-US" altLang="zh-TW" sz="2800" dirty="0" smtClean="0"/>
              <a:t>37 </a:t>
            </a:r>
            <a:r>
              <a:rPr lang="zh-TW" altLang="en-US" sz="2800" dirty="0" smtClean="0"/>
              <a:t>耶穌</a:t>
            </a:r>
            <a:r>
              <a:rPr lang="zh-TW" altLang="en-US" sz="2800" dirty="0"/>
              <a:t>對他說、你要盡心、盡性、盡意、</a:t>
            </a:r>
            <a:r>
              <a:rPr lang="zh-TW" altLang="en-US" sz="2800" dirty="0" smtClean="0"/>
              <a:t>愛  </a:t>
            </a:r>
            <a:endParaRPr lang="en-US" altLang="zh-TW" sz="2800" dirty="0" smtClean="0"/>
          </a:p>
          <a:p>
            <a:pPr marL="0" indent="0">
              <a:buNone/>
            </a:pPr>
            <a:r>
              <a:rPr lang="en-US" altLang="zh-TW" sz="2800" dirty="0"/>
              <a:t> </a:t>
            </a:r>
            <a:r>
              <a:rPr lang="en-US" altLang="zh-TW" sz="2800" dirty="0" smtClean="0"/>
              <a:t>     </a:t>
            </a:r>
            <a:r>
              <a:rPr lang="zh-TW" altLang="en-US" sz="2800" dirty="0" smtClean="0"/>
              <a:t>主</a:t>
            </a:r>
            <a:r>
              <a:rPr lang="zh-TW" altLang="en-US" sz="2800" dirty="0"/>
              <a:t>你的　神。</a:t>
            </a:r>
          </a:p>
          <a:p>
            <a:pPr marL="0" indent="0">
              <a:buNone/>
            </a:pPr>
            <a:r>
              <a:rPr lang="en-US" altLang="zh-TW" sz="2800" dirty="0" smtClean="0"/>
              <a:t>38  </a:t>
            </a:r>
            <a:r>
              <a:rPr lang="zh-TW" altLang="en-US" sz="2800" dirty="0" smtClean="0"/>
              <a:t>這</a:t>
            </a:r>
            <a:r>
              <a:rPr lang="zh-TW" altLang="en-US" sz="2800" dirty="0"/>
              <a:t>是誡命中的第一、且是最大的。</a:t>
            </a:r>
          </a:p>
          <a:p>
            <a:pPr marL="0" indent="0">
              <a:buNone/>
            </a:pPr>
            <a:r>
              <a:rPr lang="en-US" altLang="zh-TW" sz="2800" dirty="0" smtClean="0"/>
              <a:t>39  </a:t>
            </a:r>
            <a:r>
              <a:rPr lang="zh-TW" altLang="en-US" sz="2800" dirty="0" smtClean="0"/>
              <a:t>其次</a:t>
            </a:r>
            <a:r>
              <a:rPr lang="zh-TW" altLang="en-US" sz="2800" dirty="0"/>
              <a:t>也相倣、就是要</a:t>
            </a:r>
            <a:r>
              <a:rPr lang="zh-TW" altLang="en-US" sz="2800" b="1" u="sng" dirty="0"/>
              <a:t>愛人如己</a:t>
            </a:r>
            <a:r>
              <a:rPr lang="zh-TW" altLang="en-US" sz="2800" dirty="0"/>
              <a:t>。</a:t>
            </a:r>
          </a:p>
          <a:p>
            <a:pPr marL="0" indent="0">
              <a:buNone/>
            </a:pPr>
            <a:endParaRPr lang="zh-TW" altLang="en-US" sz="2800" dirty="0"/>
          </a:p>
          <a:p>
            <a:pPr marL="0" indent="0">
              <a:buNone/>
            </a:pPr>
            <a:r>
              <a:rPr lang="zh-TW" altLang="en-US" sz="2800" u="sng" dirty="0" smtClean="0"/>
              <a:t>加</a:t>
            </a:r>
            <a:r>
              <a:rPr lang="zh-TW" altLang="en-US" sz="2800" u="sng" dirty="0"/>
              <a:t>五</a:t>
            </a:r>
            <a:r>
              <a:rPr lang="en-US" altLang="zh-TW" sz="2800" u="sng" dirty="0" smtClean="0"/>
              <a:t>14</a:t>
            </a:r>
          </a:p>
          <a:p>
            <a:pPr marL="0" indent="0">
              <a:buNone/>
            </a:pPr>
            <a:r>
              <a:rPr lang="zh-TW" altLang="en-US" sz="2800" dirty="0" smtClean="0"/>
              <a:t>       因為</a:t>
            </a:r>
            <a:r>
              <a:rPr lang="zh-TW" altLang="en-US" sz="2800" dirty="0"/>
              <a:t>全律法都包在</a:t>
            </a:r>
            <a:r>
              <a:rPr lang="zh-TW" altLang="en-US" sz="2800" b="1" u="sng" dirty="0"/>
              <a:t>愛人如己</a:t>
            </a:r>
            <a:r>
              <a:rPr lang="zh-TW" altLang="en-US" sz="2800" dirty="0"/>
              <a:t>這一句話之內了。</a:t>
            </a:r>
          </a:p>
          <a:p>
            <a:endParaRPr lang="zh-TW" altLang="en-US" dirty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B1DD2-DE54-4DB9-AD4C-9EBCECF41DDA}" type="slidenum">
              <a:rPr lang="zh-TW" altLang="en-US" smtClean="0"/>
              <a:t>36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8887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lnSpcReduction="10000"/>
          </a:bodyPr>
          <a:lstStyle/>
          <a:p>
            <a:r>
              <a:rPr lang="zh-TW" altLang="en-US" dirty="0"/>
              <a:t>羅 </a:t>
            </a:r>
            <a:r>
              <a:rPr lang="en-US" altLang="zh-TW" dirty="0"/>
              <a:t>13:8	</a:t>
            </a:r>
            <a:r>
              <a:rPr lang="en-US" altLang="zh-TW" dirty="0" smtClean="0"/>
              <a:t> </a:t>
            </a:r>
            <a:r>
              <a:rPr lang="zh-TW" altLang="en-US" dirty="0" smtClean="0"/>
              <a:t>凡事</a:t>
            </a:r>
            <a:r>
              <a:rPr lang="zh-TW" altLang="en-US" dirty="0"/>
              <a:t>都不可虧欠人、惟有彼此相愛、要常以為虧欠．因為愛人的就完全了律法。</a:t>
            </a:r>
          </a:p>
          <a:p>
            <a:r>
              <a:rPr lang="zh-TW" altLang="en-US" dirty="0"/>
              <a:t>可 </a:t>
            </a:r>
            <a:r>
              <a:rPr lang="en-US" altLang="zh-TW" dirty="0" smtClean="0"/>
              <a:t>4:24~25</a:t>
            </a:r>
            <a:r>
              <a:rPr lang="zh-TW" altLang="en-US" dirty="0" smtClean="0"/>
              <a:t>又</a:t>
            </a:r>
            <a:r>
              <a:rPr lang="zh-TW" altLang="en-US" dirty="0"/>
              <a:t>說、你們所聽的要留心．你們用甚麼量器量給人、也必用甚麼量器量給你們、並且要多給你們</a:t>
            </a:r>
            <a:r>
              <a:rPr lang="zh-TW" altLang="en-US" dirty="0" smtClean="0"/>
              <a:t>。因為</a:t>
            </a:r>
            <a:r>
              <a:rPr lang="zh-TW" altLang="en-US" dirty="0"/>
              <a:t>有的、還要給他．沒有的、連他所有的也要奪去。</a:t>
            </a:r>
          </a:p>
          <a:p>
            <a:r>
              <a:rPr lang="zh-TW" altLang="en-US" dirty="0"/>
              <a:t>路 </a:t>
            </a:r>
            <a:r>
              <a:rPr lang="en-US" altLang="zh-TW" dirty="0"/>
              <a:t>6:38	</a:t>
            </a:r>
            <a:r>
              <a:rPr lang="zh-TW" altLang="en-US" dirty="0"/>
              <a:t>你們要給人、就必有給你們的．並且用十足的升斗、連搖帶按、上尖下流的、倒在你們懷裏．因為你們用甚麼量器量給人、也必用甚麼量器量給你們。</a:t>
            </a:r>
          </a:p>
          <a:p>
            <a:endParaRPr lang="zh-TW" altLang="en-US" dirty="0"/>
          </a:p>
          <a:p>
            <a:endParaRPr lang="zh-TW" altLang="en-US" dirty="0"/>
          </a:p>
          <a:p>
            <a:endParaRPr lang="zh-TW" altLang="en-US" dirty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B1DD2-DE54-4DB9-AD4C-9EBCECF41DDA}" type="slidenum">
              <a:rPr lang="zh-TW" altLang="en-US" smtClean="0"/>
              <a:t>37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5566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2800" u="sng" dirty="0" smtClean="0"/>
              <a:t>B</a:t>
            </a:r>
            <a:r>
              <a:rPr lang="zh-TW" altLang="en-US" sz="2800" u="sng" dirty="0" smtClean="0"/>
              <a:t>、制訂薪酬制度</a:t>
            </a:r>
            <a:endParaRPr lang="zh-TW" altLang="en-US" sz="2800" u="sng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371600" y="1295400"/>
            <a:ext cx="7315200" cy="48307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ea"/>
              <a:buAutoNum type="ea1ChtPeriod"/>
            </a:pPr>
            <a:r>
              <a:rPr lang="zh-TW" altLang="en-US" dirty="0" smtClean="0"/>
              <a:t>確定教會的教牧薪酬神學</a:t>
            </a:r>
            <a:endParaRPr lang="en-US" altLang="zh-TW" dirty="0" smtClean="0"/>
          </a:p>
          <a:p>
            <a:pPr marL="514350" indent="-514350">
              <a:buFont typeface="+mj-ea"/>
              <a:buAutoNum type="ea1ChtPeriod"/>
            </a:pPr>
            <a:r>
              <a:rPr lang="zh-TW" altLang="en-US" dirty="0" smtClean="0"/>
              <a:t>確定用什麼方法作為薪酬的標準</a:t>
            </a:r>
            <a:endParaRPr lang="en-US" altLang="zh-TW" dirty="0" smtClean="0"/>
          </a:p>
          <a:p>
            <a:pPr marL="514350" indent="-514350">
              <a:buFont typeface="+mj-ea"/>
              <a:buAutoNum type="ea1ChtPeriod"/>
            </a:pPr>
            <a:r>
              <a:rPr lang="zh-TW" altLang="en-US" dirty="0"/>
              <a:t>建立</a:t>
            </a:r>
            <a:r>
              <a:rPr lang="zh-TW" altLang="en-US" dirty="0" smtClean="0"/>
              <a:t>薪資架構</a:t>
            </a:r>
            <a:endParaRPr lang="en-US" altLang="zh-TW" dirty="0" smtClean="0"/>
          </a:p>
          <a:p>
            <a:pPr marL="514350" indent="-514350">
              <a:buFont typeface="+mj-ea"/>
              <a:buAutoNum type="ea1ChtPeriod"/>
            </a:pPr>
            <a:r>
              <a:rPr lang="zh-TW" altLang="en-US" dirty="0" smtClean="0"/>
              <a:t>決定教會薪資水準</a:t>
            </a:r>
            <a:endParaRPr lang="en-US" altLang="zh-TW" dirty="0" smtClean="0"/>
          </a:p>
          <a:p>
            <a:pPr marL="514350" indent="-514350">
              <a:buFont typeface="+mj-ea"/>
              <a:buAutoNum type="ea1ChtPeriod"/>
            </a:pPr>
            <a:r>
              <a:rPr lang="zh-TW" altLang="en-US" dirty="0"/>
              <a:t>制訂</a:t>
            </a:r>
            <a:r>
              <a:rPr lang="zh-TW" altLang="en-US" dirty="0" smtClean="0"/>
              <a:t>福利內容</a:t>
            </a:r>
            <a:endParaRPr lang="en-US" altLang="zh-TW" dirty="0" smtClean="0"/>
          </a:p>
          <a:p>
            <a:pPr marL="514350" indent="-514350">
              <a:buFont typeface="+mj-ea"/>
              <a:buAutoNum type="ea1ChtPeriod"/>
            </a:pPr>
            <a:r>
              <a:rPr lang="zh-TW" altLang="en-US" dirty="0"/>
              <a:t>制訂津貼</a:t>
            </a:r>
            <a:r>
              <a:rPr lang="zh-TW" altLang="en-US" dirty="0" smtClean="0"/>
              <a:t>補助</a:t>
            </a:r>
            <a:endParaRPr lang="en-US" altLang="zh-TW" dirty="0" smtClean="0"/>
          </a:p>
          <a:p>
            <a:pPr marL="514350" indent="-514350">
              <a:buFont typeface="+mj-ea"/>
              <a:buAutoNum type="ea1ChtPeriod"/>
            </a:pPr>
            <a:r>
              <a:rPr lang="zh-TW" altLang="en-US" dirty="0" smtClean="0"/>
              <a:t>調薪制度</a:t>
            </a:r>
            <a:endParaRPr lang="en-US" altLang="zh-TW" dirty="0" smtClean="0"/>
          </a:p>
          <a:p>
            <a:pPr marL="514350" indent="-514350">
              <a:buFont typeface="+mj-ea"/>
              <a:buAutoNum type="ea1ChtPeriod"/>
            </a:pPr>
            <a:r>
              <a:rPr lang="zh-TW" altLang="en-US" dirty="0" smtClean="0"/>
              <a:t>定期調整薪資架構</a:t>
            </a:r>
            <a:endParaRPr lang="en-US" altLang="zh-TW" dirty="0" smtClean="0"/>
          </a:p>
          <a:p>
            <a:pPr marL="514350" indent="-514350">
              <a:buFont typeface="+mj-ea"/>
              <a:buAutoNum type="ea1ChtPeriod"/>
            </a:pPr>
            <a:r>
              <a:rPr lang="zh-TW" altLang="en-US" dirty="0" smtClean="0"/>
              <a:t>定期評估薪資制訂方法</a:t>
            </a:r>
            <a:endParaRPr lang="en-US" altLang="zh-TW" dirty="0" smtClean="0"/>
          </a:p>
          <a:p>
            <a:pPr marL="0" indent="0">
              <a:buNone/>
            </a:pP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B1DD2-DE54-4DB9-AD4C-9EBCECF41DDA}" type="slidenum">
              <a:rPr lang="zh-TW" altLang="en-US" smtClean="0"/>
              <a:t>38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5423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609600"/>
            <a:ext cx="7772400" cy="762000"/>
          </a:xfrm>
        </p:spPr>
        <p:txBody>
          <a:bodyPr>
            <a:normAutofit/>
          </a:bodyPr>
          <a:lstStyle/>
          <a:p>
            <a:r>
              <a:rPr lang="zh-TW" altLang="en-US" sz="2400" b="1" u="sng" dirty="0" smtClean="0"/>
              <a:t>制訂傳道人薪酬標準的各種論點</a:t>
            </a:r>
            <a:endParaRPr lang="zh-TW" altLang="en-US" sz="2400" b="1" u="sng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600200"/>
            <a:ext cx="7086600" cy="4724400"/>
          </a:xfrm>
        </p:spPr>
        <p:txBody>
          <a:bodyPr>
            <a:normAutofit lnSpcReduction="10000"/>
          </a:bodyPr>
          <a:lstStyle/>
          <a:p>
            <a:pPr marL="514350" indent="-514350" algn="l">
              <a:buFont typeface="+mj-lt"/>
              <a:buAutoNum type="arabicPeriod"/>
            </a:pPr>
            <a:r>
              <a:rPr lang="zh-TW" altLang="en-US" sz="2600" dirty="0" smtClean="0">
                <a:solidFill>
                  <a:schemeClr val="tx1"/>
                </a:solidFill>
              </a:rPr>
              <a:t>以當地中學教師的薪酬為標準</a:t>
            </a:r>
            <a:endParaRPr lang="en-US" altLang="zh-TW" sz="2600" dirty="0" smtClean="0">
              <a:solidFill>
                <a:schemeClr val="tx1"/>
              </a:solidFill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zh-TW" altLang="en-US" sz="2600" dirty="0">
                <a:solidFill>
                  <a:schemeClr val="tx1"/>
                </a:solidFill>
              </a:rPr>
              <a:t>以</a:t>
            </a:r>
            <a:r>
              <a:rPr lang="zh-TW" altLang="en-US" sz="2600" dirty="0" smtClean="0">
                <a:solidFill>
                  <a:schemeClr val="tx1"/>
                </a:solidFill>
              </a:rPr>
              <a:t>學院或大學老師的薪酬為標準</a:t>
            </a:r>
            <a:endParaRPr lang="en-US" altLang="zh-TW" sz="2600" dirty="0" smtClean="0">
              <a:solidFill>
                <a:schemeClr val="tx1"/>
              </a:solidFill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zh-TW" altLang="en-US" sz="2600" dirty="0">
                <a:solidFill>
                  <a:schemeClr val="tx1"/>
                </a:solidFill>
              </a:rPr>
              <a:t>以</a:t>
            </a:r>
            <a:r>
              <a:rPr lang="zh-TW" altLang="en-US" sz="2600" dirty="0" smtClean="0">
                <a:solidFill>
                  <a:schemeClr val="tx1"/>
                </a:solidFill>
              </a:rPr>
              <a:t>中等受薪階層收入為標準</a:t>
            </a:r>
            <a:endParaRPr lang="en-US" altLang="zh-TW" sz="2600" dirty="0" smtClean="0">
              <a:solidFill>
                <a:schemeClr val="tx1"/>
              </a:solidFill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zh-TW" altLang="en-US" sz="2600" dirty="0" smtClean="0">
                <a:solidFill>
                  <a:schemeClr val="tx1"/>
                </a:solidFill>
              </a:rPr>
              <a:t>以「註冊社工」人員的薪酬為標準</a:t>
            </a:r>
            <a:endParaRPr lang="en-US" altLang="zh-TW" sz="2600" dirty="0" smtClean="0">
              <a:solidFill>
                <a:schemeClr val="tx1"/>
              </a:solidFill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zh-TW" altLang="en-US" sz="2600" dirty="0">
                <a:solidFill>
                  <a:schemeClr val="tx1"/>
                </a:solidFill>
              </a:rPr>
              <a:t>以教會長</a:t>
            </a:r>
            <a:r>
              <a:rPr lang="zh-TW" altLang="en-US" sz="2600" dirty="0" smtClean="0">
                <a:solidFill>
                  <a:schemeClr val="tx1"/>
                </a:solidFill>
              </a:rPr>
              <a:t>執平均薪酬為標準</a:t>
            </a:r>
            <a:endParaRPr lang="en-US" altLang="zh-TW" sz="2600" dirty="0" smtClean="0">
              <a:solidFill>
                <a:schemeClr val="tx1"/>
              </a:solidFill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zh-TW" altLang="en-US" sz="2600" dirty="0">
                <a:solidFill>
                  <a:schemeClr val="tx1"/>
                </a:solidFill>
              </a:rPr>
              <a:t>以</a:t>
            </a:r>
            <a:r>
              <a:rPr lang="zh-TW" altLang="en-US" sz="2600" dirty="0" smtClean="0">
                <a:solidFill>
                  <a:schemeClr val="tx1"/>
                </a:solidFill>
              </a:rPr>
              <a:t>教會的家庭平均收入為標準</a:t>
            </a:r>
            <a:endParaRPr lang="en-US" altLang="zh-TW" sz="2600" dirty="0" smtClean="0">
              <a:solidFill>
                <a:schemeClr val="tx1"/>
              </a:solidFill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zh-TW" altLang="en-US" sz="2600" dirty="0">
                <a:solidFill>
                  <a:schemeClr val="tx1"/>
                </a:solidFill>
              </a:rPr>
              <a:t>以傳道人的需要為</a:t>
            </a:r>
            <a:r>
              <a:rPr lang="zh-TW" altLang="en-US" sz="2600" dirty="0" smtClean="0">
                <a:solidFill>
                  <a:schemeClr val="tx1"/>
                </a:solidFill>
              </a:rPr>
              <a:t>標準</a:t>
            </a:r>
            <a:endParaRPr lang="en-US" altLang="zh-TW" sz="2600" dirty="0" smtClean="0">
              <a:solidFill>
                <a:schemeClr val="tx1"/>
              </a:solidFill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zh-TW" altLang="en-US" sz="2600" dirty="0">
                <a:solidFill>
                  <a:schemeClr val="tx1"/>
                </a:solidFill>
              </a:rPr>
              <a:t>以</a:t>
            </a:r>
            <a:r>
              <a:rPr lang="zh-TW" altLang="en-US" sz="2600" dirty="0" smtClean="0">
                <a:solidFill>
                  <a:schemeClr val="tx1"/>
                </a:solidFill>
              </a:rPr>
              <a:t>公司主管的薪酬為標準</a:t>
            </a:r>
            <a:endParaRPr lang="en-US" altLang="zh-TW" sz="2600" dirty="0" smtClean="0">
              <a:solidFill>
                <a:schemeClr val="tx1"/>
              </a:solidFill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zh-TW" altLang="en-US" sz="2600" dirty="0">
                <a:solidFill>
                  <a:schemeClr val="tx1"/>
                </a:solidFill>
              </a:rPr>
              <a:t>按服事的</a:t>
            </a:r>
            <a:r>
              <a:rPr lang="zh-TW" altLang="en-US" sz="2600" dirty="0" smtClean="0">
                <a:solidFill>
                  <a:schemeClr val="tx1"/>
                </a:solidFill>
              </a:rPr>
              <a:t>內容來制訂</a:t>
            </a:r>
            <a:endParaRPr lang="en-US" altLang="zh-TW" sz="2600" dirty="0" smtClean="0">
              <a:solidFill>
                <a:schemeClr val="tx1"/>
              </a:solidFill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zh-TW" altLang="en-US" sz="2600" dirty="0">
                <a:solidFill>
                  <a:schemeClr val="tx1"/>
                </a:solidFill>
              </a:rPr>
              <a:t>市場</a:t>
            </a:r>
            <a:r>
              <a:rPr lang="zh-TW" altLang="en-US" sz="2600" dirty="0" smtClean="0">
                <a:solidFill>
                  <a:schemeClr val="tx1"/>
                </a:solidFill>
              </a:rPr>
              <a:t>價格法</a:t>
            </a:r>
            <a:endParaRPr lang="en-US" altLang="zh-TW" sz="2600" dirty="0" smtClean="0">
              <a:solidFill>
                <a:schemeClr val="tx1"/>
              </a:solidFill>
            </a:endParaRPr>
          </a:p>
          <a:p>
            <a:pPr algn="l"/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B1DD2-DE54-4DB9-AD4C-9EBCECF41DDA}" type="slidenum">
              <a:rPr lang="zh-TW" altLang="en-US" smtClean="0"/>
              <a:t>39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5359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000" u="sng" dirty="0"/>
              <a:t>期望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90600" y="1600200"/>
            <a:ext cx="7696200" cy="4525963"/>
          </a:xfrm>
        </p:spPr>
        <p:txBody>
          <a:bodyPr/>
          <a:lstStyle/>
          <a:p>
            <a:r>
              <a:rPr lang="zh-TW" altLang="en-US" dirty="0" smtClean="0"/>
              <a:t>影響個人、教會</a:t>
            </a:r>
            <a:endParaRPr lang="en-US" altLang="zh-TW" dirty="0" smtClean="0"/>
          </a:p>
          <a:p>
            <a:r>
              <a:rPr lang="zh-TW" altLang="en-US" dirty="0" smtClean="0"/>
              <a:t>帶頭改革</a:t>
            </a:r>
            <a:endParaRPr lang="en-US" altLang="zh-TW" dirty="0" smtClean="0"/>
          </a:p>
          <a:p>
            <a:r>
              <a:rPr lang="zh-TW" altLang="en-US" dirty="0" smtClean="0"/>
              <a:t>做  神所喜悅的事情</a:t>
            </a:r>
            <a:endParaRPr lang="en-US" altLang="zh-TW" dirty="0" smtClean="0"/>
          </a:p>
          <a:p>
            <a:r>
              <a:rPr lang="zh-TW" altLang="en-US" dirty="0" smtClean="0"/>
              <a:t>神的國度擴張、教會蒙福、個人蒙福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B1DD2-DE54-4DB9-AD4C-9EBCECF41DDA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09976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r>
              <a:rPr lang="zh-TW" altLang="en-US" sz="3200" b="1" u="sng" dirty="0"/>
              <a:t>制訂</a:t>
            </a:r>
            <a:r>
              <a:rPr lang="zh-TW" altLang="en-US" sz="3200" b="1" u="sng" dirty="0" smtClean="0"/>
              <a:t>薪資的考慮因素</a:t>
            </a:r>
            <a:endParaRPr lang="zh-TW" altLang="en-US" sz="3200" b="1" u="sng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43000" y="1600200"/>
            <a:ext cx="7543800" cy="4525963"/>
          </a:xfrm>
        </p:spPr>
        <p:txBody>
          <a:bodyPr/>
          <a:lstStyle/>
          <a:p>
            <a:r>
              <a:rPr lang="zh-TW" altLang="en-US" dirty="0" smtClean="0"/>
              <a:t>傳道人的責任範圍和服事內容</a:t>
            </a:r>
            <a:endParaRPr lang="en-US" altLang="zh-TW" dirty="0" smtClean="0"/>
          </a:p>
          <a:p>
            <a:r>
              <a:rPr lang="zh-TW" altLang="en-US" dirty="0" smtClean="0"/>
              <a:t>教會</a:t>
            </a:r>
            <a:r>
              <a:rPr lang="zh-TW" altLang="en-US" dirty="0"/>
              <a:t>的經濟</a:t>
            </a:r>
            <a:r>
              <a:rPr lang="zh-TW" altLang="en-US" dirty="0" smtClean="0"/>
              <a:t>能力</a:t>
            </a:r>
            <a:endParaRPr lang="en-US" altLang="zh-TW" dirty="0" smtClean="0"/>
          </a:p>
          <a:p>
            <a:r>
              <a:rPr lang="zh-TW" altLang="en-US" dirty="0"/>
              <a:t>教會所在地區的</a:t>
            </a:r>
            <a:r>
              <a:rPr lang="zh-TW" altLang="en-US" dirty="0" smtClean="0"/>
              <a:t>生活水準</a:t>
            </a:r>
            <a:endParaRPr lang="en-US" altLang="zh-TW" dirty="0" smtClean="0"/>
          </a:p>
          <a:p>
            <a:r>
              <a:rPr lang="zh-TW" altLang="en-US" dirty="0"/>
              <a:t>服事</a:t>
            </a:r>
            <a:r>
              <a:rPr lang="zh-TW" altLang="en-US" dirty="0" smtClean="0"/>
              <a:t>果效</a:t>
            </a:r>
            <a:endParaRPr lang="en-US" altLang="zh-TW" dirty="0" smtClean="0"/>
          </a:p>
          <a:p>
            <a:r>
              <a:rPr lang="zh-TW" altLang="en-US" dirty="0"/>
              <a:t>傳道人</a:t>
            </a:r>
            <a:r>
              <a:rPr lang="zh-TW" altLang="en-US" dirty="0" smtClean="0"/>
              <a:t>的牧養年資和學歷（參考用）</a:t>
            </a:r>
            <a:endParaRPr lang="en-US" altLang="zh-TW" dirty="0" smtClean="0"/>
          </a:p>
          <a:p>
            <a:pPr marL="0" indent="0">
              <a:buNone/>
            </a:pPr>
            <a:endParaRPr lang="en-US" altLang="zh-TW" dirty="0" smtClean="0"/>
          </a:p>
          <a:p>
            <a:pPr marL="0" indent="0">
              <a:buNone/>
            </a:pP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B1DD2-DE54-4DB9-AD4C-9EBCECF41DDA}" type="slidenum">
              <a:rPr lang="zh-TW" altLang="en-US" smtClean="0"/>
              <a:t>40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3514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2800" b="1" u="sng" dirty="0" smtClean="0"/>
              <a:t>按服事內容制訂薪酬</a:t>
            </a:r>
            <a:endParaRPr lang="zh-TW" altLang="en-US" sz="2800" b="1" u="sng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 sz="2800" dirty="0" smtClean="0"/>
              <a:t>專業講員費：</a:t>
            </a:r>
            <a:r>
              <a:rPr lang="en-US" altLang="zh-TW" sz="2800" dirty="0" smtClean="0"/>
              <a:t>$1,500/</a:t>
            </a:r>
            <a:r>
              <a:rPr lang="zh-TW" altLang="en-US" sz="2800" dirty="0" smtClean="0"/>
              <a:t>場</a:t>
            </a:r>
            <a:r>
              <a:rPr lang="en-US" altLang="zh-TW" sz="2800" dirty="0" smtClean="0"/>
              <a:t>x52</a:t>
            </a:r>
            <a:r>
              <a:rPr lang="zh-TW" altLang="en-US" sz="2800" dirty="0" smtClean="0"/>
              <a:t>週</a:t>
            </a:r>
            <a:r>
              <a:rPr lang="en-US" altLang="zh-TW" sz="2800" dirty="0" smtClean="0"/>
              <a:t>=$75,000</a:t>
            </a:r>
          </a:p>
          <a:p>
            <a:r>
              <a:rPr lang="zh-TW" altLang="en-US" sz="2800" dirty="0" smtClean="0"/>
              <a:t>研習營領導者</a:t>
            </a:r>
            <a:r>
              <a:rPr lang="en-US" altLang="zh-TW" sz="2800" dirty="0" smtClean="0"/>
              <a:t>(</a:t>
            </a:r>
            <a:r>
              <a:rPr lang="zh-TW" altLang="en-US" sz="2800" dirty="0" smtClean="0"/>
              <a:t>課程）：</a:t>
            </a:r>
            <a:r>
              <a:rPr lang="en-US" altLang="zh-TW" sz="2800" dirty="0" smtClean="0"/>
              <a:t>$350/</a:t>
            </a:r>
            <a:r>
              <a:rPr lang="zh-TW" altLang="en-US" sz="2800" dirty="0" smtClean="0"/>
              <a:t>週</a:t>
            </a:r>
            <a:r>
              <a:rPr lang="en-US" altLang="zh-TW" sz="2800" dirty="0" smtClean="0"/>
              <a:t>x50=$17,500</a:t>
            </a:r>
          </a:p>
          <a:p>
            <a:r>
              <a:rPr lang="zh-TW" altLang="en-US" sz="2800" dirty="0" smtClean="0"/>
              <a:t>諮商人員費用：</a:t>
            </a:r>
            <a:r>
              <a:rPr lang="en-US" altLang="zh-TW" sz="2800" dirty="0" smtClean="0"/>
              <a:t>$50/</a:t>
            </a:r>
            <a:r>
              <a:rPr lang="zh-TW" altLang="en-US" sz="2800" dirty="0" smtClean="0"/>
              <a:t>時</a:t>
            </a:r>
            <a:r>
              <a:rPr lang="en-US" altLang="zh-TW" sz="2800" dirty="0" smtClean="0"/>
              <a:t>x5</a:t>
            </a:r>
            <a:r>
              <a:rPr lang="zh-TW" altLang="en-US" sz="2800" dirty="0" smtClean="0"/>
              <a:t>時</a:t>
            </a:r>
            <a:r>
              <a:rPr lang="en-US" altLang="zh-TW" sz="2800" dirty="0" smtClean="0"/>
              <a:t>/</a:t>
            </a:r>
            <a:r>
              <a:rPr lang="zh-TW" altLang="en-US" sz="2800" dirty="0" smtClean="0"/>
              <a:t>週</a:t>
            </a:r>
            <a:r>
              <a:rPr lang="en-US" altLang="zh-TW" sz="2800" dirty="0" smtClean="0"/>
              <a:t>x50=$12,500</a:t>
            </a:r>
          </a:p>
          <a:p>
            <a:r>
              <a:rPr lang="zh-TW" altLang="en-US" sz="2800" dirty="0" smtClean="0"/>
              <a:t>家庭探訪：醫生</a:t>
            </a:r>
            <a:r>
              <a:rPr lang="en-US" altLang="zh-TW" sz="2800" dirty="0" smtClean="0"/>
              <a:t>--$62.5/</a:t>
            </a:r>
            <a:r>
              <a:rPr lang="zh-TW" altLang="en-US" sz="2800" dirty="0" smtClean="0"/>
              <a:t>時，水管工人</a:t>
            </a:r>
            <a:r>
              <a:rPr lang="en-US" altLang="zh-TW" sz="2800" dirty="0" smtClean="0"/>
              <a:t>$35/</a:t>
            </a:r>
            <a:r>
              <a:rPr lang="zh-TW" altLang="en-US" sz="2800" dirty="0" smtClean="0"/>
              <a:t>時</a:t>
            </a:r>
            <a:endParaRPr lang="en-US" altLang="zh-TW" sz="2800" dirty="0" smtClean="0"/>
          </a:p>
          <a:p>
            <a:pPr marL="0" indent="0">
              <a:buNone/>
            </a:pPr>
            <a:r>
              <a:rPr lang="en-US" altLang="zh-TW" sz="2800" dirty="0"/>
              <a:t> </a:t>
            </a:r>
            <a:r>
              <a:rPr lang="en-US" altLang="zh-TW" sz="2800" dirty="0" smtClean="0"/>
              <a:t>                         </a:t>
            </a:r>
            <a:r>
              <a:rPr lang="zh-TW" altLang="en-US" sz="2800" dirty="0" smtClean="0"/>
              <a:t>平均若為</a:t>
            </a:r>
            <a:r>
              <a:rPr lang="en-US" altLang="zh-TW" sz="2800" dirty="0" smtClean="0"/>
              <a:t>$50/</a:t>
            </a:r>
            <a:r>
              <a:rPr lang="zh-TW" altLang="en-US" sz="2800" dirty="0" smtClean="0"/>
              <a:t>時</a:t>
            </a:r>
            <a:r>
              <a:rPr lang="en-US" altLang="zh-TW" sz="2800" dirty="0" smtClean="0"/>
              <a:t>x15</a:t>
            </a:r>
            <a:r>
              <a:rPr lang="zh-TW" altLang="en-US" sz="2800" dirty="0" smtClean="0"/>
              <a:t>時</a:t>
            </a:r>
            <a:r>
              <a:rPr lang="en-US" altLang="zh-TW" sz="2800" dirty="0" smtClean="0"/>
              <a:t>/</a:t>
            </a:r>
            <a:r>
              <a:rPr lang="zh-TW" altLang="en-US" sz="2800" dirty="0" smtClean="0"/>
              <a:t>週</a:t>
            </a:r>
            <a:r>
              <a:rPr lang="en-US" altLang="zh-TW" sz="2800" dirty="0" smtClean="0"/>
              <a:t>x50=$37,500</a:t>
            </a:r>
          </a:p>
          <a:p>
            <a:r>
              <a:rPr lang="zh-TW" altLang="en-US" sz="2800" dirty="0" smtClean="0"/>
              <a:t>行政工作：小學校長</a:t>
            </a:r>
            <a:r>
              <a:rPr lang="en-US" altLang="zh-TW" sz="2800" dirty="0" smtClean="0"/>
              <a:t>$20/</a:t>
            </a:r>
            <a:r>
              <a:rPr lang="zh-TW" altLang="en-US" sz="2800" dirty="0" smtClean="0"/>
              <a:t>時</a:t>
            </a:r>
            <a:r>
              <a:rPr lang="en-US" altLang="zh-TW" sz="2800" dirty="0" smtClean="0"/>
              <a:t>x15</a:t>
            </a:r>
            <a:r>
              <a:rPr lang="zh-TW" altLang="en-US" sz="2800" dirty="0" smtClean="0"/>
              <a:t>時</a:t>
            </a:r>
            <a:r>
              <a:rPr lang="en-US" altLang="zh-TW" sz="2800" dirty="0" smtClean="0"/>
              <a:t>/</a:t>
            </a:r>
            <a:r>
              <a:rPr lang="zh-TW" altLang="en-US" sz="2800" dirty="0" smtClean="0"/>
              <a:t>週</a:t>
            </a:r>
            <a:r>
              <a:rPr lang="en-US" altLang="zh-TW" sz="2800" dirty="0" smtClean="0"/>
              <a:t>x50=$15,000</a:t>
            </a:r>
          </a:p>
          <a:p>
            <a:pPr marL="0" indent="0">
              <a:buNone/>
            </a:pPr>
            <a:endParaRPr lang="en-US" altLang="zh-TW" sz="2800" dirty="0" smtClean="0"/>
          </a:p>
          <a:p>
            <a:r>
              <a:rPr lang="en-US" altLang="zh-TW" sz="2800" dirty="0" smtClean="0"/>
              <a:t>$75,000+17,500+12,500+37,500+15,000=$157,500</a:t>
            </a:r>
          </a:p>
          <a:p>
            <a:pPr marL="0" indent="0">
              <a:buNone/>
            </a:pPr>
            <a:endParaRPr lang="en-US" altLang="zh-TW" sz="2800" dirty="0" smtClean="0"/>
          </a:p>
          <a:p>
            <a:r>
              <a:rPr lang="zh-TW" altLang="en-US" sz="1900" dirty="0" smtClean="0"/>
              <a:t>引用資料：</a:t>
            </a:r>
            <a:r>
              <a:rPr lang="zh-TW" altLang="en-US" sz="1900" dirty="0"/>
              <a:t>傑</a:t>
            </a:r>
            <a:r>
              <a:rPr lang="en-US" altLang="zh-TW" sz="1900" dirty="0"/>
              <a:t>‧</a:t>
            </a:r>
            <a:r>
              <a:rPr lang="zh-TW" altLang="en-US" sz="1900" dirty="0"/>
              <a:t>凱斯勒，</a:t>
            </a:r>
            <a:r>
              <a:rPr lang="en-US" altLang="zh-TW" sz="1900" dirty="0"/>
              <a:t>《</a:t>
            </a:r>
            <a:r>
              <a:rPr lang="zh-TW" altLang="en-US" sz="1900" dirty="0"/>
              <a:t>如何居凡入聖</a:t>
            </a:r>
            <a:r>
              <a:rPr lang="en-US" altLang="zh-TW" sz="1900" dirty="0"/>
              <a:t>》</a:t>
            </a:r>
            <a:r>
              <a:rPr lang="zh-TW" altLang="en-US" sz="1900" dirty="0"/>
              <a:t>，何雩譯，出版（台北：中國主日學協會，</a:t>
            </a:r>
            <a:r>
              <a:rPr lang="en-US" altLang="zh-TW" sz="1900" dirty="0"/>
              <a:t>1994</a:t>
            </a:r>
            <a:r>
              <a:rPr lang="zh-TW" altLang="en-US" sz="1900" dirty="0"/>
              <a:t>），</a:t>
            </a:r>
            <a:r>
              <a:rPr lang="en-US" altLang="zh-TW" sz="1900" dirty="0"/>
              <a:t>168~169</a:t>
            </a:r>
            <a:r>
              <a:rPr lang="zh-TW" altLang="en-US" sz="1900" dirty="0"/>
              <a:t>。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B1DD2-DE54-4DB9-AD4C-9EBCECF41DDA}" type="slidenum">
              <a:rPr lang="zh-TW" altLang="en-US" smtClean="0"/>
              <a:t>41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5716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/>
          </a:bodyPr>
          <a:lstStyle/>
          <a:p>
            <a:r>
              <a:rPr lang="zh-TW" altLang="en-US" sz="3200" b="1" u="sng" dirty="0" smtClean="0"/>
              <a:t>市場價格法</a:t>
            </a:r>
            <a:endParaRPr lang="zh-TW" altLang="en-US" sz="3200" b="1" u="sng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62000" y="1600200"/>
            <a:ext cx="7924800" cy="4525963"/>
          </a:xfrm>
        </p:spPr>
        <p:txBody>
          <a:bodyPr/>
          <a:lstStyle/>
          <a:p>
            <a:r>
              <a:rPr lang="zh-TW" altLang="en-US" dirty="0" smtClean="0"/>
              <a:t>資料來源：</a:t>
            </a:r>
            <a:endParaRPr lang="en-US" altLang="zh-TW" dirty="0" smtClean="0"/>
          </a:p>
          <a:p>
            <a:pPr marL="514350" indent="-514350">
              <a:buFont typeface="+mj-lt"/>
              <a:buAutoNum type="arabicPeriod"/>
            </a:pPr>
            <a:r>
              <a:rPr lang="en-US" altLang="zh-TW" dirty="0" smtClean="0"/>
              <a:t>Christianity Today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zh-TW" dirty="0" smtClean="0"/>
              <a:t>National Association of Church Business Administration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zh-TW" dirty="0" smtClean="0"/>
              <a:t>Labor Bureau</a:t>
            </a:r>
            <a:r>
              <a:rPr lang="zh-TW" altLang="en-US" dirty="0" smtClean="0"/>
              <a:t>：</a:t>
            </a:r>
            <a:r>
              <a:rPr lang="en-US" altLang="zh-TW" dirty="0" smtClean="0">
                <a:hlinkClick r:id="rId2"/>
              </a:rPr>
              <a:t>http://www.bls.gov</a:t>
            </a:r>
            <a:r>
              <a:rPr lang="en-US" altLang="zh-TW" dirty="0" smtClean="0"/>
              <a:t> </a:t>
            </a:r>
            <a:r>
              <a:rPr lang="zh-TW" altLang="en-US" dirty="0" smtClean="0"/>
              <a:t>找 </a:t>
            </a:r>
            <a:r>
              <a:rPr lang="en-US" altLang="zh-TW" dirty="0" smtClean="0"/>
              <a:t>clergy</a:t>
            </a:r>
          </a:p>
          <a:p>
            <a:pPr marL="514350" indent="-514350">
              <a:buFont typeface="+mj-lt"/>
              <a:buAutoNum type="arabicPeriod"/>
            </a:pPr>
            <a:r>
              <a:rPr lang="zh-TW" altLang="en-US" dirty="0"/>
              <a:t>我的</a:t>
            </a:r>
            <a:r>
              <a:rPr lang="zh-TW" altLang="en-US" dirty="0" smtClean="0"/>
              <a:t>調查結果</a:t>
            </a:r>
            <a:endParaRPr lang="en-US" altLang="zh-TW" dirty="0" smtClean="0"/>
          </a:p>
          <a:p>
            <a:pPr marL="0" indent="0">
              <a:buNone/>
            </a:pP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B1DD2-DE54-4DB9-AD4C-9EBCECF41DDA}" type="slidenum">
              <a:rPr lang="zh-TW" altLang="en-US" smtClean="0"/>
              <a:t>42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0420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/>
          </a:bodyPr>
          <a:lstStyle/>
          <a:p>
            <a:r>
              <a:rPr lang="zh-TW" altLang="en-US" sz="3200" u="sng" dirty="0" smtClean="0"/>
              <a:t>美國</a:t>
            </a:r>
            <a:r>
              <a:rPr lang="zh-TW" altLang="en-US" sz="3200" u="sng" dirty="0"/>
              <a:t>華人教會牧者薪</a:t>
            </a:r>
            <a:r>
              <a:rPr lang="zh-TW" altLang="en-US" sz="3200" u="sng" dirty="0" smtClean="0"/>
              <a:t>酬研究</a:t>
            </a:r>
            <a:endParaRPr lang="zh-TW" altLang="en-US" sz="3200" u="sng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14400" y="2057400"/>
            <a:ext cx="7772400" cy="4068763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altLang="zh-TW" dirty="0" smtClean="0"/>
              <a:t> </a:t>
            </a:r>
            <a:r>
              <a:rPr lang="zh-TW" altLang="zh-TW" dirty="0" smtClean="0"/>
              <a:t>調查時間</a:t>
            </a:r>
            <a:r>
              <a:rPr lang="zh-TW" altLang="en-US" dirty="0"/>
              <a:t>：</a:t>
            </a:r>
            <a:r>
              <a:rPr lang="zh-TW" altLang="zh-TW" dirty="0" smtClean="0"/>
              <a:t>二</a:t>
            </a:r>
            <a:r>
              <a:rPr lang="zh-TW" altLang="zh-TW" dirty="0"/>
              <a:t>０一０年三～五月</a:t>
            </a:r>
            <a:r>
              <a:rPr lang="zh-TW" altLang="zh-TW" dirty="0" smtClean="0"/>
              <a:t>期間</a:t>
            </a:r>
            <a:endParaRPr lang="en-US" altLang="zh-TW" dirty="0" smtClean="0"/>
          </a:p>
          <a:p>
            <a:pPr marL="0" indent="0">
              <a:buNone/>
            </a:pPr>
            <a:endParaRPr lang="en-US" altLang="zh-TW" dirty="0" smtClean="0"/>
          </a:p>
          <a:p>
            <a:pPr>
              <a:buFont typeface="Wingdings" pitchFamily="2" charset="2"/>
              <a:buChar char="Ø"/>
            </a:pPr>
            <a:r>
              <a:rPr lang="zh-TW" altLang="en-US" dirty="0" smtClean="0"/>
              <a:t> 調查</a:t>
            </a:r>
            <a:r>
              <a:rPr lang="zh-TW" altLang="en-US" dirty="0"/>
              <a:t>對象</a:t>
            </a:r>
            <a:r>
              <a:rPr lang="zh-TW" altLang="en-US" dirty="0" smtClean="0"/>
              <a:t>：美國華人教會的傳道人</a:t>
            </a:r>
            <a:endParaRPr lang="en-US" altLang="zh-TW" dirty="0" smtClean="0"/>
          </a:p>
          <a:p>
            <a:pPr marL="0" indent="0">
              <a:buNone/>
            </a:pP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B1DD2-DE54-4DB9-AD4C-9EBCECF41DDA}" type="slidenum">
              <a:rPr lang="zh-TW" altLang="en-US" smtClean="0"/>
              <a:t>43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0273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600" b="1" u="sng" dirty="0" smtClean="0"/>
              <a:t>結論：</a:t>
            </a:r>
            <a:r>
              <a:rPr lang="zh-TW" altLang="zh-TW" sz="3600" b="1" u="sng" dirty="0" smtClean="0"/>
              <a:t>做</a:t>
            </a:r>
            <a:r>
              <a:rPr lang="zh-TW" altLang="zh-TW" sz="3600" b="1" u="sng" dirty="0"/>
              <a:t>個蒙福的教會</a:t>
            </a:r>
            <a:endParaRPr lang="zh-TW" altLang="en-US" sz="3600" b="1" u="sng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30238" indent="-630238">
              <a:buFont typeface="+mj-ea"/>
              <a:buAutoNum type="ea1ChtPeriod"/>
            </a:pPr>
            <a:r>
              <a:rPr lang="zh-TW" altLang="zh-TW" dirty="0"/>
              <a:t>遵行十一</a:t>
            </a:r>
            <a:r>
              <a:rPr lang="zh-TW" altLang="zh-TW" dirty="0" smtClean="0"/>
              <a:t>奉獻</a:t>
            </a:r>
            <a:endParaRPr lang="en-US" altLang="zh-TW" dirty="0"/>
          </a:p>
          <a:p>
            <a:pPr marL="630238" indent="-630238">
              <a:buFont typeface="+mj-ea"/>
              <a:buAutoNum type="ea1ChtPeriod"/>
            </a:pPr>
            <a:r>
              <a:rPr lang="zh-TW" altLang="zh-TW" dirty="0"/>
              <a:t>教會當做好</a:t>
            </a:r>
            <a:r>
              <a:rPr lang="zh-TW" altLang="zh-TW" dirty="0" smtClean="0"/>
              <a:t>管家</a:t>
            </a:r>
            <a:endParaRPr lang="en-US" altLang="zh-TW" dirty="0" smtClean="0"/>
          </a:p>
          <a:p>
            <a:pPr marL="630238" indent="-630238">
              <a:buFont typeface="+mj-ea"/>
              <a:buAutoNum type="ea1ChtPeriod"/>
            </a:pPr>
            <a:r>
              <a:rPr lang="zh-TW" altLang="zh-TW" dirty="0"/>
              <a:t>傳道人的薪酬應該分別</a:t>
            </a:r>
            <a:r>
              <a:rPr lang="zh-TW" altLang="zh-TW" dirty="0" smtClean="0"/>
              <a:t>出來</a:t>
            </a:r>
            <a:endParaRPr lang="en-US" altLang="zh-TW" dirty="0" smtClean="0"/>
          </a:p>
          <a:p>
            <a:pPr marL="630238" indent="-630238">
              <a:buFont typeface="+mj-ea"/>
              <a:buAutoNum type="ea1ChtPeriod"/>
            </a:pPr>
            <a:r>
              <a:rPr lang="zh-TW" altLang="zh-TW" dirty="0"/>
              <a:t>把費用和薪資福利劃</a:t>
            </a:r>
            <a:r>
              <a:rPr lang="zh-TW" altLang="zh-TW" dirty="0" smtClean="0"/>
              <a:t>分開來</a:t>
            </a:r>
            <a:endParaRPr lang="en-US" altLang="zh-TW" dirty="0" smtClean="0"/>
          </a:p>
          <a:p>
            <a:pPr marL="630238" indent="-630238">
              <a:buFont typeface="+mj-ea"/>
              <a:buAutoNum type="ea1ChtPeriod"/>
            </a:pPr>
            <a:r>
              <a:rPr lang="zh-TW" altLang="zh-TW" dirty="0"/>
              <a:t>主動為傳道人</a:t>
            </a:r>
            <a:r>
              <a:rPr lang="zh-TW" altLang="zh-TW" dirty="0" smtClean="0"/>
              <a:t>設想</a:t>
            </a:r>
            <a:endParaRPr lang="en-US" altLang="zh-TW" dirty="0" smtClean="0"/>
          </a:p>
          <a:p>
            <a:pPr marL="630238" indent="-630238">
              <a:buFont typeface="+mj-ea"/>
              <a:buAutoNum type="ea1ChtPeriod"/>
            </a:pPr>
            <a:r>
              <a:rPr lang="zh-TW" altLang="zh-TW" dirty="0"/>
              <a:t>建立制度來協助建立新</a:t>
            </a:r>
            <a:r>
              <a:rPr lang="zh-TW" altLang="zh-TW" dirty="0" smtClean="0"/>
              <a:t>堂</a:t>
            </a:r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B1DD2-DE54-4DB9-AD4C-9EBCECF41DDA}" type="slidenum">
              <a:rPr lang="zh-TW" altLang="en-US" smtClean="0"/>
              <a:t>44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0400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zh-TW" sz="3200" b="1" u="sng" dirty="0"/>
              <a:t>做個蒙恩的傳道人</a:t>
            </a:r>
            <a:endParaRPr lang="zh-TW" altLang="en-US" sz="3200" b="1" u="sng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8975" indent="-688975">
              <a:buFont typeface="+mj-ea"/>
              <a:buAutoNum type="ea1ChtPeriod"/>
            </a:pPr>
            <a:r>
              <a:rPr lang="zh-TW" altLang="zh-TW" dirty="0"/>
              <a:t>要確定呼</a:t>
            </a:r>
            <a:r>
              <a:rPr lang="zh-TW" altLang="zh-TW" dirty="0" smtClean="0"/>
              <a:t>召</a:t>
            </a:r>
            <a:endParaRPr lang="en-US" altLang="zh-TW" dirty="0" smtClean="0"/>
          </a:p>
          <a:p>
            <a:pPr marL="688975" lvl="0" indent="-688975">
              <a:buFont typeface="+mj-ea"/>
              <a:buAutoNum type="ea1ChtPeriod"/>
            </a:pPr>
            <a:r>
              <a:rPr lang="zh-TW" altLang="zh-TW" dirty="0"/>
              <a:t>要堅信屬天的比屬地的更有價值</a:t>
            </a:r>
          </a:p>
          <a:p>
            <a:pPr marL="688975" indent="-688975">
              <a:buFont typeface="+mj-ea"/>
              <a:buAutoNum type="ea1ChtPeriod"/>
            </a:pPr>
            <a:r>
              <a:rPr lang="zh-TW" altLang="zh-TW" dirty="0"/>
              <a:t>要持守</a:t>
            </a:r>
            <a:r>
              <a:rPr lang="zh-TW" altLang="zh-TW" dirty="0" smtClean="0"/>
              <a:t>正直</a:t>
            </a:r>
            <a:endParaRPr lang="en-US" altLang="zh-TW" dirty="0" smtClean="0"/>
          </a:p>
          <a:p>
            <a:pPr marL="688975" lvl="0" indent="-688975">
              <a:buFont typeface="+mj-ea"/>
              <a:buAutoNum type="ea1ChtPeriod"/>
            </a:pPr>
            <a:r>
              <a:rPr lang="zh-TW" altLang="zh-TW" dirty="0"/>
              <a:t>要用信心服事，而不為金錢而服事</a:t>
            </a:r>
          </a:p>
          <a:p>
            <a:pPr marL="688975" lvl="0" indent="-688975">
              <a:buFont typeface="+mj-ea"/>
              <a:buAutoNum type="ea1ChtPeriod"/>
            </a:pPr>
            <a:r>
              <a:rPr lang="zh-TW" altLang="zh-TW" dirty="0"/>
              <a:t>不要自貶身價</a:t>
            </a:r>
          </a:p>
          <a:p>
            <a:pPr marL="688975" indent="-688975">
              <a:buFont typeface="+mj-ea"/>
              <a:buAutoNum type="ea1ChtPeriod"/>
            </a:pPr>
            <a:r>
              <a:rPr lang="zh-TW" altLang="zh-TW" dirty="0"/>
              <a:t>要贏取</a:t>
            </a:r>
            <a:r>
              <a:rPr lang="zh-TW" altLang="zh-TW" dirty="0" smtClean="0"/>
              <a:t>敬重</a:t>
            </a:r>
            <a:endParaRPr lang="en-US" altLang="zh-TW" dirty="0" smtClean="0"/>
          </a:p>
          <a:p>
            <a:pPr marL="688975" lvl="0" indent="-688975">
              <a:buFont typeface="+mj-ea"/>
              <a:buAutoNum type="ea1ChtPeriod"/>
            </a:pPr>
            <a:r>
              <a:rPr lang="zh-TW" altLang="zh-TW" dirty="0"/>
              <a:t>有健康的自我形象</a:t>
            </a: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B1DD2-DE54-4DB9-AD4C-9EBCECF41DDA}" type="slidenum">
              <a:rPr lang="zh-TW" altLang="en-US" smtClean="0"/>
              <a:t>45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8412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zh-TW" sz="3200" b="1" u="sng" dirty="0"/>
              <a:t>常常問自己下面的問題</a:t>
            </a:r>
            <a:endParaRPr lang="zh-TW" altLang="en-US" sz="3200" b="1" u="sng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2800" dirty="0"/>
              <a:t>一、</a:t>
            </a:r>
            <a:r>
              <a:rPr lang="zh-TW" altLang="zh-TW" sz="2800" dirty="0" smtClean="0"/>
              <a:t>是否</a:t>
            </a:r>
            <a:r>
              <a:rPr lang="zh-TW" altLang="zh-TW" sz="2800" dirty="0"/>
              <a:t>對那些有錢卻不奉獻的會友產生反感？</a:t>
            </a:r>
          </a:p>
          <a:p>
            <a:pPr marL="0" indent="0">
              <a:buNone/>
            </a:pPr>
            <a:r>
              <a:rPr lang="zh-TW" altLang="zh-TW" sz="2800" dirty="0"/>
              <a:t>二、是否因為常在困境中變得沮喪？</a:t>
            </a:r>
          </a:p>
          <a:p>
            <a:pPr marL="0" indent="0">
              <a:buNone/>
            </a:pPr>
            <a:r>
              <a:rPr lang="zh-TW" altLang="zh-TW" sz="2800" dirty="0"/>
              <a:t>三、是否對會友產生差別待遇，偏愛有錢的</a:t>
            </a:r>
            <a:r>
              <a:rPr lang="zh-TW" altLang="zh-TW" sz="2800" dirty="0" smtClean="0"/>
              <a:t>會友</a:t>
            </a:r>
            <a:endParaRPr lang="en-US" altLang="zh-TW" sz="2800" dirty="0" smtClean="0"/>
          </a:p>
          <a:p>
            <a:pPr marL="0" indent="0">
              <a:buNone/>
            </a:pPr>
            <a:r>
              <a:rPr lang="en-US" altLang="zh-TW" sz="2800" dirty="0"/>
              <a:t> </a:t>
            </a:r>
            <a:r>
              <a:rPr lang="en-US" altLang="zh-TW" sz="2800" dirty="0" smtClean="0"/>
              <a:t>        </a:t>
            </a:r>
            <a:r>
              <a:rPr lang="zh-TW" altLang="zh-TW" sz="2800" dirty="0" smtClean="0"/>
              <a:t>而</a:t>
            </a:r>
            <a:r>
              <a:rPr lang="zh-TW" altLang="zh-TW" sz="2800" dirty="0"/>
              <a:t>看輕窮人？</a:t>
            </a:r>
          </a:p>
          <a:p>
            <a:pPr marL="0" indent="0">
              <a:buNone/>
            </a:pPr>
            <a:r>
              <a:rPr lang="zh-TW" altLang="zh-TW" sz="2800" dirty="0"/>
              <a:t>四、是否因為錢而</a:t>
            </a:r>
            <a:r>
              <a:rPr lang="zh-TW" altLang="zh-TW" sz="2800" dirty="0" smtClean="0"/>
              <a:t>被</a:t>
            </a:r>
            <a:r>
              <a:rPr lang="zh-TW" altLang="en-US" sz="2800" dirty="0" smtClean="0"/>
              <a:t>會友</a:t>
            </a:r>
            <a:r>
              <a:rPr lang="zh-TW" altLang="zh-TW" sz="2800" dirty="0" smtClean="0"/>
              <a:t>利用</a:t>
            </a:r>
            <a:r>
              <a:rPr lang="zh-TW" altLang="zh-TW" sz="2800" dirty="0"/>
              <a:t>，做出不該做的事情？</a:t>
            </a:r>
          </a:p>
          <a:p>
            <a:pPr marL="0" indent="0">
              <a:buNone/>
            </a:pPr>
            <a:r>
              <a:rPr lang="zh-TW" altLang="zh-TW" sz="2800" dirty="0"/>
              <a:t>五、是否失去格調，變得很廉價，常常希望</a:t>
            </a:r>
            <a:r>
              <a:rPr lang="zh-TW" altLang="zh-TW" sz="2800" dirty="0" smtClean="0"/>
              <a:t>別人</a:t>
            </a:r>
            <a:endParaRPr lang="en-US" altLang="zh-TW" sz="2800" dirty="0" smtClean="0"/>
          </a:p>
          <a:p>
            <a:pPr marL="0" indent="0">
              <a:buNone/>
            </a:pPr>
            <a:r>
              <a:rPr lang="en-US" altLang="zh-TW" sz="2800" dirty="0" smtClean="0"/>
              <a:t>         </a:t>
            </a:r>
            <a:r>
              <a:rPr lang="zh-TW" altLang="zh-TW" sz="2800" dirty="0" smtClean="0"/>
              <a:t>掏腰包</a:t>
            </a:r>
            <a:r>
              <a:rPr lang="zh-TW" altLang="zh-TW" sz="2800" dirty="0"/>
              <a:t>？</a:t>
            </a:r>
          </a:p>
          <a:p>
            <a:pPr marL="0" indent="0">
              <a:buNone/>
            </a:pPr>
            <a:r>
              <a:rPr lang="zh-TW" altLang="zh-TW" sz="2800" dirty="0"/>
              <a:t>六、是否將別人的贈予視為理所當然，一點都</a:t>
            </a:r>
            <a:r>
              <a:rPr lang="zh-TW" altLang="zh-TW" sz="2800" dirty="0" smtClean="0"/>
              <a:t>不</a:t>
            </a:r>
            <a:endParaRPr lang="en-US" altLang="zh-TW" sz="2800" dirty="0" smtClean="0"/>
          </a:p>
          <a:p>
            <a:pPr marL="0" indent="0">
              <a:buNone/>
            </a:pPr>
            <a:r>
              <a:rPr lang="en-US" altLang="zh-TW" sz="2800" dirty="0"/>
              <a:t> </a:t>
            </a:r>
            <a:r>
              <a:rPr lang="en-US" altLang="zh-TW" sz="2800" dirty="0" smtClean="0"/>
              <a:t>        </a:t>
            </a:r>
            <a:r>
              <a:rPr lang="zh-TW" altLang="zh-TW" sz="2800" dirty="0" smtClean="0"/>
              <a:t>客氣</a:t>
            </a:r>
            <a:r>
              <a:rPr lang="en-US" altLang="zh-TW" sz="2800" dirty="0"/>
              <a:t>(</a:t>
            </a:r>
            <a:r>
              <a:rPr lang="zh-TW" altLang="zh-TW" sz="2800" dirty="0"/>
              <a:t>失去感恩的心</a:t>
            </a:r>
            <a:r>
              <a:rPr lang="en-US" altLang="zh-TW" sz="2800" dirty="0"/>
              <a:t>)</a:t>
            </a:r>
            <a:r>
              <a:rPr lang="zh-TW" altLang="zh-TW" sz="2800" dirty="0"/>
              <a:t>？</a:t>
            </a:r>
          </a:p>
          <a:p>
            <a:endParaRPr lang="zh-TW" altLang="en-US" sz="28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B1DD2-DE54-4DB9-AD4C-9EBCECF41DDA}" type="slidenum">
              <a:rPr lang="zh-TW" altLang="en-US" smtClean="0"/>
              <a:t>46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2014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zh-TW" sz="2800" dirty="0"/>
              <a:t>七、是否貪財，失去了正直和誠實的原則？</a:t>
            </a:r>
          </a:p>
          <a:p>
            <a:pPr marL="0" indent="0">
              <a:buNone/>
            </a:pPr>
            <a:r>
              <a:rPr lang="zh-TW" altLang="zh-TW" sz="2800" dirty="0"/>
              <a:t>八、是否常常在會友面前表現貧窮，期待別人施捨？</a:t>
            </a:r>
          </a:p>
          <a:p>
            <a:pPr marL="0" indent="0">
              <a:buNone/>
            </a:pPr>
            <a:r>
              <a:rPr lang="zh-TW" altLang="zh-TW" sz="2800" dirty="0"/>
              <a:t>九、是否心中產生苦毒，常在言語中表現出來？</a:t>
            </a:r>
          </a:p>
          <a:p>
            <a:pPr marL="0" indent="0">
              <a:buNone/>
            </a:pPr>
            <a:r>
              <a:rPr lang="zh-TW" altLang="zh-TW" sz="2800" dirty="0"/>
              <a:t>十、是否有利用別人金錢的行為？</a:t>
            </a:r>
          </a:p>
          <a:p>
            <a:pPr marL="0" indent="0">
              <a:buNone/>
            </a:pPr>
            <a:r>
              <a:rPr lang="zh-TW" altLang="zh-TW" sz="2800" dirty="0"/>
              <a:t>十一、是否和有成就的同學或同工作比較，心理</a:t>
            </a:r>
            <a:r>
              <a:rPr lang="zh-TW" altLang="zh-TW" sz="2800" dirty="0" smtClean="0"/>
              <a:t>不</a:t>
            </a:r>
            <a:r>
              <a:rPr lang="en-US" altLang="zh-TW" sz="2800" dirty="0" smtClean="0"/>
              <a:t>  </a:t>
            </a:r>
          </a:p>
          <a:p>
            <a:pPr marL="0" indent="0">
              <a:buNone/>
            </a:pPr>
            <a:r>
              <a:rPr lang="en-US" altLang="zh-TW" sz="2800" dirty="0"/>
              <a:t> </a:t>
            </a:r>
            <a:r>
              <a:rPr lang="en-US" altLang="zh-TW" sz="2800" dirty="0" smtClean="0"/>
              <a:t>         </a:t>
            </a:r>
            <a:r>
              <a:rPr lang="zh-TW" altLang="zh-TW" sz="2800" dirty="0" smtClean="0"/>
              <a:t>能</a:t>
            </a:r>
            <a:r>
              <a:rPr lang="zh-TW" altLang="zh-TW" sz="2800" dirty="0"/>
              <a:t>平衡？</a:t>
            </a:r>
          </a:p>
          <a:p>
            <a:pPr marL="0" indent="0">
              <a:buNone/>
            </a:pPr>
            <a:r>
              <a:rPr lang="zh-TW" altLang="zh-TW" sz="2800" dirty="0"/>
              <a:t>十二、讓我們常將這些問題放在心中，時時警惕</a:t>
            </a:r>
            <a:r>
              <a:rPr lang="zh-TW" altLang="zh-TW" sz="2800" dirty="0" smtClean="0"/>
              <a:t>，</a:t>
            </a:r>
            <a:endParaRPr lang="en-US" altLang="zh-TW" sz="2800" dirty="0" smtClean="0"/>
          </a:p>
          <a:p>
            <a:pPr marL="0" indent="0">
              <a:buNone/>
            </a:pPr>
            <a:r>
              <a:rPr lang="en-US" altLang="zh-TW" sz="2800" dirty="0"/>
              <a:t> </a:t>
            </a:r>
            <a:r>
              <a:rPr lang="en-US" altLang="zh-TW" sz="2800" dirty="0" smtClean="0"/>
              <a:t>        </a:t>
            </a:r>
            <a:r>
              <a:rPr lang="zh-TW" altLang="zh-TW" sz="2800" dirty="0" smtClean="0"/>
              <a:t>免得</a:t>
            </a:r>
            <a:r>
              <a:rPr lang="zh-TW" altLang="zh-TW" sz="2800" dirty="0"/>
              <a:t>誤入試探。</a:t>
            </a:r>
          </a:p>
          <a:p>
            <a:endParaRPr lang="zh-TW" altLang="en-US" sz="28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B1DD2-DE54-4DB9-AD4C-9EBCECF41DDA}" type="slidenum">
              <a:rPr lang="zh-TW" altLang="en-US" smtClean="0"/>
              <a:t>47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3731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2800" b="1" u="sng" dirty="0" smtClean="0"/>
              <a:t>教會經濟不佳時的選擇方案</a:t>
            </a:r>
            <a:endParaRPr lang="zh-TW" altLang="en-US" sz="2800" b="1" u="sng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219200" y="1600200"/>
            <a:ext cx="7467600" cy="4525963"/>
          </a:xfrm>
        </p:spPr>
        <p:txBody>
          <a:bodyPr/>
          <a:lstStyle/>
          <a:p>
            <a:pPr marL="514350" indent="-514350">
              <a:buFont typeface="+mj-ea"/>
              <a:buAutoNum type="ea1ChtPeriod"/>
            </a:pPr>
            <a:r>
              <a:rPr lang="en-US" altLang="zh-TW" dirty="0" smtClean="0"/>
              <a:t> </a:t>
            </a:r>
            <a:r>
              <a:rPr lang="zh-TW" altLang="en-US" dirty="0" smtClean="0"/>
              <a:t>宗派總會補助</a:t>
            </a:r>
            <a:endParaRPr lang="en-US" altLang="zh-TW" dirty="0" smtClean="0"/>
          </a:p>
          <a:p>
            <a:pPr marL="514350" indent="-514350">
              <a:buFont typeface="+mj-ea"/>
              <a:buAutoNum type="ea1ChtPeriod"/>
            </a:pPr>
            <a:r>
              <a:rPr lang="en-US" altLang="zh-TW" dirty="0" smtClean="0"/>
              <a:t> </a:t>
            </a:r>
            <a:r>
              <a:rPr lang="zh-TW" altLang="en-US" dirty="0" smtClean="0"/>
              <a:t>教會做社區服務工作，增加收入</a:t>
            </a:r>
            <a:endParaRPr lang="en-US" altLang="zh-TW" dirty="0" smtClean="0"/>
          </a:p>
          <a:p>
            <a:pPr marL="514350" indent="-514350">
              <a:buFont typeface="+mj-ea"/>
              <a:buAutoNum type="ea1ChtPeriod"/>
            </a:pPr>
            <a:r>
              <a:rPr lang="zh-TW" altLang="en-US" dirty="0" smtClean="0"/>
              <a:t> 教</a:t>
            </a:r>
            <a:r>
              <a:rPr lang="zh-TW" altLang="en-US" dirty="0"/>
              <a:t>牧</a:t>
            </a:r>
            <a:r>
              <a:rPr lang="zh-TW" altLang="en-US" dirty="0" smtClean="0"/>
              <a:t>兼職</a:t>
            </a:r>
            <a:endParaRPr lang="en-US" altLang="zh-TW" dirty="0" smtClean="0"/>
          </a:p>
          <a:p>
            <a:pPr marL="514350" indent="-514350">
              <a:buFont typeface="+mj-ea"/>
              <a:buAutoNum type="ea1ChtPeriod"/>
            </a:pPr>
            <a:r>
              <a:rPr lang="zh-TW" altLang="en-US" dirty="0" smtClean="0"/>
              <a:t> 共用</a:t>
            </a:r>
            <a:r>
              <a:rPr lang="zh-TW" altLang="en-US" dirty="0"/>
              <a:t>傳道</a:t>
            </a:r>
            <a:r>
              <a:rPr lang="zh-TW" altLang="en-US" dirty="0" smtClean="0"/>
              <a:t>人</a:t>
            </a:r>
            <a:endParaRPr lang="en-US" altLang="zh-TW" dirty="0" smtClean="0"/>
          </a:p>
          <a:p>
            <a:pPr marL="514350" indent="-514350">
              <a:buFont typeface="+mj-ea"/>
              <a:buAutoNum type="ea1ChtPeriod"/>
            </a:pPr>
            <a:r>
              <a:rPr lang="zh-TW" altLang="en-US" dirty="0" smtClean="0"/>
              <a:t> 師母工作</a:t>
            </a:r>
            <a:endParaRPr lang="en-US" altLang="zh-TW" dirty="0" smtClean="0"/>
          </a:p>
          <a:p>
            <a:pPr marL="514350" indent="-514350">
              <a:buFont typeface="+mj-ea"/>
              <a:buAutoNum type="ea1ChtPeriod"/>
            </a:pPr>
            <a:r>
              <a:rPr lang="zh-TW" altLang="en-US" dirty="0" smtClean="0"/>
              <a:t> 創意</a:t>
            </a:r>
            <a:r>
              <a:rPr lang="zh-TW" altLang="en-US" dirty="0"/>
              <a:t>福利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B1DD2-DE54-4DB9-AD4C-9EBCECF41DDA}" type="slidenum">
              <a:rPr lang="zh-TW" altLang="en-US" smtClean="0"/>
              <a:t>48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2947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600" b="1" u="sng" dirty="0" smtClean="0"/>
              <a:t>課程內容</a:t>
            </a:r>
            <a:endParaRPr lang="zh-TW" altLang="en-US" sz="3600" b="1" u="sng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43000" y="1600200"/>
            <a:ext cx="7543800" cy="4525963"/>
          </a:xfrm>
        </p:spPr>
        <p:txBody>
          <a:bodyPr/>
          <a:lstStyle/>
          <a:p>
            <a:pPr marL="514350" indent="-514350">
              <a:buFont typeface="+mj-ea"/>
              <a:buAutoNum type="ea1ChtPeriod"/>
            </a:pPr>
            <a:r>
              <a:rPr lang="zh-TW" altLang="en-US" dirty="0" smtClean="0"/>
              <a:t> 華人牧者薪酬的現況</a:t>
            </a:r>
            <a:endParaRPr lang="en-US" altLang="zh-TW" dirty="0"/>
          </a:p>
          <a:p>
            <a:pPr marL="514350" indent="-514350">
              <a:buFont typeface="+mj-ea"/>
              <a:buAutoNum type="ea1ChtPeriod"/>
            </a:pPr>
            <a:r>
              <a:rPr lang="en-US" altLang="zh-TW" dirty="0" smtClean="0"/>
              <a:t> </a:t>
            </a:r>
            <a:r>
              <a:rPr lang="zh-TW" altLang="en-US" dirty="0" smtClean="0"/>
              <a:t>傳道人薪酬偏低的原因</a:t>
            </a:r>
            <a:endParaRPr lang="en-US" altLang="zh-TW" dirty="0" smtClean="0"/>
          </a:p>
          <a:p>
            <a:pPr marL="514350" indent="-514350">
              <a:buFont typeface="+mj-ea"/>
              <a:buAutoNum type="ea1ChtPeriod"/>
            </a:pPr>
            <a:r>
              <a:rPr lang="en-US" altLang="zh-TW" dirty="0"/>
              <a:t> </a:t>
            </a:r>
            <a:r>
              <a:rPr lang="zh-TW" altLang="en-US" dirty="0" smtClean="0"/>
              <a:t>傳道人薪資偏低產生的問題</a:t>
            </a:r>
            <a:endParaRPr lang="en-US" altLang="zh-TW" dirty="0" smtClean="0"/>
          </a:p>
          <a:p>
            <a:pPr marL="514350" indent="-514350">
              <a:buFont typeface="+mj-ea"/>
              <a:buAutoNum type="ea1ChtPeriod"/>
            </a:pPr>
            <a:r>
              <a:rPr lang="zh-TW" altLang="en-US" dirty="0" smtClean="0"/>
              <a:t> 聖經對供應傳道人的教導</a:t>
            </a:r>
            <a:endParaRPr lang="en-US" altLang="zh-TW" dirty="0" smtClean="0"/>
          </a:p>
          <a:p>
            <a:pPr marL="514350" indent="-514350">
              <a:buFont typeface="+mj-ea"/>
              <a:buAutoNum type="ea1ChtPeriod"/>
            </a:pPr>
            <a:r>
              <a:rPr lang="en-US" altLang="zh-TW" dirty="0"/>
              <a:t> </a:t>
            </a:r>
            <a:r>
              <a:rPr lang="zh-TW" altLang="en-US" dirty="0" smtClean="0"/>
              <a:t>基督徒應有的金錢觀</a:t>
            </a:r>
            <a:endParaRPr lang="en-US" altLang="zh-TW" dirty="0" smtClean="0"/>
          </a:p>
          <a:p>
            <a:pPr marL="514350" indent="-514350">
              <a:buFont typeface="+mj-ea"/>
              <a:buAutoNum type="ea1ChtPeriod"/>
            </a:pPr>
            <a:r>
              <a:rPr lang="zh-TW" altLang="en-US" dirty="0" smtClean="0"/>
              <a:t> 如何制訂傳道人的薪酬</a:t>
            </a:r>
            <a:endParaRPr lang="en-US" altLang="zh-TW" dirty="0" smtClean="0"/>
          </a:p>
          <a:p>
            <a:pPr marL="0" indent="0">
              <a:buNone/>
            </a:pP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B1DD2-DE54-4DB9-AD4C-9EBCECF41DDA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6649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077200" cy="762000"/>
          </a:xfrm>
        </p:spPr>
        <p:txBody>
          <a:bodyPr>
            <a:noAutofit/>
          </a:bodyPr>
          <a:lstStyle/>
          <a:p>
            <a:r>
              <a:rPr lang="zh-TW" altLang="en-US" sz="3200" b="1" u="sng" dirty="0" smtClean="0"/>
              <a:t>一、牧</a:t>
            </a:r>
            <a:r>
              <a:rPr lang="zh-TW" altLang="en-US" sz="3200" b="1" u="sng" dirty="0"/>
              <a:t>者薪酬</a:t>
            </a:r>
            <a:r>
              <a:rPr lang="zh-TW" altLang="en-US" sz="3200" b="1" u="sng" dirty="0" smtClean="0"/>
              <a:t>的現況</a:t>
            </a:r>
            <a:endParaRPr lang="zh-TW" altLang="en-US" sz="3200" b="1" u="sng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偏低的定義：</a:t>
            </a:r>
            <a:r>
              <a:rPr lang="zh-TW" altLang="zh-TW" sz="2800" dirty="0"/>
              <a:t>比照要求同樣的學歷、經歷、專業、能力，傳道人的薪酬比一般社會上的工作報酬低</a:t>
            </a:r>
            <a:r>
              <a:rPr lang="zh-TW" altLang="zh-TW" sz="2800" dirty="0" smtClean="0"/>
              <a:t>。</a:t>
            </a:r>
            <a:endParaRPr lang="en-US" altLang="zh-TW" sz="2800" dirty="0" smtClean="0"/>
          </a:p>
          <a:p>
            <a:pPr marL="0" indent="0">
              <a:buNone/>
            </a:pPr>
            <a:endParaRPr lang="en-US" altLang="zh-TW" sz="2800" dirty="0" smtClean="0"/>
          </a:p>
          <a:p>
            <a:r>
              <a:rPr lang="zh-TW" altLang="en-US" sz="2800" dirty="0"/>
              <a:t>傳道人薪偏低的狀況</a:t>
            </a:r>
            <a:endParaRPr lang="en-US" altLang="zh-TW" sz="2800" dirty="0"/>
          </a:p>
          <a:p>
            <a:endParaRPr lang="en-US" altLang="zh-TW" sz="2800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B1DD2-DE54-4DB9-AD4C-9EBCECF41DDA}" type="slidenum">
              <a:rPr lang="zh-TW" altLang="en-US" smtClean="0"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1360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77500" lnSpcReduction="20000"/>
          </a:bodyPr>
          <a:lstStyle/>
          <a:p>
            <a:r>
              <a:rPr lang="zh-TW" altLang="zh-TW" dirty="0"/>
              <a:t>美國大學與僱主協會發佈的調查報告</a:t>
            </a:r>
            <a:r>
              <a:rPr lang="zh-TW" altLang="en-US" dirty="0"/>
              <a:t>：</a:t>
            </a:r>
            <a:endParaRPr lang="en-US" altLang="zh-TW" dirty="0"/>
          </a:p>
          <a:p>
            <a:pPr lvl="1"/>
            <a:r>
              <a:rPr lang="en-US" altLang="zh-TW" dirty="0"/>
              <a:t>2010</a:t>
            </a:r>
            <a:r>
              <a:rPr lang="zh-TW" altLang="zh-TW" dirty="0"/>
              <a:t>年</a:t>
            </a:r>
            <a:r>
              <a:rPr lang="zh-TW" altLang="zh-TW" dirty="0" smtClean="0"/>
              <a:t>春季</a:t>
            </a:r>
            <a:r>
              <a:rPr lang="zh-TW" altLang="en-US" dirty="0"/>
              <a:t>大學</a:t>
            </a:r>
            <a:r>
              <a:rPr lang="zh-TW" altLang="zh-TW" dirty="0" smtClean="0"/>
              <a:t>畢業生</a:t>
            </a:r>
            <a:r>
              <a:rPr lang="zh-TW" altLang="zh-TW" dirty="0"/>
              <a:t>平均</a:t>
            </a:r>
            <a:r>
              <a:rPr lang="zh-TW" altLang="zh-TW" b="1" dirty="0"/>
              <a:t>起薪</a:t>
            </a:r>
            <a:r>
              <a:rPr lang="zh-TW" altLang="zh-TW" dirty="0"/>
              <a:t>為</a:t>
            </a:r>
            <a:r>
              <a:rPr lang="en-US" altLang="zh-TW" dirty="0"/>
              <a:t>$</a:t>
            </a:r>
            <a:r>
              <a:rPr lang="en-US" altLang="zh-TW" dirty="0" smtClean="0"/>
              <a:t>47,673</a:t>
            </a:r>
            <a:endParaRPr lang="en-US" altLang="zh-TW" dirty="0"/>
          </a:p>
          <a:p>
            <a:pPr lvl="1"/>
            <a:r>
              <a:rPr lang="zh-TW" altLang="zh-TW" dirty="0"/>
              <a:t>金融專業</a:t>
            </a:r>
            <a:r>
              <a:rPr lang="en-US" altLang="zh-TW" dirty="0"/>
              <a:t>--$50,546</a:t>
            </a:r>
          </a:p>
          <a:p>
            <a:pPr lvl="1"/>
            <a:r>
              <a:rPr lang="zh-TW" altLang="zh-TW" dirty="0"/>
              <a:t>會計</a:t>
            </a:r>
            <a:r>
              <a:rPr lang="en-US" altLang="zh-TW" dirty="0"/>
              <a:t>--$48,575</a:t>
            </a:r>
          </a:p>
          <a:p>
            <a:pPr lvl="1"/>
            <a:r>
              <a:rPr lang="zh-TW" altLang="zh-TW" dirty="0"/>
              <a:t>工商管理專業</a:t>
            </a:r>
            <a:r>
              <a:rPr lang="en-US" altLang="zh-TW" dirty="0"/>
              <a:t>--$42,094</a:t>
            </a:r>
          </a:p>
          <a:p>
            <a:pPr lvl="1"/>
            <a:r>
              <a:rPr lang="zh-TW" altLang="zh-TW" dirty="0"/>
              <a:t>行銷學</a:t>
            </a:r>
            <a:r>
              <a:rPr lang="en-US" altLang="zh-TW" dirty="0"/>
              <a:t>--$42,710</a:t>
            </a:r>
          </a:p>
          <a:p>
            <a:pPr lvl="1"/>
            <a:r>
              <a:rPr lang="zh-TW" altLang="zh-TW" dirty="0"/>
              <a:t>文科</a:t>
            </a:r>
            <a:r>
              <a:rPr lang="en-US" altLang="zh-TW" dirty="0"/>
              <a:t>--$33,545</a:t>
            </a:r>
          </a:p>
          <a:p>
            <a:pPr lvl="1"/>
            <a:r>
              <a:rPr lang="zh-TW" altLang="zh-TW" dirty="0"/>
              <a:t>工程科系</a:t>
            </a:r>
            <a:r>
              <a:rPr lang="en-US" altLang="zh-TW" dirty="0"/>
              <a:t>--$59,149</a:t>
            </a:r>
          </a:p>
          <a:p>
            <a:pPr lvl="1"/>
            <a:r>
              <a:rPr lang="zh-TW" altLang="zh-TW" dirty="0"/>
              <a:t>計算機相關</a:t>
            </a:r>
            <a:r>
              <a:rPr lang="en-US" altLang="zh-TW" dirty="0"/>
              <a:t>--$59,149</a:t>
            </a:r>
          </a:p>
          <a:p>
            <a:r>
              <a:rPr lang="zh-TW" altLang="zh-TW" dirty="0"/>
              <a:t>根據</a:t>
            </a:r>
            <a:r>
              <a:rPr lang="en-US" altLang="zh-TW" dirty="0"/>
              <a:t>2010</a:t>
            </a:r>
            <a:r>
              <a:rPr lang="zh-TW" altLang="zh-TW" dirty="0"/>
              <a:t>年五月</a:t>
            </a:r>
            <a:r>
              <a:rPr lang="en-US" altLang="zh-TW" dirty="0"/>
              <a:t>U.S. News &amp; World Report</a:t>
            </a:r>
          </a:p>
          <a:p>
            <a:pPr marL="0" indent="0">
              <a:buNone/>
            </a:pPr>
            <a:r>
              <a:rPr lang="en-US" altLang="zh-TW" dirty="0"/>
              <a:t>    </a:t>
            </a:r>
            <a:r>
              <a:rPr lang="zh-TW" altLang="zh-TW" dirty="0"/>
              <a:t>全美傳道人的薪資中位數為</a:t>
            </a:r>
            <a:r>
              <a:rPr lang="en-US" altLang="zh-TW" dirty="0"/>
              <a:t>$41,730</a:t>
            </a:r>
            <a:r>
              <a:rPr lang="zh-TW" altLang="en-US" dirty="0" smtClean="0"/>
              <a:t>。典型傳 </a:t>
            </a:r>
            <a:endParaRPr lang="en-US" altLang="zh-TW" dirty="0" smtClean="0"/>
          </a:p>
          <a:p>
            <a:pPr marL="0" indent="0">
              <a:buNone/>
            </a:pPr>
            <a:r>
              <a:rPr lang="en-US" altLang="zh-TW" dirty="0"/>
              <a:t> </a:t>
            </a:r>
            <a:r>
              <a:rPr lang="en-US" altLang="zh-TW" dirty="0" smtClean="0"/>
              <a:t>   </a:t>
            </a:r>
            <a:r>
              <a:rPr lang="zh-TW" altLang="en-US" dirty="0" smtClean="0"/>
              <a:t>道人有神學碩士或以上的學歷。我的研究有</a:t>
            </a:r>
            <a:r>
              <a:rPr lang="en-US" altLang="zh-TW" dirty="0" smtClean="0"/>
              <a:t>72%</a:t>
            </a:r>
            <a:r>
              <a:rPr lang="zh-TW" altLang="en-US" dirty="0" smtClean="0"/>
              <a:t>擁有</a:t>
            </a:r>
            <a:endParaRPr lang="en-US" altLang="zh-TW" dirty="0" smtClean="0"/>
          </a:p>
          <a:p>
            <a:pPr marL="0" indent="0">
              <a:buNone/>
            </a:pPr>
            <a:r>
              <a:rPr lang="en-US" altLang="zh-TW" dirty="0"/>
              <a:t> </a:t>
            </a:r>
            <a:r>
              <a:rPr lang="en-US" altLang="zh-TW" dirty="0" smtClean="0"/>
              <a:t>   </a:t>
            </a:r>
            <a:r>
              <a:rPr lang="zh-TW" altLang="en-US" dirty="0" smtClean="0"/>
              <a:t>碩士神學學位，</a:t>
            </a:r>
            <a:r>
              <a:rPr lang="en-US" altLang="zh-TW" dirty="0" smtClean="0"/>
              <a:t>20%</a:t>
            </a:r>
            <a:r>
              <a:rPr lang="zh-TW" altLang="en-US" dirty="0" smtClean="0"/>
              <a:t>有博士神學學位。</a:t>
            </a:r>
            <a:endParaRPr lang="zh-TW" altLang="en-US" dirty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B1DD2-DE54-4DB9-AD4C-9EBCECF41DDA}" type="slidenum">
              <a:rPr lang="zh-TW" altLang="en-US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3268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808038"/>
          </a:xfrm>
        </p:spPr>
        <p:txBody>
          <a:bodyPr>
            <a:normAutofit fontScale="90000"/>
          </a:bodyPr>
          <a:lstStyle/>
          <a:p>
            <a:r>
              <a:rPr lang="zh-TW" altLang="en-US" sz="3100" dirty="0"/>
              <a:t>根據</a:t>
            </a:r>
            <a:r>
              <a:rPr lang="en-US" altLang="zh-TW" sz="3100" dirty="0"/>
              <a:t>2006</a:t>
            </a:r>
            <a:r>
              <a:rPr lang="zh-TW" altLang="en-US" sz="3100" dirty="0"/>
              <a:t>年五月</a:t>
            </a:r>
            <a:r>
              <a:rPr lang="en-US" altLang="zh-TW" sz="3100" dirty="0"/>
              <a:t>Christianity Today </a:t>
            </a:r>
            <a:r>
              <a:rPr lang="zh-TW" altLang="en-US" sz="3100" dirty="0"/>
              <a:t>內的一篇文章 </a:t>
            </a:r>
            <a:r>
              <a:rPr lang="en-US" altLang="zh-TW" sz="3100" dirty="0"/>
              <a:t>“Salary Quandary”</a:t>
            </a:r>
            <a:r>
              <a:rPr lang="zh-TW" altLang="en-US" sz="3100" dirty="0"/>
              <a:t>，由</a:t>
            </a:r>
            <a:r>
              <a:rPr lang="en-US" altLang="zh-TW" sz="3100" dirty="0"/>
              <a:t>Michael </a:t>
            </a:r>
            <a:r>
              <a:rPr lang="en-US" altLang="zh-TW" sz="3100" dirty="0" err="1"/>
              <a:t>Barrick</a:t>
            </a:r>
            <a:r>
              <a:rPr lang="zh-TW" altLang="en-US" sz="3100" dirty="0"/>
              <a:t>所寫：</a:t>
            </a:r>
            <a:r>
              <a:rPr lang="en-US" altLang="zh-TW" sz="3100" dirty="0"/>
              <a:t/>
            </a:r>
            <a:br>
              <a:rPr lang="en-US" altLang="zh-TW" sz="3100" dirty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zh-TW" altLang="en-US" dirty="0" smtClean="0"/>
              <a:t>研究報告指出，</a:t>
            </a:r>
            <a:r>
              <a:rPr lang="zh-TW" altLang="zh-TW" dirty="0" smtClean="0"/>
              <a:t>大部分</a:t>
            </a:r>
            <a:r>
              <a:rPr lang="zh-TW" altLang="zh-TW" dirty="0"/>
              <a:t>的基督教事工領導人得到的薪酬，比私人企業的領導人所得的薪酬低很多，甚至比一般社會的非營利機構還低得多</a:t>
            </a:r>
            <a:r>
              <a:rPr lang="zh-TW" altLang="zh-TW" dirty="0" smtClean="0"/>
              <a:t>。</a:t>
            </a:r>
            <a:endParaRPr lang="en-US" altLang="zh-TW" dirty="0" smtClean="0"/>
          </a:p>
          <a:p>
            <a:r>
              <a:rPr lang="zh-TW" altLang="zh-TW" dirty="0" smtClean="0"/>
              <a:t>根據</a:t>
            </a:r>
            <a:r>
              <a:rPr lang="en-US" altLang="zh-TW" dirty="0" smtClean="0"/>
              <a:t>Best Christian Workplaces Institute </a:t>
            </a:r>
            <a:r>
              <a:rPr lang="zh-TW" altLang="zh-TW" dirty="0" smtClean="0"/>
              <a:t>的</a:t>
            </a:r>
            <a:r>
              <a:rPr lang="en-US" altLang="zh-TW" dirty="0"/>
              <a:t>President, Al </a:t>
            </a:r>
            <a:r>
              <a:rPr lang="en-US" altLang="zh-TW" dirty="0" err="1"/>
              <a:t>Lopus</a:t>
            </a:r>
            <a:r>
              <a:rPr lang="zh-TW" altLang="zh-TW" dirty="0"/>
              <a:t>，</a:t>
            </a:r>
            <a:r>
              <a:rPr lang="en-US" altLang="zh-TW" dirty="0"/>
              <a:t>2005</a:t>
            </a:r>
            <a:r>
              <a:rPr lang="zh-TW" altLang="zh-TW" dirty="0"/>
              <a:t>年的研究顯示</a:t>
            </a:r>
            <a:r>
              <a:rPr lang="zh-TW" altLang="zh-TW" dirty="0" smtClean="0"/>
              <a:t>，</a:t>
            </a:r>
            <a:r>
              <a:rPr lang="en-US" altLang="zh-TW" dirty="0" smtClean="0"/>
              <a:t>President</a:t>
            </a:r>
            <a:r>
              <a:rPr lang="zh-TW" altLang="zh-TW" dirty="0"/>
              <a:t>和</a:t>
            </a:r>
            <a:r>
              <a:rPr lang="en-US" altLang="zh-TW" dirty="0"/>
              <a:t>CEO</a:t>
            </a:r>
            <a:r>
              <a:rPr lang="zh-TW" altLang="zh-TW" dirty="0"/>
              <a:t>比其他非基督教的非營利機構低</a:t>
            </a:r>
            <a:r>
              <a:rPr lang="en-US" altLang="zh-TW" dirty="0"/>
              <a:t>24~46%</a:t>
            </a:r>
            <a:r>
              <a:rPr lang="zh-TW" altLang="zh-TW" dirty="0"/>
              <a:t>，比私人公司低</a:t>
            </a:r>
            <a:r>
              <a:rPr lang="en-US" altLang="zh-TW" dirty="0"/>
              <a:t>65~403%</a:t>
            </a:r>
            <a:r>
              <a:rPr lang="zh-TW" altLang="zh-TW" dirty="0"/>
              <a:t>。</a:t>
            </a:r>
            <a:r>
              <a:rPr lang="en-US" altLang="zh-TW" dirty="0"/>
              <a:t>CFO</a:t>
            </a:r>
            <a:r>
              <a:rPr lang="zh-TW" altLang="zh-TW" dirty="0"/>
              <a:t>比其他非營利機構低</a:t>
            </a:r>
            <a:r>
              <a:rPr lang="en-US" altLang="zh-TW" dirty="0"/>
              <a:t>19~25%</a:t>
            </a:r>
            <a:r>
              <a:rPr lang="zh-TW" altLang="zh-TW" dirty="0"/>
              <a:t>，而比私人公司則低</a:t>
            </a:r>
            <a:r>
              <a:rPr lang="en-US" altLang="zh-TW" dirty="0"/>
              <a:t>69~203%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B1DD2-DE54-4DB9-AD4C-9EBCECF41DDA}" type="slidenum">
              <a:rPr lang="zh-TW" altLang="en-US" smtClean="0"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23424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563562"/>
          </a:xfrm>
        </p:spPr>
        <p:txBody>
          <a:bodyPr>
            <a:noAutofit/>
          </a:bodyPr>
          <a:lstStyle/>
          <a:p>
            <a:r>
              <a:rPr lang="zh-TW" altLang="en-US" sz="3200" u="sng" dirty="0" smtClean="0"/>
              <a:t>二、傳道人薪酬偏低的原因</a:t>
            </a:r>
            <a:endParaRPr lang="zh-TW" altLang="en-US" sz="3200" u="sng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200" y="1371600"/>
            <a:ext cx="7848600" cy="47545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zh-TW" altLang="en-US" dirty="0" smtClean="0"/>
              <a:t> 歷史原因</a:t>
            </a:r>
            <a:endParaRPr lang="en-US" altLang="zh-TW" dirty="0" smtClean="0"/>
          </a:p>
          <a:p>
            <a:pPr marL="514350" indent="-514350">
              <a:buFont typeface="+mj-lt"/>
              <a:buAutoNum type="arabicPeriod"/>
            </a:pPr>
            <a:r>
              <a:rPr lang="zh-TW" altLang="en-US" dirty="0" smtClean="0"/>
              <a:t> 教會不正確的態度</a:t>
            </a:r>
            <a:endParaRPr lang="en-US" altLang="zh-TW" dirty="0" smtClean="0"/>
          </a:p>
          <a:p>
            <a:pPr marL="514350" indent="-514350">
              <a:buFont typeface="+mj-lt"/>
              <a:buAutoNum type="arabicPeriod"/>
            </a:pPr>
            <a:r>
              <a:rPr lang="zh-TW" altLang="en-US" dirty="0" smtClean="0"/>
              <a:t> 缺乏教導</a:t>
            </a:r>
            <a:endParaRPr lang="en-US" altLang="zh-TW" dirty="0" smtClean="0"/>
          </a:p>
          <a:p>
            <a:pPr marL="514350" indent="-514350">
              <a:buFont typeface="+mj-lt"/>
              <a:buAutoNum type="arabicPeriod"/>
            </a:pPr>
            <a:r>
              <a:rPr lang="zh-TW" altLang="en-US" dirty="0" smtClean="0"/>
              <a:t> 缺乏</a:t>
            </a:r>
            <a:r>
              <a:rPr lang="zh-TW" altLang="en-US" dirty="0"/>
              <a:t>薪資</a:t>
            </a:r>
            <a:r>
              <a:rPr lang="zh-TW" altLang="en-US" dirty="0" smtClean="0"/>
              <a:t>制度</a:t>
            </a:r>
            <a:endParaRPr lang="en-US" altLang="zh-TW" dirty="0" smtClean="0"/>
          </a:p>
          <a:p>
            <a:pPr marL="514350" indent="-514350">
              <a:buFont typeface="+mj-lt"/>
              <a:buAutoNum type="arabicPeriod"/>
            </a:pPr>
            <a:r>
              <a:rPr lang="zh-TW" altLang="en-US" dirty="0" smtClean="0"/>
              <a:t> 教會或機構經濟能力不足</a:t>
            </a:r>
            <a:endParaRPr lang="en-US" altLang="zh-TW" dirty="0" smtClean="0"/>
          </a:p>
          <a:p>
            <a:pPr marL="514350" indent="-514350">
              <a:buFont typeface="+mj-lt"/>
              <a:buAutoNum type="arabicPeriod"/>
            </a:pPr>
            <a:r>
              <a:rPr lang="zh-TW" altLang="en-US" dirty="0" smtClean="0"/>
              <a:t> 傳道</a:t>
            </a:r>
            <a:r>
              <a:rPr lang="zh-TW" altLang="en-US" dirty="0"/>
              <a:t>人</a:t>
            </a:r>
            <a:r>
              <a:rPr lang="zh-TW" altLang="en-US" dirty="0" smtClean="0"/>
              <a:t>供不應求</a:t>
            </a:r>
            <a:endParaRPr lang="en-US" altLang="zh-TW" dirty="0" smtClean="0"/>
          </a:p>
          <a:p>
            <a:pPr marL="514350" indent="-514350">
              <a:buFont typeface="+mj-lt"/>
              <a:buAutoNum type="arabicPeriod"/>
            </a:pPr>
            <a:r>
              <a:rPr lang="zh-TW" altLang="en-US" dirty="0" smtClean="0"/>
              <a:t> 績效</a:t>
            </a:r>
            <a:r>
              <a:rPr lang="zh-TW" altLang="en-US" dirty="0"/>
              <a:t>難以衡量</a:t>
            </a:r>
            <a:endParaRPr lang="en-US" altLang="zh-TW" dirty="0" smtClean="0"/>
          </a:p>
          <a:p>
            <a:pPr marL="514350" indent="-514350">
              <a:buFont typeface="+mj-ea"/>
              <a:buAutoNum type="arabicPeriod"/>
            </a:pPr>
            <a:endParaRPr lang="en-US" altLang="zh-TW" dirty="0" smtClean="0"/>
          </a:p>
          <a:p>
            <a:pPr marL="514350" indent="-514350">
              <a:buFont typeface="+mj-ea"/>
              <a:buAutoNum type="arabicPeriod"/>
            </a:pPr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B1DD2-DE54-4DB9-AD4C-9EBCECF41DDA}" type="slidenum">
              <a:rPr lang="zh-TW" altLang="en-US" smtClean="0"/>
              <a:t>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9240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1156</TotalTime>
  <Words>4164</Words>
  <Application>Microsoft Office PowerPoint</Application>
  <PresentationFormat>如螢幕大小 (4:3)</PresentationFormat>
  <Paragraphs>416</Paragraphs>
  <Slides>48</Slides>
  <Notes>9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48</vt:i4>
      </vt:variant>
    </vt:vector>
  </HeadingPairs>
  <TitlesOfParts>
    <vt:vector size="49" baseType="lpstr">
      <vt:lpstr>Office 佈景主題</vt:lpstr>
      <vt:lpstr>題目：傳道人的薪資福利</vt:lpstr>
      <vt:lpstr>PowerPoint 簡報</vt:lpstr>
      <vt:lpstr>動機--為什麼選這個題目？</vt:lpstr>
      <vt:lpstr>期望</vt:lpstr>
      <vt:lpstr>課程內容</vt:lpstr>
      <vt:lpstr>一、牧者薪酬的現況</vt:lpstr>
      <vt:lpstr>PowerPoint 簡報</vt:lpstr>
      <vt:lpstr>根據2006年五月Christianity Today 內的一篇文章 “Salary Quandary”，由Michael Barrick所寫： </vt:lpstr>
      <vt:lpstr>二、傳道人薪酬偏低的原因</vt:lpstr>
      <vt:lpstr>宋尚節博士</vt:lpstr>
      <vt:lpstr>二、傳道人薪酬偏低的原因</vt:lpstr>
      <vt:lpstr>三、傳道人薪資偏低產生的問題</vt:lpstr>
      <vt:lpstr>四、聖經對供應傳道人的教導</vt:lpstr>
      <vt:lpstr>出埃及記</vt:lpstr>
      <vt:lpstr>民數記三12~13</vt:lpstr>
      <vt:lpstr>民數記十八章</vt:lpstr>
      <vt:lpstr>PowerPoint 簡報</vt:lpstr>
      <vt:lpstr>PowerPoint 簡報</vt:lpstr>
      <vt:lpstr>PowerPoint 簡報</vt:lpstr>
      <vt:lpstr>申命記十八章1~8</vt:lpstr>
      <vt:lpstr>以西結書四十四章28~30</vt:lpstr>
      <vt:lpstr>PowerPoint 簡報</vt:lpstr>
      <vt:lpstr> 馬太福音十 9~10</vt:lpstr>
      <vt:lpstr>路加福音十4, 7</vt:lpstr>
      <vt:lpstr>PowerPoint 簡報</vt:lpstr>
      <vt:lpstr>使徒行傳六1~7</vt:lpstr>
      <vt:lpstr>PowerPoint 簡報</vt:lpstr>
      <vt:lpstr>五、基督徒應有的金錢觀</vt:lpstr>
      <vt:lpstr>馬太福音 六19~24</vt:lpstr>
      <vt:lpstr>PowerPoint 簡報</vt:lpstr>
      <vt:lpstr>瑪垃基書三7~12</vt:lpstr>
      <vt:lpstr>瑪垃基書三7~12</vt:lpstr>
      <vt:lpstr>PowerPoint 簡報</vt:lpstr>
      <vt:lpstr>六、如何制訂傳道人的薪酬</vt:lpstr>
      <vt:lpstr>A、態度的調整</vt:lpstr>
      <vt:lpstr>PowerPoint 簡報</vt:lpstr>
      <vt:lpstr>PowerPoint 簡報</vt:lpstr>
      <vt:lpstr>B、制訂薪酬制度</vt:lpstr>
      <vt:lpstr>制訂傳道人薪酬標準的各種論點</vt:lpstr>
      <vt:lpstr>制訂薪資的考慮因素</vt:lpstr>
      <vt:lpstr>按服事內容制訂薪酬</vt:lpstr>
      <vt:lpstr>市場價格法</vt:lpstr>
      <vt:lpstr>美國華人教會牧者薪酬研究</vt:lpstr>
      <vt:lpstr>結論：做個蒙福的教會</vt:lpstr>
      <vt:lpstr>做個蒙恩的傳道人</vt:lpstr>
      <vt:lpstr>常常問自己下面的問題</vt:lpstr>
      <vt:lpstr>PowerPoint 簡報</vt:lpstr>
      <vt:lpstr>教會經濟不佳時的選擇方案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 </dc:creator>
  <cp:lastModifiedBy> </cp:lastModifiedBy>
  <cp:revision>142</cp:revision>
  <cp:lastPrinted>2011-09-09T07:08:21Z</cp:lastPrinted>
  <dcterms:created xsi:type="dcterms:W3CDTF">2011-07-07T17:06:39Z</dcterms:created>
  <dcterms:modified xsi:type="dcterms:W3CDTF">2011-09-17T21:27:29Z</dcterms:modified>
</cp:coreProperties>
</file>