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6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075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7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863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78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350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12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13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800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04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059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939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0EA9F-8CCA-4183-8312-2EF381955331}" type="datetimeFigureOut">
              <a:rPr lang="zh-TW" altLang="en-US" smtClean="0"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3B760-F3BE-4C9F-B5BD-DAC1343876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44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2675"/>
            <a:ext cx="9144000" cy="2304256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en-US" altLang="zh-TW" sz="6000" b="1" dirty="0" smtClean="0">
                <a:solidFill>
                  <a:schemeClr val="bg1"/>
                </a:solidFill>
                <a:latin typeface="+mj-ea"/>
              </a:rPr>
              <a:t>ABC 2016</a:t>
            </a:r>
            <a:br>
              <a:rPr lang="en-US" altLang="zh-TW" sz="6000" b="1" dirty="0" smtClean="0">
                <a:solidFill>
                  <a:schemeClr val="bg1"/>
                </a:solidFill>
                <a:latin typeface="+mj-ea"/>
              </a:rPr>
            </a:br>
            <a:r>
              <a:rPr lang="zh-TW" altLang="en-US" sz="6000" b="1" dirty="0" smtClean="0">
                <a:solidFill>
                  <a:schemeClr val="bg1"/>
                </a:solidFill>
                <a:latin typeface="+mj-ea"/>
              </a:rPr>
              <a:t>北美華人基督徒教育大會</a:t>
            </a:r>
            <a:endParaRPr lang="zh-TW" altLang="en-US" sz="60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276872"/>
            <a:ext cx="9144000" cy="2448272"/>
          </a:xfrm>
          <a:solidFill>
            <a:srgbClr val="0000CC"/>
          </a:solidFill>
        </p:spPr>
        <p:txBody>
          <a:bodyPr>
            <a:normAutofit/>
          </a:bodyPr>
          <a:lstStyle/>
          <a:p>
            <a:r>
              <a:rPr lang="zh-TW" altLang="en-US" sz="6600" b="1" dirty="0" smtClean="0">
                <a:solidFill>
                  <a:srgbClr val="FFFF00"/>
                </a:solidFill>
                <a:latin typeface="UWCZYF (Big5)" panose="02010600000101010101" pitchFamily="2" charset="-120"/>
                <a:ea typeface="UWCZYF (Big5)" panose="02010600000101010101" pitchFamily="2" charset="-120"/>
              </a:rPr>
              <a:t>兒童主日學的新嘗試</a:t>
            </a:r>
            <a:endParaRPr lang="en-US" altLang="zh-TW" sz="6600" b="1" dirty="0" smtClean="0">
              <a:solidFill>
                <a:srgbClr val="FFFF00"/>
              </a:solidFill>
              <a:latin typeface="UWCZYF (Big5)" panose="02010600000101010101" pitchFamily="2" charset="-120"/>
              <a:ea typeface="UWCZYF (Big5)" panose="02010600000101010101" pitchFamily="2" charset="-120"/>
            </a:endParaRPr>
          </a:p>
          <a:p>
            <a:r>
              <a:rPr lang="en-US" altLang="zh-TW" sz="5400" b="1" dirty="0" smtClean="0">
                <a:solidFill>
                  <a:schemeClr val="bg1"/>
                </a:solidFill>
                <a:latin typeface="UWCZYF (Big5)" panose="02010600000101010101" pitchFamily="2" charset="-120"/>
                <a:ea typeface="UWCZYF (Big5)" panose="02010600000101010101" pitchFamily="2" charset="-120"/>
              </a:rPr>
              <a:t> </a:t>
            </a:r>
            <a:r>
              <a:rPr lang="en-US" altLang="zh-TW" sz="5400" b="1" dirty="0" smtClean="0">
                <a:solidFill>
                  <a:srgbClr val="FFFF00"/>
                </a:solidFill>
                <a:latin typeface="UWCZYF (Big5)" panose="02010600000101010101" pitchFamily="2" charset="-120"/>
                <a:ea typeface="UWCZYF (Big5)" panose="02010600000101010101" pitchFamily="2" charset="-120"/>
              </a:rPr>
              <a:t>(</a:t>
            </a:r>
            <a:r>
              <a:rPr lang="zh-TW" altLang="en-US" sz="5400" b="1" dirty="0" smtClean="0">
                <a:solidFill>
                  <a:srgbClr val="FFFF00"/>
                </a:solidFill>
                <a:latin typeface="UWCZYF (Big5)" panose="02010600000101010101" pitchFamily="2" charset="-120"/>
                <a:ea typeface="UWCZYF (Big5)" panose="02010600000101010101" pitchFamily="2" charset="-120"/>
              </a:rPr>
              <a:t>中文兒童主日學</a:t>
            </a:r>
            <a:r>
              <a:rPr lang="en-US" altLang="zh-TW" sz="5400" b="1" dirty="0" smtClean="0">
                <a:solidFill>
                  <a:srgbClr val="FFFF00"/>
                </a:solidFill>
                <a:latin typeface="UWCZYF (Big5)" panose="02010600000101010101" pitchFamily="2" charset="-120"/>
                <a:ea typeface="UWCZYF (Big5)" panose="02010600000101010101" pitchFamily="2" charset="-120"/>
              </a:rPr>
              <a:t>)</a:t>
            </a:r>
          </a:p>
          <a:p>
            <a:endParaRPr lang="zh-TW" altLang="en-US" sz="6600" b="1" dirty="0">
              <a:solidFill>
                <a:srgbClr val="FF0000"/>
              </a:solidFill>
              <a:latin typeface="UWCZYF (Big5)" panose="02010600000101010101" pitchFamily="2" charset="-120"/>
              <a:ea typeface="UWCZYF (Big5)" panose="02010600000101010101" pitchFamily="2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0" y="4725144"/>
            <a:ext cx="9144000" cy="224676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講員：曾慶華 </a:t>
            </a:r>
            <a:endParaRPr lang="en-US" altLang="zh-TW" sz="60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阿罕布拉市第一聯合衛理公會 牧師</a:t>
            </a:r>
            <a:endParaRPr lang="en-US" altLang="zh-TW" sz="40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zh-TW" altLang="en-US" sz="4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940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>
                <a:solidFill>
                  <a:schemeClr val="bg1"/>
                </a:solidFill>
              </a:rPr>
              <a:t>6, </a:t>
            </a:r>
            <a:r>
              <a:rPr lang="zh-TW" altLang="en-US" sz="5400" b="1" dirty="0">
                <a:solidFill>
                  <a:schemeClr val="bg1"/>
                </a:solidFill>
              </a:rPr>
              <a:t>選擇老師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：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zh-TW" altLang="en-US" sz="4800" b="1" dirty="0" smtClean="0">
                <a:solidFill>
                  <a:srgbClr val="0000CC"/>
                </a:solidFill>
              </a:rPr>
              <a:t>小班</a:t>
            </a:r>
            <a:r>
              <a:rPr lang="zh-TW" altLang="en-US" sz="4800" b="1" dirty="0">
                <a:solidFill>
                  <a:srgbClr val="0000CC"/>
                </a:solidFill>
              </a:rPr>
              <a:t>：家長負責 </a:t>
            </a:r>
            <a:r>
              <a:rPr lang="en-US" altLang="zh-TW" sz="4800" b="1" dirty="0">
                <a:solidFill>
                  <a:srgbClr val="0000CC"/>
                </a:solidFill>
              </a:rPr>
              <a:t>(</a:t>
            </a:r>
            <a:r>
              <a:rPr lang="zh-TW" altLang="en-US" sz="4800" b="1" dirty="0">
                <a:solidFill>
                  <a:srgbClr val="0000CC"/>
                </a:solidFill>
              </a:rPr>
              <a:t>義工</a:t>
            </a:r>
            <a:r>
              <a:rPr lang="en-US" altLang="zh-TW" sz="4800" b="1" dirty="0">
                <a:solidFill>
                  <a:srgbClr val="0000CC"/>
                </a:solidFill>
              </a:rPr>
              <a:t>)</a:t>
            </a:r>
          </a:p>
          <a:p>
            <a:r>
              <a:rPr lang="zh-TW" altLang="en-US" sz="4800" b="1" dirty="0">
                <a:solidFill>
                  <a:srgbClr val="0000CC"/>
                </a:solidFill>
              </a:rPr>
              <a:t>大班：外聘老師 </a:t>
            </a:r>
            <a:r>
              <a:rPr lang="en-US" altLang="zh-TW" sz="4800" b="1" dirty="0">
                <a:solidFill>
                  <a:srgbClr val="0000CC"/>
                </a:solidFill>
              </a:rPr>
              <a:t>(</a:t>
            </a:r>
            <a:r>
              <a:rPr lang="zh-TW" altLang="en-US" sz="4800" b="1" dirty="0">
                <a:solidFill>
                  <a:srgbClr val="0000CC"/>
                </a:solidFill>
              </a:rPr>
              <a:t>付薪員工</a:t>
            </a:r>
            <a:r>
              <a:rPr lang="en-US" altLang="zh-TW" sz="4800" b="1" dirty="0">
                <a:solidFill>
                  <a:srgbClr val="0000CC"/>
                </a:solidFill>
              </a:rPr>
              <a:t>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4945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zh-TW" altLang="en-US" sz="5400" b="1" dirty="0">
                <a:solidFill>
                  <a:schemeClr val="bg1"/>
                </a:solidFill>
              </a:rPr>
              <a:t>二、中文兒童主日學的功能：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  <a:solidFill>
            <a:srgbClr val="0000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sz="6000" dirty="0" smtClean="0"/>
          </a:p>
          <a:p>
            <a:pPr marL="0" indent="0">
              <a:buNone/>
            </a:pPr>
            <a:r>
              <a:rPr lang="en-US" altLang="zh-TW" sz="6000" b="1" dirty="0" smtClean="0">
                <a:solidFill>
                  <a:schemeClr val="bg1"/>
                </a:solidFill>
              </a:rPr>
              <a:t>1</a:t>
            </a:r>
            <a:r>
              <a:rPr lang="en-US" altLang="zh-TW" sz="6000" b="1" dirty="0" smtClean="0">
                <a:solidFill>
                  <a:schemeClr val="bg1"/>
                </a:solidFill>
              </a:rPr>
              <a:t>. </a:t>
            </a:r>
            <a:r>
              <a:rPr lang="zh-TW" altLang="en-US" sz="6000" b="1" dirty="0" smtClean="0">
                <a:solidFill>
                  <a:schemeClr val="bg1"/>
                </a:solidFill>
              </a:rPr>
              <a:t>使兒童</a:t>
            </a:r>
            <a:r>
              <a:rPr lang="zh-TW" altLang="en-US" sz="6000" b="1" dirty="0">
                <a:solidFill>
                  <a:schemeClr val="bg1"/>
                </a:solidFill>
              </a:rPr>
              <a:t>一生</a:t>
            </a:r>
            <a:r>
              <a:rPr lang="zh-TW" altLang="en-US" sz="6000" b="1" dirty="0">
                <a:solidFill>
                  <a:schemeClr val="bg1"/>
                </a:solidFill>
              </a:rPr>
              <a:t>受用的功能</a:t>
            </a:r>
            <a:r>
              <a:rPr lang="zh-TW" altLang="en-US" sz="6000" b="1" dirty="0" smtClean="0">
                <a:solidFill>
                  <a:schemeClr val="bg1"/>
                </a:solidFill>
              </a:rPr>
              <a:t>：</a:t>
            </a:r>
            <a:endParaRPr lang="en-US" altLang="zh-TW" sz="60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TW" sz="6000" b="1" dirty="0">
                <a:solidFill>
                  <a:schemeClr val="bg1"/>
                </a:solidFill>
              </a:rPr>
              <a:t>2. </a:t>
            </a:r>
            <a:r>
              <a:rPr lang="zh-TW" altLang="en-US" sz="6000" b="1" dirty="0">
                <a:solidFill>
                  <a:schemeClr val="bg1"/>
                </a:solidFill>
              </a:rPr>
              <a:t>有社區服務的功能：</a:t>
            </a:r>
            <a:endParaRPr lang="en-US" altLang="zh-TW" sz="60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TW" sz="6000" b="1" dirty="0">
                <a:solidFill>
                  <a:schemeClr val="bg1"/>
                </a:solidFill>
              </a:rPr>
              <a:t>3. </a:t>
            </a:r>
            <a:r>
              <a:rPr lang="zh-TW" altLang="en-US" sz="6000" b="1" dirty="0">
                <a:solidFill>
                  <a:schemeClr val="bg1"/>
                </a:solidFill>
              </a:rPr>
              <a:t>有促進教會增長的功能：</a:t>
            </a:r>
          </a:p>
        </p:txBody>
      </p:sp>
    </p:spTree>
    <p:extLst>
      <p:ext uri="{BB962C8B-B14F-4D97-AF65-F5344CB8AC3E}">
        <p14:creationId xmlns:p14="http://schemas.microsoft.com/office/powerpoint/2010/main" val="1603367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zh-TW" altLang="en-US" sz="5400" b="1" dirty="0">
                <a:solidFill>
                  <a:schemeClr val="bg1"/>
                </a:solidFill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</a:rPr>
              <a:t>1</a:t>
            </a:r>
            <a:r>
              <a:rPr lang="en-US" altLang="zh-TW" sz="5400" b="1" dirty="0" smtClean="0">
                <a:solidFill>
                  <a:schemeClr val="bg1"/>
                </a:solidFill>
              </a:rPr>
              <a:t>.</a:t>
            </a:r>
            <a:r>
              <a:rPr lang="zh-TW" altLang="en-US" sz="5400" b="1" dirty="0">
                <a:solidFill>
                  <a:schemeClr val="bg1"/>
                </a:solidFill>
              </a:rPr>
              <a:t>使兒童一生</a:t>
            </a:r>
            <a:r>
              <a:rPr lang="zh-TW" altLang="en-US" sz="5400" b="1" dirty="0">
                <a:solidFill>
                  <a:schemeClr val="bg1"/>
                </a:solidFill>
              </a:rPr>
              <a:t>受用的功能：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000" b="1" dirty="0" smtClean="0">
                <a:solidFill>
                  <a:srgbClr val="0000CC"/>
                </a:solidFill>
              </a:rPr>
              <a:t>     因為</a:t>
            </a:r>
            <a:r>
              <a:rPr lang="zh-TW" altLang="en-US" sz="4000" b="1" dirty="0">
                <a:solidFill>
                  <a:srgbClr val="0000CC"/>
                </a:solidFill>
              </a:rPr>
              <a:t>每週教導聖經、背誦聖經，而兒童的記憶力好，思想單純；所以，教導他們背誦聖經、並培育他們良好品格</a:t>
            </a:r>
            <a:r>
              <a:rPr lang="zh-TW" altLang="en-US" sz="4000" b="1" dirty="0" smtClean="0">
                <a:solidFill>
                  <a:srgbClr val="0000CC"/>
                </a:solidFill>
              </a:rPr>
              <a:t>。</a:t>
            </a:r>
            <a:endParaRPr lang="en-US" altLang="zh-TW" sz="40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000" b="1" dirty="0">
                <a:solidFill>
                  <a:srgbClr val="0000CC"/>
                </a:solidFill>
              </a:rPr>
              <a:t> </a:t>
            </a:r>
            <a:r>
              <a:rPr lang="en-US" altLang="zh-TW" sz="4000" b="1" dirty="0" smtClean="0">
                <a:solidFill>
                  <a:srgbClr val="0000CC"/>
                </a:solidFill>
              </a:rPr>
              <a:t>    </a:t>
            </a:r>
            <a:r>
              <a:rPr lang="zh-TW" altLang="en-US" sz="4000" b="1" dirty="0" smtClean="0">
                <a:solidFill>
                  <a:srgbClr val="0000CC"/>
                </a:solidFill>
              </a:rPr>
              <a:t>經驗</a:t>
            </a:r>
            <a:r>
              <a:rPr lang="zh-TW" altLang="en-US" sz="4000" b="1" dirty="0">
                <a:solidFill>
                  <a:srgbClr val="0000CC"/>
                </a:solidFill>
              </a:rPr>
              <a:t>告訴我們，自小背誦聖經的兒童，很多長大後還記得所背誦的經文內容，</a:t>
            </a:r>
            <a:r>
              <a:rPr lang="zh-TW" altLang="en-US" sz="4000" b="1" dirty="0">
                <a:solidFill>
                  <a:srgbClr val="FF0000"/>
                </a:solidFill>
              </a:rPr>
              <a:t>因而聖經對他們產生很大的作用，在他們人生重要關頭時，神的話語往往成為他們隨時的幫助。</a:t>
            </a:r>
          </a:p>
        </p:txBody>
      </p:sp>
    </p:spTree>
    <p:extLst>
      <p:ext uri="{BB962C8B-B14F-4D97-AF65-F5344CB8AC3E}">
        <p14:creationId xmlns:p14="http://schemas.microsoft.com/office/powerpoint/2010/main" val="1152200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>
                <a:solidFill>
                  <a:schemeClr val="bg1"/>
                </a:solidFill>
              </a:rPr>
              <a:t>2. </a:t>
            </a:r>
            <a:r>
              <a:rPr lang="zh-TW" altLang="en-US" sz="5400" b="1" dirty="0">
                <a:solidFill>
                  <a:schemeClr val="bg1"/>
                </a:solidFill>
              </a:rPr>
              <a:t>有社區服務的功能。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b="1" dirty="0">
                <a:solidFill>
                  <a:srgbClr val="0000CC"/>
                </a:solidFill>
              </a:rPr>
              <a:t>華人社區的家長對孩童在中文上的學習有廣大的需求，教會正好可以提供這樣的「免費學中文」事工，孩童能夠學習中文，能夠很順利的與父母的溝通，當孩童長大時候，仍然能夠用華語溝通，這是一件很幸福的事。同時，社會上需要大量的</a:t>
            </a:r>
            <a:r>
              <a:rPr lang="zh-TW" altLang="en-US" sz="4000" b="1" dirty="0">
                <a:solidFill>
                  <a:srgbClr val="FF0000"/>
                </a:solidFill>
              </a:rPr>
              <a:t>中、英文雙語兼顧的人才</a:t>
            </a:r>
            <a:r>
              <a:rPr lang="zh-TW" altLang="en-US" sz="4000" b="1" dirty="0">
                <a:solidFill>
                  <a:srgbClr val="0000CC"/>
                </a:solidFill>
              </a:rPr>
              <a:t>，因此，學習中文也是時代的需要。</a:t>
            </a:r>
          </a:p>
        </p:txBody>
      </p:sp>
    </p:spTree>
    <p:extLst>
      <p:ext uri="{BB962C8B-B14F-4D97-AF65-F5344CB8AC3E}">
        <p14:creationId xmlns:p14="http://schemas.microsoft.com/office/powerpoint/2010/main" val="2926924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>
                <a:solidFill>
                  <a:schemeClr val="bg1"/>
                </a:solidFill>
              </a:rPr>
              <a:t>3. </a:t>
            </a:r>
            <a:r>
              <a:rPr lang="zh-TW" altLang="en-US" sz="5400" b="1" dirty="0">
                <a:solidFill>
                  <a:schemeClr val="bg1"/>
                </a:solidFill>
              </a:rPr>
              <a:t>有促進教會的增長：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000" b="1" dirty="0" smtClean="0">
                <a:solidFill>
                  <a:srgbClr val="0000CC"/>
                </a:solidFill>
              </a:rPr>
              <a:t>         我們</a:t>
            </a:r>
            <a:r>
              <a:rPr lang="zh-TW" altLang="en-US" sz="4000" b="1" dirty="0">
                <a:solidFill>
                  <a:srgbClr val="0000CC"/>
                </a:solidFill>
              </a:rPr>
              <a:t>常常看見不少兒童，因自小在良好的主日學教育中成長，長大後成為教會的領袖</a:t>
            </a:r>
            <a:r>
              <a:rPr lang="zh-TW" altLang="en-US" sz="4000" b="1" dirty="0" smtClean="0">
                <a:solidFill>
                  <a:srgbClr val="0000CC"/>
                </a:solidFill>
              </a:rPr>
              <a:t>。</a:t>
            </a:r>
            <a:endParaRPr lang="en-US" altLang="zh-TW" sz="40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000" b="1" dirty="0">
                <a:solidFill>
                  <a:srgbClr val="0000CC"/>
                </a:solidFill>
              </a:rPr>
              <a:t> </a:t>
            </a:r>
            <a:r>
              <a:rPr lang="en-US" altLang="zh-TW" sz="4000" b="1" dirty="0" smtClean="0">
                <a:solidFill>
                  <a:srgbClr val="0000CC"/>
                </a:solidFill>
              </a:rPr>
              <a:t>        </a:t>
            </a:r>
            <a:r>
              <a:rPr lang="zh-TW" altLang="en-US" sz="4000" b="1" dirty="0" smtClean="0">
                <a:solidFill>
                  <a:srgbClr val="0000CC"/>
                </a:solidFill>
              </a:rPr>
              <a:t>因此，以</a:t>
            </a:r>
            <a:r>
              <a:rPr lang="zh-TW" altLang="en-US" sz="4000" b="1" dirty="0">
                <a:solidFill>
                  <a:srgbClr val="0000CC"/>
                </a:solidFill>
              </a:rPr>
              <a:t>弗所書</a:t>
            </a:r>
            <a:r>
              <a:rPr lang="en-US" altLang="zh-TW" sz="4000" b="1" dirty="0">
                <a:solidFill>
                  <a:srgbClr val="0000CC"/>
                </a:solidFill>
              </a:rPr>
              <a:t>4:12-13</a:t>
            </a:r>
            <a:r>
              <a:rPr lang="zh-TW" altLang="en-US" sz="4000" b="1" dirty="0">
                <a:solidFill>
                  <a:srgbClr val="FF0000"/>
                </a:solidFill>
              </a:rPr>
              <a:t>「為要成全聖徒、各盡其職、建立基督的身體；直等到我們眾人在真道上同歸於一、認識　神的兒子、得以長大成人、滿有基督長成的身量。」</a:t>
            </a:r>
          </a:p>
          <a:p>
            <a:pPr marL="0" indent="0">
              <a:buNone/>
            </a:pP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41651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656" y="0"/>
            <a:ext cx="9144000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bg1"/>
                </a:solidFill>
              </a:rPr>
              <a:t>三、中文兒童主日學、注意的事項：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  <a:solidFill>
            <a:srgbClr val="0000CC"/>
          </a:solidFill>
        </p:spPr>
        <p:txBody>
          <a:bodyPr>
            <a:normAutofit/>
          </a:bodyPr>
          <a:lstStyle/>
          <a:p>
            <a:pPr marL="514350" indent="-514350" algn="ctr">
              <a:buAutoNum type="arabicPeriod"/>
            </a:pPr>
            <a:endParaRPr lang="en-US" altLang="zh-TW" sz="54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altLang="zh-TW" sz="5400" dirty="0" smtClean="0">
                <a:solidFill>
                  <a:schemeClr val="bg1"/>
                </a:solidFill>
              </a:rPr>
              <a:t>1.</a:t>
            </a:r>
            <a:r>
              <a:rPr lang="zh-TW" altLang="en-US" sz="5400" dirty="0">
                <a:solidFill>
                  <a:schemeClr val="bg1"/>
                </a:solidFill>
              </a:rPr>
              <a:t>師資</a:t>
            </a:r>
            <a:r>
              <a:rPr lang="zh-TW" altLang="en-US" sz="5400" dirty="0" smtClean="0">
                <a:solidFill>
                  <a:schemeClr val="bg1"/>
                </a:solidFill>
              </a:rPr>
              <a:t>：</a:t>
            </a:r>
            <a:endParaRPr lang="en-US" altLang="zh-TW" sz="54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altLang="zh-TW" sz="5400" dirty="0" smtClean="0">
                <a:solidFill>
                  <a:schemeClr val="bg1"/>
                </a:solidFill>
              </a:rPr>
              <a:t>2.</a:t>
            </a:r>
            <a:r>
              <a:rPr lang="zh-TW" altLang="en-US" sz="5400" dirty="0">
                <a:solidFill>
                  <a:schemeClr val="bg1"/>
                </a:solidFill>
              </a:rPr>
              <a:t>學生：</a:t>
            </a:r>
            <a:endParaRPr lang="en-US" altLang="zh-TW" sz="54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altLang="zh-TW" sz="5400" dirty="0" smtClean="0">
                <a:solidFill>
                  <a:schemeClr val="bg1"/>
                </a:solidFill>
              </a:rPr>
              <a:t>3.</a:t>
            </a:r>
            <a:r>
              <a:rPr lang="zh-TW" altLang="en-US" sz="5400" dirty="0">
                <a:solidFill>
                  <a:schemeClr val="bg1"/>
                </a:solidFill>
              </a:rPr>
              <a:t>推廣活動</a:t>
            </a:r>
            <a:r>
              <a:rPr lang="zh-TW" altLang="en-US" sz="5400" dirty="0" smtClean="0">
                <a:solidFill>
                  <a:schemeClr val="bg1"/>
                </a:solidFill>
              </a:rPr>
              <a:t>：</a:t>
            </a:r>
            <a:endParaRPr lang="en-US" altLang="zh-TW" sz="54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altLang="zh-TW" sz="5400" dirty="0" smtClean="0">
                <a:solidFill>
                  <a:schemeClr val="bg1"/>
                </a:solidFill>
              </a:rPr>
              <a:t>4.</a:t>
            </a:r>
            <a:r>
              <a:rPr lang="zh-TW" altLang="en-US" sz="5400" dirty="0">
                <a:solidFill>
                  <a:schemeClr val="bg1"/>
                </a:solidFill>
              </a:rPr>
              <a:t>課程學習的目標：</a:t>
            </a:r>
          </a:p>
          <a:p>
            <a:pPr marL="0" indent="0" algn="ctr">
              <a:buNone/>
            </a:pPr>
            <a:endParaRPr lang="zh-TW" alt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353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zh-TW" altLang="en-US" sz="5400" b="1" dirty="0">
                <a:solidFill>
                  <a:schemeClr val="bg1"/>
                </a:solidFill>
              </a:rPr>
              <a:t>主日學的產生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sz="4400" dirty="0" smtClean="0"/>
              <a:t>       </a:t>
            </a:r>
            <a:r>
              <a:rPr lang="en-US" altLang="zh-TW" sz="4400" b="1" dirty="0" smtClean="0">
                <a:solidFill>
                  <a:srgbClr val="0000CC"/>
                </a:solidFill>
              </a:rPr>
              <a:t>1780</a:t>
            </a:r>
            <a:r>
              <a:rPr lang="zh-TW" altLang="en-US" sz="4400" b="1" dirty="0">
                <a:solidFill>
                  <a:srgbClr val="0000CC"/>
                </a:solidFill>
              </a:rPr>
              <a:t>年英國的新聞記者雷克斯</a:t>
            </a:r>
            <a:r>
              <a:rPr lang="en-US" altLang="zh-TW" sz="4400" b="1" dirty="0">
                <a:solidFill>
                  <a:srgbClr val="0000CC"/>
                </a:solidFill>
              </a:rPr>
              <a:t>(ROBERT RAIKES</a:t>
            </a:r>
            <a:r>
              <a:rPr lang="en-US" altLang="zh-TW" sz="4400" b="1" dirty="0" smtClean="0">
                <a:solidFill>
                  <a:srgbClr val="0000CC"/>
                </a:solidFill>
              </a:rPr>
              <a:t>)</a:t>
            </a:r>
            <a:r>
              <a:rPr lang="zh-TW" altLang="en-US" sz="4400" b="1" dirty="0" smtClean="0">
                <a:solidFill>
                  <a:srgbClr val="0000CC"/>
                </a:solidFill>
              </a:rPr>
              <a:t>在</a:t>
            </a:r>
            <a:r>
              <a:rPr lang="zh-TW" altLang="en-US" sz="4400" b="1" dirty="0">
                <a:solidFill>
                  <a:srgbClr val="0000CC"/>
                </a:solidFill>
              </a:rPr>
              <a:t>星期天的時候，他把一些不用上工廠工作；而在街上四處遊</a:t>
            </a:r>
            <a:r>
              <a:rPr lang="zh-TW" altLang="en-US" sz="4400" b="1" dirty="0" smtClean="0">
                <a:solidFill>
                  <a:srgbClr val="0000CC"/>
                </a:solidFill>
              </a:rPr>
              <a:t>盪的</a:t>
            </a:r>
            <a:r>
              <a:rPr lang="zh-TW" altLang="en-US" sz="4400" b="1" dirty="0">
                <a:solidFill>
                  <a:srgbClr val="0000CC"/>
                </a:solidFill>
              </a:rPr>
              <a:t>街童，聚集在教會，以聖經教導他們，用來掃除文盲。</a:t>
            </a:r>
            <a:endParaRPr lang="en-US" altLang="zh-TW" sz="44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zh-TW" altLang="en-US" sz="4400" b="1" dirty="0" smtClean="0">
                <a:solidFill>
                  <a:srgbClr val="0000CC"/>
                </a:solidFill>
              </a:rPr>
              <a:t>        昔日</a:t>
            </a:r>
            <a:r>
              <a:rPr lang="zh-TW" altLang="en-US" sz="4400" b="1" dirty="0">
                <a:solidFill>
                  <a:srgbClr val="0000CC"/>
                </a:solidFill>
              </a:rPr>
              <a:t>的主日學就是「識字班」。今天我們開設中文兒童學也有異曲同工之妙。</a:t>
            </a:r>
          </a:p>
        </p:txBody>
      </p:sp>
    </p:spTree>
    <p:extLst>
      <p:ext uri="{BB962C8B-B14F-4D97-AF65-F5344CB8AC3E}">
        <p14:creationId xmlns:p14="http://schemas.microsoft.com/office/powerpoint/2010/main" val="48309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dirty="0">
                <a:solidFill>
                  <a:schemeClr val="bg1"/>
                </a:solidFill>
              </a:rPr>
              <a:t>1. </a:t>
            </a:r>
            <a:r>
              <a:rPr lang="zh-TW" altLang="en-US" sz="5400" dirty="0">
                <a:solidFill>
                  <a:schemeClr val="bg1"/>
                </a:solidFill>
              </a:rPr>
              <a:t>師資：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Both"/>
            </a:pPr>
            <a:r>
              <a:rPr lang="zh-TW" altLang="en-US" sz="4800" b="1" dirty="0" smtClean="0">
                <a:solidFill>
                  <a:srgbClr val="0000CC"/>
                </a:solidFill>
              </a:rPr>
              <a:t>重</a:t>
            </a:r>
            <a:r>
              <a:rPr lang="zh-TW" altLang="en-US" sz="4800" b="1" dirty="0">
                <a:solidFill>
                  <a:srgbClr val="0000CC"/>
                </a:solidFill>
              </a:rPr>
              <a:t>生得救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。</a:t>
            </a:r>
            <a:endParaRPr lang="en-US" altLang="zh-TW" sz="4800" b="1" dirty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(2) 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生命長進。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(3)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掌握聖經。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(4)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接受</a:t>
            </a:r>
            <a:r>
              <a:rPr lang="zh-TW" altLang="en-US" sz="4800" b="1" dirty="0">
                <a:solidFill>
                  <a:srgbClr val="0000CC"/>
                </a:solidFill>
              </a:rPr>
              <a:t>訓練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(5)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為</a:t>
            </a:r>
            <a:r>
              <a:rPr lang="zh-TW" altLang="en-US" sz="4800" b="1" dirty="0">
                <a:solidFill>
                  <a:srgbClr val="0000CC"/>
                </a:solidFill>
              </a:rPr>
              <a:t>父為母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(6)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禱告</a:t>
            </a:r>
            <a:r>
              <a:rPr lang="zh-TW" altLang="en-US" sz="4800" b="1" dirty="0">
                <a:solidFill>
                  <a:srgbClr val="0000CC"/>
                </a:solidFill>
              </a:rPr>
              <a:t>關懷。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810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dirty="0">
                <a:solidFill>
                  <a:schemeClr val="bg1"/>
                </a:solidFill>
              </a:rPr>
              <a:t>2. </a:t>
            </a:r>
            <a:r>
              <a:rPr lang="zh-TW" altLang="en-US" sz="5400" dirty="0">
                <a:solidFill>
                  <a:schemeClr val="bg1"/>
                </a:solidFill>
              </a:rPr>
              <a:t>學生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5400" b="1" dirty="0" smtClean="0">
                <a:solidFill>
                  <a:srgbClr val="0000CC"/>
                </a:solidFill>
              </a:rPr>
              <a:t>(1)</a:t>
            </a:r>
            <a:r>
              <a:rPr lang="zh-TW" altLang="en-US" sz="5400" b="1" dirty="0" smtClean="0">
                <a:solidFill>
                  <a:srgbClr val="0000CC"/>
                </a:solidFill>
              </a:rPr>
              <a:t>自己</a:t>
            </a:r>
            <a:r>
              <a:rPr lang="zh-TW" altLang="en-US" sz="5400" b="1" dirty="0">
                <a:solidFill>
                  <a:srgbClr val="0000CC"/>
                </a:solidFill>
              </a:rPr>
              <a:t>教會中的兒童。</a:t>
            </a:r>
          </a:p>
          <a:p>
            <a:pPr marL="0" indent="0">
              <a:buNone/>
            </a:pPr>
            <a:r>
              <a:rPr lang="en-US" altLang="zh-TW" sz="5400" b="1" dirty="0" smtClean="0">
                <a:solidFill>
                  <a:srgbClr val="0000CC"/>
                </a:solidFill>
              </a:rPr>
              <a:t>(2)</a:t>
            </a:r>
            <a:r>
              <a:rPr lang="zh-TW" altLang="en-US" sz="5400" b="1" dirty="0" smtClean="0">
                <a:solidFill>
                  <a:srgbClr val="0000CC"/>
                </a:solidFill>
              </a:rPr>
              <a:t>對外</a:t>
            </a:r>
            <a:r>
              <a:rPr lang="zh-TW" altLang="en-US" sz="5400" b="1" dirty="0">
                <a:solidFill>
                  <a:srgbClr val="0000CC"/>
                </a:solidFill>
              </a:rPr>
              <a:t>招收社區中的兒童。</a:t>
            </a:r>
          </a:p>
          <a:p>
            <a:pPr marL="0" indent="0">
              <a:buNone/>
            </a:pPr>
            <a:endParaRPr lang="zh-TW" altLang="en-US" sz="5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65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>
                <a:solidFill>
                  <a:schemeClr val="bg1"/>
                </a:solidFill>
              </a:rPr>
              <a:t>3.</a:t>
            </a:r>
            <a:r>
              <a:rPr lang="zh-TW" altLang="en-US" sz="5400" b="1" dirty="0">
                <a:solidFill>
                  <a:schemeClr val="bg1"/>
                </a:solidFill>
              </a:rPr>
              <a:t>推廣活動：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800" b="1" dirty="0">
                <a:solidFill>
                  <a:srgbClr val="0000CC"/>
                </a:solidFill>
              </a:rPr>
              <a:t>每季編列預算，作為推廣之用。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514350" indent="-514350">
              <a:buAutoNum type="arabicParenBoth"/>
            </a:pPr>
            <a:r>
              <a:rPr lang="zh-TW" altLang="en-US" sz="4800" b="1" dirty="0" smtClean="0">
                <a:solidFill>
                  <a:srgbClr val="0000CC"/>
                </a:solidFill>
              </a:rPr>
              <a:t>口碑</a:t>
            </a:r>
            <a:r>
              <a:rPr lang="zh-TW" altLang="en-US" sz="4800" b="1" dirty="0">
                <a:solidFill>
                  <a:srgbClr val="0000CC"/>
                </a:solidFill>
              </a:rPr>
              <a:t>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514350" indent="-514350">
              <a:buAutoNum type="arabicParenBoth"/>
            </a:pPr>
            <a:r>
              <a:rPr lang="zh-TW" altLang="en-US" sz="4800" b="1" dirty="0">
                <a:solidFill>
                  <a:srgbClr val="0000CC"/>
                </a:solidFill>
              </a:rPr>
              <a:t>單張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514350" indent="-514350">
              <a:buAutoNum type="arabicParenBoth"/>
            </a:pPr>
            <a:r>
              <a:rPr lang="zh-TW" altLang="en-US" sz="4800" b="1" dirty="0">
                <a:solidFill>
                  <a:srgbClr val="0000CC"/>
                </a:solidFill>
              </a:rPr>
              <a:t>報紙廣告。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514350" indent="-514350">
              <a:buAutoNum type="arabicParenBoth"/>
            </a:pPr>
            <a:r>
              <a:rPr lang="zh-TW" altLang="en-US" sz="4800" b="1" dirty="0">
                <a:solidFill>
                  <a:srgbClr val="0000CC"/>
                </a:solidFill>
              </a:rPr>
              <a:t>電台廣告。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514350" indent="-514350">
              <a:buAutoNum type="arabicParenBoth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9059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zh-TW" altLang="en-US" sz="7200" b="1" dirty="0" smtClean="0">
                <a:solidFill>
                  <a:schemeClr val="bg1"/>
                </a:solidFill>
              </a:rPr>
              <a:t>前言：</a:t>
            </a:r>
            <a:endParaRPr lang="zh-TW" alt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0" y="1340767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</a:rPr>
              <a:t>「</a:t>
            </a:r>
            <a:r>
              <a:rPr lang="zh-TW" altLang="en-US" sz="3600" b="1" dirty="0">
                <a:solidFill>
                  <a:srgbClr val="FF0000"/>
                </a:solidFill>
              </a:rPr>
              <a:t>教養孩童，使他走當行的道，就是到老他也不偏離。」</a:t>
            </a:r>
            <a:r>
              <a:rPr lang="zh-TW" altLang="en-US" sz="2800" b="1" dirty="0">
                <a:solidFill>
                  <a:srgbClr val="0000CC"/>
                </a:solidFill>
              </a:rPr>
              <a:t>（箴廿二</a:t>
            </a:r>
            <a:r>
              <a:rPr lang="en-US" altLang="zh-TW" sz="2800" b="1" dirty="0">
                <a:solidFill>
                  <a:srgbClr val="0000CC"/>
                </a:solidFill>
              </a:rPr>
              <a:t>6</a:t>
            </a:r>
            <a:r>
              <a:rPr lang="zh-TW" altLang="en-US" sz="2800" b="1" dirty="0" smtClean="0">
                <a:solidFill>
                  <a:srgbClr val="0000CC"/>
                </a:solidFill>
              </a:rPr>
              <a:t>）</a:t>
            </a:r>
            <a:endParaRPr lang="en-US" altLang="zh-TW" sz="2800" b="1" dirty="0" smtClean="0">
              <a:solidFill>
                <a:srgbClr val="0000CC"/>
              </a:solidFill>
            </a:endParaRPr>
          </a:p>
          <a:p>
            <a:endParaRPr lang="en-US" altLang="zh-TW" sz="2800" b="1" dirty="0">
              <a:solidFill>
                <a:srgbClr val="0000CC"/>
              </a:solidFill>
            </a:endParaRPr>
          </a:p>
          <a:p>
            <a:r>
              <a:rPr lang="zh-TW" altLang="en-US" sz="3600" b="1" dirty="0" smtClean="0">
                <a:solidFill>
                  <a:srgbClr val="0000CC"/>
                </a:solidFill>
              </a:rPr>
              <a:t>      可見</a:t>
            </a:r>
            <a:r>
              <a:rPr lang="zh-TW" altLang="en-US" sz="3600" b="1" dirty="0">
                <a:solidFill>
                  <a:srgbClr val="0000CC"/>
                </a:solidFill>
              </a:rPr>
              <a:t>，教養孩童是神所託付的使命，我們也深信兒童事工是未來教會工作發展的基礎，唯有殷勤撒種、澆灌、培育，才能終有一天為神的國度結出美好的果子。</a:t>
            </a:r>
            <a:endParaRPr lang="en-US" altLang="zh-TW" sz="3600" b="1" dirty="0" smtClean="0">
              <a:solidFill>
                <a:srgbClr val="0000CC"/>
              </a:solidFill>
            </a:endParaRPr>
          </a:p>
          <a:p>
            <a:r>
              <a:rPr lang="en-US" altLang="zh-TW" sz="3600" b="1" dirty="0">
                <a:solidFill>
                  <a:srgbClr val="0000CC"/>
                </a:solidFill>
              </a:rPr>
              <a:t> </a:t>
            </a:r>
            <a:r>
              <a:rPr lang="en-US" altLang="zh-TW" sz="3600" b="1" dirty="0" smtClean="0">
                <a:solidFill>
                  <a:srgbClr val="0000CC"/>
                </a:solidFill>
              </a:rPr>
              <a:t>     </a:t>
            </a:r>
            <a:r>
              <a:rPr lang="zh-TW" altLang="en-US" sz="3600" b="1" dirty="0" smtClean="0">
                <a:solidFill>
                  <a:srgbClr val="0000CC"/>
                </a:solidFill>
              </a:rPr>
              <a:t>所以，我們要為兒童提供</a:t>
            </a:r>
            <a:r>
              <a:rPr lang="en-US" altLang="zh-TW" sz="3600" b="1" dirty="0" smtClean="0">
                <a:solidFill>
                  <a:srgbClr val="0000CC"/>
                </a:solidFill>
              </a:rPr>
              <a:t>『</a:t>
            </a:r>
            <a:r>
              <a:rPr lang="zh-TW" altLang="en-US" sz="3600" b="1" dirty="0" smtClean="0">
                <a:solidFill>
                  <a:srgbClr val="0000CC"/>
                </a:solidFill>
              </a:rPr>
              <a:t>良好的主日學</a:t>
            </a:r>
            <a:r>
              <a:rPr lang="en-US" altLang="zh-TW" sz="3600" b="1" dirty="0" smtClean="0">
                <a:solidFill>
                  <a:srgbClr val="0000CC"/>
                </a:solidFill>
              </a:rPr>
              <a:t>』</a:t>
            </a:r>
            <a:r>
              <a:rPr lang="zh-TW" altLang="en-US" sz="3600" b="1" dirty="0" smtClean="0">
                <a:solidFill>
                  <a:srgbClr val="0000CC"/>
                </a:solidFill>
              </a:rPr>
              <a:t>教育，讓他們成長以後，好讓他們擁有美好的一生。</a:t>
            </a:r>
            <a:endParaRPr lang="zh-TW" altLang="en-US" sz="36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481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>
                <a:solidFill>
                  <a:schemeClr val="bg1"/>
                </a:solidFill>
              </a:rPr>
              <a:t>4. </a:t>
            </a:r>
            <a:r>
              <a:rPr lang="zh-TW" altLang="en-US" sz="5400" b="1" dirty="0">
                <a:solidFill>
                  <a:schemeClr val="bg1"/>
                </a:solidFill>
              </a:rPr>
              <a:t>課程學習的目標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(1)</a:t>
            </a:r>
            <a:r>
              <a:rPr lang="zh-TW" altLang="en-US" sz="4800" b="1" dirty="0">
                <a:solidFill>
                  <a:srgbClr val="0000CC"/>
                </a:solidFill>
              </a:rPr>
              <a:t>關於神。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(2)</a:t>
            </a:r>
            <a:r>
              <a:rPr lang="zh-TW" altLang="en-US" sz="4800" b="1" dirty="0">
                <a:solidFill>
                  <a:srgbClr val="0000CC"/>
                </a:solidFill>
              </a:rPr>
              <a:t>關於耶穌基督。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(3)</a:t>
            </a:r>
            <a:r>
              <a:rPr lang="zh-TW" altLang="en-US" sz="4800" b="1" dirty="0">
                <a:solidFill>
                  <a:srgbClr val="0000CC"/>
                </a:solidFill>
              </a:rPr>
              <a:t>關於聖經。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(4)</a:t>
            </a:r>
            <a:r>
              <a:rPr lang="zh-TW" altLang="en-US" sz="4800" b="1" dirty="0">
                <a:solidFill>
                  <a:srgbClr val="0000CC"/>
                </a:solidFill>
              </a:rPr>
              <a:t>關於教會。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(5)</a:t>
            </a:r>
            <a:r>
              <a:rPr lang="zh-TW" altLang="en-US" sz="4800" b="1" dirty="0">
                <a:solidFill>
                  <a:srgbClr val="0000CC"/>
                </a:solidFill>
              </a:rPr>
              <a:t>關於家庭。</a:t>
            </a:r>
            <a:endParaRPr lang="en-US" altLang="zh-TW" sz="48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(6)</a:t>
            </a:r>
            <a:r>
              <a:rPr lang="zh-TW" altLang="en-US" sz="4800" b="1" dirty="0">
                <a:solidFill>
                  <a:srgbClr val="0000CC"/>
                </a:solidFill>
              </a:rPr>
              <a:t>關於行為。</a:t>
            </a:r>
          </a:p>
        </p:txBody>
      </p:sp>
    </p:spTree>
    <p:extLst>
      <p:ext uri="{BB962C8B-B14F-4D97-AF65-F5344CB8AC3E}">
        <p14:creationId xmlns:p14="http://schemas.microsoft.com/office/powerpoint/2010/main" val="855757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(1)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關於神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4200" b="1" dirty="0" smtClean="0">
                <a:solidFill>
                  <a:srgbClr val="0000CC"/>
                </a:solidFill>
              </a:rPr>
              <a:t>~</a:t>
            </a:r>
            <a:r>
              <a:rPr lang="zh-TW" altLang="en-US" sz="4200" b="1" dirty="0">
                <a:solidFill>
                  <a:srgbClr val="0000CC"/>
                </a:solidFill>
              </a:rPr>
              <a:t>使他們對神的愛、權能和智慧有不斷增加的瞭解。</a:t>
            </a:r>
          </a:p>
          <a:p>
            <a:pPr marL="0" indent="0">
              <a:buNone/>
            </a:pPr>
            <a:r>
              <a:rPr lang="en-US" altLang="zh-TW" sz="4200" b="1" dirty="0">
                <a:solidFill>
                  <a:srgbClr val="0000CC"/>
                </a:solidFill>
              </a:rPr>
              <a:t>~</a:t>
            </a:r>
            <a:r>
              <a:rPr lang="zh-TW" altLang="en-US" sz="4200" b="1" dirty="0">
                <a:solidFill>
                  <a:srgbClr val="0000CC"/>
                </a:solidFill>
              </a:rPr>
              <a:t>領受了神的愛後，也能把自己的愛給神。</a:t>
            </a:r>
          </a:p>
          <a:p>
            <a:pPr marL="0" indent="0">
              <a:buNone/>
            </a:pPr>
            <a:r>
              <a:rPr lang="en-US" altLang="zh-TW" sz="4200" b="1" dirty="0">
                <a:solidFill>
                  <a:srgbClr val="0000CC"/>
                </a:solidFill>
              </a:rPr>
              <a:t>~</a:t>
            </a:r>
            <a:r>
              <a:rPr lang="zh-TW" altLang="en-US" sz="4200" b="1" dirty="0">
                <a:solidFill>
                  <a:srgbClr val="0000CC"/>
                </a:solidFill>
              </a:rPr>
              <a:t>深信神是極良善的，且對罪惡極恨惡。</a:t>
            </a:r>
          </a:p>
          <a:p>
            <a:pPr marL="0" indent="0">
              <a:buNone/>
            </a:pPr>
            <a:r>
              <a:rPr lang="en-US" altLang="zh-TW" sz="4200" b="1" dirty="0">
                <a:solidFill>
                  <a:srgbClr val="0000CC"/>
                </a:solidFill>
              </a:rPr>
              <a:t>~</a:t>
            </a:r>
            <a:r>
              <a:rPr lang="zh-TW" altLang="en-US" sz="4200" b="1" dirty="0">
                <a:solidFill>
                  <a:srgbClr val="0000CC"/>
                </a:solidFill>
              </a:rPr>
              <a:t>接受神差耶穌基督為世人的罪釘死在十字架上的事實。</a:t>
            </a:r>
          </a:p>
          <a:p>
            <a:pPr marL="0" indent="0">
              <a:buNone/>
            </a:pPr>
            <a:r>
              <a:rPr lang="en-US" altLang="zh-TW" sz="4200" b="1" dirty="0">
                <a:solidFill>
                  <a:srgbClr val="0000CC"/>
                </a:solidFill>
              </a:rPr>
              <a:t>~</a:t>
            </a:r>
            <a:r>
              <a:rPr lang="zh-TW" altLang="en-US" sz="4200" b="1" dirty="0">
                <a:solidFill>
                  <a:srgbClr val="0000CC"/>
                </a:solidFill>
              </a:rPr>
              <a:t>深信神的大能。</a:t>
            </a:r>
          </a:p>
          <a:p>
            <a:pPr marL="0" indent="0">
              <a:buNone/>
            </a:pPr>
            <a:r>
              <a:rPr lang="en-US" altLang="zh-TW" sz="4200" b="1" dirty="0">
                <a:solidFill>
                  <a:srgbClr val="0000CC"/>
                </a:solidFill>
              </a:rPr>
              <a:t>~</a:t>
            </a:r>
            <a:r>
              <a:rPr lang="zh-TW" altLang="en-US" sz="4200" b="1" dirty="0">
                <a:solidFill>
                  <a:srgbClr val="0000CC"/>
                </a:solidFill>
              </a:rPr>
              <a:t>明白神是無所不在的。</a:t>
            </a:r>
          </a:p>
          <a:p>
            <a:pPr marL="0" indent="0">
              <a:buNone/>
            </a:pPr>
            <a:r>
              <a:rPr lang="en-US" altLang="zh-TW" sz="4200" b="1" dirty="0">
                <a:solidFill>
                  <a:srgbClr val="0000CC"/>
                </a:solidFill>
              </a:rPr>
              <a:t>~</a:t>
            </a:r>
            <a:r>
              <a:rPr lang="zh-TW" altLang="en-US" sz="4200" b="1" dirty="0">
                <a:solidFill>
                  <a:srgbClr val="0000CC"/>
                </a:solidFill>
              </a:rPr>
              <a:t>為神所造的一切萬物而感恩。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86081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(2)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關於耶穌基督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4400" b="1" dirty="0" smtClean="0">
                <a:solidFill>
                  <a:srgbClr val="0000CC"/>
                </a:solidFill>
              </a:rPr>
              <a:t>~</a:t>
            </a:r>
            <a:r>
              <a:rPr lang="zh-TW" altLang="en-US" sz="4400" b="1" dirty="0">
                <a:solidFill>
                  <a:srgbClr val="0000CC"/>
                </a:solidFill>
              </a:rPr>
              <a:t>相信耶穌是最忠實的朋友。</a:t>
            </a:r>
          </a:p>
          <a:p>
            <a:pPr marL="0" indent="0">
              <a:buNone/>
            </a:pPr>
            <a:r>
              <a:rPr lang="en-US" altLang="zh-TW" sz="4400" b="1" dirty="0">
                <a:solidFill>
                  <a:srgbClr val="0000CC"/>
                </a:solidFill>
              </a:rPr>
              <a:t>~</a:t>
            </a:r>
            <a:r>
              <a:rPr lang="zh-TW" altLang="en-US" sz="4400" b="1" dirty="0">
                <a:solidFill>
                  <a:srgbClr val="0000CC"/>
                </a:solidFill>
              </a:rPr>
              <a:t>接受耶穌為個人的救主。</a:t>
            </a:r>
          </a:p>
          <a:p>
            <a:pPr marL="0" indent="0">
              <a:buNone/>
            </a:pPr>
            <a:r>
              <a:rPr lang="en-US" altLang="zh-TW" sz="4400" b="1" dirty="0">
                <a:solidFill>
                  <a:srgbClr val="0000CC"/>
                </a:solidFill>
              </a:rPr>
              <a:t>~</a:t>
            </a:r>
            <a:r>
              <a:rPr lang="zh-TW" altLang="en-US" sz="4400" b="1" dirty="0">
                <a:solidFill>
                  <a:srgbClr val="0000CC"/>
                </a:solidFill>
              </a:rPr>
              <a:t>能經驗耶穌在他有困難時幫助他。</a:t>
            </a:r>
          </a:p>
          <a:p>
            <a:pPr marL="0" indent="0">
              <a:buNone/>
            </a:pPr>
            <a:r>
              <a:rPr lang="en-US" altLang="zh-TW" sz="4400" b="1" dirty="0">
                <a:solidFill>
                  <a:srgbClr val="0000CC"/>
                </a:solidFill>
              </a:rPr>
              <a:t>~</a:t>
            </a:r>
            <a:r>
              <a:rPr lang="zh-TW" altLang="en-US" sz="4400" b="1" dirty="0">
                <a:solidFill>
                  <a:srgbClr val="0000CC"/>
                </a:solidFill>
              </a:rPr>
              <a:t>能經驗耶穌常與他同在。</a:t>
            </a:r>
          </a:p>
          <a:p>
            <a:pPr marL="0" indent="0">
              <a:buNone/>
            </a:pPr>
            <a:r>
              <a:rPr lang="en-US" altLang="zh-TW" sz="4400" b="1" dirty="0">
                <a:solidFill>
                  <a:srgbClr val="0000CC"/>
                </a:solidFill>
              </a:rPr>
              <a:t>~</a:t>
            </a:r>
            <a:r>
              <a:rPr lang="zh-TW" altLang="en-US" sz="4400" b="1" dirty="0">
                <a:solidFill>
                  <a:srgbClr val="0000CC"/>
                </a:solidFill>
              </a:rPr>
              <a:t>相信耶穌愛所有的人。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542369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(3)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關於聖經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4400" b="1" dirty="0" smtClean="0">
                <a:solidFill>
                  <a:srgbClr val="0000CC"/>
                </a:solidFill>
              </a:rPr>
              <a:t>~</a:t>
            </a:r>
            <a:r>
              <a:rPr lang="zh-TW" altLang="en-US" sz="4400" b="1" dirty="0">
                <a:solidFill>
                  <a:srgbClr val="0000CC"/>
                </a:solidFill>
              </a:rPr>
              <a:t>熟悉更多聖經故事和簡短的金句。</a:t>
            </a:r>
          </a:p>
          <a:p>
            <a:pPr marL="0" indent="0">
              <a:buNone/>
            </a:pPr>
            <a:r>
              <a:rPr lang="en-US" altLang="zh-TW" sz="4400" b="1" dirty="0">
                <a:solidFill>
                  <a:srgbClr val="0000CC"/>
                </a:solidFill>
              </a:rPr>
              <a:t>~</a:t>
            </a:r>
            <a:r>
              <a:rPr lang="zh-TW" altLang="en-US" sz="4400" b="1" dirty="0">
                <a:solidFill>
                  <a:srgbClr val="0000CC"/>
                </a:solidFill>
              </a:rPr>
              <a:t>深信聖經是神的話語。</a:t>
            </a:r>
          </a:p>
          <a:p>
            <a:pPr marL="0" indent="0">
              <a:buNone/>
            </a:pPr>
            <a:r>
              <a:rPr lang="en-US" altLang="zh-TW" sz="4400" b="1" dirty="0">
                <a:solidFill>
                  <a:srgbClr val="0000CC"/>
                </a:solidFill>
              </a:rPr>
              <a:t>~</a:t>
            </a:r>
            <a:r>
              <a:rPr lang="zh-TW" altLang="en-US" sz="4400" b="1" dirty="0">
                <a:solidFill>
                  <a:srgbClr val="0000CC"/>
                </a:solidFill>
              </a:rPr>
              <a:t>知道神藉著聖經向個人講說語。</a:t>
            </a:r>
          </a:p>
          <a:p>
            <a:pPr marL="0" indent="0">
              <a:buNone/>
            </a:pPr>
            <a:r>
              <a:rPr lang="en-US" altLang="zh-TW" sz="4400" b="1" dirty="0">
                <a:solidFill>
                  <a:srgbClr val="0000CC"/>
                </a:solidFill>
              </a:rPr>
              <a:t>~</a:t>
            </a:r>
            <a:r>
              <a:rPr lang="zh-TW" altLang="en-US" sz="4400" b="1" dirty="0">
                <a:solidFill>
                  <a:srgbClr val="0000CC"/>
                </a:solidFill>
              </a:rPr>
              <a:t>對神的話有回應及順服的態度。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90225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(4)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關於教會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~</a:t>
            </a:r>
            <a:r>
              <a:rPr lang="zh-TW" altLang="en-US" sz="4800" b="1" dirty="0">
                <a:solidFill>
                  <a:srgbClr val="0000CC"/>
                </a:solidFill>
              </a:rPr>
              <a:t>知道教會是學習神的話和敬拜神的地方。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0000CC"/>
                </a:solidFill>
              </a:rPr>
              <a:t>~</a:t>
            </a:r>
            <a:r>
              <a:rPr lang="zh-TW" altLang="en-US" sz="4800" b="1" dirty="0">
                <a:solidFill>
                  <a:srgbClr val="0000CC"/>
                </a:solidFill>
              </a:rPr>
              <a:t>認識教會是神的大家庭。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0000CC"/>
                </a:solidFill>
              </a:rPr>
              <a:t>~</a:t>
            </a:r>
            <a:r>
              <a:rPr lang="zh-TW" altLang="en-US" sz="4800" b="1" dirty="0">
                <a:solidFill>
                  <a:srgbClr val="0000CC"/>
                </a:solidFill>
              </a:rPr>
              <a:t>喜歡到教會去。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0000CC"/>
                </a:solidFill>
              </a:rPr>
              <a:t>~</a:t>
            </a:r>
            <a:r>
              <a:rPr lang="zh-TW" altLang="en-US" sz="4800" b="1" dirty="0">
                <a:solidFill>
                  <a:srgbClr val="0000CC"/>
                </a:solidFill>
              </a:rPr>
              <a:t>對教室有責任感，願意幫助照料教室。</a:t>
            </a:r>
          </a:p>
          <a:p>
            <a:pPr marL="0" indent="0">
              <a:buNone/>
            </a:pPr>
            <a:endParaRPr lang="zh-TW" altLang="en-US" sz="48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6411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(5)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關於家庭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4800" b="1" dirty="0" smtClean="0">
                <a:solidFill>
                  <a:srgbClr val="0000CC"/>
                </a:solidFill>
              </a:rPr>
              <a:t>~</a:t>
            </a:r>
            <a:r>
              <a:rPr lang="zh-TW" altLang="en-US" sz="4800" b="1" dirty="0">
                <a:solidFill>
                  <a:srgbClr val="0000CC"/>
                </a:solidFill>
              </a:rPr>
              <a:t>感謝神賜父、母來照顧他，並為他禱告。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0000CC"/>
                </a:solidFill>
              </a:rPr>
              <a:t>~</a:t>
            </a:r>
            <a:r>
              <a:rPr lang="zh-TW" altLang="en-US" sz="4800" b="1" dirty="0">
                <a:solidFill>
                  <a:srgbClr val="0000CC"/>
                </a:solidFill>
              </a:rPr>
              <a:t>知道神要他順服父母。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0000CC"/>
                </a:solidFill>
              </a:rPr>
              <a:t>~</a:t>
            </a:r>
            <a:r>
              <a:rPr lang="zh-TW" altLang="en-US" sz="4800" b="1" dirty="0">
                <a:solidFill>
                  <a:srgbClr val="0000CC"/>
                </a:solidFill>
              </a:rPr>
              <a:t>能經驗神愛他的家人。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908456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08912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(6)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關於行為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600200"/>
            <a:ext cx="8352928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4000" b="1" dirty="0" smtClean="0">
                <a:solidFill>
                  <a:srgbClr val="0000CC"/>
                </a:solidFill>
              </a:rPr>
              <a:t>~</a:t>
            </a:r>
            <a:r>
              <a:rPr lang="zh-TW" altLang="en-US" sz="4000" b="1" dirty="0">
                <a:solidFill>
                  <a:srgbClr val="0000CC"/>
                </a:solidFill>
              </a:rPr>
              <a:t>增進自我控制，和別人合作，分享和同情他人。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rgbClr val="0000CC"/>
                </a:solidFill>
              </a:rPr>
              <a:t>~</a:t>
            </a:r>
            <a:r>
              <a:rPr lang="zh-TW" altLang="en-US" sz="4000" b="1" dirty="0">
                <a:solidFill>
                  <a:srgbClr val="0000CC"/>
                </a:solidFill>
              </a:rPr>
              <a:t>知道神稱不好的行為是罪。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rgbClr val="0000CC"/>
                </a:solidFill>
              </a:rPr>
              <a:t>~</a:t>
            </a:r>
            <a:r>
              <a:rPr lang="zh-TW" altLang="en-US" sz="4000" b="1" dirty="0">
                <a:solidFill>
                  <a:srgbClr val="0000CC"/>
                </a:solidFill>
              </a:rPr>
              <a:t>樂意奉獻金錢為物質給神和有需要的人。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rgbClr val="0000CC"/>
                </a:solidFill>
              </a:rPr>
              <a:t>~</a:t>
            </a:r>
            <a:r>
              <a:rPr lang="zh-TW" altLang="en-US" sz="4000" b="1" dirty="0">
                <a:solidFill>
                  <a:srgbClr val="0000CC"/>
                </a:solidFill>
              </a:rPr>
              <a:t>樂意助人，且知道是神所喜悅的行為。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rgbClr val="0000CC"/>
                </a:solidFill>
              </a:rPr>
              <a:t>~</a:t>
            </a:r>
            <a:r>
              <a:rPr lang="zh-TW" altLang="en-US" sz="4000" b="1" dirty="0">
                <a:solidFill>
                  <a:srgbClr val="0000CC"/>
                </a:solidFill>
              </a:rPr>
              <a:t>樂意帶領小朋友參加主日學。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74327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7192"/>
            <a:ext cx="9144000" cy="1405584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zh-TW" altLang="en-US" sz="6600" b="1" dirty="0">
                <a:solidFill>
                  <a:schemeClr val="bg1"/>
                </a:solidFill>
              </a:rPr>
              <a:t>四、未來的展望：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  <a:solidFill>
            <a:srgbClr val="0000CC"/>
          </a:solidFill>
        </p:spPr>
        <p:txBody>
          <a:bodyPr/>
          <a:lstStyle/>
          <a:p>
            <a:pPr marL="0" indent="0">
              <a:buNone/>
            </a:pPr>
            <a:r>
              <a:rPr lang="en-US" altLang="zh-TW" sz="6000" b="1" dirty="0">
                <a:solidFill>
                  <a:schemeClr val="bg1"/>
                </a:solidFill>
              </a:rPr>
              <a:t>1.</a:t>
            </a:r>
            <a:r>
              <a:rPr lang="zh-TW" altLang="en-US" sz="6000" b="1" dirty="0">
                <a:solidFill>
                  <a:schemeClr val="bg1"/>
                </a:solidFill>
              </a:rPr>
              <a:t>親子教育班。</a:t>
            </a:r>
          </a:p>
          <a:p>
            <a:pPr marL="0" indent="0">
              <a:buNone/>
            </a:pPr>
            <a:r>
              <a:rPr lang="en-US" altLang="zh-TW" sz="6000" b="1" dirty="0">
                <a:solidFill>
                  <a:schemeClr val="bg1"/>
                </a:solidFill>
              </a:rPr>
              <a:t>2.</a:t>
            </a:r>
            <a:r>
              <a:rPr lang="zh-TW" altLang="en-US" sz="6000" b="1" dirty="0">
                <a:solidFill>
                  <a:schemeClr val="bg1"/>
                </a:solidFill>
              </a:rPr>
              <a:t>兒童成長班。</a:t>
            </a:r>
          </a:p>
          <a:p>
            <a:pPr marL="0" indent="0">
              <a:buNone/>
            </a:pPr>
            <a:r>
              <a:rPr lang="en-US" altLang="zh-TW" sz="6000" b="1" dirty="0">
                <a:solidFill>
                  <a:schemeClr val="bg1"/>
                </a:solidFill>
              </a:rPr>
              <a:t>3.</a:t>
            </a:r>
            <a:r>
              <a:rPr lang="zh-TW" altLang="en-US" sz="6000" b="1" dirty="0">
                <a:solidFill>
                  <a:schemeClr val="bg1"/>
                </a:solidFill>
              </a:rPr>
              <a:t>佈道會。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61017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(1)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親</a:t>
            </a:r>
            <a:r>
              <a:rPr lang="zh-TW" altLang="en-US" sz="5400" b="1" dirty="0">
                <a:solidFill>
                  <a:schemeClr val="bg1"/>
                </a:solidFill>
              </a:rPr>
              <a:t>子教育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班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000" b="1" dirty="0">
                <a:solidFill>
                  <a:srgbClr val="0000CC"/>
                </a:solidFill>
              </a:rPr>
              <a:t>舉辦免費「親子教育系列講座」</a:t>
            </a:r>
            <a:endParaRPr lang="en-US" altLang="zh-TW" sz="4000" b="1" dirty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0000CC"/>
                </a:solidFill>
              </a:rPr>
              <a:t>講座為家長設計的內容，歡迎帶孩子來</a:t>
            </a:r>
            <a:r>
              <a:rPr lang="en-US" altLang="zh-TW" sz="4000" b="1" dirty="0">
                <a:solidFill>
                  <a:srgbClr val="0000CC"/>
                </a:solidFill>
              </a:rPr>
              <a:t>【</a:t>
            </a:r>
            <a:r>
              <a:rPr lang="zh-TW" altLang="en-US" sz="4000" b="1" dirty="0">
                <a:solidFill>
                  <a:srgbClr val="0000CC"/>
                </a:solidFill>
              </a:rPr>
              <a:t>親子教室</a:t>
            </a:r>
            <a:r>
              <a:rPr lang="en-US" altLang="zh-TW" sz="4000" b="1" dirty="0">
                <a:solidFill>
                  <a:srgbClr val="0000CC"/>
                </a:solidFill>
              </a:rPr>
              <a:t>】</a:t>
            </a:r>
            <a:r>
              <a:rPr lang="zh-TW" altLang="en-US" sz="4000" b="1" dirty="0">
                <a:solidFill>
                  <a:srgbClr val="0000CC"/>
                </a:solidFill>
              </a:rPr>
              <a:t>，父母聽講座，孩子可以在教室裡與其它孩子一同學習、玩樂</a:t>
            </a:r>
            <a:r>
              <a:rPr lang="zh-TW" altLang="en-US" sz="4000" b="1" dirty="0" smtClean="0">
                <a:solidFill>
                  <a:srgbClr val="0000CC"/>
                </a:solidFill>
              </a:rPr>
              <a:t>。</a:t>
            </a:r>
            <a:endParaRPr lang="en-US" altLang="zh-TW" sz="40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altLang="zh-TW" sz="4000" b="1" dirty="0" smtClean="0">
                <a:solidFill>
                  <a:srgbClr val="0000CC"/>
                </a:solidFill>
              </a:rPr>
              <a:t>【</a:t>
            </a:r>
            <a:r>
              <a:rPr lang="zh-TW" altLang="en-US" sz="4000" b="1" dirty="0">
                <a:solidFill>
                  <a:srgbClr val="0000CC"/>
                </a:solidFill>
              </a:rPr>
              <a:t>親子教室</a:t>
            </a:r>
            <a:r>
              <a:rPr lang="en-US" altLang="zh-TW" sz="4000" b="1" dirty="0">
                <a:solidFill>
                  <a:srgbClr val="0000CC"/>
                </a:solidFill>
              </a:rPr>
              <a:t>】</a:t>
            </a:r>
            <a:r>
              <a:rPr lang="zh-TW" altLang="en-US" sz="4000" b="1" dirty="0">
                <a:solidFill>
                  <a:srgbClr val="0000CC"/>
                </a:solidFill>
              </a:rPr>
              <a:t>為孩子設計小活動，父母帶著孩子一同做勞作、一同閱讀，讓孩子快樂遊戲。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45146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(2)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兒童</a:t>
            </a:r>
            <a:r>
              <a:rPr lang="zh-TW" altLang="en-US" sz="5400" b="1" dirty="0">
                <a:solidFill>
                  <a:schemeClr val="bg1"/>
                </a:solidFill>
              </a:rPr>
              <a:t>成長班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800" b="1" dirty="0" smtClean="0">
                <a:solidFill>
                  <a:srgbClr val="0000CC"/>
                </a:solidFill>
              </a:rPr>
              <a:t>        帶領</a:t>
            </a:r>
            <a:r>
              <a:rPr lang="zh-TW" altLang="en-US" sz="4800" b="1" dirty="0">
                <a:solidFill>
                  <a:srgbClr val="0000CC"/>
                </a:solidFill>
              </a:rPr>
              <a:t>慕道的小朋友先從遊戲、故事中認識自我人格，再輔以兒童主日學的教導；八次課程下來，這些慕道的孩子與教會的老師、小朋友們一起玩遊戲，慢慢的就可以帶入兒童主日學、進入教會。</a:t>
            </a:r>
          </a:p>
        </p:txBody>
      </p:sp>
    </p:spTree>
    <p:extLst>
      <p:ext uri="{BB962C8B-B14F-4D97-AF65-F5344CB8AC3E}">
        <p14:creationId xmlns:p14="http://schemas.microsoft.com/office/powerpoint/2010/main" val="13099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51034" y="0"/>
            <a:ext cx="5492965" cy="6858000"/>
          </a:xfrm>
          <a:solidFill>
            <a:srgbClr val="0000CC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400" b="1" dirty="0" smtClean="0">
                <a:solidFill>
                  <a:schemeClr val="bg1"/>
                </a:solidFill>
              </a:rPr>
              <a:t>一般教會只是開展英文兒童主日學、並沒有教會開展中文兒童主日學；我們教會的「兒童主日學」藉着「華語」的教導，學習中文，又能使神的話語紮根在孩童們的心中；因而產生很大的反響。</a:t>
            </a:r>
            <a:endParaRPr lang="zh-TW" altLang="en-US" sz="4400" b="1" dirty="0">
              <a:solidFill>
                <a:schemeClr val="bg1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6752"/>
            <a:ext cx="3624571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3516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(3)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兒童</a:t>
            </a:r>
            <a:r>
              <a:rPr lang="zh-TW" altLang="en-US" sz="5400" b="1" dirty="0">
                <a:solidFill>
                  <a:schemeClr val="bg1"/>
                </a:solidFill>
              </a:rPr>
              <a:t>佈道會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000" b="1" dirty="0">
                <a:solidFill>
                  <a:srgbClr val="FF0000"/>
                </a:solidFill>
              </a:rPr>
              <a:t>馬可福音</a:t>
            </a:r>
            <a:r>
              <a:rPr lang="en-US" altLang="zh-TW" sz="4000" b="1" dirty="0" smtClean="0">
                <a:solidFill>
                  <a:srgbClr val="FF0000"/>
                </a:solidFill>
              </a:rPr>
              <a:t>10:13-16</a:t>
            </a: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rgbClr val="0000CC"/>
                </a:solidFill>
              </a:rPr>
              <a:t>         有人</a:t>
            </a:r>
            <a:r>
              <a:rPr lang="zh-TW" altLang="en-US" sz="4000" b="1" dirty="0">
                <a:solidFill>
                  <a:srgbClr val="0000CC"/>
                </a:solidFill>
              </a:rPr>
              <a:t>帶著小孩子來見耶穌、要耶穌摸他們、門徒便責備那些人</a:t>
            </a:r>
            <a:r>
              <a:rPr lang="zh-TW" altLang="en-US" sz="4000" b="1" dirty="0" smtClean="0">
                <a:solidFill>
                  <a:srgbClr val="0000CC"/>
                </a:solidFill>
              </a:rPr>
              <a:t>。耶穌</a:t>
            </a:r>
            <a:r>
              <a:rPr lang="zh-TW" altLang="en-US" sz="4000" b="1" dirty="0">
                <a:solidFill>
                  <a:srgbClr val="0000CC"/>
                </a:solidFill>
              </a:rPr>
              <a:t>看見就惱怒、對門徒說：「讓小孩子到我這裡來、不要禁止他們；因為在　神國的、正是這樣的人</a:t>
            </a:r>
            <a:r>
              <a:rPr lang="zh-TW" altLang="en-US" sz="4000" b="1" dirty="0" smtClean="0">
                <a:solidFill>
                  <a:srgbClr val="0000CC"/>
                </a:solidFill>
              </a:rPr>
              <a:t>。我</a:t>
            </a:r>
            <a:r>
              <a:rPr lang="zh-TW" altLang="en-US" sz="4000" b="1" dirty="0">
                <a:solidFill>
                  <a:srgbClr val="0000CC"/>
                </a:solidFill>
              </a:rPr>
              <a:t>實在告訴你們、凡要承受　神國的、若不像小孩子、斷不能進去。」於是抱著小孩子、給他們按手、為他們祝福。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03505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zh-TW" altLang="en-US" sz="6600" b="1" dirty="0">
                <a:solidFill>
                  <a:schemeClr val="bg1"/>
                </a:solidFill>
              </a:rPr>
              <a:t>五、結論：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3285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4400" b="1" dirty="0" smtClean="0">
                <a:solidFill>
                  <a:srgbClr val="FF0000"/>
                </a:solidFill>
              </a:rPr>
              <a:t>上帝</a:t>
            </a:r>
            <a:r>
              <a:rPr lang="zh-TW" altLang="en-US" sz="4400" b="1" dirty="0">
                <a:solidFill>
                  <a:srgbClr val="FF0000"/>
                </a:solidFill>
              </a:rPr>
              <a:t>看重我們服事的心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，</a:t>
            </a:r>
            <a:endParaRPr lang="en-US" altLang="zh-TW" sz="4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zh-TW" altLang="en-US" sz="4400" b="1" dirty="0" smtClean="0">
                <a:solidFill>
                  <a:srgbClr val="FF0000"/>
                </a:solidFill>
              </a:rPr>
              <a:t>而</a:t>
            </a:r>
            <a:r>
              <a:rPr lang="zh-TW" altLang="en-US" sz="4400" b="1" dirty="0">
                <a:solidFill>
                  <a:srgbClr val="FF0000"/>
                </a:solidFill>
              </a:rPr>
              <a:t>不是能力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。</a:t>
            </a:r>
            <a:endParaRPr lang="en-US" altLang="zh-TW" sz="4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4400" b="1" dirty="0" smtClean="0">
                <a:solidFill>
                  <a:srgbClr val="0000CC"/>
                </a:solidFill>
              </a:rPr>
              <a:t>     因此</a:t>
            </a:r>
            <a:r>
              <a:rPr lang="zh-TW" altLang="en-US" sz="4400" b="1" dirty="0">
                <a:solidFill>
                  <a:srgbClr val="0000CC"/>
                </a:solidFill>
              </a:rPr>
              <a:t>，讓自己倒空成為神的器皿，讓聖靈透過你來說話，平時多觀察與思考有創意的教學內容，並且以耶穌的心來愛孩子，而不要流於重複成功的主日學經驗、而失去讓聖靈在你和孩子身上做工的機會。</a:t>
            </a:r>
          </a:p>
        </p:txBody>
      </p:sp>
    </p:spTree>
    <p:extLst>
      <p:ext uri="{BB962C8B-B14F-4D97-AF65-F5344CB8AC3E}">
        <p14:creationId xmlns:p14="http://schemas.microsoft.com/office/powerpoint/2010/main" val="622275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zh-TW" altLang="en-US" b="1" dirty="0">
                <a:solidFill>
                  <a:schemeClr val="bg1"/>
                </a:solidFill>
              </a:rPr>
              <a:t>一、我們教會開辦中文兒童主日學經歷：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  <a:solidFill>
            <a:srgbClr val="0000CC"/>
          </a:solidFill>
        </p:spPr>
        <p:txBody>
          <a:bodyPr/>
          <a:lstStyle/>
          <a:p>
            <a:pPr marL="742950" indent="-742950">
              <a:buAutoNum type="arabicPeriod"/>
            </a:pPr>
            <a:r>
              <a:rPr lang="zh-TW" altLang="en-US" sz="4400" b="1" dirty="0" smtClean="0">
                <a:solidFill>
                  <a:schemeClr val="bg1"/>
                </a:solidFill>
              </a:rPr>
              <a:t>我們</a:t>
            </a:r>
            <a:r>
              <a:rPr lang="en-US" altLang="zh-TW" sz="4400" b="1" dirty="0">
                <a:solidFill>
                  <a:schemeClr val="bg1"/>
                </a:solidFill>
              </a:rPr>
              <a:t>8</a:t>
            </a:r>
            <a:r>
              <a:rPr lang="zh-TW" altLang="en-US" sz="4400" b="1" dirty="0">
                <a:solidFill>
                  <a:schemeClr val="bg1"/>
                </a:solidFill>
              </a:rPr>
              <a:t>年前教會、所面對的處境</a:t>
            </a:r>
            <a:r>
              <a:rPr lang="zh-TW" altLang="en-US" sz="4400" b="1" dirty="0" smtClean="0">
                <a:solidFill>
                  <a:schemeClr val="bg1"/>
                </a:solidFill>
              </a:rPr>
              <a:t>：</a:t>
            </a:r>
            <a:endParaRPr lang="en-US" altLang="zh-TW" sz="4400" b="1" dirty="0" smtClean="0">
              <a:solidFill>
                <a:schemeClr val="bg1"/>
              </a:solidFill>
            </a:endParaRPr>
          </a:p>
          <a:p>
            <a:pPr marL="742950" indent="-742950">
              <a:buAutoNum type="arabicPeriod"/>
            </a:pPr>
            <a:r>
              <a:rPr lang="zh-TW" altLang="en-US" sz="4400" b="1" dirty="0" smtClean="0">
                <a:solidFill>
                  <a:schemeClr val="bg1"/>
                </a:solidFill>
              </a:rPr>
              <a:t>自然</a:t>
            </a:r>
            <a:r>
              <a:rPr lang="zh-TW" altLang="en-US" sz="4400" b="1" dirty="0">
                <a:solidFill>
                  <a:schemeClr val="bg1"/>
                </a:solidFill>
              </a:rPr>
              <a:t>增長的需要</a:t>
            </a:r>
            <a:r>
              <a:rPr lang="zh-TW" altLang="en-US" sz="4400" b="1" dirty="0" smtClean="0">
                <a:solidFill>
                  <a:schemeClr val="bg1"/>
                </a:solidFill>
              </a:rPr>
              <a:t>：</a:t>
            </a:r>
            <a:endParaRPr lang="en-US" altLang="zh-TW" sz="4400" b="1" dirty="0">
              <a:solidFill>
                <a:schemeClr val="bg1"/>
              </a:solidFill>
            </a:endParaRPr>
          </a:p>
          <a:p>
            <a:pPr marL="742950" indent="-742950">
              <a:buAutoNum type="arabicPeriod"/>
            </a:pPr>
            <a:r>
              <a:rPr lang="zh-TW" altLang="en-US" sz="4400" b="1" dirty="0" smtClean="0">
                <a:solidFill>
                  <a:schemeClr val="bg1"/>
                </a:solidFill>
              </a:rPr>
              <a:t>華人</a:t>
            </a:r>
            <a:r>
              <a:rPr lang="zh-TW" altLang="en-US" sz="4400" b="1" dirty="0">
                <a:solidFill>
                  <a:schemeClr val="bg1"/>
                </a:solidFill>
              </a:rPr>
              <a:t>社區的需要</a:t>
            </a:r>
            <a:r>
              <a:rPr lang="zh-TW" altLang="en-US" sz="4400" b="1" dirty="0" smtClean="0">
                <a:solidFill>
                  <a:schemeClr val="bg1"/>
                </a:solidFill>
              </a:rPr>
              <a:t>：</a:t>
            </a:r>
            <a:endParaRPr lang="en-US" altLang="zh-TW" sz="4400" b="1" dirty="0" smtClean="0">
              <a:solidFill>
                <a:schemeClr val="bg1"/>
              </a:solidFill>
            </a:endParaRPr>
          </a:p>
          <a:p>
            <a:pPr marL="742950" indent="-742950">
              <a:buAutoNum type="arabicPeriod"/>
            </a:pPr>
            <a:r>
              <a:rPr lang="zh-TW" altLang="en-US" sz="4400" b="1" dirty="0">
                <a:solidFill>
                  <a:schemeClr val="bg1"/>
                </a:solidFill>
              </a:rPr>
              <a:t>同工們一起禱告</a:t>
            </a:r>
            <a:r>
              <a:rPr lang="zh-TW" altLang="en-US" sz="4400" b="1" dirty="0" smtClean="0">
                <a:solidFill>
                  <a:schemeClr val="bg1"/>
                </a:solidFill>
              </a:rPr>
              <a:t>：</a:t>
            </a:r>
            <a:endParaRPr lang="en-US" altLang="zh-TW" sz="4400" b="1" dirty="0" smtClean="0">
              <a:solidFill>
                <a:schemeClr val="bg1"/>
              </a:solidFill>
            </a:endParaRPr>
          </a:p>
          <a:p>
            <a:pPr marL="742950" indent="-742950">
              <a:buAutoNum type="arabicPeriod"/>
            </a:pPr>
            <a:r>
              <a:rPr lang="zh-TW" altLang="en-US" sz="4400" b="1" dirty="0">
                <a:solidFill>
                  <a:schemeClr val="bg1"/>
                </a:solidFill>
              </a:rPr>
              <a:t> 改成中文教學</a:t>
            </a:r>
            <a:r>
              <a:rPr lang="zh-TW" altLang="en-US" sz="4400" b="1" dirty="0" smtClean="0">
                <a:solidFill>
                  <a:schemeClr val="bg1"/>
                </a:solidFill>
              </a:rPr>
              <a:t>：</a:t>
            </a:r>
            <a:endParaRPr lang="en-US" altLang="zh-TW" sz="4400" b="1" dirty="0" smtClean="0">
              <a:solidFill>
                <a:schemeClr val="bg1"/>
              </a:solidFill>
            </a:endParaRPr>
          </a:p>
          <a:p>
            <a:pPr marL="742950" indent="-742950">
              <a:buAutoNum type="arabicPeriod"/>
            </a:pPr>
            <a:r>
              <a:rPr lang="zh-TW" altLang="en-US" sz="4400" b="1" dirty="0" smtClean="0">
                <a:solidFill>
                  <a:schemeClr val="bg1"/>
                </a:solidFill>
              </a:rPr>
              <a:t>選擇</a:t>
            </a:r>
            <a:r>
              <a:rPr lang="zh-TW" altLang="en-US" sz="4400" b="1" dirty="0">
                <a:solidFill>
                  <a:schemeClr val="bg1"/>
                </a:solidFill>
              </a:rPr>
              <a:t>老師：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4219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altLang="zh-TW" b="1" dirty="0">
                <a:solidFill>
                  <a:schemeClr val="bg1"/>
                </a:solidFill>
              </a:rPr>
              <a:t>1. </a:t>
            </a:r>
            <a:r>
              <a:rPr lang="zh-TW" altLang="en-US" b="1" dirty="0">
                <a:solidFill>
                  <a:schemeClr val="bg1"/>
                </a:solidFill>
              </a:rPr>
              <a:t>我們</a:t>
            </a:r>
            <a:r>
              <a:rPr lang="en-US" altLang="zh-TW" b="1" dirty="0">
                <a:solidFill>
                  <a:schemeClr val="bg1"/>
                </a:solidFill>
              </a:rPr>
              <a:t>8</a:t>
            </a:r>
            <a:r>
              <a:rPr lang="zh-TW" altLang="en-US" b="1" dirty="0">
                <a:solidFill>
                  <a:schemeClr val="bg1"/>
                </a:solidFill>
              </a:rPr>
              <a:t>年前教會、所面對的處境</a:t>
            </a:r>
            <a:r>
              <a:rPr lang="zh-TW" altLang="en-US" b="1" dirty="0" smtClean="0">
                <a:solidFill>
                  <a:schemeClr val="bg1"/>
                </a:solidFill>
              </a:rPr>
              <a:t>：</a:t>
            </a:r>
            <a:endParaRPr lang="zh-TW" altLang="en-US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 smtClean="0">
                <a:solidFill>
                  <a:srgbClr val="0000CC"/>
                </a:solidFill>
              </a:rPr>
              <a:t>成人</a:t>
            </a:r>
            <a:r>
              <a:rPr lang="en-US" altLang="zh-TW" sz="4800" b="1" dirty="0">
                <a:solidFill>
                  <a:srgbClr val="0000CC"/>
                </a:solidFill>
              </a:rPr>
              <a:t>–38-45</a:t>
            </a:r>
            <a:r>
              <a:rPr lang="zh-TW" altLang="en-US" sz="4800" b="1" dirty="0">
                <a:solidFill>
                  <a:srgbClr val="0000CC"/>
                </a:solidFill>
              </a:rPr>
              <a:t>人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rgbClr val="0000CC"/>
                </a:solidFill>
              </a:rPr>
              <a:t>兒童</a:t>
            </a:r>
            <a:r>
              <a:rPr lang="en-US" altLang="zh-TW" sz="4800" b="1" dirty="0">
                <a:solidFill>
                  <a:srgbClr val="0000CC"/>
                </a:solidFill>
              </a:rPr>
              <a:t>–3</a:t>
            </a:r>
            <a:r>
              <a:rPr lang="zh-TW" altLang="en-US" sz="4800" b="1" dirty="0">
                <a:solidFill>
                  <a:srgbClr val="0000CC"/>
                </a:solidFill>
              </a:rPr>
              <a:t>人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rgbClr val="0000CC"/>
                </a:solidFill>
              </a:rPr>
              <a:t>兒童主日學老師</a:t>
            </a:r>
            <a:r>
              <a:rPr lang="en-US" altLang="zh-TW" sz="4800" b="1" dirty="0">
                <a:solidFill>
                  <a:srgbClr val="0000CC"/>
                </a:solidFill>
              </a:rPr>
              <a:t>–1</a:t>
            </a:r>
            <a:r>
              <a:rPr lang="zh-TW" altLang="en-US" sz="4800" b="1" dirty="0">
                <a:solidFill>
                  <a:srgbClr val="0000CC"/>
                </a:solidFill>
              </a:rPr>
              <a:t>人，</a:t>
            </a:r>
            <a:r>
              <a:rPr lang="en-US" altLang="zh-TW" sz="4800" b="1" dirty="0">
                <a:solidFill>
                  <a:srgbClr val="0000CC"/>
                </a:solidFill>
              </a:rPr>
              <a:t>PhD. </a:t>
            </a:r>
            <a:r>
              <a:rPr lang="zh-TW" altLang="en-US" sz="4800" b="1" dirty="0">
                <a:solidFill>
                  <a:srgbClr val="0000CC"/>
                </a:solidFill>
              </a:rPr>
              <a:t>教授。</a:t>
            </a:r>
          </a:p>
          <a:p>
            <a:pPr marL="0" indent="0">
              <a:buNone/>
            </a:pP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959007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6000" b="1" dirty="0">
                <a:solidFill>
                  <a:schemeClr val="bg1"/>
                </a:solidFill>
              </a:rPr>
              <a:t>2, </a:t>
            </a:r>
            <a:r>
              <a:rPr lang="zh-TW" altLang="en-US" sz="6000" b="1" dirty="0">
                <a:solidFill>
                  <a:schemeClr val="bg1"/>
                </a:solidFill>
              </a:rPr>
              <a:t>自然增長的需要：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000" b="1" dirty="0" smtClean="0">
                <a:solidFill>
                  <a:srgbClr val="0000CC"/>
                </a:solidFill>
              </a:rPr>
              <a:t>     </a:t>
            </a:r>
            <a:r>
              <a:rPr lang="zh-TW" altLang="en-US" sz="3800" b="1" dirty="0" smtClean="0">
                <a:solidFill>
                  <a:srgbClr val="0000CC"/>
                </a:solidFill>
              </a:rPr>
              <a:t>所謂</a:t>
            </a:r>
            <a:r>
              <a:rPr lang="zh-TW" altLang="en-US" sz="3800" b="1" dirty="0">
                <a:solidFill>
                  <a:srgbClr val="0000CC"/>
                </a:solidFill>
              </a:rPr>
              <a:t>「自然增長」就是指信徒藉著正常的生育、使教會的人數增長</a:t>
            </a:r>
            <a:r>
              <a:rPr lang="zh-TW" altLang="en-US" sz="3800" b="1" dirty="0" smtClean="0">
                <a:solidFill>
                  <a:srgbClr val="0000CC"/>
                </a:solidFill>
              </a:rPr>
              <a:t>。</a:t>
            </a:r>
            <a:r>
              <a:rPr lang="en-US" altLang="zh-TW" sz="3800" b="1" dirty="0">
                <a:solidFill>
                  <a:srgbClr val="0000CC"/>
                </a:solidFill>
              </a:rPr>
              <a:t> </a:t>
            </a:r>
            <a:r>
              <a:rPr lang="en-US" altLang="zh-TW" sz="3800" b="1" dirty="0" smtClean="0">
                <a:solidFill>
                  <a:srgbClr val="0000CC"/>
                </a:solidFill>
              </a:rPr>
              <a:t>       </a:t>
            </a:r>
            <a:endParaRPr lang="zh-TW" altLang="en-US" sz="3800" b="1" dirty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zh-TW" altLang="en-US" sz="3800" b="1" dirty="0" smtClean="0">
                <a:solidFill>
                  <a:srgbClr val="0000CC"/>
                </a:solidFill>
              </a:rPr>
              <a:t>     每</a:t>
            </a:r>
            <a:r>
              <a:rPr lang="zh-TW" altLang="en-US" sz="3800" b="1" dirty="0">
                <a:solidFill>
                  <a:srgbClr val="0000CC"/>
                </a:solidFill>
              </a:rPr>
              <a:t>一個基督徒的家庭，除了要向其他的人傳福音之外，他們還有一個無可推卸的責任，就是帶領自己的兒女歸主，並讓子女接受宗教教育，使他們從小認識主，成為主的門徒</a:t>
            </a:r>
            <a:r>
              <a:rPr lang="zh-TW" altLang="en-US" sz="3800" b="1" dirty="0" smtClean="0">
                <a:solidFill>
                  <a:srgbClr val="0000CC"/>
                </a:solidFill>
              </a:rPr>
              <a:t>。</a:t>
            </a:r>
            <a:r>
              <a:rPr lang="zh-TW" altLang="en-US" sz="3800" b="1" dirty="0" smtClean="0">
                <a:solidFill>
                  <a:srgbClr val="FF0000"/>
                </a:solidFill>
              </a:rPr>
              <a:t>讓</a:t>
            </a:r>
            <a:r>
              <a:rPr lang="zh-TW" altLang="en-US" sz="3800" b="1" dirty="0">
                <a:solidFill>
                  <a:srgbClr val="FF0000"/>
                </a:solidFill>
              </a:rPr>
              <a:t>教會無論在量與質方面都有美好的增長。</a:t>
            </a:r>
          </a:p>
          <a:p>
            <a:pPr marL="0" indent="0">
              <a:buNone/>
            </a:pPr>
            <a:endParaRPr lang="zh-TW" altLang="en-US" sz="3800" b="1" dirty="0"/>
          </a:p>
        </p:txBody>
      </p:sp>
    </p:spTree>
    <p:extLst>
      <p:ext uri="{BB962C8B-B14F-4D97-AF65-F5344CB8AC3E}">
        <p14:creationId xmlns:p14="http://schemas.microsoft.com/office/powerpoint/2010/main" val="43456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>
                <a:solidFill>
                  <a:schemeClr val="bg1"/>
                </a:solidFill>
              </a:rPr>
              <a:t>3, </a:t>
            </a:r>
            <a:r>
              <a:rPr lang="zh-TW" altLang="en-US" sz="5400" b="1" dirty="0">
                <a:solidFill>
                  <a:schemeClr val="bg1"/>
                </a:solidFill>
              </a:rPr>
              <a:t>華人社區的需要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：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800" b="1" dirty="0" smtClean="0">
                <a:solidFill>
                  <a:srgbClr val="0000CC"/>
                </a:solidFill>
              </a:rPr>
              <a:t>社區</a:t>
            </a:r>
            <a:r>
              <a:rPr lang="zh-TW" altLang="en-US" sz="4800" b="1" dirty="0">
                <a:solidFill>
                  <a:srgbClr val="0000CC"/>
                </a:solidFill>
              </a:rPr>
              <a:t>家長對孩童在中文上的學習有廣大的需求，教會正好可以提供這樣的事工，孩童能夠學習中文，能夠很順利的與父母的溝通，當孩童長大時候，仍然能夠用華語溝通，這是一件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很幸福</a:t>
            </a:r>
            <a:r>
              <a:rPr lang="zh-TW" altLang="en-US" sz="4800" b="1" dirty="0">
                <a:solidFill>
                  <a:srgbClr val="0000CC"/>
                </a:solidFill>
              </a:rPr>
              <a:t>的事。</a:t>
            </a:r>
          </a:p>
        </p:txBody>
      </p:sp>
    </p:spTree>
    <p:extLst>
      <p:ext uri="{BB962C8B-B14F-4D97-AF65-F5344CB8AC3E}">
        <p14:creationId xmlns:p14="http://schemas.microsoft.com/office/powerpoint/2010/main" val="2374455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>
                <a:solidFill>
                  <a:schemeClr val="bg1"/>
                </a:solidFill>
              </a:rPr>
              <a:t>4, </a:t>
            </a:r>
            <a:r>
              <a:rPr lang="zh-TW" altLang="en-US" sz="5400" b="1" dirty="0">
                <a:solidFill>
                  <a:schemeClr val="bg1"/>
                </a:solidFill>
              </a:rPr>
              <a:t>同工們一起禱告：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5400" b="1" dirty="0">
                <a:solidFill>
                  <a:srgbClr val="0000CC"/>
                </a:solidFill>
              </a:rPr>
              <a:t>在決定事情之前，要花</a:t>
            </a:r>
            <a:r>
              <a:rPr lang="en-US" altLang="zh-TW" sz="5400" b="1" dirty="0">
                <a:solidFill>
                  <a:srgbClr val="0000CC"/>
                </a:solidFill>
              </a:rPr>
              <a:t>20</a:t>
            </a:r>
            <a:r>
              <a:rPr lang="zh-TW" altLang="en-US" sz="5400" b="1" dirty="0">
                <a:solidFill>
                  <a:srgbClr val="0000CC"/>
                </a:solidFill>
              </a:rPr>
              <a:t>到</a:t>
            </a:r>
            <a:r>
              <a:rPr lang="en-US" altLang="zh-TW" sz="5400" b="1" dirty="0">
                <a:solidFill>
                  <a:srgbClr val="0000CC"/>
                </a:solidFill>
              </a:rPr>
              <a:t>45</a:t>
            </a:r>
            <a:r>
              <a:rPr lang="zh-TW" altLang="en-US" sz="5400" b="1" dirty="0">
                <a:solidFill>
                  <a:srgbClr val="0000CC"/>
                </a:solidFill>
              </a:rPr>
              <a:t>分鐘與同工們一起禱告，求 </a:t>
            </a:r>
            <a:r>
              <a:rPr lang="zh-TW" altLang="en-US" sz="5400" b="1" dirty="0" smtClean="0">
                <a:solidFill>
                  <a:srgbClr val="0000CC"/>
                </a:solidFill>
              </a:rPr>
              <a:t> 上帝</a:t>
            </a:r>
            <a:r>
              <a:rPr lang="zh-TW" altLang="en-US" sz="5400" b="1" dirty="0">
                <a:solidFill>
                  <a:srgbClr val="0000CC"/>
                </a:solidFill>
              </a:rPr>
              <a:t>開啟我們的智慧，</a:t>
            </a:r>
            <a:r>
              <a:rPr lang="zh-TW" altLang="en-US" sz="5400" b="1" dirty="0" smtClean="0">
                <a:solidFill>
                  <a:srgbClr val="0000CC"/>
                </a:solidFill>
              </a:rPr>
              <a:t>求  上帝</a:t>
            </a:r>
            <a:r>
              <a:rPr lang="zh-TW" altLang="en-US" sz="5400" b="1" dirty="0">
                <a:solidFill>
                  <a:srgbClr val="0000CC"/>
                </a:solidFill>
              </a:rPr>
              <a:t>引導我們作決定。</a:t>
            </a:r>
          </a:p>
        </p:txBody>
      </p:sp>
    </p:spTree>
    <p:extLst>
      <p:ext uri="{BB962C8B-B14F-4D97-AF65-F5344CB8AC3E}">
        <p14:creationId xmlns:p14="http://schemas.microsoft.com/office/powerpoint/2010/main" val="3822834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altLang="zh-TW" sz="5400" b="1" dirty="0">
                <a:solidFill>
                  <a:schemeClr val="bg1"/>
                </a:solidFill>
              </a:rPr>
              <a:t>5, </a:t>
            </a:r>
            <a:r>
              <a:rPr lang="zh-TW" altLang="en-US" sz="5400" b="1" dirty="0">
                <a:solidFill>
                  <a:schemeClr val="bg1"/>
                </a:solidFill>
              </a:rPr>
              <a:t>改成中文教學：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rgbClr val="FF0000"/>
                </a:solidFill>
              </a:rPr>
              <a:t>分開成大、小兩班。</a:t>
            </a:r>
          </a:p>
          <a:p>
            <a:pPr marL="0" indent="0">
              <a:buNone/>
            </a:pPr>
            <a:r>
              <a:rPr lang="zh-TW" altLang="en-US" sz="4800" b="1" dirty="0" smtClean="0">
                <a:solidFill>
                  <a:srgbClr val="FF0000"/>
                </a:solidFill>
              </a:rPr>
              <a:t>小班</a:t>
            </a:r>
            <a:r>
              <a:rPr lang="en-US" altLang="zh-TW" sz="4800" b="1" dirty="0">
                <a:solidFill>
                  <a:srgbClr val="FF0000"/>
                </a:solidFill>
              </a:rPr>
              <a:t>(3-5</a:t>
            </a:r>
            <a:r>
              <a:rPr lang="zh-TW" altLang="en-US" sz="4800" b="1" dirty="0">
                <a:solidFill>
                  <a:srgbClr val="FF0000"/>
                </a:solidFill>
              </a:rPr>
              <a:t>歲</a:t>
            </a:r>
            <a:r>
              <a:rPr lang="en-US" altLang="zh-TW" sz="4800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zh-TW" altLang="en-US" sz="4800" b="1" dirty="0" smtClean="0">
                <a:solidFill>
                  <a:srgbClr val="FF0000"/>
                </a:solidFill>
              </a:rPr>
              <a:t>大班 </a:t>
            </a:r>
            <a:r>
              <a:rPr lang="en-US" altLang="zh-TW" sz="4800" b="1" dirty="0">
                <a:solidFill>
                  <a:srgbClr val="FF0000"/>
                </a:solidFill>
              </a:rPr>
              <a:t>- </a:t>
            </a:r>
            <a:r>
              <a:rPr lang="zh-TW" altLang="en-US" sz="4800" b="1" dirty="0">
                <a:solidFill>
                  <a:srgbClr val="FF0000"/>
                </a:solidFill>
              </a:rPr>
              <a:t>混齡班</a:t>
            </a:r>
            <a:r>
              <a:rPr lang="en-US" altLang="zh-TW" sz="4800" b="1" dirty="0">
                <a:solidFill>
                  <a:srgbClr val="FF0000"/>
                </a:solidFill>
              </a:rPr>
              <a:t>(6-12</a:t>
            </a:r>
            <a:r>
              <a:rPr lang="zh-TW" altLang="en-US" sz="4800" b="1" dirty="0">
                <a:solidFill>
                  <a:srgbClr val="FF0000"/>
                </a:solidFill>
              </a:rPr>
              <a:t>歲</a:t>
            </a:r>
            <a:r>
              <a:rPr lang="en-US" altLang="zh-TW" sz="4800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rgbClr val="0000CC"/>
                </a:solidFill>
              </a:rPr>
              <a:t>訓練</a:t>
            </a:r>
            <a:r>
              <a:rPr lang="zh-TW" altLang="en-US" sz="4800" b="1" dirty="0">
                <a:solidFill>
                  <a:srgbClr val="FF0000"/>
                </a:solidFill>
              </a:rPr>
              <a:t>「大孩子」照顧</a:t>
            </a:r>
            <a:r>
              <a:rPr lang="zh-TW" altLang="en-US" sz="4800" b="1" dirty="0">
                <a:solidFill>
                  <a:srgbClr val="0000CC"/>
                </a:solidFill>
              </a:rPr>
              <a:t>「小孩子」的需要，以及</a:t>
            </a:r>
            <a:r>
              <a:rPr lang="zh-TW" altLang="en-US" sz="4800" b="1" dirty="0">
                <a:solidFill>
                  <a:srgbClr val="FF0000"/>
                </a:solidFill>
              </a:rPr>
              <a:t>小孩子尊重</a:t>
            </a:r>
            <a:r>
              <a:rPr lang="zh-TW" altLang="en-US" sz="4800" b="1" dirty="0">
                <a:solidFill>
                  <a:srgbClr val="0000CC"/>
                </a:solidFill>
              </a:rPr>
              <a:t>大孩子的領導，</a:t>
            </a:r>
            <a:r>
              <a:rPr lang="zh-TW" altLang="en-US" sz="4800" b="1" dirty="0">
                <a:solidFill>
                  <a:srgbClr val="FF0000"/>
                </a:solidFill>
              </a:rPr>
              <a:t>使不同年齡、成為彼此學習的助力。</a:t>
            </a:r>
            <a:endParaRPr lang="en-US" altLang="zh-TW" sz="4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TW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4018243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1689</Words>
  <Application>Microsoft Office PowerPoint</Application>
  <PresentationFormat>如螢幕大小 (4:3)</PresentationFormat>
  <Paragraphs>133</Paragraphs>
  <Slides>31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32" baseType="lpstr">
      <vt:lpstr>Office 佈景主題</vt:lpstr>
      <vt:lpstr>ABC 2016 北美華人基督徒教育大會</vt:lpstr>
      <vt:lpstr>前言：</vt:lpstr>
      <vt:lpstr>PowerPoint 簡報</vt:lpstr>
      <vt:lpstr>一、我們教會開辦中文兒童主日學經歷：</vt:lpstr>
      <vt:lpstr>1. 我們8年前教會、所面對的處境：</vt:lpstr>
      <vt:lpstr>2, 自然增長的需要：</vt:lpstr>
      <vt:lpstr>3, 華人社區的需要：</vt:lpstr>
      <vt:lpstr>4, 同工們一起禱告：</vt:lpstr>
      <vt:lpstr>5, 改成中文教學：</vt:lpstr>
      <vt:lpstr>6, 選擇老師：</vt:lpstr>
      <vt:lpstr>二、中文兒童主日學的功能：</vt:lpstr>
      <vt:lpstr> 1.使兒童一生受用的功能：</vt:lpstr>
      <vt:lpstr>2. 有社區服務的功能。</vt:lpstr>
      <vt:lpstr>3. 有促進教會的增長：</vt:lpstr>
      <vt:lpstr>三、中文兒童主日學、注意的事項：</vt:lpstr>
      <vt:lpstr>主日學的產生</vt:lpstr>
      <vt:lpstr>1. 師資：</vt:lpstr>
      <vt:lpstr>2. 學生</vt:lpstr>
      <vt:lpstr>3.推廣活動：</vt:lpstr>
      <vt:lpstr>4. 課程學習的目標</vt:lpstr>
      <vt:lpstr>(1)關於神</vt:lpstr>
      <vt:lpstr>(2)關於耶穌基督</vt:lpstr>
      <vt:lpstr>(3)關於聖經</vt:lpstr>
      <vt:lpstr>(4)關於教會</vt:lpstr>
      <vt:lpstr>(5)關於家庭</vt:lpstr>
      <vt:lpstr>(6)關於行為</vt:lpstr>
      <vt:lpstr>四、未來的展望：</vt:lpstr>
      <vt:lpstr>(1)親子教育班</vt:lpstr>
      <vt:lpstr>(2)兒童成長班</vt:lpstr>
      <vt:lpstr>(3)兒童佈道會</vt:lpstr>
      <vt:lpstr>五、結論：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2016 北美華人基督徒教育大會</dc:title>
  <dc:creator>Tom Tseng</dc:creator>
  <cp:lastModifiedBy>Tom Tseng</cp:lastModifiedBy>
  <cp:revision>26</cp:revision>
  <dcterms:created xsi:type="dcterms:W3CDTF">2016-09-17T02:19:43Z</dcterms:created>
  <dcterms:modified xsi:type="dcterms:W3CDTF">2016-09-17T14:33:12Z</dcterms:modified>
</cp:coreProperties>
</file>