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18" r:id="rId2"/>
  </p:sldMasterIdLst>
  <p:notesMasterIdLst>
    <p:notesMasterId r:id="rId23"/>
  </p:notesMasterIdLst>
  <p:sldIdLst>
    <p:sldId id="276" r:id="rId3"/>
    <p:sldId id="263" r:id="rId4"/>
    <p:sldId id="269" r:id="rId5"/>
    <p:sldId id="264" r:id="rId6"/>
    <p:sldId id="265" r:id="rId7"/>
    <p:sldId id="266" r:id="rId8"/>
    <p:sldId id="267" r:id="rId9"/>
    <p:sldId id="275" r:id="rId10"/>
    <p:sldId id="279" r:id="rId11"/>
    <p:sldId id="256" r:id="rId12"/>
    <p:sldId id="258" r:id="rId13"/>
    <p:sldId id="262" r:id="rId14"/>
    <p:sldId id="260" r:id="rId15"/>
    <p:sldId id="280" r:id="rId16"/>
    <p:sldId id="261" r:id="rId17"/>
    <p:sldId id="272" r:id="rId18"/>
    <p:sldId id="274" r:id="rId19"/>
    <p:sldId id="273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80" y="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2C80B-6780-4567-BC65-B87EA536A934}" type="datetimeFigureOut">
              <a:rPr lang="en-US" smtClean="0"/>
              <a:pPr/>
              <a:t>9/15/12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3D5C5-D5D5-4BB7-9F22-4CCA757522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86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fld id="{A7DA8080-42D5-41B2-A029-B301CCAFCCF7}" type="slidenum">
              <a:rPr lang="en-US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3D5C5-D5D5-4BB7-9F22-4CCA757522D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September 15,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6943-25FB-4598-84B2-E6BAC7FE4E88}" type="datetimeFigureOut">
              <a:rPr lang="en-US" smtClean="0"/>
              <a:pPr/>
              <a:t>9/15/12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020C-257D-4641-98A7-D86CE5B4B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6943-25FB-4598-84B2-E6BAC7FE4E88}" type="datetimeFigureOut">
              <a:rPr lang="en-US" smtClean="0"/>
              <a:pPr/>
              <a:t>9/15/12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020C-257D-4641-98A7-D86CE5B4B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3510E-416D-4841-B7D9-CD8F9D1744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89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E2859-DA81-4824-AA86-7222DD1E79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65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A0637-1D9A-4988-BBC9-4E471E053C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72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3CDE2C-3C0D-4C4A-9EC2-97884BBDF3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70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2747A-36A8-4365-8F10-2B2A7CB711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59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E8649-74C5-4045-B475-33C63A8FC5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26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11CCA-3D5E-4CE2-B56D-49175B3254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86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CFE1E-2662-4E5A-9572-685F61346D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2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6943-25FB-4598-84B2-E6BAC7FE4E88}" type="datetimeFigureOut">
              <a:rPr lang="en-US" smtClean="0"/>
              <a:pPr/>
              <a:t>9/15/12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020C-257D-4641-98A7-D86CE5B4B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2A8E3-62A6-42A7-9BC8-D61862CEC1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6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CEE7A-2F0D-4596-A32F-5A5AB751B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24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601EC-42FC-4CA4-B1C2-726BD5DC52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1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September 15,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6943-25FB-4598-84B2-E6BAC7FE4E88}" type="datetimeFigureOut">
              <a:rPr lang="en-US" smtClean="0"/>
              <a:pPr/>
              <a:t>9/15/12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020C-257D-4641-98A7-D86CE5B4B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6943-25FB-4598-84B2-E6BAC7FE4E88}" type="datetimeFigureOut">
              <a:rPr lang="en-US" smtClean="0"/>
              <a:pPr/>
              <a:t>9/15/12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020C-257D-4641-98A7-D86CE5B4B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526943-25FB-4598-84B2-E6BAC7FE4E88}" type="datetimeFigureOut">
              <a:rPr lang="en-US" smtClean="0"/>
              <a:pPr/>
              <a:t>9/15/12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020C-257D-4641-98A7-D86CE5B4B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6943-25FB-4598-84B2-E6BAC7FE4E88}" type="datetimeFigureOut">
              <a:rPr lang="en-US" smtClean="0"/>
              <a:pPr/>
              <a:t>9/15/12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020C-257D-4641-98A7-D86CE5B4B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C526943-25FB-4598-84B2-E6BAC7FE4E88}" type="datetimeFigureOut">
              <a:rPr lang="en-US" smtClean="0"/>
              <a:pPr/>
              <a:t>9/15/12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020C-257D-4641-98A7-D86CE5B4B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C526943-25FB-4598-84B2-E6BAC7FE4E88}" type="datetimeFigureOut">
              <a:rPr lang="en-US" smtClean="0"/>
              <a:pPr/>
              <a:t>9/15/12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020C-257D-4641-98A7-D86CE5B4B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7C526943-25FB-4598-84B2-E6BAC7FE4E88}" type="datetimeFigureOut">
              <a:rPr lang="en-US" smtClean="0"/>
              <a:pPr/>
              <a:t>9/15/12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87B3020C-257D-4641-98A7-D86CE5B4B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2C5AC4-28EF-4A28-AF45-B872BF2A5D9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5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Relationship Id="rId3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62000"/>
          </a:xfrm>
          <a:solidFill>
            <a:schemeClr val="accent2"/>
          </a:soli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4000" b="1" i="1" smtClean="0">
                <a:solidFill>
                  <a:srgbClr val="FFFF00"/>
                </a:solidFill>
                <a:latin typeface="Matura MT Script Capitals" pitchFamily="66" charset="0"/>
                <a:ea typeface="Batang" pitchFamily="18" charset="-127"/>
              </a:rPr>
              <a:t>     ABC</a:t>
            </a:r>
            <a:r>
              <a:rPr lang="en-US" sz="4000" smtClean="0">
                <a:solidFill>
                  <a:srgbClr val="FFFF00"/>
                </a:solidFill>
                <a:latin typeface="Matura MT Script Capitals" pitchFamily="66" charset="0"/>
              </a:rPr>
              <a:t>  2012 </a:t>
            </a:r>
            <a:r>
              <a:rPr lang="zh-TW" altLang="en-US" sz="4000" smtClean="0">
                <a:ea typeface="新細明體" pitchFamily="18" charset="-120"/>
              </a:rPr>
              <a:t>    </a:t>
            </a:r>
            <a:endParaRPr lang="en-US" sz="400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638800"/>
          </a:xfr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76200" cmpd="tri">
            <a:solidFill>
              <a:schemeClr val="bg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課碼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(Workshop):</a:t>
            </a: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M-103</a:t>
            </a:r>
          </a:p>
          <a:p>
            <a:pPr eaLnBrk="1" hangingPunct="1">
              <a:buFontTx/>
              <a:buNone/>
            </a:pP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教室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(Room #): </a:t>
            </a:r>
            <a:r>
              <a:rPr lang="zh-TW" altLang="en-US" dirty="0" smtClean="0">
                <a:solidFill>
                  <a:srgbClr val="FFFF00"/>
                </a:solidFill>
                <a:ea typeface="SimSun" pitchFamily="2" charset="-122"/>
              </a:rPr>
              <a:t>東 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E3</a:t>
            </a:r>
          </a:p>
          <a:p>
            <a:pPr eaLnBrk="1" hangingPunct="1">
              <a:buFontTx/>
              <a:buNone/>
            </a:pPr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講員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(Speaker): </a:t>
            </a:r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譚卓本、謝信生、陳嘉正</a:t>
            </a:r>
            <a:endParaRPr lang="en-US" altLang="zh-TW" dirty="0" smtClean="0">
              <a:solidFill>
                <a:srgbClr val="FFFF00"/>
              </a:solidFill>
              <a:ea typeface="新細明體" pitchFamily="18" charset="-120"/>
            </a:endParaRPr>
          </a:p>
          <a:p>
            <a:pPr eaLnBrk="1" hangingPunct="1">
              <a:buFontTx/>
              <a:buNone/>
            </a:pPr>
            <a:r>
              <a:rPr lang="zh-CN" altLang="en-US" b="1" dirty="0" smtClean="0">
                <a:solidFill>
                  <a:srgbClr val="FFFF00"/>
                </a:solidFill>
                <a:ea typeface="新細明體" pitchFamily="18" charset="-120"/>
              </a:rPr>
              <a:t>授課語言</a:t>
            </a:r>
            <a:r>
              <a:rPr lang="en-US" altLang="zh-CN" b="1" dirty="0" smtClean="0">
                <a:solidFill>
                  <a:srgbClr val="FFFF00"/>
                </a:solidFill>
                <a:ea typeface="新細明體" pitchFamily="18" charset="-120"/>
              </a:rPr>
              <a:t>: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zh-TW" altLang="en-US" dirty="0">
                <a:solidFill>
                  <a:srgbClr val="FFFF00"/>
                </a:solidFill>
                <a:ea typeface="新細明體" pitchFamily="18" charset="-120"/>
              </a:rPr>
              <a:t>國語</a:t>
            </a:r>
            <a:endParaRPr lang="en-US" altLang="zh-CN" dirty="0">
              <a:solidFill>
                <a:srgbClr val="FFFF00"/>
              </a:solidFill>
              <a:ea typeface="新細明體" pitchFamily="18" charset="-120"/>
            </a:endParaRPr>
          </a:p>
          <a:p>
            <a:pPr eaLnBrk="1" hangingPunct="1">
              <a:buFontTx/>
              <a:buNone/>
            </a:pPr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題目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(Topic): </a:t>
            </a:r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代代相傳的門徒訓練</a:t>
            </a:r>
            <a:endParaRPr lang="en-US" altLang="zh-CN" dirty="0" smtClean="0">
              <a:solidFill>
                <a:srgbClr val="FFFF00"/>
              </a:solidFill>
              <a:ea typeface="SimSun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專題簡介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:</a:t>
            </a:r>
            <a:r>
              <a:rPr lang="zh-TW" altLang="en-US" dirty="0" smtClean="0">
                <a:solidFill>
                  <a:srgbClr val="FFFF00"/>
                </a:solidFill>
                <a:ea typeface="SimSun" pitchFamily="2" charset="-122"/>
              </a:rPr>
              <a:t> </a:t>
            </a:r>
            <a:endParaRPr lang="en-US" altLang="zh-CN" dirty="0" smtClean="0">
              <a:solidFill>
                <a:srgbClr val="FFFF00"/>
              </a:solidFill>
              <a:ea typeface="SimSun" pitchFamily="2" charset="-122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038600" y="228600"/>
            <a:ext cx="4495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北美華人基督徒教育大會</a:t>
            </a:r>
            <a:endParaRPr lang="en-US" sz="2800" smtClean="0">
              <a:solidFill>
                <a:srgbClr val="00FF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FF00"/>
                </a:solidFill>
              </a:rPr>
              <a:t>             </a:t>
            </a: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A</a:t>
            </a:r>
            <a:r>
              <a:rPr lang="en-US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ccess </a:t>
            </a: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B</a:t>
            </a:r>
            <a:r>
              <a:rPr lang="en-US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ible </a:t>
            </a: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C</a:t>
            </a:r>
            <a:r>
              <a:rPr lang="en-US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onvention</a:t>
            </a:r>
            <a:r>
              <a:rPr lang="en-US" smtClean="0">
                <a:solidFill>
                  <a:srgbClr val="00FF00"/>
                </a:solidFill>
              </a:rPr>
              <a:t> </a:t>
            </a:r>
          </a:p>
        </p:txBody>
      </p:sp>
      <p:pic>
        <p:nvPicPr>
          <p:cNvPr id="2053" name="Picture 5" descr="abc logo_color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9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14400" y="3962400"/>
            <a:ext cx="4953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新細明體" pitchFamily="18" charset="-120"/>
              <a:ea typeface="新細明體" pitchFamily="18" charset="-12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endParaRPr lang="en-US" altLang="zh-TW" sz="1200" dirty="0">
              <a:solidFill>
                <a:srgbClr val="000000"/>
              </a:solidFill>
              <a:latin typeface="新細明體" pitchFamily="18" charset="-120"/>
              <a:ea typeface="新細明體" pitchFamily="18" charset="-12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endParaRPr kumimoji="0" lang="en-US" altLang="zh-TW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新細明體" pitchFamily="18" charset="-120"/>
              <a:ea typeface="新細明體" pitchFamily="18" charset="-12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2514600" y="1752600"/>
            <a:ext cx="3886200" cy="3048000"/>
          </a:xfrm>
          <a:prstGeom prst="triangle">
            <a:avLst>
              <a:gd name="adj" fmla="val 5069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3886200" y="32766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崇拜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2362200"/>
            <a:ext cx="1295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小組牧養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3886200" y="4953000"/>
            <a:ext cx="1828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教育和訓練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2362200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事工服事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" y="6096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Arial" pitchFamily="34" charset="0"/>
              </a:rPr>
              <a:t>一</a:t>
            </a:r>
            <a:r>
              <a:rPr kumimoji="0" lang="en-US" altLang="zh-TW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新細明體" pitchFamily="18" charset="-120"/>
                <a:cs typeface="Arial" pitchFamily="34" charset="0"/>
              </a:rPr>
              <a:t>. </a:t>
            </a:r>
            <a:r>
              <a:rPr kumimoji="0" lang="zh-TW" alt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Arial" pitchFamily="34" charset="0"/>
              </a:rPr>
              <a:t>教會的事工系統</a:t>
            </a:r>
            <a:endParaRPr kumimoji="0" lang="zh-TW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1.</a:t>
            </a:r>
            <a:r>
              <a:rPr lang="en-US" sz="2000" dirty="0" smtClean="0"/>
              <a:t> </a:t>
            </a:r>
            <a:r>
              <a:rPr lang="en-US" sz="3200" dirty="0" smtClean="0"/>
              <a:t>養</a:t>
            </a:r>
            <a:r>
              <a:rPr lang="en-US" sz="3200" dirty="0"/>
              <a:t>育: </a:t>
            </a:r>
            <a:br>
              <a:rPr lang="en-US" sz="3200" dirty="0"/>
            </a:br>
            <a:r>
              <a:rPr lang="en-US" sz="3200" dirty="0"/>
              <a:t>    小組牧養系統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2. </a:t>
            </a:r>
            <a:r>
              <a:rPr lang="en-US" sz="3200" dirty="0" smtClean="0"/>
              <a:t>教</a:t>
            </a:r>
            <a:r>
              <a:rPr lang="en-US" sz="3200" dirty="0"/>
              <a:t>育: </a:t>
            </a:r>
            <a:br>
              <a:rPr lang="en-US" sz="3200" dirty="0"/>
            </a:br>
            <a:r>
              <a:rPr lang="zh-TW" altLang="en-US" sz="3200" dirty="0"/>
              <a:t> </a:t>
            </a:r>
            <a:r>
              <a:rPr lang="en-US" altLang="zh-TW" sz="3200" dirty="0"/>
              <a:t>(1) </a:t>
            </a:r>
            <a:r>
              <a:rPr lang="zh-TW" altLang="en-US" sz="3200" dirty="0"/>
              <a:t>初信造就</a:t>
            </a:r>
            <a:r>
              <a:rPr lang="en-US" altLang="zh-TW" sz="3200" dirty="0"/>
              <a:t>: </a:t>
            </a:r>
            <a:r>
              <a:rPr lang="zh-TW" altLang="en-US" sz="3200" dirty="0"/>
              <a:t>基要真理班</a:t>
            </a:r>
            <a:r>
              <a:rPr lang="en-US" altLang="zh-TW" sz="3200" dirty="0"/>
              <a:t>, </a:t>
            </a:r>
            <a:r>
              <a:rPr lang="zh-TW" altLang="en-US" sz="3200" dirty="0"/>
              <a:t>標竿人生班</a:t>
            </a:r>
            <a:r>
              <a:rPr lang="en-US" altLang="zh-TW" sz="3200" dirty="0"/>
              <a:t>.</a:t>
            </a:r>
          </a:p>
          <a:p>
            <a:pPr marL="0" indent="0">
              <a:buNone/>
            </a:pPr>
            <a:r>
              <a:rPr lang="en-US" altLang="zh-TW" sz="3200" dirty="0"/>
              <a:t> </a:t>
            </a:r>
            <a:r>
              <a:rPr lang="en-US" altLang="zh-TW" sz="3200" dirty="0" smtClean="0"/>
              <a:t>  (</a:t>
            </a:r>
            <a:r>
              <a:rPr lang="en-US" altLang="zh-TW" sz="3200" dirty="0"/>
              <a:t>2) </a:t>
            </a:r>
            <a:r>
              <a:rPr lang="zh-TW" altLang="en-US" sz="3200" dirty="0"/>
              <a:t>聖經知識</a:t>
            </a:r>
            <a:r>
              <a:rPr lang="en-US" altLang="zh-TW" sz="3200" dirty="0"/>
              <a:t>: </a:t>
            </a:r>
            <a:r>
              <a:rPr lang="zh-TW" altLang="en-US" sz="3200" dirty="0"/>
              <a:t>新約概論班</a:t>
            </a:r>
            <a:r>
              <a:rPr lang="en-US" altLang="zh-TW" sz="3200" dirty="0"/>
              <a:t>, </a:t>
            </a:r>
            <a:r>
              <a:rPr lang="zh-TW" altLang="en-US" sz="3200" dirty="0"/>
              <a:t>舊約概論班</a:t>
            </a:r>
            <a:r>
              <a:rPr lang="en-US" altLang="zh-TW" sz="3200" dirty="0"/>
              <a:t>, </a:t>
            </a:r>
            <a:r>
              <a:rPr lang="zh-TW" altLang="en-US" sz="3200" dirty="0"/>
              <a:t>新約書卷</a:t>
            </a:r>
            <a:r>
              <a:rPr lang="en-US" altLang="zh-TW" sz="3200" dirty="0"/>
              <a:t>, </a:t>
            </a:r>
            <a:r>
              <a:rPr lang="zh-TW" altLang="en-US" sz="3200" dirty="0"/>
              <a:t>舊約書卷</a:t>
            </a:r>
            <a:r>
              <a:rPr lang="en-US" altLang="zh-TW" sz="3200" dirty="0"/>
              <a:t>.</a:t>
            </a:r>
          </a:p>
          <a:p>
            <a:pPr marL="0" indent="0">
              <a:buNone/>
            </a:pPr>
            <a:r>
              <a:rPr lang="en-US" altLang="zh-TW" sz="3200" dirty="0" smtClean="0"/>
              <a:t>   </a:t>
            </a:r>
            <a:r>
              <a:rPr lang="en-US" altLang="zh-TW" sz="3200" dirty="0"/>
              <a:t>(3) </a:t>
            </a:r>
            <a:r>
              <a:rPr lang="zh-TW" altLang="en-US" sz="3200" dirty="0"/>
              <a:t>信仰實踐</a:t>
            </a:r>
            <a:r>
              <a:rPr lang="en-US" altLang="zh-TW" sz="3200" dirty="0"/>
              <a:t>: </a:t>
            </a:r>
            <a:r>
              <a:rPr lang="zh-TW" altLang="en-US" sz="3200" dirty="0"/>
              <a:t>婚姻家庭</a:t>
            </a:r>
            <a:r>
              <a:rPr lang="en-US" altLang="zh-TW" sz="3200" dirty="0"/>
              <a:t>, </a:t>
            </a:r>
            <a:r>
              <a:rPr lang="zh-TW" altLang="en-US" sz="3200" dirty="0"/>
              <a:t>親密之旅</a:t>
            </a:r>
            <a:r>
              <a:rPr lang="en-US" altLang="zh-TW" sz="3200" dirty="0"/>
              <a:t>, </a:t>
            </a:r>
            <a:r>
              <a:rPr lang="zh-TW" altLang="en-US" sz="3200" dirty="0"/>
              <a:t>個人佈道班</a:t>
            </a:r>
            <a:r>
              <a:rPr lang="en-US" altLang="zh-TW" sz="3200" dirty="0"/>
              <a:t>, </a:t>
            </a:r>
            <a:r>
              <a:rPr lang="zh-TW" altLang="en-US" sz="3200" dirty="0"/>
              <a:t>聖經財務</a:t>
            </a:r>
            <a:r>
              <a:rPr lang="en-US" altLang="zh-TW" sz="3200" dirty="0"/>
              <a:t>, </a:t>
            </a:r>
            <a:r>
              <a:rPr lang="zh-TW" altLang="en-US" sz="3200" dirty="0"/>
              <a:t>內在醫治</a:t>
            </a:r>
            <a:r>
              <a:rPr lang="en-US" altLang="zh-TW" sz="3200" dirty="0"/>
              <a:t>, </a:t>
            </a:r>
            <a:r>
              <a:rPr lang="zh-TW" altLang="en-US" sz="3200" dirty="0"/>
              <a:t>屬靈恩賜</a:t>
            </a:r>
            <a:r>
              <a:rPr lang="en-US" altLang="zh-TW" sz="3200" dirty="0"/>
              <a:t>.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9218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"/>
            <a:ext cx="1686943" cy="276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3. 訓練:</a:t>
            </a:r>
            <a:br>
              <a:rPr lang="en-US" sz="3200" dirty="0"/>
            </a:br>
            <a:r>
              <a:rPr lang="en-US" sz="3200" dirty="0"/>
              <a:t>    (1) 門徒訓練先修班 (Pre-DT), 四個月</a:t>
            </a:r>
            <a:br>
              <a:rPr lang="en-US" sz="3200" dirty="0"/>
            </a:br>
            <a:r>
              <a:rPr lang="en-US" sz="3200" dirty="0"/>
              <a:t>    (2) 門徒訓練班 (DT), 一年</a:t>
            </a:r>
            <a:br>
              <a:rPr lang="en-US" sz="3200" dirty="0"/>
            </a:br>
            <a:r>
              <a:rPr lang="en-US" sz="3200" dirty="0"/>
              <a:t>    (3) 領袖訓練班 (LT), 一年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4. 參與事工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10242" name="Picture 2" descr="C:\Users\Arthur\AppData\Local\Microsoft\Windows\Temporary Internet Files\Content.IE5\DE85M4E6\MC9001887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2057400" cy="273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07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6050280" cy="4937760"/>
          </a:xfrm>
        </p:spPr>
        <p:txBody>
          <a:bodyPr>
            <a:normAutofit fontScale="85000"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二</a:t>
            </a:r>
            <a:r>
              <a:rPr lang="en-US" sz="2400" dirty="0"/>
              <a:t>. 門訓班學員的資格:</a:t>
            </a:r>
            <a:br>
              <a:rPr lang="en-US" sz="2400" dirty="0"/>
            </a:br>
            <a:r>
              <a:rPr lang="en-US" sz="2400" dirty="0"/>
              <a:t>      (1) 由各區區長推薦.</a:t>
            </a:r>
            <a:br>
              <a:rPr lang="en-US" sz="2400" dirty="0"/>
            </a:br>
            <a:r>
              <a:rPr lang="en-US" sz="2400" dirty="0"/>
              <a:t>      (2) </a:t>
            </a:r>
            <a:r>
              <a:rPr lang="en-US" sz="2400" dirty="0" err="1"/>
              <a:t>用「活潑的生命」作QT</a:t>
            </a:r>
            <a:r>
              <a:rPr lang="en-US" sz="2400" dirty="0"/>
              <a:t>, 至少連續作六個月.</a:t>
            </a:r>
            <a:br>
              <a:rPr lang="en-US" sz="2400" dirty="0"/>
            </a:br>
            <a:r>
              <a:rPr lang="en-US" sz="2400" dirty="0"/>
              <a:t>      (3) 完成新約和舊約概論的課程.</a:t>
            </a:r>
            <a:br>
              <a:rPr lang="en-US" sz="2400" dirty="0"/>
            </a:br>
            <a:r>
              <a:rPr lang="en-US" sz="2400" dirty="0"/>
              <a:t>      (4) 完成門訓先修班的訓練.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三. 小組長的資格:</a:t>
            </a:r>
            <a:br>
              <a:rPr lang="en-US" sz="2400" dirty="0"/>
            </a:br>
            <a:r>
              <a:rPr lang="en-US" sz="2400" dirty="0"/>
              <a:t>      (1) 完成門徒訓練.</a:t>
            </a:r>
            <a:br>
              <a:rPr lang="en-US" sz="2400" dirty="0"/>
            </a:br>
            <a:r>
              <a:rPr lang="en-US" sz="2400" dirty="0"/>
              <a:t>      (2) 完成領袖訓練.               預備三年的時間完成.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四. 各樣事工服事的資格:</a:t>
            </a:r>
            <a:br>
              <a:rPr lang="en-US" sz="2400" dirty="0"/>
            </a:br>
            <a:r>
              <a:rPr lang="en-US" sz="2400" dirty="0"/>
              <a:t>      (1) 完成門徒訓練                 預備二年的時間完成.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pic>
        <p:nvPicPr>
          <p:cNvPr id="11267" name="Picture 3" descr="C:\Users\Arthur\AppData\Local\Microsoft\Windows\Temporary Internet Files\Content.IE5\9WTINZSH\MC9002870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2910689" cy="299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2800" dirty="0"/>
              <a:t>五</a:t>
            </a:r>
            <a:r>
              <a:rPr lang="en-US" sz="2800" dirty="0"/>
              <a:t>.</a:t>
            </a:r>
            <a:r>
              <a:rPr lang="zh-TW" altLang="en-US" sz="2800" dirty="0"/>
              <a:t>如何開始門徒訓練班</a:t>
            </a:r>
            <a:endParaRPr lang="en-US" altLang="zh-TW" sz="2800" dirty="0" smtClean="0">
              <a:latin typeface="+mn-ea"/>
            </a:endParaRPr>
          </a:p>
          <a:p>
            <a:pPr marL="0" indent="0">
              <a:buNone/>
            </a:pPr>
            <a:endParaRPr lang="en-US" altLang="zh-TW" sz="2800" dirty="0">
              <a:latin typeface="+mn-ea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+mn-ea"/>
              </a:rPr>
              <a:t>1</a:t>
            </a:r>
            <a:r>
              <a:rPr lang="en-US" altLang="zh-TW" sz="2800" dirty="0">
                <a:latin typeface="+mn-ea"/>
              </a:rPr>
              <a:t>. </a:t>
            </a:r>
            <a:r>
              <a:rPr lang="zh-TW" altLang="en-US" sz="2800" dirty="0">
                <a:latin typeface="+mn-ea"/>
              </a:rPr>
              <a:t>誰來帶領門訓班</a:t>
            </a:r>
            <a:r>
              <a:rPr lang="en-US" altLang="zh-TW" sz="2800" dirty="0">
                <a:latin typeface="+mn-ea"/>
              </a:rPr>
              <a:t>?</a:t>
            </a:r>
          </a:p>
          <a:p>
            <a:pPr marL="0" indent="0">
              <a:buNone/>
            </a:pPr>
            <a:r>
              <a:rPr lang="en-US" altLang="zh-TW" sz="2800" dirty="0" smtClean="0">
                <a:latin typeface="+mn-ea"/>
              </a:rPr>
              <a:t>2</a:t>
            </a:r>
            <a:r>
              <a:rPr lang="en-US" altLang="zh-TW" sz="2800" dirty="0">
                <a:latin typeface="+mn-ea"/>
              </a:rPr>
              <a:t>. </a:t>
            </a:r>
            <a:r>
              <a:rPr lang="zh-TW" altLang="en-US" sz="2800" dirty="0">
                <a:latin typeface="+mn-ea"/>
              </a:rPr>
              <a:t>分享與宣導的重要</a:t>
            </a:r>
            <a:r>
              <a:rPr lang="en-US" altLang="zh-TW" sz="2800" dirty="0">
                <a:latin typeface="+mn-ea"/>
              </a:rPr>
              <a:t>.</a:t>
            </a:r>
          </a:p>
          <a:p>
            <a:pPr marL="0" indent="0">
              <a:buNone/>
            </a:pPr>
            <a:r>
              <a:rPr lang="en-US" altLang="zh-TW" sz="2800" dirty="0" smtClean="0">
                <a:latin typeface="+mn-ea"/>
              </a:rPr>
              <a:t>3</a:t>
            </a:r>
            <a:r>
              <a:rPr lang="en-US" altLang="zh-TW" sz="2800" dirty="0">
                <a:latin typeface="+mn-ea"/>
              </a:rPr>
              <a:t>. </a:t>
            </a:r>
            <a:r>
              <a:rPr lang="zh-TW" altLang="en-US" sz="2800" dirty="0">
                <a:latin typeface="+mn-ea"/>
              </a:rPr>
              <a:t>如何選擇門訓班學員</a:t>
            </a:r>
            <a:r>
              <a:rPr lang="en-US" altLang="zh-TW" sz="2800" dirty="0">
                <a:latin typeface="+mn-ea"/>
              </a:rPr>
              <a:t>?</a:t>
            </a:r>
          </a:p>
          <a:p>
            <a:pPr marL="0" indent="0">
              <a:buNone/>
            </a:pPr>
            <a:r>
              <a:rPr lang="en-US" altLang="zh-TW" sz="2800" dirty="0" smtClean="0">
                <a:latin typeface="+mn-ea"/>
              </a:rPr>
              <a:t>4</a:t>
            </a:r>
            <a:r>
              <a:rPr lang="en-US" altLang="zh-TW" sz="2800" dirty="0">
                <a:latin typeface="+mn-ea"/>
              </a:rPr>
              <a:t>. </a:t>
            </a:r>
            <a:r>
              <a:rPr lang="zh-TW" altLang="en-US" sz="2800" dirty="0">
                <a:latin typeface="+mn-ea"/>
              </a:rPr>
              <a:t>門訓的基本訓練的內容</a:t>
            </a:r>
            <a:r>
              <a:rPr lang="en-US" altLang="zh-TW" sz="2800" dirty="0">
                <a:latin typeface="+mn-ea"/>
              </a:rPr>
              <a:t>: </a:t>
            </a:r>
            <a:r>
              <a:rPr lang="zh-TW" altLang="en-US" sz="2800" dirty="0">
                <a:latin typeface="+mn-ea"/>
              </a:rPr>
              <a:t>神的話語</a:t>
            </a:r>
            <a:r>
              <a:rPr lang="en-US" altLang="zh-TW" sz="2800" dirty="0">
                <a:latin typeface="+mn-ea"/>
              </a:rPr>
              <a:t>, </a:t>
            </a:r>
            <a:r>
              <a:rPr lang="zh-TW" altLang="en-US" sz="2800" dirty="0">
                <a:latin typeface="+mn-ea"/>
              </a:rPr>
              <a:t>自已的榜樣</a:t>
            </a:r>
            <a:r>
              <a:rPr lang="en-US" altLang="zh-TW" sz="2800" dirty="0">
                <a:latin typeface="+mn-ea"/>
              </a:rPr>
              <a:t>, </a:t>
            </a:r>
            <a:r>
              <a:rPr lang="zh-TW" altLang="en-US" sz="2800" dirty="0">
                <a:latin typeface="+mn-ea"/>
              </a:rPr>
              <a:t>門徒的經驗</a:t>
            </a:r>
            <a:r>
              <a:rPr lang="en-US" altLang="zh-TW" sz="2800" dirty="0">
                <a:latin typeface="+mn-ea"/>
              </a:rPr>
              <a:t>.</a:t>
            </a:r>
          </a:p>
          <a:p>
            <a:pPr marL="0" indent="0">
              <a:buNone/>
            </a:pPr>
            <a:r>
              <a:rPr lang="en-US" altLang="zh-TW" sz="2800" dirty="0" smtClean="0">
                <a:latin typeface="+mn-ea"/>
              </a:rPr>
              <a:t>5</a:t>
            </a:r>
            <a:r>
              <a:rPr lang="en-US" altLang="zh-TW" sz="2800" dirty="0">
                <a:latin typeface="+mn-ea"/>
              </a:rPr>
              <a:t>. </a:t>
            </a:r>
            <a:r>
              <a:rPr lang="zh-TW" altLang="en-US" sz="2800" dirty="0">
                <a:latin typeface="+mn-ea"/>
              </a:rPr>
              <a:t>門訓班的成立</a:t>
            </a:r>
            <a:r>
              <a:rPr lang="en-US" altLang="zh-TW" sz="2800" dirty="0">
                <a:latin typeface="+mn-ea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28600" y="1295400"/>
            <a:ext cx="6202680" cy="4937760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六。</a:t>
            </a:r>
            <a:r>
              <a:rPr lang="en-US" sz="2400" dirty="0" err="1" smtClean="0">
                <a:latin typeface="標楷體" pitchFamily="65" charset="-120"/>
                <a:ea typeface="標楷體" pitchFamily="65" charset="-120"/>
              </a:rPr>
              <a:t>推薦使用的訓練教材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1. </a:t>
            </a:r>
            <a:r>
              <a:rPr lang="zh-TW" altLang="en-US" sz="2400" dirty="0"/>
              <a:t>門訓先修班</a:t>
            </a:r>
          </a:p>
          <a:p>
            <a:pPr marL="0" indent="0">
              <a:buNone/>
            </a:pPr>
            <a:r>
              <a:rPr lang="zh-TW" altLang="en-US" sz="2400" dirty="0" smtClean="0"/>
              <a:t>     </a:t>
            </a:r>
            <a:r>
              <a:rPr lang="zh-TW" altLang="en-US" sz="2400" dirty="0"/>
              <a:t>採用推喇奴書房編輯「一對一門徒栽培訓練</a:t>
            </a:r>
            <a:r>
              <a:rPr lang="zh-TW" altLang="en-US" sz="2400" dirty="0" smtClean="0"/>
              <a:t>」</a:t>
            </a:r>
            <a:endParaRPr lang="en-US" altLang="zh-TW" sz="2400" dirty="0"/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400" dirty="0" smtClean="0"/>
              <a:t>  2</a:t>
            </a:r>
            <a:r>
              <a:rPr lang="en-US" sz="2400" dirty="0"/>
              <a:t>. </a:t>
            </a:r>
            <a:r>
              <a:rPr lang="zh-TW" altLang="en-US" sz="2400" dirty="0" smtClean="0"/>
              <a:t>門</a:t>
            </a:r>
            <a:r>
              <a:rPr lang="zh-TW" altLang="en-US" sz="2400" dirty="0"/>
              <a:t>徒訓練班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dirty="0" err="1">
                <a:latin typeface="標楷體" pitchFamily="65" charset="-120"/>
                <a:ea typeface="標楷體" pitchFamily="65" charset="-120"/>
              </a:rPr>
              <a:t>採用玉漢欽牧師所著</a:t>
            </a:r>
            <a:r>
              <a:rPr lang="en-US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400" dirty="0" smtClean="0"/>
              <a:t>門徒</a:t>
            </a:r>
            <a:r>
              <a:rPr lang="en-US" sz="2400" dirty="0" err="1" smtClean="0">
                <a:latin typeface="標楷體" pitchFamily="65" charset="-120"/>
                <a:ea typeface="標楷體" pitchFamily="65" charset="-120"/>
              </a:rPr>
              <a:t>訓練</a:t>
            </a:r>
            <a:r>
              <a:rPr lang="en-US" dirty="0">
                <a:latin typeface="標楷體" pitchFamily="65" charset="-120"/>
                <a:ea typeface="標楷體" pitchFamily="65" charset="-120"/>
              </a:rPr>
              <a:t>」, </a:t>
            </a:r>
            <a:r>
              <a:rPr lang="en-US" dirty="0" err="1" smtClean="0">
                <a:latin typeface="標楷體" pitchFamily="65" charset="-120"/>
                <a:ea typeface="標楷體" pitchFamily="65" charset="-120"/>
              </a:rPr>
              <a:t>分為三冊</a:t>
            </a:r>
            <a:endParaRPr lang="en-US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dirty="0" smtClean="0">
                <a:latin typeface="標楷體" pitchFamily="65" charset="-120"/>
                <a:ea typeface="標楷體" pitchFamily="65" charset="-120"/>
              </a:rPr>
              <a:t>  (</a:t>
            </a:r>
            <a:r>
              <a:rPr lang="en-US" dirty="0">
                <a:latin typeface="標楷體" pitchFamily="65" charset="-120"/>
                <a:ea typeface="標楷體" pitchFamily="65" charset="-120"/>
              </a:rPr>
              <a:t>1) </a:t>
            </a:r>
            <a:r>
              <a:rPr lang="en-US" dirty="0" err="1">
                <a:latin typeface="標楷體" pitchFamily="65" charset="-120"/>
                <a:ea typeface="標楷體" pitchFamily="65" charset="-120"/>
              </a:rPr>
              <a:t>門徒訓練的基礎</a:t>
            </a:r>
            <a:r>
              <a:rPr lang="en-US" dirty="0">
                <a:latin typeface="標楷體" pitchFamily="65" charset="-120"/>
                <a:ea typeface="標楷體" pitchFamily="65" charset="-120"/>
              </a:rPr>
              <a:t>.</a:t>
            </a:r>
            <a:br>
              <a:rPr lang="en-US" dirty="0">
                <a:latin typeface="標楷體" pitchFamily="65" charset="-120"/>
                <a:ea typeface="標楷體" pitchFamily="65" charset="-120"/>
              </a:rPr>
            </a:br>
            <a:r>
              <a:rPr lang="en-US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dirty="0">
                <a:latin typeface="標楷體" pitchFamily="65" charset="-120"/>
                <a:ea typeface="標楷體" pitchFamily="65" charset="-120"/>
              </a:rPr>
              <a:t>2) </a:t>
            </a:r>
            <a:r>
              <a:rPr lang="en-US" dirty="0" err="1">
                <a:latin typeface="標楷體" pitchFamily="65" charset="-120"/>
                <a:ea typeface="標楷體" pitchFamily="65" charset="-120"/>
              </a:rPr>
              <a:t>穩如磐石的救恩</a:t>
            </a:r>
            <a:r>
              <a:rPr lang="en-US" dirty="0">
                <a:latin typeface="標楷體" pitchFamily="65" charset="-120"/>
                <a:ea typeface="標楷體" pitchFamily="65" charset="-120"/>
              </a:rPr>
              <a:t>.</a:t>
            </a:r>
            <a:br>
              <a:rPr lang="en-US" dirty="0">
                <a:latin typeface="標楷體" pitchFamily="65" charset="-120"/>
                <a:ea typeface="標楷體" pitchFamily="65" charset="-120"/>
              </a:rPr>
            </a:br>
            <a:r>
              <a:rPr lang="en-US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dirty="0">
                <a:latin typeface="標楷體" pitchFamily="65" charset="-120"/>
                <a:ea typeface="標楷體" pitchFamily="65" charset="-120"/>
              </a:rPr>
              <a:t>3) </a:t>
            </a:r>
            <a:r>
              <a:rPr lang="en-US" dirty="0" err="1">
                <a:latin typeface="標楷體" pitchFamily="65" charset="-120"/>
                <a:ea typeface="標楷體" pitchFamily="65" charset="-120"/>
              </a:rPr>
              <a:t>長成基督的身量</a:t>
            </a:r>
            <a:r>
              <a:rPr lang="en-US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  </a:t>
            </a:r>
            <a:r>
              <a:rPr lang="en-US" altLang="zh-TW" sz="2400" dirty="0" smtClean="0"/>
              <a:t>3</a:t>
            </a:r>
            <a:r>
              <a:rPr lang="en-US" altLang="zh-TW" sz="2400" dirty="0"/>
              <a:t>. </a:t>
            </a:r>
            <a:r>
              <a:rPr lang="zh-TW" altLang="en-US" sz="2400" dirty="0"/>
              <a:t>領</a:t>
            </a:r>
            <a:r>
              <a:rPr lang="zh-TW" altLang="en-US" sz="2400" dirty="0" smtClean="0"/>
              <a:t>袖訓</a:t>
            </a:r>
            <a:r>
              <a:rPr lang="zh-TW" altLang="en-US" sz="2400" dirty="0"/>
              <a:t>練班</a:t>
            </a:r>
            <a:r>
              <a:rPr lang="en-US" altLang="zh-TW" sz="2400" dirty="0"/>
              <a:t>(</a:t>
            </a:r>
            <a:r>
              <a:rPr lang="zh-TW" altLang="en-US" sz="2400" dirty="0"/>
              <a:t>事工訓練</a:t>
            </a:r>
            <a:r>
              <a:rPr lang="en-US" altLang="zh-TW" sz="2400" dirty="0" smtClean="0"/>
              <a:t>)</a:t>
            </a:r>
          </a:p>
          <a:p>
            <a:pPr marL="0" indent="0">
              <a:buNone/>
            </a:pPr>
            <a:r>
              <a:rPr lang="en-US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dirty="0" err="1" smtClean="0">
                <a:latin typeface="標楷體" pitchFamily="65" charset="-120"/>
                <a:ea typeface="標楷體" pitchFamily="65" charset="-120"/>
              </a:rPr>
              <a:t>採用玉漢欽牧師所著</a:t>
            </a:r>
            <a:r>
              <a:rPr lang="en-US" dirty="0" err="1">
                <a:latin typeface="標楷體" pitchFamily="65" charset="-120"/>
                <a:ea typeface="標楷體" pitchFamily="65" charset="-120"/>
              </a:rPr>
              <a:t>「事工訓練</a:t>
            </a:r>
            <a:r>
              <a:rPr lang="en-US" dirty="0">
                <a:latin typeface="標楷體" pitchFamily="65" charset="-120"/>
                <a:ea typeface="標楷體" pitchFamily="65" charset="-120"/>
              </a:rPr>
              <a:t>」, </a:t>
            </a:r>
            <a:r>
              <a:rPr lang="en-US" dirty="0" err="1" smtClean="0">
                <a:latin typeface="標楷體" pitchFamily="65" charset="-120"/>
                <a:ea typeface="標楷體" pitchFamily="65" charset="-120"/>
              </a:rPr>
              <a:t>分為三冊</a:t>
            </a:r>
            <a:endParaRPr lang="en-US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dirty="0" smtClean="0">
                <a:latin typeface="標楷體" pitchFamily="65" charset="-120"/>
                <a:ea typeface="標楷體" pitchFamily="65" charset="-120"/>
              </a:rPr>
              <a:t>   (</a:t>
            </a:r>
            <a:r>
              <a:rPr lang="en-US" dirty="0">
                <a:latin typeface="標楷體" pitchFamily="65" charset="-120"/>
                <a:ea typeface="標楷體" pitchFamily="65" charset="-120"/>
              </a:rPr>
              <a:t>1) </a:t>
            </a:r>
            <a:r>
              <a:rPr lang="en-US" dirty="0" err="1">
                <a:latin typeface="標楷體" pitchFamily="65" charset="-120"/>
                <a:ea typeface="標楷體" pitchFamily="65" charset="-120"/>
              </a:rPr>
              <a:t>聖靈新生活的鑰匙</a:t>
            </a:r>
            <a:r>
              <a:rPr lang="en-US" dirty="0">
                <a:latin typeface="標楷體" pitchFamily="65" charset="-120"/>
                <a:ea typeface="標楷體" pitchFamily="65" charset="-120"/>
              </a:rPr>
              <a:t>.</a:t>
            </a:r>
            <a:br>
              <a:rPr lang="en-US" dirty="0">
                <a:latin typeface="標楷體" pitchFamily="65" charset="-120"/>
                <a:ea typeface="標楷體" pitchFamily="65" charset="-120"/>
              </a:rPr>
            </a:br>
            <a:r>
              <a:rPr lang="en-US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dirty="0">
                <a:latin typeface="標楷體" pitchFamily="65" charset="-120"/>
                <a:ea typeface="標楷體" pitchFamily="65" charset="-120"/>
              </a:rPr>
              <a:t>2) </a:t>
            </a:r>
            <a:r>
              <a:rPr lang="en-US" dirty="0" err="1">
                <a:latin typeface="標楷體" pitchFamily="65" charset="-120"/>
                <a:ea typeface="標楷體" pitchFamily="65" charset="-120"/>
              </a:rPr>
              <a:t>教會和平信徒的自我形像</a:t>
            </a:r>
            <a:r>
              <a:rPr lang="en-US" dirty="0">
                <a:latin typeface="標楷體" pitchFamily="65" charset="-120"/>
                <a:ea typeface="標楷體" pitchFamily="65" charset="-120"/>
              </a:rPr>
              <a:t>.</a:t>
            </a:r>
            <a:br>
              <a:rPr lang="en-US" dirty="0">
                <a:latin typeface="標楷體" pitchFamily="65" charset="-120"/>
                <a:ea typeface="標楷體" pitchFamily="65" charset="-120"/>
              </a:rPr>
            </a:br>
            <a:r>
              <a:rPr lang="en-US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dirty="0">
                <a:latin typeface="標楷體" pitchFamily="65" charset="-120"/>
                <a:ea typeface="標楷體" pitchFamily="65" charset="-120"/>
              </a:rPr>
              <a:t>3) </a:t>
            </a:r>
            <a:r>
              <a:rPr lang="en-US" dirty="0" err="1">
                <a:latin typeface="標楷體" pitchFamily="65" charset="-120"/>
                <a:ea typeface="標楷體" pitchFamily="65" charset="-120"/>
              </a:rPr>
              <a:t>小組環境與領導力</a:t>
            </a:r>
            <a:r>
              <a:rPr lang="en-US" dirty="0">
                <a:latin typeface="標楷體" pitchFamily="65" charset="-120"/>
                <a:ea typeface="標楷體" pitchFamily="65" charset="-120"/>
              </a:rPr>
              <a:t>.</a:t>
            </a:r>
            <a:br>
              <a:rPr lang="en-US" dirty="0">
                <a:latin typeface="標楷體" pitchFamily="65" charset="-120"/>
                <a:ea typeface="標楷體" pitchFamily="65" charset="-120"/>
              </a:rPr>
            </a:br>
            <a:endParaRPr lang="en-US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/>
              <a:t> </a:t>
            </a:r>
            <a:r>
              <a:rPr lang="zh-TW" altLang="en-US" sz="2400" dirty="0" smtClean="0">
                <a:latin typeface="+mn-ea"/>
              </a:rPr>
              <a:t>七</a:t>
            </a:r>
            <a:r>
              <a:rPr lang="zh-TW" altLang="en-US" sz="2400" dirty="0">
                <a:latin typeface="+mn-ea"/>
              </a:rPr>
              <a:t>。個人建議</a:t>
            </a:r>
            <a:endParaRPr lang="en-US" sz="2400" dirty="0">
              <a:latin typeface="+mn-ea"/>
            </a:endParaRPr>
          </a:p>
        </p:txBody>
      </p:sp>
      <p:pic>
        <p:nvPicPr>
          <p:cNvPr id="12290" name="Picture 2" descr="C:\Users\Arthur\AppData\Local\Microsoft\Windows\Temporary Internet Files\Content.IE5\9WTINZSH\MP90042768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05000"/>
            <a:ext cx="198216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門徒訓練例證與分享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9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門徒訓練方法</a:t>
            </a:r>
            <a:r>
              <a:rPr lang="en-US" sz="4000" dirty="0"/>
              <a:t>的</a:t>
            </a:r>
            <a:r>
              <a:rPr lang="en-US" sz="4000" dirty="0" smtClean="0"/>
              <a:t>對比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err="1" smtClean="0"/>
              <a:t>在教會內</a:t>
            </a:r>
            <a:r>
              <a:rPr lang="en-US" sz="2800" dirty="0" err="1"/>
              <a:t>的</a:t>
            </a:r>
            <a:r>
              <a:rPr lang="en-US" sz="2800" dirty="0" err="1" smtClean="0"/>
              <a:t>生活</a:t>
            </a:r>
            <a:r>
              <a:rPr lang="en-US" sz="2800" dirty="0" smtClean="0"/>
              <a:t> </a:t>
            </a:r>
            <a:r>
              <a:rPr lang="en-US" sz="2800" dirty="0" err="1" smtClean="0"/>
              <a:t>vs</a:t>
            </a:r>
            <a:r>
              <a:rPr lang="en-US" sz="2800" dirty="0" smtClean="0"/>
              <a:t> 日常生活的相處</a:t>
            </a:r>
          </a:p>
          <a:p>
            <a:endParaRPr lang="en-US" sz="2800" dirty="0" smtClean="0"/>
          </a:p>
          <a:p>
            <a:r>
              <a:rPr lang="en-US" sz="2800" dirty="0" err="1"/>
              <a:t>只</a:t>
            </a:r>
            <a:r>
              <a:rPr lang="en-US" sz="2800" dirty="0" err="1" smtClean="0"/>
              <a:t>在教材內的教學</a:t>
            </a:r>
            <a:r>
              <a:rPr lang="en-US" sz="2800" dirty="0" smtClean="0"/>
              <a:t> </a:t>
            </a:r>
            <a:r>
              <a:rPr lang="en-US" sz="2800" dirty="0" err="1"/>
              <a:t>vs</a:t>
            </a:r>
            <a:r>
              <a:rPr lang="en-US" sz="2800" dirty="0"/>
              <a:t> 注重門徒的學習方式</a:t>
            </a:r>
          </a:p>
          <a:p>
            <a:endParaRPr lang="en-US" sz="2800" dirty="0" smtClean="0"/>
          </a:p>
          <a:p>
            <a:r>
              <a:rPr lang="en-US" sz="2800" dirty="0" smtClean="0"/>
              <a:t>硬性貫輸資料 </a:t>
            </a:r>
            <a:r>
              <a:rPr lang="en-US" sz="2800" dirty="0" err="1" smtClean="0"/>
              <a:t>vs</a:t>
            </a:r>
            <a:r>
              <a:rPr lang="en-US" sz="2800" dirty="0" smtClean="0"/>
              <a:t> 一同活出耶穌的榜樣</a:t>
            </a:r>
          </a:p>
          <a:p>
            <a:endParaRPr lang="en-US" sz="2800" dirty="0"/>
          </a:p>
        </p:txBody>
      </p:sp>
      <p:pic>
        <p:nvPicPr>
          <p:cNvPr id="13315" name="Picture 3" descr="C:\Users\Arthur\AppData\Local\Microsoft\Windows\Temporary Internet Files\Content.IE5\DE85M4E6\MC9004352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9599"/>
            <a:ext cx="3352800" cy="232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634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現實情況的反思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4914" indent="-457200">
              <a:buFont typeface="+mj-lt"/>
              <a:buAutoNum type="arabicPeriod"/>
            </a:pPr>
            <a:r>
              <a:rPr lang="en-US" dirty="0" smtClean="0"/>
              <a:t>最困難的地方</a:t>
            </a:r>
          </a:p>
          <a:p>
            <a:pPr marL="627952" lvl="1" indent="-457200">
              <a:buFont typeface="+mj-lt"/>
              <a:buAutoNum type="alphaLcPeriod"/>
            </a:pPr>
            <a:r>
              <a:rPr lang="en-US" sz="2200" dirty="0" smtClean="0"/>
              <a:t>不認真的態度</a:t>
            </a:r>
            <a:endParaRPr lang="en-US" sz="2200" dirty="0"/>
          </a:p>
          <a:p>
            <a:pPr marL="627952" lvl="1" indent="-457200">
              <a:buFont typeface="+mj-lt"/>
              <a:buAutoNum type="alphaLcPeriod"/>
            </a:pPr>
            <a:r>
              <a:rPr lang="en-US" sz="2200" dirty="0" smtClean="0"/>
              <a:t>只照課程不著重門徒的程度</a:t>
            </a:r>
          </a:p>
          <a:p>
            <a:pPr marL="627952" lvl="1" indent="-457200">
              <a:buFont typeface="+mj-lt"/>
              <a:buAutoNum type="alphaLcPeriod"/>
            </a:pPr>
            <a:r>
              <a:rPr lang="en-US" sz="2200" dirty="0" smtClean="0"/>
              <a:t>過急於看見成果</a:t>
            </a:r>
          </a:p>
          <a:p>
            <a:pPr marL="627952" lvl="1" indent="-457200">
              <a:buFont typeface="+mj-lt"/>
              <a:buAutoNum type="alphaLcPeriod"/>
            </a:pPr>
            <a:endParaRPr lang="en-US" sz="2200" dirty="0" smtClean="0"/>
          </a:p>
          <a:p>
            <a:pPr marL="454914" indent="-457200">
              <a:buFont typeface="+mj-lt"/>
              <a:buAutoNum type="arabicPeriod"/>
            </a:pPr>
            <a:r>
              <a:rPr lang="en-US" dirty="0" smtClean="0"/>
              <a:t>最被輕視的地方</a:t>
            </a:r>
          </a:p>
          <a:p>
            <a:pPr marL="627952" lvl="1" indent="-457200">
              <a:buFont typeface="+mj-lt"/>
              <a:buAutoNum type="alphaLcPeriod"/>
            </a:pPr>
            <a:endParaRPr lang="en-US" sz="2200" dirty="0" smtClean="0"/>
          </a:p>
          <a:p>
            <a:pPr marL="454914" indent="-457200">
              <a:buFont typeface="+mj-lt"/>
              <a:buAutoNum type="arabicPeriod"/>
            </a:pPr>
            <a:r>
              <a:rPr lang="en-US" dirty="0" smtClean="0"/>
              <a:t>最満足的效果</a:t>
            </a:r>
          </a:p>
          <a:p>
            <a:pPr marL="454914" indent="-457200">
              <a:buFont typeface="+mj-lt"/>
              <a:buAutoNum type="arabicPeriod"/>
            </a:pPr>
            <a:endParaRPr lang="en-US" dirty="0" smtClean="0"/>
          </a:p>
          <a:p>
            <a:pPr marL="454914" indent="-457200">
              <a:buFont typeface="+mj-lt"/>
              <a:buAutoNum type="arabicPeriod"/>
            </a:pPr>
            <a:r>
              <a:rPr lang="en-US" dirty="0" smtClean="0"/>
              <a:t>最快令門訓失敗的地方</a:t>
            </a:r>
          </a:p>
          <a:p>
            <a:pPr marL="626364" lvl="2" indent="-457200">
              <a:buFont typeface="+mj-lt"/>
              <a:buAutoNum type="alphaLcPeriod"/>
            </a:pPr>
            <a:r>
              <a:rPr lang="en-US" sz="2200" dirty="0"/>
              <a:t>忽視教師本身的生活與生命</a:t>
            </a:r>
          </a:p>
          <a:p>
            <a:pPr marL="454914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14338" name="Picture 2" descr="C:\Users\Arthur\AppData\Local\Microsoft\Windows\Temporary Internet Files\Content.IE5\VYF2RNXR\MM900323763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0"/>
            <a:ext cx="274960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41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/>
              <a:t>教會</a:t>
            </a:r>
            <a:r>
              <a:rPr lang="zh-TW" altLang="en-US" sz="4000" b="1" dirty="0" smtClean="0"/>
              <a:t>中門</a:t>
            </a:r>
            <a:r>
              <a:rPr lang="zh-TW" altLang="en-US" sz="4000" b="1" dirty="0"/>
              <a:t>訓事工的難處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2064" lvl="0" indent="-514350">
              <a:buFont typeface="+mj-lt"/>
              <a:buAutoNum type="arabicPeriod"/>
            </a:pPr>
            <a:endParaRPr lang="en-US" altLang="zh-TW" sz="2800" dirty="0" smtClean="0"/>
          </a:p>
          <a:p>
            <a:pPr marL="512064" lvl="0" indent="-514350">
              <a:buFont typeface="+mj-lt"/>
              <a:buAutoNum type="arabicPeriod"/>
            </a:pPr>
            <a:r>
              <a:rPr lang="zh-TW" altLang="en-US" sz="2800" dirty="0" smtClean="0"/>
              <a:t>目標</a:t>
            </a:r>
            <a:r>
              <a:rPr lang="zh-TW" altLang="en-US" sz="2800" dirty="0"/>
              <a:t>不清楚 </a:t>
            </a:r>
            <a:r>
              <a:rPr lang="en-US" sz="2800" dirty="0"/>
              <a:t>– </a:t>
            </a:r>
            <a:r>
              <a:rPr lang="zh-TW" altLang="en-US" sz="2800" dirty="0"/>
              <a:t>我們要培養出怎樣的人</a:t>
            </a:r>
            <a:r>
              <a:rPr lang="zh-TW" altLang="en-US" sz="2800" dirty="0" smtClean="0"/>
              <a:t>？</a:t>
            </a:r>
            <a:endParaRPr lang="en-US" sz="2800" dirty="0"/>
          </a:p>
          <a:p>
            <a:pPr marL="512064" lvl="0" indent="-514350">
              <a:buFont typeface="+mj-lt"/>
              <a:buAutoNum type="arabicPeriod"/>
            </a:pPr>
            <a:r>
              <a:rPr lang="zh-TW" altLang="en-US" sz="2800" dirty="0"/>
              <a:t>政策不清楚 </a:t>
            </a:r>
            <a:r>
              <a:rPr lang="en-US" sz="2800" dirty="0"/>
              <a:t>– </a:t>
            </a:r>
            <a:r>
              <a:rPr lang="zh-TW" altLang="en-US" sz="2800" dirty="0"/>
              <a:t>自理或借重？學院式或師徒式？</a:t>
            </a:r>
            <a:endParaRPr lang="en-US" sz="2800" dirty="0"/>
          </a:p>
          <a:p>
            <a:pPr marL="512064" lvl="0" indent="-514350">
              <a:buFont typeface="+mj-lt"/>
              <a:buAutoNum type="arabicPeriod"/>
            </a:pPr>
            <a:r>
              <a:rPr lang="zh-TW" altLang="en-US" sz="2800" dirty="0" smtClean="0"/>
              <a:t>計劃</a:t>
            </a:r>
            <a:r>
              <a:rPr lang="zh-TW" altLang="en-US" sz="2800" dirty="0"/>
              <a:t>不周全 </a:t>
            </a:r>
            <a:r>
              <a:rPr lang="en-US" sz="2800" dirty="0"/>
              <a:t>– </a:t>
            </a:r>
            <a:r>
              <a:rPr lang="zh-TW" altLang="en-US" sz="2800" dirty="0"/>
              <a:t>想到哪裡，教到哪裡；有什麽師資，開什麽課。</a:t>
            </a:r>
            <a:endParaRPr lang="en-US" sz="2800" dirty="0"/>
          </a:p>
          <a:p>
            <a:pPr marL="512064" lvl="0" indent="-514350">
              <a:buFont typeface="+mj-lt"/>
              <a:buAutoNum type="arabicPeriod"/>
            </a:pPr>
            <a:r>
              <a:rPr lang="zh-TW" altLang="en-US" sz="2800" dirty="0"/>
              <a:t>方法不完備 </a:t>
            </a:r>
            <a:r>
              <a:rPr lang="en-US" sz="2800" dirty="0"/>
              <a:t>– </a:t>
            </a:r>
            <a:r>
              <a:rPr lang="zh-TW" altLang="en-US" sz="2800" dirty="0"/>
              <a:t>只著重授課式的造就班。</a:t>
            </a:r>
            <a:endParaRPr lang="en-US" sz="2800" dirty="0"/>
          </a:p>
          <a:p>
            <a:pPr marL="512064" lvl="0" indent="-514350">
              <a:buFont typeface="+mj-lt"/>
              <a:buAutoNum type="arabicPeriod"/>
            </a:pPr>
            <a:r>
              <a:rPr lang="zh-TW" altLang="en-US" sz="2800" dirty="0"/>
              <a:t>師資不足夠 </a:t>
            </a:r>
            <a:r>
              <a:rPr lang="en-US" sz="2800" dirty="0"/>
              <a:t>– </a:t>
            </a:r>
            <a:r>
              <a:rPr lang="zh-TW" altLang="en-US" sz="2800" dirty="0"/>
              <a:t>質與量的難處。</a:t>
            </a:r>
            <a:endParaRPr lang="en-US" sz="2800" dirty="0"/>
          </a:p>
          <a:p>
            <a:pPr marL="512064" lvl="0" indent="-514350">
              <a:buFont typeface="+mj-lt"/>
              <a:buAutoNum type="arabicPeriod"/>
            </a:pPr>
            <a:r>
              <a:rPr lang="zh-TW" altLang="en-US" sz="2800" dirty="0"/>
              <a:t>協調不得當 </a:t>
            </a:r>
            <a:r>
              <a:rPr lang="en-US" sz="2800" dirty="0"/>
              <a:t>– </a:t>
            </a:r>
            <a:r>
              <a:rPr lang="zh-TW" altLang="en-US" sz="2800" dirty="0"/>
              <a:t>缺少輔導的關顧。</a:t>
            </a:r>
            <a:endParaRPr lang="en-US" sz="2800" dirty="0"/>
          </a:p>
          <a:p>
            <a:pPr marL="512064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7170" name="Picture 2" descr="C:\Users\Arthur\AppData\Local\Microsoft\Windows\Temporary Internet Files\Content.IE5\5GT52CM1\MC9003910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9290"/>
            <a:ext cx="1371600" cy="217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rthur\AppData\Local\Microsoft\Windows\Temporary Internet Files\Content.IE5\DE85M4E6\MC9003676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19334"/>
            <a:ext cx="2971800" cy="27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1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Brian, Johnson, and Arthur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代代相傳的門徒訓練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教會</a:t>
            </a:r>
            <a:r>
              <a:rPr lang="zh-TW" altLang="en-US" b="1" dirty="0" smtClean="0"/>
              <a:t>中門</a:t>
            </a:r>
            <a:r>
              <a:rPr lang="zh-TW" altLang="en-US" b="1" dirty="0"/>
              <a:t>訓事</a:t>
            </a:r>
            <a:r>
              <a:rPr lang="zh-TW" altLang="en-US" b="1" dirty="0" smtClean="0"/>
              <a:t>工的難處</a:t>
            </a:r>
            <a:r>
              <a:rPr lang="en-US" altLang="zh-TW" b="1" dirty="0" smtClean="0"/>
              <a:t> (</a:t>
            </a:r>
            <a:r>
              <a:rPr lang="zh-TW" altLang="en-US" b="1" dirty="0" smtClean="0"/>
              <a:t>續</a:t>
            </a:r>
            <a:r>
              <a:rPr lang="en-US" altLang="zh-TW" b="1" dirty="0" smtClean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6050280" cy="4937760"/>
          </a:xfrm>
        </p:spPr>
        <p:txBody>
          <a:bodyPr>
            <a:normAutofit/>
          </a:bodyPr>
          <a:lstStyle/>
          <a:p>
            <a:pPr marL="512064" lvl="0" indent="-514350">
              <a:buFont typeface="+mj-lt"/>
              <a:buAutoNum type="arabicPeriod" startAt="7"/>
            </a:pPr>
            <a:endParaRPr lang="en-US" altLang="zh-TW" sz="2800" dirty="0" smtClean="0"/>
          </a:p>
          <a:p>
            <a:pPr marL="512064" lvl="0" indent="-514350">
              <a:buFont typeface="+mj-lt"/>
              <a:buAutoNum type="arabicPeriod" startAt="7"/>
            </a:pPr>
            <a:r>
              <a:rPr lang="zh-TW" altLang="en-US" sz="2800" dirty="0" smtClean="0"/>
              <a:t>課程不專</a:t>
            </a:r>
            <a:r>
              <a:rPr lang="zh-TW" altLang="en-US" sz="2800" dirty="0"/>
              <a:t>精 </a:t>
            </a:r>
            <a:r>
              <a:rPr lang="en-US" sz="2800" dirty="0"/>
              <a:t>– </a:t>
            </a:r>
            <a:r>
              <a:rPr lang="zh-TW" altLang="en-US" sz="2800" dirty="0"/>
              <a:t>魚與熊掌想要兼得。</a:t>
            </a:r>
            <a:endParaRPr lang="en-US" sz="2800" dirty="0"/>
          </a:p>
          <a:p>
            <a:pPr marL="512064" lvl="0" indent="-514350">
              <a:buFont typeface="+mj-lt"/>
              <a:buAutoNum type="arabicPeriod" startAt="7"/>
            </a:pPr>
            <a:r>
              <a:rPr lang="zh-TW" altLang="en-US" sz="2800" dirty="0"/>
              <a:t>推廣不普遍 </a:t>
            </a:r>
            <a:r>
              <a:rPr lang="en-US" sz="2800" dirty="0"/>
              <a:t>– </a:t>
            </a:r>
            <a:r>
              <a:rPr lang="zh-TW" altLang="en-US" sz="2800" dirty="0"/>
              <a:t>沒有善用「小眾傳播」。</a:t>
            </a:r>
            <a:endParaRPr lang="en-US" sz="2800" dirty="0"/>
          </a:p>
          <a:p>
            <a:pPr marL="512064" lvl="0" indent="-514350">
              <a:buFont typeface="+mj-lt"/>
              <a:buAutoNum type="arabicPeriod" startAt="7"/>
            </a:pPr>
            <a:r>
              <a:rPr lang="zh-TW" altLang="en-US" sz="2800" dirty="0"/>
              <a:t>資訊不充裕 </a:t>
            </a:r>
            <a:r>
              <a:rPr lang="en-US" sz="2800" dirty="0"/>
              <a:t>– </a:t>
            </a:r>
            <a:r>
              <a:rPr lang="zh-TW" altLang="en-US" sz="2800" dirty="0"/>
              <a:t>藍圖與指南的需求。</a:t>
            </a:r>
            <a:endParaRPr lang="en-US" sz="2800" dirty="0"/>
          </a:p>
          <a:p>
            <a:pPr marL="512064" lvl="0" indent="-514350">
              <a:buFont typeface="+mj-lt"/>
              <a:buAutoNum type="arabicPeriod" startAt="7"/>
            </a:pPr>
            <a:r>
              <a:rPr lang="zh-TW" altLang="en-US" sz="2800" dirty="0"/>
              <a:t>執行不智慧 </a:t>
            </a:r>
            <a:r>
              <a:rPr lang="en-US" sz="2800" dirty="0"/>
              <a:t>– </a:t>
            </a:r>
            <a:r>
              <a:rPr lang="zh-TW" altLang="en-US" sz="2800" dirty="0"/>
              <a:t>如何活用教學法？</a:t>
            </a:r>
            <a:endParaRPr lang="en-US" sz="2800" dirty="0"/>
          </a:p>
          <a:p>
            <a:pPr marL="512064" lvl="0" indent="-514350">
              <a:buFont typeface="+mj-lt"/>
              <a:buAutoNum type="arabicPeriod" startAt="7"/>
            </a:pPr>
            <a:r>
              <a:rPr lang="zh-TW" altLang="en-US" sz="2800" dirty="0"/>
              <a:t>檢討不得當 </a:t>
            </a:r>
            <a:r>
              <a:rPr lang="en-US" sz="2800" dirty="0"/>
              <a:t>– </a:t>
            </a:r>
            <a:r>
              <a:rPr lang="zh-TW" altLang="en-US" sz="2800" dirty="0"/>
              <a:t>面子或進步？愛心與勇氣？</a:t>
            </a:r>
            <a:endParaRPr lang="en-US" sz="2800" dirty="0"/>
          </a:p>
          <a:p>
            <a:pPr marL="512064" indent="-514350">
              <a:buFont typeface="+mj-lt"/>
              <a:buAutoNum type="arabicPeriod" startAt="7"/>
            </a:pPr>
            <a:r>
              <a:rPr lang="zh-TW" altLang="en-US" sz="2800" dirty="0"/>
              <a:t>成果不珍惜 </a:t>
            </a:r>
            <a:r>
              <a:rPr lang="en-US" sz="2800" dirty="0"/>
              <a:t>– </a:t>
            </a:r>
            <a:r>
              <a:rPr lang="zh-TW" altLang="en-US" sz="2800" dirty="0"/>
              <a:t>建檔和再運用的期待。</a:t>
            </a:r>
            <a:r>
              <a:rPr lang="en-US" sz="2800" dirty="0"/>
              <a:t> </a:t>
            </a:r>
          </a:p>
        </p:txBody>
      </p:sp>
      <p:pic>
        <p:nvPicPr>
          <p:cNvPr id="8194" name="Picture 2" descr="C:\Users\Arthur\AppData\Local\Microsoft\Windows\Temporary Internet Files\Content.IE5\9WTINZSH\MC9102174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86200"/>
            <a:ext cx="2733429" cy="194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80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/>
              <a:t>教會對門徒訓練的誤解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5593080" cy="493776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zh-TW" altLang="en-US" sz="2800" dirty="0"/>
              <a:t>誤以為靈命的成長可以單靠個人的靈修，不需借助門徒訓練。</a:t>
            </a:r>
            <a:endParaRPr lang="en-US" sz="2800" dirty="0"/>
          </a:p>
          <a:p>
            <a:pPr lvl="0"/>
            <a:r>
              <a:rPr lang="zh-TW" altLang="en-US" sz="2800" dirty="0"/>
              <a:t>誤以為過分重視門徒訓練會忽略傳福音的工作。</a:t>
            </a:r>
            <a:endParaRPr lang="en-US" sz="2800" dirty="0"/>
          </a:p>
          <a:p>
            <a:pPr lvl="0"/>
            <a:r>
              <a:rPr lang="zh-TW" altLang="en-US" sz="2800" dirty="0"/>
              <a:t>誤以為門徒訓練重個人的栽培，會對教會的整體牧養工作造成困擾。</a:t>
            </a:r>
            <a:endParaRPr lang="en-US" sz="2800" dirty="0"/>
          </a:p>
          <a:p>
            <a:pPr lvl="0"/>
            <a:r>
              <a:rPr lang="zh-TW" altLang="en-US" sz="2800" dirty="0"/>
              <a:t>誤以為門徒訓練是教會領袖的工作，一般信徒沒有能力作此事奉。</a:t>
            </a:r>
            <a:endParaRPr lang="en-US" sz="2800" dirty="0"/>
          </a:p>
          <a:p>
            <a:pPr lvl="0"/>
            <a:r>
              <a:rPr lang="zh-TW" altLang="en-US" sz="2800" dirty="0"/>
              <a:t>誤以為門徒訓練是教會增長的特效藥。</a:t>
            </a:r>
            <a:endParaRPr lang="en-US" sz="2800" dirty="0"/>
          </a:p>
          <a:p>
            <a:pPr lvl="0"/>
            <a:r>
              <a:rPr lang="zh-TW" altLang="en-US" sz="2800" dirty="0"/>
              <a:t>誤以為門徒訓練既是神所喜悅的事工，就必發展順利。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6148" name="Picture 4" descr="C:\Users\Arthur\AppData\Local\Microsoft\Windows\Temporary Internet Files\Content.IE5\VYF2RNXR\MP90042273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411" y="26670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84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/>
              <a:t>門徒訓練的定義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5821680" cy="5026152"/>
          </a:xfrm>
        </p:spPr>
        <p:txBody>
          <a:bodyPr>
            <a:normAutofit fontScale="92500"/>
          </a:bodyPr>
          <a:lstStyle/>
          <a:p>
            <a:r>
              <a:rPr lang="zh-TW" altLang="en-US" sz="2800" dirty="0"/>
              <a:t>門徒訓練是由一個願意效法基督的成熟基督徒，利用有系統和有計劃的安排，透過教導和實際生活的影響，去訓練另一個或幾個基督徒，使他或他們也能效法 基督耶穌，並且在受訓之後，他或他們也可以用同樣的方式，訓練別的基督徒，叫另一些人也能效法基督。</a:t>
            </a:r>
            <a:endParaRPr lang="en-US" sz="2800" dirty="0"/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保羅對提摩</a:t>
            </a:r>
            <a:r>
              <a:rPr lang="zh-TW" altLang="en-US" sz="2800" dirty="0"/>
              <a:t>太的提醒：</a:t>
            </a:r>
            <a:r>
              <a:rPr lang="en-US" sz="2800" dirty="0"/>
              <a:t>“</a:t>
            </a:r>
            <a:r>
              <a:rPr lang="zh-TW" altLang="en-US" sz="2800" dirty="0"/>
              <a:t>你在許多見證人面前聽見我所教 訓的，也要交託那忠心能教導別人的人。</a:t>
            </a:r>
            <a:r>
              <a:rPr lang="en-US" sz="2800" dirty="0"/>
              <a:t>”(</a:t>
            </a:r>
            <a:r>
              <a:rPr lang="zh-TW" altLang="en-US" sz="2800" dirty="0"/>
              <a:t>提後</a:t>
            </a:r>
            <a:r>
              <a:rPr lang="en-US" sz="2800" dirty="0"/>
              <a:t>2</a:t>
            </a:r>
            <a:r>
              <a:rPr lang="zh-TW" altLang="en-US" sz="2800" dirty="0"/>
              <a:t>：</a:t>
            </a:r>
            <a:r>
              <a:rPr lang="en-US" sz="2800" dirty="0"/>
              <a:t>2) </a:t>
            </a:r>
          </a:p>
        </p:txBody>
      </p:sp>
      <p:pic>
        <p:nvPicPr>
          <p:cNvPr id="1026" name="Picture 2" descr="C:\Users\Arthur\AppData\Local\Microsoft\Windows\Temporary Internet Files\Content.IE5\9WTINZSH\MC9000583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905000"/>
            <a:ext cx="2727325" cy="344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26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+mn-lt"/>
              </a:rPr>
              <a:t>門徒訓練的</a:t>
            </a:r>
            <a:r>
              <a:rPr lang="zh-TW" altLang="en-US" sz="4000" dirty="0"/>
              <a:t>特點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4373880" cy="48737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zh-TW" altLang="en-US" sz="2800" dirty="0"/>
              <a:t>是一種師徒相授的關係：透過示範和模仿，完成教和學的過程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lvl="0"/>
            <a:endParaRPr lang="en-US" sz="2800" dirty="0"/>
          </a:p>
          <a:p>
            <a:pPr lvl="0"/>
            <a:r>
              <a:rPr lang="zh-TW" altLang="en-US" sz="2800" dirty="0"/>
              <a:t>以生命影響生命：“你們該效法我，像我效法基督一樣。</a:t>
            </a:r>
            <a:r>
              <a:rPr lang="zh-CN" altLang="en-US" sz="2800" dirty="0"/>
              <a:t>”（林前</a:t>
            </a:r>
            <a:r>
              <a:rPr lang="en-US" sz="2800" dirty="0"/>
              <a:t>11:1</a:t>
            </a:r>
            <a:r>
              <a:rPr lang="zh-CN" altLang="en-US" sz="2800" dirty="0" smtClean="0"/>
              <a:t>）</a:t>
            </a:r>
            <a:endParaRPr lang="en-US" altLang="zh-CN" sz="2800" dirty="0" smtClean="0"/>
          </a:p>
          <a:p>
            <a:pPr lvl="0"/>
            <a:endParaRPr lang="en-US" sz="2800" dirty="0"/>
          </a:p>
          <a:p>
            <a:pPr lvl="0"/>
            <a:r>
              <a:rPr lang="zh-TW" altLang="en-US" sz="2800" dirty="0"/>
              <a:t>有系統的訓練：重點不是講授，在教導之外加上實習，讓學員在特別安排的訓練中，懂得運用所學到的東西。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2050" name="Picture 2" descr="C:\Users\Arthur\AppData\Local\Microsoft\Windows\Temporary Internet Files\Content.IE5\5GT52CM1\MC9000583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969945" cy="346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99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/>
              <a:t>門徒訓練的目標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馬太福音</a:t>
            </a:r>
            <a:r>
              <a:rPr lang="en-US" sz="2800" dirty="0"/>
              <a:t>28:19-20</a:t>
            </a:r>
            <a:r>
              <a:rPr lang="zh-TW" altLang="en-US" sz="2800" dirty="0"/>
              <a:t>，“所以你們要去，使萬民作我的門徒，奉父、子、聖靈的名，給他們施洗，凡我所吩咐你們的，都教訓他們遵守，我就常與你們同在，直到世界的末了。</a:t>
            </a:r>
            <a:r>
              <a:rPr lang="zh-CN" altLang="en-US" sz="2800" dirty="0" smtClean="0"/>
              <a:t>”</a:t>
            </a:r>
            <a:endParaRPr lang="en-US" altLang="zh-CN" sz="2800" dirty="0" smtClean="0"/>
          </a:p>
          <a:p>
            <a:endParaRPr lang="en-US" sz="2800" dirty="0"/>
          </a:p>
          <a:p>
            <a:pPr lvl="0"/>
            <a:r>
              <a:rPr lang="zh-TW" altLang="en-US" sz="2800" dirty="0"/>
              <a:t>對內：使受訓者成為主的門徒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lvl="0"/>
            <a:endParaRPr lang="en-US" sz="2800" dirty="0"/>
          </a:p>
          <a:p>
            <a:r>
              <a:rPr lang="zh-TW" altLang="en-US" sz="2800" dirty="0"/>
              <a:t>對外：受訓者建立別人成為主的門徒。</a:t>
            </a:r>
            <a:r>
              <a:rPr lang="en-US" sz="2800" dirty="0"/>
              <a:t> </a:t>
            </a:r>
          </a:p>
        </p:txBody>
      </p:sp>
      <p:pic>
        <p:nvPicPr>
          <p:cNvPr id="3074" name="Picture 2" descr="C:\Users\Arthur\AppData\Local\Microsoft\Windows\Temporary Internet Files\Content.IE5\VYF2RNXR\MC9002511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24200"/>
            <a:ext cx="2432364" cy="253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98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/>
              <a:t>門徒</a:t>
            </a:r>
            <a:r>
              <a:rPr lang="zh-TW" altLang="en-US" sz="4000" b="1" dirty="0" smtClean="0"/>
              <a:t>訓練的</a:t>
            </a:r>
            <a:r>
              <a:rPr lang="zh-TW" altLang="en-US" sz="4000" b="1" dirty="0"/>
              <a:t>重要性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sz="2800" dirty="0"/>
              <a:t>門徒訓練是徹底遵行大使命的福音策略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lvl="0"/>
            <a:endParaRPr lang="en-US" sz="2800" dirty="0"/>
          </a:p>
          <a:p>
            <a:pPr lvl="0"/>
            <a:r>
              <a:rPr lang="zh-TW" altLang="en-US" sz="2800" dirty="0"/>
              <a:t>門徒訓練的增長速度非常可觀，可以使大使命早日完成。</a:t>
            </a:r>
            <a:endParaRPr lang="en-US" sz="2800" dirty="0"/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門徒</a:t>
            </a:r>
            <a:r>
              <a:rPr lang="zh-TW" altLang="en-US" sz="2800" dirty="0"/>
              <a:t>訓練能切實栽培門徒的屬靈素質。</a:t>
            </a:r>
            <a:r>
              <a:rPr lang="en-US" sz="2800" dirty="0"/>
              <a:t> </a:t>
            </a:r>
          </a:p>
        </p:txBody>
      </p:sp>
      <p:pic>
        <p:nvPicPr>
          <p:cNvPr id="4098" name="Picture 2" descr="C:\Users\Arthur\AppData\Local\Microsoft\Windows\Temporary Internet Files\Content.IE5\9WTINZSH\MC9001965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1788566" cy="173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05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如何開始門徒訓練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ea"/>
              </a:rPr>
              <a:t> 1. </a:t>
            </a:r>
            <a:r>
              <a:rPr lang="zh-TW" altLang="en-US" sz="3600" dirty="0">
                <a:latin typeface="+mn-ea"/>
              </a:rPr>
              <a:t>什麼是「教會」</a:t>
            </a:r>
            <a:r>
              <a:rPr lang="en-US" sz="3600" dirty="0">
                <a:latin typeface="+mn-ea"/>
              </a:rPr>
              <a:t>?</a:t>
            </a:r>
          </a:p>
          <a:p>
            <a:r>
              <a:rPr lang="en-US" sz="3600" dirty="0">
                <a:latin typeface="+mn-ea"/>
              </a:rPr>
              <a:t> 2. </a:t>
            </a:r>
            <a:r>
              <a:rPr lang="zh-TW" altLang="en-US" sz="3600" dirty="0">
                <a:latin typeface="+mn-ea"/>
              </a:rPr>
              <a:t>誰是「門徒」</a:t>
            </a:r>
            <a:r>
              <a:rPr lang="en-US" sz="3600" dirty="0">
                <a:latin typeface="+mn-ea"/>
              </a:rPr>
              <a:t>?</a:t>
            </a:r>
          </a:p>
          <a:p>
            <a:r>
              <a:rPr lang="en-US" sz="3600" dirty="0">
                <a:latin typeface="+mn-ea"/>
              </a:rPr>
              <a:t> 3. </a:t>
            </a:r>
            <a:r>
              <a:rPr lang="zh-TW" altLang="en-US" sz="3600" dirty="0">
                <a:latin typeface="+mn-ea"/>
              </a:rPr>
              <a:t>何謂「訓練」</a:t>
            </a:r>
            <a:r>
              <a:rPr lang="en-US" sz="3600" dirty="0">
                <a:latin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0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210</TotalTime>
  <Words>719</Words>
  <Application>Microsoft Macintosh PowerPoint</Application>
  <PresentationFormat>On-screen Show (4:3)</PresentationFormat>
  <Paragraphs>110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Soho</vt:lpstr>
      <vt:lpstr>Default Design</vt:lpstr>
      <vt:lpstr>     ABC  2012     </vt:lpstr>
      <vt:lpstr>代代相傳的門徒訓練</vt:lpstr>
      <vt:lpstr>教會對門徒訓練的誤解</vt:lpstr>
      <vt:lpstr>門徒訓練的定義 </vt:lpstr>
      <vt:lpstr>門徒訓練的特點</vt:lpstr>
      <vt:lpstr>門徒訓練的目標 </vt:lpstr>
      <vt:lpstr>門徒訓練的重要性</vt:lpstr>
      <vt:lpstr>如何開始門徒訓練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門徒訓練例證與分享</vt:lpstr>
      <vt:lpstr>門徒訓練方法的對比</vt:lpstr>
      <vt:lpstr>現實情況的反思</vt:lpstr>
      <vt:lpstr>教會中門訓事工的難處 </vt:lpstr>
      <vt:lpstr>教會中門訓事工的難處 (續) 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Arthur Tam</cp:lastModifiedBy>
  <cp:revision>38</cp:revision>
  <dcterms:created xsi:type="dcterms:W3CDTF">2012-03-03T07:06:17Z</dcterms:created>
  <dcterms:modified xsi:type="dcterms:W3CDTF">2012-09-15T17:34:24Z</dcterms:modified>
</cp:coreProperties>
</file>