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277" r:id="rId4"/>
    <p:sldId id="258" r:id="rId5"/>
    <p:sldId id="259" r:id="rId6"/>
    <p:sldId id="260" r:id="rId7"/>
    <p:sldId id="276" r:id="rId8"/>
    <p:sldId id="275" r:id="rId9"/>
    <p:sldId id="273" r:id="rId10"/>
    <p:sldId id="274" r:id="rId11"/>
    <p:sldId id="261" r:id="rId12"/>
    <p:sldId id="262" r:id="rId13"/>
    <p:sldId id="263" r:id="rId14"/>
    <p:sldId id="278" r:id="rId15"/>
    <p:sldId id="265" r:id="rId16"/>
    <p:sldId id="266" r:id="rId17"/>
    <p:sldId id="279" r:id="rId18"/>
    <p:sldId id="268"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6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8498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1399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9083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667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2746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7997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1790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440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887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1708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647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204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57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511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2737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9/16/2017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3343707"/>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dn.com/news/story/6812/2463459"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zh.wikipedia.org/wiki/%E8%91%89%E7%92%87"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dn.com/news/story/6813/2668225"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0431" y="1691526"/>
            <a:ext cx="7692922" cy="2262781"/>
          </a:xfrm>
        </p:spPr>
        <p:txBody>
          <a:bodyPr>
            <a:normAutofit fontScale="90000"/>
          </a:bodyPr>
          <a:lstStyle/>
          <a:p>
            <a:r>
              <a:rPr lang="zh-TW" altLang="en-US" dirty="0">
                <a:latin typeface="SimSun" panose="02010600030101010101" pitchFamily="2" charset="-122"/>
                <a:ea typeface="SimSun" panose="02010600030101010101" pitchFamily="2" charset="-122"/>
              </a:rPr>
              <a:t>從</a:t>
            </a:r>
            <a:r>
              <a:rPr lang="en-US" altLang="zh-TW" dirty="0">
                <a:latin typeface="SimSun" panose="02010600030101010101" pitchFamily="2" charset="-122"/>
                <a:ea typeface="SimSun" panose="02010600030101010101" pitchFamily="2" charset="-122"/>
              </a:rPr>
              <a:t>《</a:t>
            </a:r>
            <a:r>
              <a:rPr lang="zh-TW" altLang="en-US" dirty="0">
                <a:latin typeface="SimSun" panose="02010600030101010101" pitchFamily="2" charset="-122"/>
                <a:ea typeface="SimSun" panose="02010600030101010101" pitchFamily="2" charset="-122"/>
              </a:rPr>
              <a:t>以斯帖記</a:t>
            </a:r>
            <a:r>
              <a:rPr lang="en-US" altLang="zh-TW" dirty="0">
                <a:latin typeface="SimSun" panose="02010600030101010101" pitchFamily="2" charset="-122"/>
                <a:ea typeface="SimSun" panose="02010600030101010101" pitchFamily="2" charset="-122"/>
              </a:rPr>
              <a:t>》</a:t>
            </a:r>
            <a:r>
              <a:rPr lang="zh-TW" altLang="en-US" dirty="0">
                <a:latin typeface="SimSun" panose="02010600030101010101" pitchFamily="2" charset="-122"/>
                <a:ea typeface="SimSun" panose="02010600030101010101" pitchFamily="2" charset="-122"/>
              </a:rPr>
              <a:t>看信仰傳承</a:t>
            </a:r>
            <a:br>
              <a:rPr lang="zh-TW" altLang="en-US" dirty="0">
                <a:latin typeface="SimSun" panose="02010600030101010101" pitchFamily="2" charset="-122"/>
                <a:ea typeface="SimSun" panose="02010600030101010101" pitchFamily="2" charset="-122"/>
              </a:rPr>
            </a:br>
            <a:r>
              <a:rPr lang="en-US" altLang="zh-TW" dirty="0">
                <a:latin typeface="SimSun" panose="02010600030101010101" pitchFamily="2" charset="-122"/>
                <a:ea typeface="SimSun" panose="02010600030101010101" pitchFamily="2" charset="-122"/>
              </a:rPr>
              <a:t>——</a:t>
            </a:r>
            <a:r>
              <a:rPr lang="zh-TW" altLang="en-US" dirty="0">
                <a:latin typeface="SimSun" panose="02010600030101010101" pitchFamily="2" charset="-122"/>
                <a:ea typeface="SimSun" panose="02010600030101010101" pitchFamily="2" charset="-122"/>
              </a:rPr>
              <a:t>再思北美華人基督徒信仰傳承上的困境</a:t>
            </a:r>
            <a:endParaRPr lang="en-US" dirty="0">
              <a:latin typeface="SimSun" panose="02010600030101010101" pitchFamily="2" charset="-122"/>
              <a:ea typeface="SimSun" panose="02010600030101010101" pitchFamily="2" charset="-122"/>
            </a:endParaRPr>
          </a:p>
        </p:txBody>
      </p:sp>
      <p:sp>
        <p:nvSpPr>
          <p:cNvPr id="3" name="Subtitle 2"/>
          <p:cNvSpPr>
            <a:spLocks noGrp="1"/>
          </p:cNvSpPr>
          <p:nvPr>
            <p:ph type="subTitle" idx="1"/>
          </p:nvPr>
        </p:nvSpPr>
        <p:spPr>
          <a:xfrm>
            <a:off x="2589213" y="5109888"/>
            <a:ext cx="8915399" cy="1126283"/>
          </a:xfrm>
        </p:spPr>
        <p:txBody>
          <a:bodyPr>
            <a:normAutofit/>
          </a:bodyPr>
          <a:lstStyle/>
          <a:p>
            <a:r>
              <a:rPr lang="zh-TW" altLang="en-US" sz="2400" dirty="0">
                <a:solidFill>
                  <a:schemeClr val="tx1"/>
                </a:solidFill>
                <a:latin typeface="SimSun" panose="02010600030101010101" pitchFamily="2" charset="-122"/>
                <a:ea typeface="SimSun" panose="02010600030101010101" pitchFamily="2" charset="-122"/>
              </a:rPr>
              <a:t>方向青</a:t>
            </a:r>
            <a:r>
              <a:rPr lang="en-US" altLang="zh-TW" sz="2400" dirty="0">
                <a:solidFill>
                  <a:schemeClr val="tx1"/>
                </a:solidFill>
                <a:latin typeface="SimSun" panose="02010600030101010101" pitchFamily="2" charset="-122"/>
                <a:ea typeface="SimSun" panose="02010600030101010101" pitchFamily="2" charset="-122"/>
              </a:rPr>
              <a:t>/Janet Fang</a:t>
            </a:r>
            <a:endParaRPr lang="zh-TW" altLang="en-US" sz="2400" dirty="0">
              <a:solidFill>
                <a:schemeClr val="tx1"/>
              </a:solidFill>
              <a:latin typeface="SimSun" panose="02010600030101010101" pitchFamily="2" charset="-122"/>
              <a:ea typeface="SimSun" panose="02010600030101010101" pitchFamily="2" charset="-122"/>
            </a:endParaRPr>
          </a:p>
          <a:p>
            <a:r>
              <a:rPr lang="zh-TW" altLang="en-US" sz="2400" dirty="0">
                <a:solidFill>
                  <a:schemeClr val="tx1"/>
                </a:solidFill>
                <a:latin typeface="SimSun" panose="02010600030101010101" pitchFamily="2" charset="-122"/>
                <a:ea typeface="SimSun" panose="02010600030101010101" pitchFamily="2" charset="-122"/>
              </a:rPr>
              <a:t>正道神學院基督教研究碩士生</a:t>
            </a:r>
          </a:p>
        </p:txBody>
      </p:sp>
      <p:pic>
        <p:nvPicPr>
          <p:cNvPr id="4" name="Picture 3"/>
          <p:cNvPicPr>
            <a:picLocks noChangeAspect="1"/>
          </p:cNvPicPr>
          <p:nvPr/>
        </p:nvPicPr>
        <p:blipFill>
          <a:blip r:embed="rId2"/>
          <a:stretch>
            <a:fillRect/>
          </a:stretch>
        </p:blipFill>
        <p:spPr>
          <a:xfrm>
            <a:off x="464192" y="226093"/>
            <a:ext cx="1987177" cy="1996080"/>
          </a:xfrm>
          <a:prstGeom prst="rect">
            <a:avLst/>
          </a:prstGeom>
        </p:spPr>
      </p:pic>
      <p:pic>
        <p:nvPicPr>
          <p:cNvPr id="5122" name="Picture 2" descr="Image result for Chinese father and daugh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353" y="4339501"/>
            <a:ext cx="2286000" cy="189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05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81209" y="418650"/>
            <a:ext cx="5956952" cy="3969409"/>
          </a:xfrm>
          <a:prstGeom prst="rect">
            <a:avLst/>
          </a:prstGeom>
        </p:spPr>
      </p:pic>
      <p:sp>
        <p:nvSpPr>
          <p:cNvPr id="5" name="Rectangle 4"/>
          <p:cNvSpPr/>
          <p:nvPr/>
        </p:nvSpPr>
        <p:spPr>
          <a:xfrm>
            <a:off x="1988814" y="4488210"/>
            <a:ext cx="7784167" cy="1969770"/>
          </a:xfrm>
          <a:prstGeom prst="rect">
            <a:avLst/>
          </a:prstGeom>
        </p:spPr>
        <p:txBody>
          <a:bodyPr wrap="square">
            <a:spAutoFit/>
          </a:bodyPr>
          <a:lstStyle/>
          <a:p>
            <a:pPr algn="just"/>
            <a:r>
              <a:rPr lang="en-US" altLang="zh-TW" dirty="0">
                <a:latin typeface="SimSun" panose="02010600030101010101" pitchFamily="2" charset="-122"/>
                <a:ea typeface="SimSun" panose="02010600030101010101" pitchFamily="2" charset="-122"/>
              </a:rPr>
              <a:t>“10</a:t>
            </a:r>
            <a:r>
              <a:rPr lang="zh-TW" altLang="en-US" dirty="0">
                <a:latin typeface="SimSun" panose="02010600030101010101" pitchFamily="2" charset="-122"/>
                <a:ea typeface="SimSun" panose="02010600030101010101" pitchFamily="2" charset="-122"/>
              </a:rPr>
              <a:t>歲跟著家人移民夏威夷的台南女兒郭瑞筠，</a:t>
            </a:r>
            <a:r>
              <a:rPr lang="en-US" altLang="zh-TW" dirty="0">
                <a:latin typeface="SimSun" panose="02010600030101010101" pitchFamily="2" charset="-122"/>
                <a:ea typeface="SimSun" panose="02010600030101010101" pitchFamily="2" charset="-122"/>
              </a:rPr>
              <a:t>2016</a:t>
            </a:r>
            <a:r>
              <a:rPr lang="zh-TW" altLang="en-US" dirty="0">
                <a:latin typeface="SimSun" panose="02010600030101010101" pitchFamily="2" charset="-122"/>
                <a:ea typeface="SimSun" panose="02010600030101010101" pitchFamily="2" charset="-122"/>
              </a:rPr>
              <a:t>年</a:t>
            </a:r>
            <a:r>
              <a:rPr lang="en-US" altLang="zh-TW" dirty="0">
                <a:latin typeface="SimSun" panose="02010600030101010101" pitchFamily="2" charset="-122"/>
                <a:ea typeface="SimSun" panose="02010600030101010101" pitchFamily="2" charset="-122"/>
              </a:rPr>
              <a:t>11</a:t>
            </a:r>
            <a:r>
              <a:rPr lang="zh-TW" altLang="en-US" dirty="0">
                <a:latin typeface="SimSun" panose="02010600030101010101" pitchFamily="2" charset="-122"/>
                <a:ea typeface="SimSun" panose="02010600030101010101" pitchFamily="2" charset="-122"/>
              </a:rPr>
              <a:t>月獲選為夏威夷小姐，今天代表夏威夷州競選美國小姐后冠，雖然未能如願，但她走過這趟美國小姐選美之旅，仍寫下台裔第一人的紀錄。郭瑞筠是首個獲選夏威夷小姐的台灣佳麗。她具有才藝內涵，拉得一手好小提琴；而她受惠於夏威夷陽光，一身古銅色肌膚散發出健康美的氣息。</a:t>
            </a:r>
            <a:r>
              <a:rPr lang="en-US" altLang="zh-TW" dirty="0">
                <a:latin typeface="SimSun" panose="02010600030101010101" pitchFamily="2" charset="-122"/>
                <a:ea typeface="SimSun" panose="02010600030101010101" pitchFamily="2" charset="-122"/>
              </a:rPr>
              <a:t>”</a:t>
            </a:r>
          </a:p>
          <a:p>
            <a:pPr algn="just"/>
            <a:endParaRPr lang="en-US" altLang="zh-TW" dirty="0">
              <a:latin typeface="SimSun" panose="02010600030101010101" pitchFamily="2" charset="-122"/>
              <a:ea typeface="SimSun" panose="02010600030101010101" pitchFamily="2" charset="-122"/>
            </a:endParaRPr>
          </a:p>
          <a:p>
            <a:pPr algn="just"/>
            <a:r>
              <a:rPr lang="zh-TW" altLang="en-US" sz="1400" dirty="0">
                <a:latin typeface="SimSun" panose="02010600030101010101" pitchFamily="2" charset="-122"/>
                <a:ea typeface="SimSun" panose="02010600030101010101" pitchFamily="2" charset="-122"/>
              </a:rPr>
              <a:t>聯合新聞網</a:t>
            </a:r>
            <a:r>
              <a:rPr lang="en-US" altLang="zh-TW" sz="1400" dirty="0">
                <a:latin typeface="SimSun" panose="02010600030101010101" pitchFamily="2" charset="-122"/>
                <a:ea typeface="SimSun" panose="02010600030101010101" pitchFamily="2" charset="-122"/>
              </a:rPr>
              <a:t>,</a:t>
            </a:r>
            <a:r>
              <a:rPr lang="zh-TW" altLang="en-US" sz="1400" dirty="0">
                <a:latin typeface="SimSun" panose="02010600030101010101" pitchFamily="2" charset="-122"/>
                <a:ea typeface="SimSun" panose="02010600030101010101" pitchFamily="2" charset="-122"/>
              </a:rPr>
              <a:t> </a:t>
            </a:r>
            <a:r>
              <a:rPr lang="en-US" altLang="zh-TW" sz="1400" dirty="0">
                <a:latin typeface="SimSun" panose="02010600030101010101" pitchFamily="2" charset="-122"/>
                <a:ea typeface="SimSun" panose="02010600030101010101" pitchFamily="2" charset="-122"/>
                <a:hlinkClick r:id="rId3"/>
              </a:rPr>
              <a:t>https://udn.com/news/story/6812/2463459</a:t>
            </a:r>
            <a:r>
              <a:rPr lang="en-US" altLang="zh-TW" sz="1400" dirty="0">
                <a:latin typeface="SimSun" panose="02010600030101010101" pitchFamily="2" charset="-122"/>
                <a:ea typeface="SimSun" panose="02010600030101010101" pitchFamily="2" charset="-122"/>
              </a:rPr>
              <a:t>, accessed 8/28/2017.</a:t>
            </a:r>
            <a:endParaRPr lang="zh-TW" altLang="en-US" sz="14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32668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6833" y="390070"/>
            <a:ext cx="9229003" cy="5985163"/>
          </a:xfrm>
        </p:spPr>
        <p:txBody>
          <a:bodyPr>
            <a:normAutofit/>
          </a:bodyPr>
          <a:lstStyle/>
          <a:p>
            <a:pPr marL="342900" lvl="2" indent="-342900"/>
            <a:r>
              <a:rPr lang="zh-TW" altLang="en-US" sz="2000" dirty="0">
                <a:latin typeface="SimSun" panose="02010600030101010101" pitchFamily="2" charset="-122"/>
                <a:ea typeface="SimSun" panose="02010600030101010101" pitchFamily="2" charset="-122"/>
              </a:rPr>
              <a:t>北美華人移民與波斯國的猶大人不同之處</a:t>
            </a:r>
            <a:endParaRPr lang="en-US" altLang="zh-TW" sz="2000" dirty="0">
              <a:latin typeface="SimSun" panose="02010600030101010101" pitchFamily="2" charset="-122"/>
              <a:ea typeface="SimSun" panose="02010600030101010101" pitchFamily="2" charset="-122"/>
            </a:endParaRPr>
          </a:p>
          <a:p>
            <a:pPr marL="0" lvl="2" indent="0">
              <a:buNone/>
            </a:pPr>
            <a:endParaRPr lang="en-US" altLang="zh-TW" sz="800" dirty="0">
              <a:latin typeface="SimSun" panose="02010600030101010101" pitchFamily="2" charset="-122"/>
              <a:ea typeface="SimSun" panose="02010600030101010101" pitchFamily="2" charset="-122"/>
            </a:endParaRPr>
          </a:p>
          <a:p>
            <a:pPr marL="800100" lvl="3" indent="-342900"/>
            <a:r>
              <a:rPr lang="zh-TW" altLang="en-US" sz="1800" dirty="0">
                <a:latin typeface="SimSun" panose="02010600030101010101" pitchFamily="2" charset="-122"/>
                <a:ea typeface="SimSun" panose="02010600030101010101" pitchFamily="2" charset="-122"/>
              </a:rPr>
              <a:t>移民到美國的華人，大部分是出於自願的</a:t>
            </a:r>
            <a:r>
              <a:rPr lang="en-US" altLang="zh-TW" sz="1800" dirty="0">
                <a:latin typeface="SimSun" panose="02010600030101010101" pitchFamily="2" charset="-122"/>
                <a:ea typeface="SimSun" panose="02010600030101010101" pitchFamily="2" charset="-122"/>
              </a:rPr>
              <a:t>**</a:t>
            </a:r>
            <a:r>
              <a:rPr lang="zh-TW" altLang="en-US" sz="1800" dirty="0">
                <a:latin typeface="SimSun" panose="02010600030101010101" pitchFamily="2" charset="-122"/>
                <a:ea typeface="SimSun" panose="02010600030101010101" pitchFamily="2" charset="-122"/>
              </a:rPr>
              <a:t>，為了尋找他們的</a:t>
            </a:r>
            <a:r>
              <a:rPr lang="en-US" altLang="zh-TW" sz="1800" dirty="0">
                <a:latin typeface="SimSun" panose="02010600030101010101" pitchFamily="2" charset="-122"/>
                <a:ea typeface="SimSun" panose="02010600030101010101" pitchFamily="2" charset="-122"/>
              </a:rPr>
              <a:t>『</a:t>
            </a:r>
            <a:r>
              <a:rPr lang="zh-TW" altLang="en-US" sz="1800" dirty="0">
                <a:latin typeface="SimSun" panose="02010600030101010101" pitchFamily="2" charset="-122"/>
                <a:ea typeface="SimSun" panose="02010600030101010101" pitchFamily="2" charset="-122"/>
              </a:rPr>
              <a:t>美國夢</a:t>
            </a:r>
            <a:r>
              <a:rPr lang="en-US" altLang="zh-TW" sz="1800" dirty="0">
                <a:latin typeface="SimSun" panose="02010600030101010101" pitchFamily="2" charset="-122"/>
                <a:ea typeface="SimSun" panose="02010600030101010101" pitchFamily="2" charset="-122"/>
              </a:rPr>
              <a:t>』</a:t>
            </a:r>
            <a:r>
              <a:rPr lang="zh-TW" altLang="en-US" sz="1800" dirty="0">
                <a:latin typeface="SimSun" panose="02010600030101010101" pitchFamily="2" charset="-122"/>
                <a:ea typeface="SimSun" panose="02010600030101010101" pitchFamily="2" charset="-122"/>
              </a:rPr>
              <a:t>，而末底改年代的猶大人是出於被迫被擄到波斯國。</a:t>
            </a:r>
            <a:endParaRPr lang="en-US" altLang="zh-TW" sz="1800" dirty="0">
              <a:latin typeface="SimSun" panose="02010600030101010101" pitchFamily="2" charset="-122"/>
              <a:ea typeface="SimSun" panose="02010600030101010101" pitchFamily="2" charset="-122"/>
            </a:endParaRPr>
          </a:p>
          <a:p>
            <a:pPr marL="0" lvl="2" indent="0">
              <a:buNone/>
            </a:pPr>
            <a:endParaRPr lang="en-US" altLang="zh-TW" sz="2000" dirty="0">
              <a:latin typeface="SimSun" panose="02010600030101010101" pitchFamily="2" charset="-122"/>
              <a:ea typeface="SimSun" panose="02010600030101010101" pitchFamily="2" charset="-122"/>
            </a:endParaRPr>
          </a:p>
          <a:p>
            <a:pPr marL="800100" lvl="3" indent="-342900"/>
            <a:r>
              <a:rPr lang="zh-TW" altLang="en-US" sz="1800" dirty="0">
                <a:latin typeface="SimSun" panose="02010600030101010101" pitchFamily="2" charset="-122"/>
                <a:ea typeface="SimSun" panose="02010600030101010101" pitchFamily="2" charset="-122"/>
              </a:rPr>
              <a:t>不同之處</a:t>
            </a:r>
            <a:r>
              <a:rPr lang="en-US" altLang="zh-TW" sz="1800" dirty="0">
                <a:latin typeface="SimSun" panose="02010600030101010101" pitchFamily="2" charset="-122"/>
                <a:ea typeface="SimSun" panose="02010600030101010101" pitchFamily="2" charset="-122"/>
              </a:rPr>
              <a:t>: </a:t>
            </a:r>
            <a:r>
              <a:rPr lang="zh-TW" altLang="en-US" sz="1800" dirty="0">
                <a:latin typeface="SimSun" panose="02010600030101010101" pitchFamily="2" charset="-122"/>
                <a:ea typeface="SimSun" panose="02010600030101010101" pitchFamily="2" charset="-122"/>
              </a:rPr>
              <a:t>猶大人的外表與波斯國人沒有很大的區別  </a:t>
            </a:r>
            <a:r>
              <a:rPr lang="en-US" altLang="zh-TW" sz="1800" dirty="0">
                <a:latin typeface="SimSun" panose="02010600030101010101" pitchFamily="2" charset="-122"/>
                <a:ea typeface="SimSun" panose="02010600030101010101" pitchFamily="2" charset="-122"/>
              </a:rPr>
              <a:t>vs.  </a:t>
            </a:r>
            <a:r>
              <a:rPr lang="en-US" sz="1800" dirty="0">
                <a:latin typeface="SimSun" panose="02010600030101010101" pitchFamily="2" charset="-122"/>
                <a:ea typeface="SimSun" panose="02010600030101010101" pitchFamily="2" charset="-122"/>
              </a:rPr>
              <a:t>ABC</a:t>
            </a:r>
            <a:r>
              <a:rPr lang="zh-TW" altLang="en-US" sz="1800" dirty="0">
                <a:latin typeface="SimSun" panose="02010600030101010101" pitchFamily="2" charset="-122"/>
                <a:ea typeface="SimSun" panose="02010600030101010101" pitchFamily="2" charset="-122"/>
              </a:rPr>
              <a:t>華人因為他們的外表和膚色，令他們在這方面永遠都存在著一個距離</a:t>
            </a:r>
            <a:r>
              <a:rPr lang="en-US" sz="1800" dirty="0">
                <a:latin typeface="SimSun" panose="02010600030101010101" pitchFamily="2" charset="-122"/>
                <a:ea typeface="SimSun" panose="02010600030101010101" pitchFamily="2" charset="-122"/>
              </a:rPr>
              <a:t>**</a:t>
            </a:r>
          </a:p>
          <a:p>
            <a:pPr marL="0" lvl="2" indent="0">
              <a:buNone/>
            </a:pPr>
            <a:endParaRPr lang="en-US" dirty="0"/>
          </a:p>
          <a:p>
            <a:pPr marL="0" lvl="2" indent="0">
              <a:buNone/>
            </a:pPr>
            <a:endParaRPr lang="en-US" dirty="0"/>
          </a:p>
          <a:p>
            <a:pPr marL="0" lvl="2" indent="0">
              <a:buNone/>
            </a:pPr>
            <a:endParaRPr lang="en-US" dirty="0"/>
          </a:p>
          <a:p>
            <a:pPr marL="0" lvl="2" indent="0">
              <a:buNone/>
            </a:pPr>
            <a:endParaRPr lang="en-US" dirty="0"/>
          </a:p>
          <a:p>
            <a:pPr marL="0" lvl="2" indent="0">
              <a:buNone/>
            </a:pPr>
            <a:endParaRPr lang="en-US" dirty="0"/>
          </a:p>
          <a:p>
            <a:pPr marL="0" lvl="2" indent="0">
              <a:buNone/>
            </a:pPr>
            <a:endParaRPr lang="en-US" altLang="zh-TW" dirty="0"/>
          </a:p>
          <a:p>
            <a:pPr marL="0" lvl="2" indent="0">
              <a:buNone/>
            </a:pPr>
            <a:endParaRPr lang="en-US" altLang="zh-TW" dirty="0"/>
          </a:p>
          <a:p>
            <a:pPr marL="0" lvl="2" indent="0">
              <a:buNone/>
            </a:pPr>
            <a:endParaRPr lang="en-US" altLang="zh-TW" dirty="0"/>
          </a:p>
          <a:p>
            <a:pPr marL="0" lvl="2" indent="0">
              <a:buNone/>
            </a:pPr>
            <a:endParaRPr lang="en-US" altLang="zh-TW" dirty="0"/>
          </a:p>
          <a:p>
            <a:pPr marL="0" lvl="2" indent="0">
              <a:buNone/>
            </a:pPr>
            <a:r>
              <a:rPr lang="en-US" altLang="zh-TW" dirty="0"/>
              <a:t>**</a:t>
            </a:r>
            <a:r>
              <a:rPr lang="zh-TW" altLang="en-US" dirty="0"/>
              <a:t>正道神學院謝挺教授的評論，</a:t>
            </a:r>
            <a:r>
              <a:rPr lang="en-US" dirty="0"/>
              <a:t>May 5</a:t>
            </a:r>
            <a:r>
              <a:rPr lang="zh-TW" altLang="en-US" dirty="0"/>
              <a:t>，</a:t>
            </a:r>
            <a:r>
              <a:rPr lang="en-US" dirty="0"/>
              <a:t> 2017</a:t>
            </a:r>
            <a:r>
              <a:rPr lang="zh-TW" altLang="en-US" dirty="0"/>
              <a:t>。</a:t>
            </a:r>
            <a:endParaRPr lang="en-US" dirty="0"/>
          </a:p>
        </p:txBody>
      </p:sp>
      <p:pic>
        <p:nvPicPr>
          <p:cNvPr id="3074" name="Picture 2" descr="Image result for 以色列女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752" y="3693654"/>
            <a:ext cx="1611813" cy="1528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波斯女人"/>
          <p:cNvPicPr/>
          <p:nvPr/>
        </p:nvPicPr>
        <p:blipFill rotWithShape="1">
          <a:blip r:embed="rId3">
            <a:extLst>
              <a:ext uri="{28A0092B-C50C-407E-A947-70E740481C1C}">
                <a14:useLocalDpi xmlns:a14="http://schemas.microsoft.com/office/drawing/2010/main" val="0"/>
              </a:ext>
            </a:extLst>
          </a:blip>
          <a:srcRect l="38854" t="-33" b="33"/>
          <a:stretch/>
        </p:blipFill>
        <p:spPr bwMode="auto">
          <a:xfrm>
            <a:off x="4086307" y="3693654"/>
            <a:ext cx="1793240" cy="1562100"/>
          </a:xfrm>
          <a:prstGeom prst="rect">
            <a:avLst/>
          </a:prstGeom>
          <a:noFill/>
          <a:ln>
            <a:noFill/>
          </a:ln>
          <a:extLst>
            <a:ext uri="{53640926-AAD7-44D8-BBD7-CCE9431645EC}">
              <a14:shadowObscured xmlns:a14="http://schemas.microsoft.com/office/drawing/2010/main"/>
            </a:ext>
          </a:extLst>
        </p:spPr>
      </p:pic>
      <p:sp>
        <p:nvSpPr>
          <p:cNvPr id="2" name="AutoShape 6" descr="Image result for 以色列女人"/>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stretch>
            <a:fillRect/>
          </a:stretch>
        </p:blipFill>
        <p:spPr>
          <a:xfrm>
            <a:off x="6585490" y="4090656"/>
            <a:ext cx="1676255" cy="1741170"/>
          </a:xfrm>
          <a:prstGeom prst="rect">
            <a:avLst/>
          </a:prstGeom>
        </p:spPr>
      </p:pic>
      <p:pic>
        <p:nvPicPr>
          <p:cNvPr id="9" name="Picture 8" descr="Image result for 以色列女人"/>
          <p:cNvPicPr/>
          <p:nvPr/>
        </p:nvPicPr>
        <p:blipFill rotWithShape="1">
          <a:blip r:embed="rId5">
            <a:extLst>
              <a:ext uri="{28A0092B-C50C-407E-A947-70E740481C1C}">
                <a14:useLocalDpi xmlns:a14="http://schemas.microsoft.com/office/drawing/2010/main" val="0"/>
              </a:ext>
            </a:extLst>
          </a:blip>
          <a:srcRect l="33491"/>
          <a:stretch/>
        </p:blipFill>
        <p:spPr bwMode="auto">
          <a:xfrm>
            <a:off x="8343448" y="4090656"/>
            <a:ext cx="1741170" cy="17411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676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0-#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anim calcmode="lin" valueType="num">
                                      <p:cBhvr additive="base">
                                        <p:cTn id="1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barn(inVertical)">
                                      <p:cBhvr>
                                        <p:cTn id="23" dur="500"/>
                                        <p:tgtEl>
                                          <p:spTgt spid="3074"/>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179" y="306193"/>
            <a:ext cx="8681051" cy="851399"/>
          </a:xfrm>
        </p:spPr>
        <p:txBody>
          <a:bodyPr>
            <a:normAutofit/>
          </a:bodyPr>
          <a:lstStyle/>
          <a:p>
            <a:r>
              <a:rPr lang="zh-TW" altLang="en-US" sz="3200" dirty="0">
                <a:latin typeface="SimSun" panose="02010600030101010101" pitchFamily="2" charset="-122"/>
                <a:ea typeface="SimSun" panose="02010600030101010101" pitchFamily="2" charset="-122"/>
              </a:rPr>
              <a:t>四、</a:t>
            </a:r>
            <a:r>
              <a:rPr lang="en-US" altLang="zh-TW" sz="3200" dirty="0">
                <a:latin typeface="SimSun" panose="02010600030101010101" pitchFamily="2" charset="-122"/>
                <a:ea typeface="SimSun" panose="02010600030101010101" pitchFamily="2" charset="-122"/>
              </a:rPr>
              <a:t>《</a:t>
            </a:r>
            <a:r>
              <a:rPr lang="zh-TW" altLang="en-US" sz="3200" dirty="0">
                <a:latin typeface="SimSun" panose="02010600030101010101" pitchFamily="2" charset="-122"/>
                <a:ea typeface="SimSun" panose="02010600030101010101" pitchFamily="2" charset="-122"/>
              </a:rPr>
              <a:t>以斯帖記</a:t>
            </a:r>
            <a:r>
              <a:rPr lang="en-US" altLang="zh-TW" sz="3200" dirty="0">
                <a:latin typeface="SimSun" panose="02010600030101010101" pitchFamily="2" charset="-122"/>
                <a:ea typeface="SimSun" panose="02010600030101010101" pitchFamily="2" charset="-122"/>
              </a:rPr>
              <a:t>》</a:t>
            </a:r>
            <a:r>
              <a:rPr lang="zh-TW" altLang="en-US" sz="3200" dirty="0">
                <a:latin typeface="SimSun" panose="02010600030101010101" pitchFamily="2" charset="-122"/>
                <a:ea typeface="SimSun" panose="02010600030101010101" pitchFamily="2" charset="-122"/>
              </a:rPr>
              <a:t>中猶太人信仰傳承上的危機</a:t>
            </a:r>
            <a:endParaRPr lang="en-US" sz="3200" dirty="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1824821" y="1031133"/>
            <a:ext cx="9280957" cy="5226626"/>
          </a:xfrm>
        </p:spPr>
        <p:txBody>
          <a:bodyPr>
            <a:normAutofit/>
          </a:bodyPr>
          <a:lstStyle/>
          <a:p>
            <a:r>
              <a:rPr lang="en-US" altLang="zh-TW" sz="2400" dirty="0">
                <a:latin typeface="SimSun" panose="02010600030101010101" pitchFamily="2" charset="-122"/>
                <a:ea typeface="SimSun" panose="02010600030101010101" pitchFamily="2" charset="-122"/>
              </a:rPr>
              <a:t>『</a:t>
            </a:r>
            <a:r>
              <a:rPr lang="zh-TW" altLang="en-US" sz="2400" dirty="0">
                <a:latin typeface="SimSun" panose="02010600030101010101" pitchFamily="2" charset="-122"/>
                <a:ea typeface="SimSun" panose="02010600030101010101" pitchFamily="2" charset="-122"/>
              </a:rPr>
              <a:t>隱藏</a:t>
            </a:r>
            <a:r>
              <a:rPr lang="en-US" altLang="zh-TW" sz="2400" dirty="0">
                <a:latin typeface="SimSun" panose="02010600030101010101" pitchFamily="2" charset="-122"/>
                <a:ea typeface="SimSun" panose="02010600030101010101" pitchFamily="2" charset="-122"/>
              </a:rPr>
              <a:t>』</a:t>
            </a:r>
            <a:r>
              <a:rPr lang="zh-TW" altLang="en-US" sz="2400" dirty="0">
                <a:latin typeface="SimSun" panose="02010600030101010101" pitchFamily="2" charset="-122"/>
                <a:ea typeface="SimSun" panose="02010600030101010101" pitchFamily="2" charset="-122"/>
              </a:rPr>
              <a:t>的神</a:t>
            </a:r>
            <a:r>
              <a:rPr lang="en-US" altLang="zh-TW" sz="2400" dirty="0">
                <a:latin typeface="SimSun" panose="02010600030101010101" pitchFamily="2" charset="-122"/>
                <a:ea typeface="SimSun" panose="02010600030101010101" pitchFamily="2" charset="-122"/>
              </a:rPr>
              <a:t>--</a:t>
            </a:r>
            <a:r>
              <a:rPr lang="zh-TW" altLang="en-US" sz="2400" dirty="0">
                <a:latin typeface="SimSun" panose="02010600030101010101" pitchFamily="2" charset="-122"/>
                <a:ea typeface="SimSun" panose="02010600030101010101" pitchFamily="2" charset="-122"/>
              </a:rPr>
              <a:t>信仰的持守與傳承方面有困難之處</a:t>
            </a:r>
            <a:endParaRPr lang="en-US" altLang="zh-TW" sz="2400" dirty="0">
              <a:latin typeface="SimSun" panose="02010600030101010101" pitchFamily="2" charset="-122"/>
              <a:ea typeface="SimSun" panose="02010600030101010101" pitchFamily="2" charset="-122"/>
            </a:endParaRPr>
          </a:p>
          <a:p>
            <a:r>
              <a:rPr lang="zh-TW" altLang="en-US" sz="2400" dirty="0">
                <a:latin typeface="SimSun" panose="02010600030101010101" pitchFamily="2" charset="-122"/>
                <a:ea typeface="SimSun" panose="02010600030101010101" pitchFamily="2" charset="-122"/>
              </a:rPr>
              <a:t>末底改心裡面的隱憂</a:t>
            </a:r>
            <a:endParaRPr lang="en-US" altLang="zh-TW" sz="2400" dirty="0">
              <a:latin typeface="SimSun" panose="02010600030101010101" pitchFamily="2" charset="-122"/>
              <a:ea typeface="SimSun" panose="02010600030101010101" pitchFamily="2" charset="-122"/>
            </a:endParaRPr>
          </a:p>
          <a:p>
            <a:pPr lvl="1">
              <a:buFont typeface="Wingdings" panose="05000000000000000000" pitchFamily="2" charset="2"/>
              <a:buChar char="§"/>
            </a:pPr>
            <a:r>
              <a:rPr lang="zh-TW" altLang="en-US" sz="1800" dirty="0">
                <a:latin typeface="SimSun" panose="02010600030101010101" pitchFamily="2" charset="-122"/>
                <a:ea typeface="SimSun" panose="02010600030101010101" pitchFamily="2" charset="-122"/>
              </a:rPr>
              <a:t>已經是位「高齡老人」</a:t>
            </a:r>
            <a:r>
              <a:rPr lang="en-US" altLang="zh-TW" sz="1800" dirty="0">
                <a:latin typeface="SimSun" panose="02010600030101010101" pitchFamily="2" charset="-122"/>
                <a:ea typeface="SimSun" panose="02010600030101010101" pitchFamily="2" charset="-122"/>
              </a:rPr>
              <a:t>(Kelly, 2002)</a:t>
            </a:r>
          </a:p>
          <a:p>
            <a:pPr lvl="1">
              <a:buFont typeface="Wingdings" panose="05000000000000000000" pitchFamily="2" charset="2"/>
              <a:buChar char="§"/>
            </a:pPr>
            <a:r>
              <a:rPr lang="zh-TW" altLang="en-US" sz="1800" dirty="0">
                <a:latin typeface="SimSun" panose="02010600030101010101" pitchFamily="2" charset="-122"/>
                <a:ea typeface="SimSun" panose="02010600030101010101" pitchFamily="2" charset="-122"/>
              </a:rPr>
              <a:t>以斯帖當時已經是成年人了 </a:t>
            </a:r>
            <a:endParaRPr lang="en-US" altLang="zh-TW" sz="1800" dirty="0">
              <a:latin typeface="SimSun" panose="02010600030101010101" pitchFamily="2" charset="-122"/>
              <a:ea typeface="SimSun" panose="02010600030101010101" pitchFamily="2" charset="-122"/>
            </a:endParaRPr>
          </a:p>
          <a:p>
            <a:pPr lvl="1">
              <a:buFont typeface="Wingdings" panose="05000000000000000000" pitchFamily="2" charset="2"/>
              <a:buChar char="§"/>
            </a:pPr>
            <a:r>
              <a:rPr lang="zh-TW" altLang="en-US" sz="1800" dirty="0">
                <a:latin typeface="SimSun" panose="02010600030101010101" pitchFamily="2" charset="-122"/>
                <a:ea typeface="SimSun" panose="02010600030101010101" pitchFamily="2" charset="-122"/>
              </a:rPr>
              <a:t>本族的宗教有失傳的可能</a:t>
            </a:r>
            <a:endParaRPr lang="en-US" altLang="zh-TW" sz="1800" dirty="0">
              <a:latin typeface="SimSun" panose="02010600030101010101" pitchFamily="2" charset="-122"/>
              <a:ea typeface="SimSun" panose="02010600030101010101" pitchFamily="2" charset="-122"/>
            </a:endParaRPr>
          </a:p>
          <a:p>
            <a:pPr lvl="2">
              <a:buClr>
                <a:srgbClr val="FFC000"/>
              </a:buClr>
              <a:buFont typeface="Wingdings" panose="05000000000000000000" pitchFamily="2" charset="2"/>
              <a:buChar char="Ø"/>
            </a:pPr>
            <a:r>
              <a:rPr lang="zh-TW" altLang="en-US" sz="2000" b="1" dirty="0">
                <a:solidFill>
                  <a:srgbClr val="FFFF00"/>
                </a:solidFill>
                <a:latin typeface="SimSun" panose="02010600030101010101" pitchFamily="2" charset="-122"/>
                <a:ea typeface="SimSun" panose="02010600030101010101" pitchFamily="2" charset="-122"/>
              </a:rPr>
              <a:t>暗示當時猶大人兩代人之間信仰傳承上存在的危機</a:t>
            </a:r>
            <a:endParaRPr lang="en-US" altLang="zh-TW" sz="2000" b="1" dirty="0">
              <a:solidFill>
                <a:srgbClr val="FFFF00"/>
              </a:solidFill>
              <a:latin typeface="SimSun" panose="02010600030101010101" pitchFamily="2" charset="-122"/>
              <a:ea typeface="SimSun" panose="02010600030101010101" pitchFamily="2" charset="-122"/>
            </a:endParaRPr>
          </a:p>
          <a:p>
            <a:pPr marL="914400" lvl="2" indent="0">
              <a:buNone/>
            </a:pPr>
            <a:endParaRPr lang="en-US" altLang="zh-TW" sz="800" dirty="0">
              <a:latin typeface="SimSun" panose="02010600030101010101" pitchFamily="2" charset="-122"/>
              <a:ea typeface="SimSun" panose="02010600030101010101" pitchFamily="2" charset="-122"/>
            </a:endParaRPr>
          </a:p>
          <a:p>
            <a:r>
              <a:rPr lang="zh-TW" altLang="en-US" sz="2400" dirty="0">
                <a:latin typeface="SimSun" panose="02010600030101010101" pitchFamily="2" charset="-122"/>
                <a:ea typeface="SimSun" panose="02010600030101010101" pitchFamily="2" charset="-122"/>
              </a:rPr>
              <a:t>當今華人移民教會和家庭的隱憂</a:t>
            </a:r>
            <a:r>
              <a:rPr lang="zh-TW" altLang="en-US" dirty="0">
                <a:latin typeface="SimSun" panose="02010600030101010101" pitchFamily="2" charset="-122"/>
                <a:ea typeface="SimSun" panose="02010600030101010101" pitchFamily="2" charset="-122"/>
              </a:rPr>
              <a:t> </a:t>
            </a:r>
            <a:endParaRPr lang="en-US" altLang="zh-TW" dirty="0">
              <a:latin typeface="SimSun" panose="02010600030101010101" pitchFamily="2" charset="-122"/>
              <a:ea typeface="SimSun" panose="02010600030101010101" pitchFamily="2" charset="-122"/>
            </a:endParaRPr>
          </a:p>
          <a:p>
            <a:pPr lvl="1"/>
            <a:r>
              <a:rPr lang="zh-TW" altLang="en-US" sz="1800" dirty="0">
                <a:latin typeface="SimSun" panose="02010600030101010101" pitchFamily="2" charset="-122"/>
                <a:ea typeface="SimSun" panose="02010600030101010101" pitchFamily="2" charset="-122"/>
              </a:rPr>
              <a:t>父母年紀漸老，兒女長大成人後，離開父母，成家立業</a:t>
            </a:r>
            <a:endParaRPr lang="en-US" altLang="zh-TW" sz="1800" dirty="0">
              <a:latin typeface="SimSun" panose="02010600030101010101" pitchFamily="2" charset="-122"/>
              <a:ea typeface="SimSun" panose="02010600030101010101" pitchFamily="2" charset="-122"/>
            </a:endParaRPr>
          </a:p>
          <a:p>
            <a:pPr lvl="1"/>
            <a:r>
              <a:rPr lang="zh-TW" altLang="en-US" sz="1800" dirty="0">
                <a:latin typeface="SimSun" panose="02010600030101010101" pitchFamily="2" charset="-122"/>
                <a:ea typeface="SimSun" panose="02010600030101010101" pitchFamily="2" charset="-122"/>
              </a:rPr>
              <a:t>第一代的基督徒愈見年老，開始有步入老年期的趨勢，而第二代的基督徒逐漸成長，並且出現外流的危機，甚至出現第二代離開他們信仰的問題</a:t>
            </a:r>
            <a:endParaRPr lang="en-US" altLang="zh-TW" sz="1800" dirty="0">
              <a:latin typeface="SimSun" panose="02010600030101010101" pitchFamily="2" charset="-122"/>
              <a:ea typeface="SimSun" panose="02010600030101010101" pitchFamily="2" charset="-122"/>
            </a:endParaRPr>
          </a:p>
          <a:p>
            <a:pPr lvl="2">
              <a:buClr>
                <a:srgbClr val="FFFF00"/>
              </a:buClr>
              <a:buFont typeface="Wingdings" panose="05000000000000000000" pitchFamily="2" charset="2"/>
              <a:buChar char="Ø"/>
            </a:pPr>
            <a:r>
              <a:rPr lang="zh-TW" altLang="en-US" sz="2000" b="1" dirty="0">
                <a:solidFill>
                  <a:srgbClr val="FFFF00"/>
                </a:solidFill>
                <a:latin typeface="SimSun" panose="02010600030101010101" pitchFamily="2" charset="-122"/>
                <a:ea typeface="SimSun" panose="02010600030101010101" pitchFamily="2" charset="-122"/>
              </a:rPr>
              <a:t>信仰傳承的危機也正正隱藏在華人的教會裡</a:t>
            </a:r>
            <a:endParaRPr lang="en-US" sz="2000" b="1" dirty="0">
              <a:solidFill>
                <a:srgbClr val="FFFF0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2865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500"/>
                                        <p:tgtEl>
                                          <p:spTgt spid="3">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500"/>
                                        <p:tgtEl>
                                          <p:spTgt spid="3">
                                            <p:txEl>
                                              <p:pRg st="3" end="3"/>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ircle(in)">
                                      <p:cBhvr>
                                        <p:cTn id="38" dur="500"/>
                                        <p:tgtEl>
                                          <p:spTgt spid="3">
                                            <p:txEl>
                                              <p:pRg st="8" end="8"/>
                                            </p:txEl>
                                          </p:spTgt>
                                        </p:tgtEl>
                                      </p:cBhvr>
                                    </p:animEffect>
                                  </p:childTnLst>
                                </p:cTn>
                              </p:par>
                              <p:par>
                                <p:cTn id="39" presetID="6" presetClass="entr" presetSubtype="16"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circle(in)">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circle(in)">
                                      <p:cBhvr>
                                        <p:cTn id="4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5658" y="506723"/>
            <a:ext cx="8829398" cy="4298741"/>
          </a:xfrm>
        </p:spPr>
        <p:txBody>
          <a:bodyPr/>
          <a:lstStyle/>
          <a:p>
            <a:r>
              <a:rPr lang="zh-TW" altLang="en-US" sz="2400" dirty="0">
                <a:latin typeface="SimSun" panose="02010600030101010101" pitchFamily="2" charset="-122"/>
                <a:ea typeface="SimSun" panose="02010600030101010101" pitchFamily="2" charset="-122"/>
              </a:rPr>
              <a:t>危機</a:t>
            </a:r>
            <a:r>
              <a:rPr lang="en-US" altLang="zh-TW" sz="2400" dirty="0">
                <a:solidFill>
                  <a:prstClr val="white">
                    <a:lumMod val="75000"/>
                    <a:lumOff val="25000"/>
                  </a:prstClr>
                </a:solidFill>
                <a:latin typeface="SimSun" panose="02010600030101010101" pitchFamily="2" charset="-122"/>
                <a:ea typeface="SimSun" panose="02010600030101010101" pitchFamily="2" charset="-122"/>
              </a:rPr>
              <a:t>?</a:t>
            </a:r>
            <a:r>
              <a:rPr lang="en-US" altLang="zh-TW" sz="2400" dirty="0">
                <a:latin typeface="SimSun" panose="02010600030101010101" pitchFamily="2" charset="-122"/>
                <a:ea typeface="SimSun" panose="02010600030101010101" pitchFamily="2" charset="-122"/>
              </a:rPr>
              <a:t> </a:t>
            </a:r>
            <a:r>
              <a:rPr lang="zh-TW" altLang="en-US" sz="2400" dirty="0">
                <a:latin typeface="SimSun" panose="02010600030101010101" pitchFamily="2" charset="-122"/>
                <a:ea typeface="SimSun" panose="02010600030101010101" pitchFamily="2" charset="-122"/>
              </a:rPr>
              <a:t>轉機</a:t>
            </a:r>
            <a:r>
              <a:rPr lang="en-US" altLang="zh-TW" sz="2400" dirty="0">
                <a:latin typeface="SimSun" panose="02010600030101010101" pitchFamily="2" charset="-122"/>
                <a:ea typeface="SimSun" panose="02010600030101010101" pitchFamily="2" charset="-122"/>
              </a:rPr>
              <a:t>?</a:t>
            </a:r>
          </a:p>
          <a:p>
            <a:pPr lvl="1"/>
            <a:r>
              <a:rPr lang="zh-TW" altLang="en-US" sz="2200" dirty="0">
                <a:latin typeface="SimSun" panose="02010600030101010101" pitchFamily="2" charset="-122"/>
                <a:ea typeface="SimSun" panose="02010600030101010101" pitchFamily="2" charset="-122"/>
              </a:rPr>
              <a:t>滅族的危機</a:t>
            </a:r>
            <a:endParaRPr lang="en-US" altLang="zh-TW" sz="2200" dirty="0">
              <a:latin typeface="SimSun" panose="02010600030101010101" pitchFamily="2" charset="-122"/>
              <a:ea typeface="SimSun" panose="02010600030101010101" pitchFamily="2" charset="-122"/>
            </a:endParaRPr>
          </a:p>
          <a:p>
            <a:pPr lvl="2"/>
            <a:r>
              <a:rPr lang="zh-TW" altLang="en-US" sz="1800" dirty="0">
                <a:latin typeface="SimSun" panose="02010600030101010101" pitchFamily="2" charset="-122"/>
                <a:ea typeface="SimSun" panose="02010600030101010101" pitchFamily="2" charset="-122"/>
              </a:rPr>
              <a:t>背景</a:t>
            </a:r>
            <a:r>
              <a:rPr lang="en-US" altLang="zh-TW" sz="1800" dirty="0">
                <a:latin typeface="SimSun" panose="02010600030101010101" pitchFamily="2" charset="-122"/>
                <a:ea typeface="SimSun" panose="02010600030101010101" pitchFamily="2" charset="-122"/>
              </a:rPr>
              <a:t>:</a:t>
            </a:r>
          </a:p>
          <a:p>
            <a:pPr lvl="3"/>
            <a:r>
              <a:rPr lang="zh-TW" altLang="en-US" sz="1800" dirty="0">
                <a:latin typeface="SimSun" panose="02010600030101010101" pitchFamily="2" charset="-122"/>
                <a:ea typeface="SimSun" panose="02010600030101010101" pitchFamily="2" charset="-122"/>
              </a:rPr>
              <a:t>「亞甲族哈米大他的兒子</a:t>
            </a:r>
            <a:r>
              <a:rPr lang="zh-TW" altLang="en-US" sz="1800" b="1" u="sng" dirty="0">
                <a:solidFill>
                  <a:srgbClr val="FFFF00"/>
                </a:solidFill>
                <a:latin typeface="SimSun" panose="02010600030101010101" pitchFamily="2" charset="-122"/>
                <a:ea typeface="SimSun" panose="02010600030101010101" pitchFamily="2" charset="-122"/>
              </a:rPr>
              <a:t>哈曼</a:t>
            </a:r>
            <a:r>
              <a:rPr lang="zh-TW" altLang="en-US" sz="1800" dirty="0">
                <a:latin typeface="SimSun" panose="02010600030101010101" pitchFamily="2" charset="-122"/>
                <a:ea typeface="SimSun" panose="02010600030101010101" pitchFamily="2" charset="-122"/>
              </a:rPr>
              <a:t>」</a:t>
            </a:r>
            <a:r>
              <a:rPr lang="en-US" altLang="zh-TW" sz="1800" dirty="0">
                <a:latin typeface="SimSun" panose="02010600030101010101" pitchFamily="2" charset="-122"/>
                <a:ea typeface="SimSun" panose="02010600030101010101" pitchFamily="2" charset="-122"/>
              </a:rPr>
              <a:t>(3:1)</a:t>
            </a:r>
          </a:p>
          <a:p>
            <a:pPr lvl="3"/>
            <a:r>
              <a:rPr lang="zh-TW" altLang="en-US" sz="1800" dirty="0">
                <a:latin typeface="SimSun" panose="02010600030101010101" pitchFamily="2" charset="-122"/>
                <a:ea typeface="SimSun" panose="02010600030101010101" pitchFamily="2" charset="-122"/>
              </a:rPr>
              <a:t>「亞甲族」：可能是「亞瑪力人」</a:t>
            </a:r>
            <a:r>
              <a:rPr lang="en-US" altLang="zh-TW" sz="1800" dirty="0">
                <a:latin typeface="SimSun" panose="02010600030101010101" pitchFamily="2" charset="-122"/>
                <a:ea typeface="SimSun" panose="02010600030101010101" pitchFamily="2" charset="-122"/>
              </a:rPr>
              <a:t>(</a:t>
            </a:r>
            <a:r>
              <a:rPr lang="zh-TW" altLang="en-US" sz="1800" dirty="0">
                <a:latin typeface="SimSun" panose="02010600030101010101" pitchFamily="2" charset="-122"/>
                <a:ea typeface="SimSun" panose="02010600030101010101" pitchFamily="2" charset="-122"/>
              </a:rPr>
              <a:t>申 </a:t>
            </a:r>
            <a:r>
              <a:rPr lang="en-US" altLang="zh-TW" sz="1800" dirty="0">
                <a:latin typeface="SimSun" panose="02010600030101010101" pitchFamily="2" charset="-122"/>
                <a:ea typeface="SimSun" panose="02010600030101010101" pitchFamily="2" charset="-122"/>
              </a:rPr>
              <a:t>25:17-19)</a:t>
            </a:r>
            <a:r>
              <a:rPr lang="zh-TW" altLang="en-US" sz="1800" dirty="0">
                <a:latin typeface="SimSun" panose="02010600030101010101" pitchFamily="2" charset="-122"/>
                <a:ea typeface="SimSun" panose="02010600030101010101" pitchFamily="2" charset="-122"/>
              </a:rPr>
              <a:t> </a:t>
            </a:r>
            <a:r>
              <a:rPr lang="zh-TW" altLang="en-US" sz="1800" dirty="0">
                <a:solidFill>
                  <a:srgbClr val="FFFF00"/>
                </a:solidFill>
                <a:latin typeface="SimSun" panose="02010600030101010101" pitchFamily="2" charset="-122"/>
                <a:ea typeface="SimSun" panose="02010600030101010101" pitchFamily="2" charset="-122"/>
              </a:rPr>
              <a:t>亞瑪力人和以色列人向來彼此為敵</a:t>
            </a:r>
            <a:r>
              <a:rPr lang="zh-TW" altLang="en-US" sz="1800" dirty="0">
                <a:latin typeface="SimSun" panose="02010600030101010101" pitchFamily="2" charset="-122"/>
                <a:ea typeface="SimSun" panose="02010600030101010101" pitchFamily="2" charset="-122"/>
              </a:rPr>
              <a:t> </a:t>
            </a:r>
            <a:r>
              <a:rPr lang="en-US" altLang="zh-TW" sz="1800" dirty="0">
                <a:latin typeface="SimSun" panose="02010600030101010101" pitchFamily="2" charset="-122"/>
                <a:ea typeface="SimSun" panose="02010600030101010101" pitchFamily="2" charset="-122"/>
              </a:rPr>
              <a:t>(</a:t>
            </a:r>
            <a:r>
              <a:rPr lang="zh-TW" altLang="en-US" sz="1800" dirty="0">
                <a:latin typeface="SimSun" panose="02010600030101010101" pitchFamily="2" charset="-122"/>
                <a:ea typeface="SimSun" panose="02010600030101010101" pitchFamily="2" charset="-122"/>
              </a:rPr>
              <a:t>信望愛</a:t>
            </a:r>
            <a:r>
              <a:rPr lang="en-US" altLang="zh-TW" sz="1800" dirty="0">
                <a:latin typeface="SimSun" panose="02010600030101010101" pitchFamily="2" charset="-122"/>
                <a:ea typeface="SimSun" panose="02010600030101010101" pitchFamily="2" charset="-122"/>
              </a:rPr>
              <a:t>)</a:t>
            </a:r>
          </a:p>
          <a:p>
            <a:pPr lvl="3"/>
            <a:r>
              <a:rPr lang="zh-TW" altLang="en-US" sz="1800" dirty="0">
                <a:latin typeface="SimSun" panose="02010600030101010101" pitchFamily="2" charset="-122"/>
                <a:ea typeface="SimSun" panose="02010600030101010101" pitchFamily="2" charset="-122"/>
              </a:rPr>
              <a:t>禍根源自</a:t>
            </a:r>
            <a:r>
              <a:rPr lang="zh-TW" altLang="en-US" sz="1800" b="1" u="sng" dirty="0">
                <a:solidFill>
                  <a:srgbClr val="FFFF00"/>
                </a:solidFill>
                <a:latin typeface="SimSun" panose="02010600030101010101" pitchFamily="2" charset="-122"/>
                <a:ea typeface="SimSun" panose="02010600030101010101" pitchFamily="2" charset="-122"/>
              </a:rPr>
              <a:t>掃羅王</a:t>
            </a:r>
            <a:r>
              <a:rPr lang="en-US" altLang="zh-TW" sz="1800" dirty="0">
                <a:latin typeface="SimSun" panose="02010600030101010101" pitchFamily="2" charset="-122"/>
                <a:ea typeface="SimSun" panose="02010600030101010101" pitchFamily="2" charset="-122"/>
              </a:rPr>
              <a:t>:</a:t>
            </a:r>
            <a:r>
              <a:rPr lang="zh-TW" altLang="en-US" sz="1800" dirty="0">
                <a:latin typeface="SimSun" panose="02010600030101010101" pitchFamily="2" charset="-122"/>
                <a:ea typeface="SimSun" panose="02010600030101010101" pitchFamily="2" charset="-122"/>
              </a:rPr>
              <a:t> 便雅憫支派</a:t>
            </a:r>
            <a:r>
              <a:rPr lang="en-US" altLang="zh-TW" sz="1800" dirty="0">
                <a:latin typeface="SimSun" panose="02010600030101010101" pitchFamily="2" charset="-122"/>
                <a:ea typeface="SimSun" panose="02010600030101010101" pitchFamily="2" charset="-122"/>
              </a:rPr>
              <a:t>,</a:t>
            </a:r>
            <a:r>
              <a:rPr lang="zh-TW" altLang="en-US" sz="1800" dirty="0">
                <a:latin typeface="SimSun" panose="02010600030101010101" pitchFamily="2" charset="-122"/>
                <a:ea typeface="SimSun" panose="02010600030101010101" pitchFamily="2" charset="-122"/>
              </a:rPr>
              <a:t>當時神藉著先知撒母耳吩咐他去攻打亞瑪力人，並且要滅盡亞瑪力京城裡所有的人。但是</a:t>
            </a:r>
            <a:r>
              <a:rPr lang="en-US" altLang="zh-TW" sz="1800" dirty="0">
                <a:latin typeface="SimSun" panose="02010600030101010101" pitchFamily="2" charset="-122"/>
                <a:ea typeface="SimSun" panose="02010600030101010101" pitchFamily="2" charset="-122"/>
              </a:rPr>
              <a:t>,</a:t>
            </a:r>
            <a:r>
              <a:rPr lang="zh-TW" altLang="en-US" sz="1800" dirty="0">
                <a:latin typeface="SimSun" panose="02010600030101010101" pitchFamily="2" charset="-122"/>
                <a:ea typeface="SimSun" panose="02010600030101010101" pitchFamily="2" charset="-122"/>
              </a:rPr>
              <a:t> 掃羅王生擒了亞瑪力王亞甲後並沒有把他殺了</a:t>
            </a:r>
            <a:r>
              <a:rPr lang="en-US" altLang="zh-TW" sz="1800" dirty="0">
                <a:latin typeface="SimSun" panose="02010600030101010101" pitchFamily="2" charset="-122"/>
                <a:ea typeface="SimSun" panose="02010600030101010101" pitchFamily="2" charset="-122"/>
              </a:rPr>
              <a:t>,</a:t>
            </a:r>
            <a:r>
              <a:rPr lang="zh-TW" altLang="en-US" sz="1800" dirty="0">
                <a:latin typeface="SimSun" panose="02010600030101010101" pitchFamily="2" charset="-122"/>
                <a:ea typeface="SimSun" panose="02010600030101010101" pitchFamily="2" charset="-122"/>
              </a:rPr>
              <a:t> 而是「憐惜亞甲」 。</a:t>
            </a:r>
            <a:r>
              <a:rPr lang="en-US" altLang="zh-TW" sz="1800" dirty="0">
                <a:latin typeface="SimSun" panose="02010600030101010101" pitchFamily="2" charset="-122"/>
                <a:ea typeface="SimSun" panose="02010600030101010101" pitchFamily="2" charset="-122"/>
              </a:rPr>
              <a:t>(</a:t>
            </a:r>
            <a:r>
              <a:rPr lang="zh-TW" altLang="en-US" sz="1800" dirty="0">
                <a:latin typeface="SimSun" panose="02010600030101010101" pitchFamily="2" charset="-122"/>
                <a:ea typeface="SimSun" panose="02010600030101010101" pitchFamily="2" charset="-122"/>
              </a:rPr>
              <a:t>撒上 </a:t>
            </a:r>
            <a:r>
              <a:rPr lang="en-US" altLang="zh-TW" sz="1800" dirty="0">
                <a:latin typeface="SimSun" panose="02010600030101010101" pitchFamily="2" charset="-122"/>
                <a:ea typeface="SimSun" panose="02010600030101010101" pitchFamily="2" charset="-122"/>
              </a:rPr>
              <a:t>15:1-35)</a:t>
            </a:r>
            <a:endParaRPr lang="en-US" altLang="zh-TW" dirty="0"/>
          </a:p>
          <a:p>
            <a:endParaRPr lang="en-US" dirty="0"/>
          </a:p>
        </p:txBody>
      </p:sp>
    </p:spTree>
    <p:extLst>
      <p:ext uri="{BB962C8B-B14F-4D97-AF65-F5344CB8AC3E}">
        <p14:creationId xmlns:p14="http://schemas.microsoft.com/office/powerpoint/2010/main" val="283084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9"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9637" y="616086"/>
            <a:ext cx="8915400" cy="3777622"/>
          </a:xfrm>
        </p:spPr>
        <p:txBody>
          <a:bodyPr/>
          <a:lstStyle/>
          <a:p>
            <a:r>
              <a:rPr lang="zh-TW" altLang="en-US" sz="2400" dirty="0">
                <a:latin typeface="SimSun" panose="02010600030101010101" pitchFamily="2" charset="-122"/>
                <a:ea typeface="SimSun" panose="02010600030101010101" pitchFamily="2" charset="-122"/>
              </a:rPr>
              <a:t>末底改在危機中扮演了兩個重要的角色</a:t>
            </a:r>
            <a:endParaRPr lang="en-US" altLang="zh-TW" sz="2400" dirty="0">
              <a:latin typeface="SimSun" panose="02010600030101010101" pitchFamily="2" charset="-122"/>
              <a:ea typeface="SimSun" panose="02010600030101010101" pitchFamily="2" charset="-122"/>
            </a:endParaRPr>
          </a:p>
          <a:p>
            <a:pPr lvl="1"/>
            <a:r>
              <a:rPr lang="zh-TW" altLang="en-US" sz="2000" dirty="0">
                <a:latin typeface="SimSun" panose="02010600030101010101" pitchFamily="2" charset="-122"/>
                <a:ea typeface="SimSun" panose="02010600030101010101" pitchFamily="2" charset="-122"/>
              </a:rPr>
              <a:t>一位領袖的角色</a:t>
            </a:r>
            <a:endParaRPr lang="en-US" altLang="zh-TW" sz="2000" dirty="0">
              <a:latin typeface="SimSun" panose="02010600030101010101" pitchFamily="2" charset="-122"/>
              <a:ea typeface="SimSun" panose="02010600030101010101" pitchFamily="2" charset="-122"/>
            </a:endParaRPr>
          </a:p>
          <a:p>
            <a:pPr lvl="1"/>
            <a:r>
              <a:rPr lang="zh-TW" altLang="en-US" sz="2000" dirty="0">
                <a:latin typeface="SimSun" panose="02010600030101010101" pitchFamily="2" charset="-122"/>
                <a:ea typeface="SimSun" panose="02010600030101010101" pitchFamily="2" charset="-122"/>
              </a:rPr>
              <a:t>與以斯帖所代表的第二代猶大人的關係和使命傳承上傳遞的角色</a:t>
            </a:r>
            <a:endParaRPr lang="en-US" altLang="zh-TW" sz="2000" dirty="0">
              <a:latin typeface="SimSun" panose="02010600030101010101" pitchFamily="2" charset="-122"/>
              <a:ea typeface="SimSun" panose="02010600030101010101" pitchFamily="2" charset="-122"/>
            </a:endParaRPr>
          </a:p>
          <a:p>
            <a:pPr lvl="2"/>
            <a:r>
              <a:rPr lang="zh-TW" altLang="en-US" sz="1800" dirty="0">
                <a:latin typeface="SimSun" panose="02010600030101010101" pitchFamily="2" charset="-122"/>
                <a:ea typeface="SimSun" panose="02010600030101010101" pitchFamily="2" charset="-122"/>
              </a:rPr>
              <a:t>愛的連結</a:t>
            </a:r>
            <a:endParaRPr lang="en-US" altLang="zh-TW" sz="1800" dirty="0">
              <a:latin typeface="SimSun" panose="02010600030101010101" pitchFamily="2" charset="-122"/>
              <a:ea typeface="SimSun" panose="02010600030101010101" pitchFamily="2" charset="-122"/>
            </a:endParaRPr>
          </a:p>
          <a:p>
            <a:pPr lvl="2"/>
            <a:r>
              <a:rPr lang="zh-TW" altLang="en-US" sz="1800" dirty="0">
                <a:latin typeface="SimSun" panose="02010600030101010101" pitchFamily="2" charset="-122"/>
                <a:ea typeface="SimSun" panose="02010600030101010101" pitchFamily="2" charset="-122"/>
              </a:rPr>
              <a:t>對下一代的教導、提醒、挑戰和傳遞責任</a:t>
            </a:r>
            <a:endParaRPr lang="en-US" altLang="zh-TW" sz="1800" dirty="0">
              <a:latin typeface="SimSun" panose="02010600030101010101" pitchFamily="2" charset="-122"/>
              <a:ea typeface="SimSun" panose="02010600030101010101" pitchFamily="2" charset="-122"/>
            </a:endParaRPr>
          </a:p>
          <a:p>
            <a:pPr lvl="2"/>
            <a:r>
              <a:rPr lang="zh-TW" altLang="en-US" sz="1800" dirty="0">
                <a:latin typeface="SimSun" panose="02010600030101010101" pitchFamily="2" charset="-122"/>
                <a:ea typeface="SimSun" panose="02010600030101010101" pitchFamily="2" charset="-122"/>
              </a:rPr>
              <a:t>對下一代的支持</a:t>
            </a:r>
            <a:endParaRPr lang="en-US" altLang="zh-TW" sz="18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07105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anim calcmode="lin" valueType="num">
                                      <p:cBhvr>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573" y="624110"/>
            <a:ext cx="9416039" cy="664363"/>
          </a:xfrm>
        </p:spPr>
        <p:txBody>
          <a:bodyPr>
            <a:normAutofit fontScale="90000"/>
          </a:bodyPr>
          <a:lstStyle/>
          <a:p>
            <a:r>
              <a:rPr lang="zh-TW" altLang="en-US" dirty="0"/>
              <a:t>五、再思北美華人基督徒的信仰傳承</a:t>
            </a:r>
            <a:br>
              <a:rPr lang="en-US" altLang="zh-TW" dirty="0"/>
            </a:br>
            <a:endParaRPr lang="en-US" dirty="0"/>
          </a:p>
        </p:txBody>
      </p:sp>
      <p:sp>
        <p:nvSpPr>
          <p:cNvPr id="3" name="Content Placeholder 2"/>
          <p:cNvSpPr>
            <a:spLocks noGrp="1"/>
          </p:cNvSpPr>
          <p:nvPr>
            <p:ph idx="1"/>
          </p:nvPr>
        </p:nvSpPr>
        <p:spPr>
          <a:xfrm>
            <a:off x="1353913" y="1462022"/>
            <a:ext cx="9746673" cy="4831773"/>
          </a:xfrm>
        </p:spPr>
        <p:txBody>
          <a:bodyPr/>
          <a:lstStyle/>
          <a:p>
            <a:r>
              <a:rPr lang="zh-TW" altLang="en-US" sz="2400" dirty="0">
                <a:latin typeface="SimSun" panose="02010600030101010101" pitchFamily="2" charset="-122"/>
                <a:ea typeface="SimSun" panose="02010600030101010101" pitchFamily="2" charset="-122"/>
              </a:rPr>
              <a:t>需要檢討和思考的</a:t>
            </a:r>
            <a:endParaRPr lang="en-US" sz="2400" dirty="0">
              <a:latin typeface="SimSun" panose="02010600030101010101" pitchFamily="2" charset="-122"/>
              <a:ea typeface="SimSun" panose="02010600030101010101" pitchFamily="2" charset="-122"/>
            </a:endParaRPr>
          </a:p>
          <a:p>
            <a:pPr lvl="1"/>
            <a:r>
              <a:rPr lang="zh-TW" altLang="en-US" sz="1800" dirty="0">
                <a:latin typeface="SimSun" panose="02010600030101010101" pitchFamily="2" charset="-122"/>
                <a:ea typeface="SimSun" panose="02010600030101010101" pitchFamily="2" charset="-122"/>
              </a:rPr>
              <a:t>第一代的基督徒，無論是信仰上或是生活上，有否以身作則，為下一代作出好的榜樣</a:t>
            </a:r>
            <a:endParaRPr lang="en-US" altLang="zh-TW" sz="1800" dirty="0">
              <a:latin typeface="SimSun" panose="02010600030101010101" pitchFamily="2" charset="-122"/>
              <a:ea typeface="SimSun" panose="02010600030101010101" pitchFamily="2" charset="-122"/>
            </a:endParaRPr>
          </a:p>
          <a:p>
            <a:pPr lvl="1"/>
            <a:r>
              <a:rPr lang="zh-TW" altLang="en-US" sz="1800" dirty="0">
                <a:latin typeface="SimSun" panose="02010600030101010101" pitchFamily="2" charset="-122"/>
                <a:ea typeface="SimSun" panose="02010600030101010101" pitchFamily="2" charset="-122"/>
              </a:rPr>
              <a:t>持守信仰 </a:t>
            </a:r>
            <a:r>
              <a:rPr lang="en-US" altLang="zh-TW" sz="1800" dirty="0">
                <a:latin typeface="SimSun" panose="02010600030101010101" pitchFamily="2" charset="-122"/>
                <a:ea typeface="SimSun" panose="02010600030101010101" pitchFamily="2" charset="-122"/>
              </a:rPr>
              <a:t>vs. </a:t>
            </a:r>
            <a:r>
              <a:rPr lang="zh-TW" altLang="en-US" sz="1800" dirty="0">
                <a:latin typeface="SimSun" panose="02010600030101010101" pitchFamily="2" charset="-122"/>
                <a:ea typeface="SimSun" panose="02010600030101010101" pitchFamily="2" charset="-122"/>
              </a:rPr>
              <a:t>堅持保留自己的文化傳統</a:t>
            </a:r>
            <a:r>
              <a:rPr lang="en-US" altLang="zh-TW" sz="1800" dirty="0">
                <a:latin typeface="SimSun" panose="02010600030101010101" pitchFamily="2" charset="-122"/>
                <a:ea typeface="SimSun" panose="02010600030101010101" pitchFamily="2" charset="-122"/>
              </a:rPr>
              <a:t> </a:t>
            </a:r>
          </a:p>
          <a:p>
            <a:pPr lvl="1"/>
            <a:r>
              <a:rPr lang="zh-TW" altLang="en-US" sz="1800" dirty="0">
                <a:latin typeface="SimSun" panose="02010600030101010101" pitchFamily="2" charset="-122"/>
                <a:ea typeface="SimSun" panose="02010600030101010101" pitchFamily="2" charset="-122"/>
              </a:rPr>
              <a:t>文化價值觀和道德觀的教導 </a:t>
            </a:r>
            <a:r>
              <a:rPr lang="en-US" altLang="zh-TW" sz="1800" dirty="0">
                <a:latin typeface="SimSun" panose="02010600030101010101" pitchFamily="2" charset="-122"/>
                <a:ea typeface="SimSun" panose="02010600030101010101" pitchFamily="2" charset="-122"/>
              </a:rPr>
              <a:t>vs. </a:t>
            </a:r>
            <a:r>
              <a:rPr lang="zh-TW" altLang="en-US" sz="1800" dirty="0">
                <a:latin typeface="SimSun" panose="02010600030101010101" pitchFamily="2" charset="-122"/>
                <a:ea typeface="SimSun" panose="02010600030101010101" pitchFamily="2" charset="-122"/>
              </a:rPr>
              <a:t>聖經和基督教價值觀的教導</a:t>
            </a:r>
            <a:endParaRPr lang="en-US" altLang="zh-TW" sz="1800" dirty="0">
              <a:latin typeface="SimSun" panose="02010600030101010101" pitchFamily="2" charset="-122"/>
              <a:ea typeface="SimSun" panose="02010600030101010101" pitchFamily="2" charset="-122"/>
            </a:endParaRPr>
          </a:p>
          <a:p>
            <a:pPr lvl="1"/>
            <a:r>
              <a:rPr lang="zh-TW" altLang="en-US" sz="1800" dirty="0">
                <a:latin typeface="SimSun" panose="02010600030101010101" pitchFamily="2" charset="-122"/>
                <a:ea typeface="SimSun" panose="02010600030101010101" pitchFamily="2" charset="-122"/>
              </a:rPr>
              <a:t>誰居首位</a:t>
            </a:r>
            <a:r>
              <a:rPr lang="en-US" altLang="zh-TW" sz="1800" dirty="0">
                <a:latin typeface="SimSun" panose="02010600030101010101" pitchFamily="2" charset="-122"/>
                <a:ea typeface="SimSun" panose="02010600030101010101" pitchFamily="2" charset="-122"/>
              </a:rPr>
              <a:t>?</a:t>
            </a:r>
          </a:p>
          <a:p>
            <a:pPr lvl="1"/>
            <a:r>
              <a:rPr lang="zh-TW" altLang="en-US" sz="1800" dirty="0">
                <a:latin typeface="SimSun" panose="02010600030101010101" pitchFamily="2" charset="-122"/>
                <a:ea typeface="SimSun" panose="02010600030101010101" pitchFamily="2" charset="-122"/>
              </a:rPr>
              <a:t>對向下一代傳承信仰所造成的負面影響</a:t>
            </a:r>
            <a:r>
              <a:rPr lang="en-US" altLang="zh-TW" sz="1800" dirty="0">
                <a:latin typeface="SimSun" panose="02010600030101010101" pitchFamily="2" charset="-122"/>
                <a:ea typeface="SimSun" panose="02010600030101010101" pitchFamily="2" charset="-122"/>
              </a:rPr>
              <a:t>?</a:t>
            </a:r>
          </a:p>
          <a:p>
            <a:pPr marL="457200" lvl="1" indent="0">
              <a:buNone/>
            </a:pPr>
            <a:endParaRPr lang="en-US" altLang="zh-TW" sz="800" dirty="0">
              <a:latin typeface="SimSun" panose="02010600030101010101" pitchFamily="2" charset="-122"/>
              <a:ea typeface="SimSun" panose="02010600030101010101" pitchFamily="2" charset="-122"/>
            </a:endParaRPr>
          </a:p>
          <a:p>
            <a:pPr lvl="1">
              <a:buClr>
                <a:srgbClr val="FF0000"/>
              </a:buClr>
              <a:buFont typeface="Wingdings" panose="05000000000000000000" pitchFamily="2" charset="2"/>
              <a:buChar char="Ø"/>
            </a:pPr>
            <a:r>
              <a:rPr lang="zh-TW" altLang="en-US" sz="2400" dirty="0">
                <a:latin typeface="SimSun" panose="02010600030101010101" pitchFamily="2" charset="-122"/>
                <a:ea typeface="SimSun" panose="02010600030101010101" pitchFamily="2" charset="-122"/>
              </a:rPr>
              <a:t>需要重新調整教導下一代的重心</a:t>
            </a:r>
            <a:endParaRPr lang="en-US" altLang="zh-TW" sz="2400" dirty="0">
              <a:latin typeface="SimSun" panose="02010600030101010101" pitchFamily="2" charset="-122"/>
              <a:ea typeface="SimSun" panose="02010600030101010101" pitchFamily="2" charset="-122"/>
            </a:endParaRPr>
          </a:p>
          <a:p>
            <a:pPr lvl="2">
              <a:buClr>
                <a:srgbClr val="FF0000"/>
              </a:buClr>
              <a:buFont typeface="Wingdings" panose="05000000000000000000" pitchFamily="2" charset="2"/>
              <a:buChar char="Ø"/>
            </a:pPr>
            <a:r>
              <a:rPr lang="zh-TW" altLang="en-US" sz="1800" dirty="0">
                <a:latin typeface="SimSun" panose="02010600030101010101" pitchFamily="2" charset="-122"/>
                <a:ea typeface="SimSun" panose="02010600030101010101" pitchFamily="2" charset="-122"/>
              </a:rPr>
              <a:t>注重基督教信仰上的教導</a:t>
            </a:r>
            <a:endParaRPr lang="en-US" altLang="zh-TW" sz="1800" dirty="0">
              <a:latin typeface="SimSun" panose="02010600030101010101" pitchFamily="2" charset="-122"/>
              <a:ea typeface="SimSun" panose="02010600030101010101" pitchFamily="2" charset="-122"/>
            </a:endParaRPr>
          </a:p>
          <a:p>
            <a:pPr lvl="2">
              <a:buClr>
                <a:srgbClr val="FF0000"/>
              </a:buClr>
              <a:buFont typeface="Wingdings" panose="05000000000000000000" pitchFamily="2" charset="2"/>
              <a:buChar char="Ø"/>
            </a:pPr>
            <a:r>
              <a:rPr lang="zh-TW" altLang="en-US" sz="1800" dirty="0">
                <a:latin typeface="SimSun" panose="02010600030101010101" pitchFamily="2" charset="-122"/>
                <a:ea typeface="SimSun" panose="02010600030101010101" pitchFamily="2" charset="-122"/>
              </a:rPr>
              <a:t>將重點放在年青一代的靈命塑造上</a:t>
            </a:r>
            <a:endParaRPr lang="en-US" altLang="zh-TW" sz="1800" dirty="0">
              <a:latin typeface="SimSun" panose="02010600030101010101" pitchFamily="2" charset="-122"/>
              <a:ea typeface="SimSun" panose="02010600030101010101" pitchFamily="2" charset="-122"/>
            </a:endParaRPr>
          </a:p>
          <a:p>
            <a:pPr lvl="2">
              <a:buClr>
                <a:srgbClr val="FF0000"/>
              </a:buClr>
              <a:buFont typeface="Wingdings" panose="05000000000000000000" pitchFamily="2" charset="2"/>
              <a:buChar char="Ø"/>
            </a:pPr>
            <a:r>
              <a:rPr lang="zh-TW" altLang="en-US" sz="1800" dirty="0">
                <a:latin typeface="SimSun" panose="02010600030101010101" pitchFamily="2" charset="-122"/>
                <a:ea typeface="SimSun" panose="02010600030101010101" pitchFamily="2" charset="-122"/>
              </a:rPr>
              <a:t>幫助年青一代清楚知道自己屬基督的身份</a:t>
            </a:r>
            <a:endParaRPr lang="en-US" altLang="zh-TW" sz="1800" dirty="0">
              <a:latin typeface="SimSun" panose="02010600030101010101" pitchFamily="2" charset="-122"/>
              <a:ea typeface="SimSun" panose="02010600030101010101" pitchFamily="2" charset="-122"/>
            </a:endParaRPr>
          </a:p>
          <a:p>
            <a:pPr lvl="1"/>
            <a:endParaRPr lang="en-US" altLang="zh-TW" dirty="0">
              <a:latin typeface="SimSun" panose="02010600030101010101" pitchFamily="2" charset="-122"/>
              <a:ea typeface="SimSun" panose="02010600030101010101" pitchFamily="2" charset="-122"/>
            </a:endParaRPr>
          </a:p>
          <a:p>
            <a:pPr lvl="1"/>
            <a:endParaRPr lang="en-US" altLang="zh-TW" dirty="0"/>
          </a:p>
          <a:p>
            <a:pPr lvl="1"/>
            <a:endParaRPr lang="en-US" dirty="0"/>
          </a:p>
        </p:txBody>
      </p:sp>
    </p:spTree>
    <p:extLst>
      <p:ext uri="{BB962C8B-B14F-4D97-AF65-F5344CB8AC3E}">
        <p14:creationId xmlns:p14="http://schemas.microsoft.com/office/powerpoint/2010/main" val="274213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2513" y="371640"/>
            <a:ext cx="9191648" cy="6037119"/>
          </a:xfrm>
        </p:spPr>
        <p:txBody>
          <a:bodyPr>
            <a:normAutofit/>
          </a:bodyPr>
          <a:lstStyle/>
          <a:p>
            <a:r>
              <a:rPr lang="zh-TW" altLang="en-US" sz="2400" dirty="0">
                <a:latin typeface="SimSun" panose="02010600030101010101" pitchFamily="2" charset="-122"/>
                <a:ea typeface="SimSun" panose="02010600030101010101" pitchFamily="2" charset="-122"/>
              </a:rPr>
              <a:t>第一代的基督徒與下一代基督徒的關係如何</a:t>
            </a:r>
            <a:endParaRPr lang="en-US" altLang="zh-TW" sz="2400" dirty="0">
              <a:latin typeface="SimSun" panose="02010600030101010101" pitchFamily="2" charset="-122"/>
              <a:ea typeface="SimSun" panose="02010600030101010101" pitchFamily="2" charset="-122"/>
            </a:endParaRPr>
          </a:p>
          <a:p>
            <a:pPr lvl="1"/>
            <a:r>
              <a:rPr lang="zh-TW" altLang="en-US" sz="1800" dirty="0">
                <a:latin typeface="SimSun" panose="02010600030101010101" pitchFamily="2" charset="-122"/>
                <a:ea typeface="SimSun" panose="02010600030101010101" pitchFamily="2" charset="-122"/>
              </a:rPr>
              <a:t>需要有彼此相愛</a:t>
            </a:r>
            <a:endParaRPr lang="en-US" altLang="zh-TW" sz="1800" dirty="0">
              <a:latin typeface="SimSun" panose="02010600030101010101" pitchFamily="2" charset="-122"/>
              <a:ea typeface="SimSun" panose="02010600030101010101" pitchFamily="2" charset="-122"/>
            </a:endParaRPr>
          </a:p>
          <a:p>
            <a:pPr lvl="2"/>
            <a:r>
              <a:rPr lang="zh-TW" altLang="en-US" sz="1800" dirty="0">
                <a:latin typeface="SimSun" panose="02010600030101010101" pitchFamily="2" charset="-122"/>
                <a:ea typeface="SimSun" panose="02010600030101010101" pitchFamily="2" charset="-122"/>
              </a:rPr>
              <a:t>「以老為尊」</a:t>
            </a:r>
            <a:r>
              <a:rPr lang="en-US" altLang="zh-TW" sz="1800" dirty="0">
                <a:latin typeface="SimSun" panose="02010600030101010101" pitchFamily="2" charset="-122"/>
                <a:ea typeface="SimSun" panose="02010600030101010101" pitchFamily="2" charset="-122"/>
              </a:rPr>
              <a:t>?</a:t>
            </a:r>
            <a:r>
              <a:rPr lang="zh-TW" altLang="en-US" sz="1800" dirty="0">
                <a:latin typeface="SimSun" panose="02010600030101010101" pitchFamily="2" charset="-122"/>
                <a:ea typeface="SimSun" panose="02010600030101010101" pitchFamily="2" charset="-122"/>
              </a:rPr>
              <a:t>「尊老愛幼」</a:t>
            </a:r>
            <a:r>
              <a:rPr lang="en-US" altLang="zh-TW" sz="1800" dirty="0">
                <a:latin typeface="SimSun" panose="02010600030101010101" pitchFamily="2" charset="-122"/>
                <a:ea typeface="SimSun" panose="02010600030101010101" pitchFamily="2" charset="-122"/>
              </a:rPr>
              <a:t>?</a:t>
            </a:r>
          </a:p>
          <a:p>
            <a:pPr lvl="3">
              <a:buClr>
                <a:srgbClr val="FF0000"/>
              </a:buClr>
              <a:buFont typeface="Wingdings" panose="05000000000000000000" pitchFamily="2" charset="2"/>
              <a:buChar char="Ø"/>
            </a:pPr>
            <a:r>
              <a:rPr lang="zh-TW" altLang="en-US" sz="2000" b="1" dirty="0">
                <a:latin typeface="SimSun" panose="02010600030101010101" pitchFamily="2" charset="-122"/>
                <a:ea typeface="SimSun" panose="02010600030101010101" pitchFamily="2" charset="-122"/>
              </a:rPr>
              <a:t>平衡互敬互愛的關係</a:t>
            </a:r>
            <a:endParaRPr lang="en-US" altLang="zh-TW" sz="2000" b="1" dirty="0">
              <a:latin typeface="SimSun" panose="02010600030101010101" pitchFamily="2" charset="-122"/>
              <a:ea typeface="SimSun" panose="02010600030101010101" pitchFamily="2" charset="-122"/>
            </a:endParaRPr>
          </a:p>
          <a:p>
            <a:pPr lvl="1"/>
            <a:endParaRPr lang="en-US" sz="800" dirty="0">
              <a:latin typeface="SimSun" panose="02010600030101010101" pitchFamily="2" charset="-122"/>
              <a:ea typeface="SimSun" panose="02010600030101010101" pitchFamily="2" charset="-122"/>
            </a:endParaRPr>
          </a:p>
          <a:p>
            <a:pPr lvl="1"/>
            <a:r>
              <a:rPr lang="zh-TW" altLang="en-US" sz="1800" dirty="0">
                <a:latin typeface="SimSun" panose="02010600030101010101" pitchFamily="2" charset="-122"/>
                <a:ea typeface="SimSun" panose="02010600030101010101" pitchFamily="2" charset="-122"/>
              </a:rPr>
              <a:t>需要彼此順服、彼此信任的關係</a:t>
            </a:r>
            <a:endParaRPr lang="en-US" altLang="zh-TW" sz="1800" dirty="0">
              <a:latin typeface="SimSun" panose="02010600030101010101" pitchFamily="2" charset="-122"/>
              <a:ea typeface="SimSun" panose="02010600030101010101" pitchFamily="2" charset="-122"/>
            </a:endParaRPr>
          </a:p>
          <a:p>
            <a:pPr lvl="2"/>
            <a:r>
              <a:rPr lang="zh-TW" altLang="en-US" sz="1800" dirty="0">
                <a:latin typeface="SimSun" panose="02010600030101010101" pitchFamily="2" charset="-122"/>
                <a:ea typeface="SimSun" panose="02010600030101010101" pitchFamily="2" charset="-122"/>
              </a:rPr>
              <a:t>老一代的華人基督徒需要學習在信仰上挑戰年青一代的基督徒</a:t>
            </a:r>
            <a:endParaRPr lang="en-US" altLang="zh-TW" sz="1800" dirty="0">
              <a:latin typeface="SimSun" panose="02010600030101010101" pitchFamily="2" charset="-122"/>
              <a:ea typeface="SimSun" panose="02010600030101010101" pitchFamily="2" charset="-122"/>
            </a:endParaRPr>
          </a:p>
          <a:p>
            <a:pPr lvl="2"/>
            <a:r>
              <a:rPr lang="zh-TW" altLang="en-US" sz="1800" dirty="0">
                <a:latin typeface="SimSun" panose="02010600030101010101" pitchFamily="2" charset="-122"/>
                <a:ea typeface="SimSun" panose="02010600030101010101" pitchFamily="2" charset="-122"/>
              </a:rPr>
              <a:t>不要效法這個世界， 但要心意更新而變化 （羅</a:t>
            </a:r>
            <a:r>
              <a:rPr lang="en-US" altLang="zh-TW" sz="1800" dirty="0">
                <a:latin typeface="SimSun" panose="02010600030101010101" pitchFamily="2" charset="-122"/>
                <a:ea typeface="SimSun" panose="02010600030101010101" pitchFamily="2" charset="-122"/>
              </a:rPr>
              <a:t>12</a:t>
            </a:r>
            <a:r>
              <a:rPr lang="zh-TW" altLang="en-US" sz="1800" dirty="0">
                <a:latin typeface="SimSun" panose="02010600030101010101" pitchFamily="2" charset="-122"/>
                <a:ea typeface="SimSun" panose="02010600030101010101" pitchFamily="2" charset="-122"/>
              </a:rPr>
              <a:t>：</a:t>
            </a:r>
            <a:r>
              <a:rPr lang="en-US" altLang="zh-TW" sz="1800" dirty="0">
                <a:latin typeface="SimSun" panose="02010600030101010101" pitchFamily="2" charset="-122"/>
                <a:ea typeface="SimSun" panose="02010600030101010101" pitchFamily="2" charset="-122"/>
              </a:rPr>
              <a:t>2a</a:t>
            </a:r>
            <a:r>
              <a:rPr lang="zh-TW" altLang="en-US" sz="1800" dirty="0">
                <a:latin typeface="SimSun" panose="02010600030101010101" pitchFamily="2" charset="-122"/>
                <a:ea typeface="SimSun" panose="02010600030101010101" pitchFamily="2" charset="-122"/>
              </a:rPr>
              <a:t>）</a:t>
            </a:r>
            <a:endParaRPr lang="en-US" altLang="zh-TW" sz="1800" dirty="0">
              <a:latin typeface="SimSun" panose="02010600030101010101" pitchFamily="2" charset="-122"/>
              <a:ea typeface="SimSun" panose="02010600030101010101" pitchFamily="2" charset="-122"/>
            </a:endParaRPr>
          </a:p>
          <a:p>
            <a:pPr lvl="2"/>
            <a:r>
              <a:rPr lang="zh-TW" altLang="en-US" sz="1800" dirty="0">
                <a:latin typeface="SimSun" panose="02010600030101010101" pitchFamily="2" charset="-122"/>
                <a:ea typeface="SimSun" panose="02010600030101010101" pitchFamily="2" charset="-122"/>
              </a:rPr>
              <a:t>靈巧如蛇</a:t>
            </a:r>
            <a:endParaRPr lang="en-US" altLang="zh-TW" sz="1800" dirty="0">
              <a:latin typeface="SimSun" panose="02010600030101010101" pitchFamily="2" charset="-122"/>
              <a:ea typeface="SimSun" panose="02010600030101010101" pitchFamily="2" charset="-122"/>
            </a:endParaRPr>
          </a:p>
          <a:p>
            <a:pPr lvl="1"/>
            <a:endParaRPr lang="en-US" sz="800" dirty="0">
              <a:latin typeface="SimSun" panose="02010600030101010101" pitchFamily="2" charset="-122"/>
              <a:ea typeface="SimSun" panose="02010600030101010101" pitchFamily="2" charset="-122"/>
            </a:endParaRPr>
          </a:p>
          <a:p>
            <a:pPr lvl="3">
              <a:buClr>
                <a:srgbClr val="FF0000"/>
              </a:buClr>
              <a:buFont typeface="Wingdings" panose="05000000000000000000" pitchFamily="2" charset="2"/>
              <a:buChar char="Ø"/>
            </a:pPr>
            <a:r>
              <a:rPr lang="zh-TW" altLang="en-US" sz="1800" b="1" dirty="0">
                <a:latin typeface="SimSun" panose="02010600030101010101" pitchFamily="2" charset="-122"/>
                <a:ea typeface="SimSun" panose="02010600030101010101" pitchFamily="2" charset="-122"/>
              </a:rPr>
              <a:t>放下老一代眼中許多的「應該」與「不應該」，看重培養信仰上的品質</a:t>
            </a:r>
            <a:endParaRPr lang="en-US" altLang="zh-TW" sz="1800" b="1" dirty="0">
              <a:latin typeface="SimSun" panose="02010600030101010101" pitchFamily="2" charset="-122"/>
              <a:ea typeface="SimSun" panose="02010600030101010101" pitchFamily="2" charset="-122"/>
            </a:endParaRPr>
          </a:p>
          <a:p>
            <a:pPr lvl="3">
              <a:buClr>
                <a:srgbClr val="FF0000"/>
              </a:buClr>
              <a:buFont typeface="Wingdings" panose="05000000000000000000" pitchFamily="2" charset="2"/>
              <a:buChar char="Ø"/>
            </a:pPr>
            <a:r>
              <a:rPr lang="zh-TW" altLang="en-US" sz="1800" b="1" dirty="0">
                <a:latin typeface="SimSun" panose="02010600030101010101" pitchFamily="2" charset="-122"/>
                <a:ea typeface="SimSun" panose="02010600030101010101" pitchFamily="2" charset="-122"/>
              </a:rPr>
              <a:t>設立和提供一個信仰成長和實踐信仰生活的</a:t>
            </a:r>
            <a:r>
              <a:rPr lang="zh-TW" altLang="en-US" sz="1800" b="1" dirty="0">
                <a:solidFill>
                  <a:srgbClr val="FFFF00"/>
                </a:solidFill>
                <a:latin typeface="SimSun" panose="02010600030101010101" pitchFamily="2" charset="-122"/>
                <a:ea typeface="SimSun" panose="02010600030101010101" pitchFamily="2" charset="-122"/>
              </a:rPr>
              <a:t>平台</a:t>
            </a:r>
            <a:endParaRPr lang="en-US" altLang="zh-TW" sz="1800" b="1" dirty="0">
              <a:solidFill>
                <a:srgbClr val="FFFF00"/>
              </a:solidFill>
              <a:latin typeface="SimSun" panose="02010600030101010101" pitchFamily="2" charset="-122"/>
              <a:ea typeface="SimSun" panose="02010600030101010101" pitchFamily="2" charset="-122"/>
            </a:endParaRPr>
          </a:p>
          <a:p>
            <a:pPr lvl="3">
              <a:buClr>
                <a:srgbClr val="FF0000"/>
              </a:buClr>
              <a:buFont typeface="Wingdings" panose="05000000000000000000" pitchFamily="2" charset="2"/>
              <a:buChar char="Ø"/>
            </a:pPr>
            <a:r>
              <a:rPr lang="zh-TW" altLang="en-US" sz="1800" b="1" dirty="0">
                <a:latin typeface="SimSun" panose="02010600030101010101" pitchFamily="2" charset="-122"/>
                <a:ea typeface="SimSun" panose="02010600030101010101" pitchFamily="2" charset="-122"/>
              </a:rPr>
              <a:t>抓住挑戰的時刻，委以重任，給予信任和支持，建立信心</a:t>
            </a:r>
            <a:endParaRPr lang="en-US" altLang="zh-TW" sz="1800" b="1" dirty="0">
              <a:latin typeface="SimSun" panose="02010600030101010101" pitchFamily="2" charset="-122"/>
              <a:ea typeface="SimSun" panose="02010600030101010101" pitchFamily="2" charset="-122"/>
            </a:endParaRPr>
          </a:p>
          <a:p>
            <a:pPr lvl="3">
              <a:buClr>
                <a:srgbClr val="FF0000"/>
              </a:buClr>
              <a:buFont typeface="Wingdings" panose="05000000000000000000" pitchFamily="2" charset="2"/>
              <a:buChar char="Ø"/>
            </a:pPr>
            <a:r>
              <a:rPr lang="zh-TW" altLang="en-US" sz="1800" b="1" dirty="0">
                <a:latin typeface="SimSun" panose="02010600030101010101" pitchFamily="2" charset="-122"/>
                <a:ea typeface="SimSun" panose="02010600030101010101" pitchFamily="2" charset="-122"/>
              </a:rPr>
              <a:t>在傳承信仰上有以斯帖般的使命感</a:t>
            </a:r>
            <a:endParaRPr lang="en-US" altLang="zh-TW" sz="1800" b="1" dirty="0">
              <a:latin typeface="SimSun" panose="02010600030101010101" pitchFamily="2" charset="-122"/>
              <a:ea typeface="SimSun" panose="02010600030101010101" pitchFamily="2" charset="-122"/>
            </a:endParaRPr>
          </a:p>
          <a:p>
            <a:pPr lvl="3">
              <a:buClr>
                <a:srgbClr val="FF0000"/>
              </a:buClr>
              <a:buFont typeface="Wingdings" panose="05000000000000000000" pitchFamily="2" charset="2"/>
              <a:buChar char="Ø"/>
            </a:pPr>
            <a:r>
              <a:rPr lang="zh-TW" altLang="en-US" sz="1800" b="1" dirty="0">
                <a:latin typeface="SimSun" panose="02010600030101010101" pitchFamily="2" charset="-122"/>
                <a:ea typeface="SimSun" panose="02010600030101010101" pitchFamily="2" charset="-122"/>
              </a:rPr>
              <a:t>在信仰領導上的接力棒</a:t>
            </a:r>
          </a:p>
          <a:p>
            <a:pPr lvl="1"/>
            <a:endParaRPr 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91154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 calcmode="lin" valueType="num">
                                      <p:cBhvr additive="base">
                                        <p:cTn id="73" dur="5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8548" y="693759"/>
            <a:ext cx="8915400" cy="5100731"/>
          </a:xfrm>
        </p:spPr>
        <p:txBody>
          <a:bodyPr>
            <a:normAutofit/>
          </a:bodyPr>
          <a:lstStyle/>
          <a:p>
            <a:r>
              <a:rPr lang="en-US" dirty="0"/>
              <a:t> </a:t>
            </a:r>
            <a:r>
              <a:rPr lang="en-US" altLang="zh-TW" sz="2400" dirty="0">
                <a:latin typeface="SimSun" panose="02010600030101010101" pitchFamily="2" charset="-122"/>
                <a:ea typeface="SimSun" panose="02010600030101010101" pitchFamily="2" charset="-122"/>
              </a:rPr>
              <a:t>《</a:t>
            </a:r>
            <a:r>
              <a:rPr lang="zh-TW" altLang="en-US" sz="2400" dirty="0">
                <a:latin typeface="SimSun" panose="02010600030101010101" pitchFamily="2" charset="-122"/>
                <a:ea typeface="SimSun" panose="02010600030101010101" pitchFamily="2" charset="-122"/>
              </a:rPr>
              <a:t>以斯帖記</a:t>
            </a:r>
            <a:r>
              <a:rPr lang="en-US" altLang="zh-TW" sz="2400" dirty="0">
                <a:latin typeface="SimSun" panose="02010600030101010101" pitchFamily="2" charset="-122"/>
                <a:ea typeface="SimSun" panose="02010600030101010101" pitchFamily="2" charset="-122"/>
              </a:rPr>
              <a:t>》</a:t>
            </a:r>
            <a:r>
              <a:rPr lang="zh-TW" altLang="en-US" sz="2400" dirty="0">
                <a:latin typeface="SimSun" panose="02010600030101010101" pitchFamily="2" charset="-122"/>
                <a:ea typeface="SimSun" panose="02010600030101010101" pitchFamily="2" charset="-122"/>
              </a:rPr>
              <a:t>帶給今天基督徒的還有鼓勵和盼望</a:t>
            </a:r>
            <a:endParaRPr lang="en-US" altLang="zh-TW" sz="2400" dirty="0">
              <a:latin typeface="SimSun" panose="02010600030101010101" pitchFamily="2" charset="-122"/>
              <a:ea typeface="SimSun" panose="02010600030101010101" pitchFamily="2" charset="-122"/>
            </a:endParaRPr>
          </a:p>
          <a:p>
            <a:pPr lvl="1"/>
            <a:r>
              <a:rPr lang="zh-TW" altLang="en-US" sz="2000" dirty="0">
                <a:latin typeface="SimSun" panose="02010600030101010101" pitchFamily="2" charset="-122"/>
                <a:ea typeface="SimSun" panose="02010600030101010101" pitchFamily="2" charset="-122"/>
              </a:rPr>
              <a:t>普珥節</a:t>
            </a:r>
            <a:endParaRPr lang="en-US" altLang="zh-TW" sz="2000" dirty="0">
              <a:latin typeface="SimSun" panose="02010600030101010101" pitchFamily="2" charset="-122"/>
              <a:ea typeface="SimSun" panose="02010600030101010101" pitchFamily="2" charset="-122"/>
            </a:endParaRPr>
          </a:p>
          <a:p>
            <a:pPr lvl="2"/>
            <a:r>
              <a:rPr lang="zh-TW" altLang="en-US" sz="1800" dirty="0">
                <a:latin typeface="SimSun" panose="02010600030101010101" pitchFamily="2" charset="-122"/>
                <a:ea typeface="SimSun" panose="02010600030101010101" pitchFamily="2" charset="-122"/>
              </a:rPr>
              <a:t>慶祝和紀念神的拯救</a:t>
            </a:r>
            <a:endParaRPr lang="en-US" altLang="zh-TW" sz="1800" dirty="0">
              <a:latin typeface="SimSun" panose="02010600030101010101" pitchFamily="2" charset="-122"/>
              <a:ea typeface="SimSun" panose="02010600030101010101" pitchFamily="2" charset="-122"/>
            </a:endParaRPr>
          </a:p>
          <a:p>
            <a:pPr lvl="2"/>
            <a:r>
              <a:rPr lang="zh-TW" altLang="en-US" sz="1800" dirty="0">
                <a:latin typeface="SimSun" panose="02010600030101010101" pitchFamily="2" charset="-122"/>
                <a:ea typeface="SimSun" panose="02010600030101010101" pitchFamily="2" charset="-122"/>
              </a:rPr>
              <a:t>象徵著猶大人新一代領袖的誕生</a:t>
            </a:r>
            <a:endParaRPr lang="en-US" altLang="zh-TW" sz="1800" dirty="0">
              <a:latin typeface="SimSun" panose="02010600030101010101" pitchFamily="2" charset="-122"/>
              <a:ea typeface="SimSun" panose="02010600030101010101" pitchFamily="2" charset="-122"/>
            </a:endParaRPr>
          </a:p>
          <a:p>
            <a:pPr lvl="2"/>
            <a:r>
              <a:rPr lang="zh-TW" altLang="en-US" sz="1800" dirty="0">
                <a:latin typeface="SimSun" panose="02010600030101010101" pitchFamily="2" charset="-122"/>
                <a:ea typeface="SimSun" panose="02010600030101010101" pitchFamily="2" charset="-122"/>
              </a:rPr>
              <a:t>是上、下兩代宗教領袖成功交接完成的一個記號</a:t>
            </a:r>
            <a:endParaRPr lang="en-US" altLang="zh-TW" sz="1800" dirty="0">
              <a:latin typeface="SimSun" panose="02010600030101010101" pitchFamily="2" charset="-122"/>
              <a:ea typeface="SimSun" panose="02010600030101010101" pitchFamily="2" charset="-122"/>
            </a:endParaRPr>
          </a:p>
          <a:p>
            <a:pPr marL="914400" lvl="2" indent="0">
              <a:buNone/>
            </a:pPr>
            <a:endParaRPr lang="en-US" altLang="zh-TW" sz="1800" dirty="0">
              <a:latin typeface="SimSun" panose="02010600030101010101" pitchFamily="2" charset="-122"/>
              <a:ea typeface="SimSun" panose="02010600030101010101" pitchFamily="2" charset="-122"/>
            </a:endParaRPr>
          </a:p>
          <a:p>
            <a:pPr lvl="1"/>
            <a:r>
              <a:rPr lang="zh-TW" altLang="en-US" sz="2000" dirty="0">
                <a:latin typeface="SimSun" panose="02010600030101010101" pitchFamily="2" charset="-122"/>
                <a:ea typeface="SimSun" panose="02010600030101010101" pitchFamily="2" charset="-122"/>
              </a:rPr>
              <a:t>兩代人一起共同面對民族和宗教信仰危機、戰勝危機</a:t>
            </a:r>
            <a:endParaRPr lang="en-US" altLang="zh-TW" sz="2000" dirty="0">
              <a:latin typeface="SimSun" panose="02010600030101010101" pitchFamily="2" charset="-122"/>
              <a:ea typeface="SimSun" panose="02010600030101010101" pitchFamily="2" charset="-122"/>
            </a:endParaRPr>
          </a:p>
          <a:p>
            <a:pPr marL="457200" lvl="1" indent="0">
              <a:buNone/>
            </a:pPr>
            <a:endParaRPr lang="en-US" altLang="zh-TW" dirty="0">
              <a:latin typeface="SimSun" panose="02010600030101010101" pitchFamily="2" charset="-122"/>
              <a:ea typeface="SimSun" panose="02010600030101010101" pitchFamily="2" charset="-122"/>
            </a:endParaRPr>
          </a:p>
          <a:p>
            <a:pPr marL="457200" lvl="1" indent="0">
              <a:buNone/>
            </a:pPr>
            <a:endParaRPr lang="en-US" altLang="zh-TW"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6499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7099"/>
          </a:xfrm>
        </p:spPr>
        <p:txBody>
          <a:bodyPr>
            <a:normAutofit/>
          </a:bodyPr>
          <a:lstStyle/>
          <a:p>
            <a:r>
              <a:rPr lang="zh-TW" altLang="en-US" sz="3200" dirty="0">
                <a:latin typeface="SimSun" panose="02010600030101010101" pitchFamily="2" charset="-122"/>
                <a:ea typeface="SimSun" panose="02010600030101010101" pitchFamily="2" charset="-122"/>
              </a:rPr>
              <a:t>五、結論</a:t>
            </a:r>
            <a:endParaRPr lang="en-US" sz="3200" dirty="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2592924" y="1468213"/>
            <a:ext cx="7747577" cy="4550013"/>
          </a:xfrm>
        </p:spPr>
        <p:txBody>
          <a:bodyPr>
            <a:normAutofit/>
          </a:bodyPr>
          <a:lstStyle/>
          <a:p>
            <a:r>
              <a:rPr lang="zh-TW" altLang="en-US" sz="2400" dirty="0">
                <a:latin typeface="SimSun" panose="02010600030101010101" pitchFamily="2" charset="-122"/>
                <a:ea typeface="SimSun" panose="02010600030101010101" pitchFamily="2" charset="-122"/>
              </a:rPr>
              <a:t>華人基督徒及教會要向下一代傳承。 。 。 。 。 。</a:t>
            </a:r>
            <a:endParaRPr lang="en-US" altLang="zh-TW" sz="2400" dirty="0">
              <a:latin typeface="SimSun" panose="02010600030101010101" pitchFamily="2" charset="-122"/>
              <a:ea typeface="SimSun" panose="02010600030101010101" pitchFamily="2" charset="-122"/>
            </a:endParaRPr>
          </a:p>
          <a:p>
            <a:pPr lvl="1"/>
            <a:r>
              <a:rPr lang="zh-TW" altLang="en-US" sz="2400" dirty="0">
                <a:latin typeface="SimSun" panose="02010600030101010101" pitchFamily="2" charset="-122"/>
                <a:ea typeface="SimSun" panose="02010600030101010101" pitchFamily="2" charset="-122"/>
              </a:rPr>
              <a:t>信仰上的教導和傳遞</a:t>
            </a:r>
            <a:endParaRPr lang="en-US" altLang="zh-TW" sz="2400" dirty="0">
              <a:latin typeface="SimSun" panose="02010600030101010101" pitchFamily="2" charset="-122"/>
              <a:ea typeface="SimSun" panose="02010600030101010101" pitchFamily="2" charset="-122"/>
            </a:endParaRPr>
          </a:p>
          <a:p>
            <a:pPr lvl="1"/>
            <a:r>
              <a:rPr lang="zh-TW" altLang="en-US" sz="2400" dirty="0">
                <a:latin typeface="SimSun" panose="02010600030101010101" pitchFamily="2" charset="-122"/>
                <a:ea typeface="SimSun" panose="02010600030101010101" pitchFamily="2" charset="-122"/>
              </a:rPr>
              <a:t>信任</a:t>
            </a:r>
            <a:endParaRPr lang="en-US" altLang="zh-TW" sz="2400" dirty="0">
              <a:latin typeface="SimSun" panose="02010600030101010101" pitchFamily="2" charset="-122"/>
              <a:ea typeface="SimSun" panose="02010600030101010101" pitchFamily="2" charset="-122"/>
            </a:endParaRPr>
          </a:p>
          <a:p>
            <a:pPr lvl="1"/>
            <a:r>
              <a:rPr lang="zh-TW" altLang="en-US" sz="2400" dirty="0">
                <a:latin typeface="SimSun" panose="02010600030101010101" pitchFamily="2" charset="-122"/>
                <a:ea typeface="SimSun" panose="02010600030101010101" pitchFamily="2" charset="-122"/>
              </a:rPr>
              <a:t>使命感</a:t>
            </a:r>
            <a:r>
              <a:rPr lang="en-US" altLang="zh-TW" sz="2400" dirty="0">
                <a:latin typeface="SimSun" panose="02010600030101010101" pitchFamily="2" charset="-122"/>
                <a:ea typeface="SimSun" panose="02010600030101010101" pitchFamily="2" charset="-122"/>
              </a:rPr>
              <a:t>: </a:t>
            </a:r>
            <a:r>
              <a:rPr lang="zh-TW" altLang="en-US" sz="2400" dirty="0">
                <a:latin typeface="SimSun" panose="02010600030101010101" pitchFamily="2" charset="-122"/>
                <a:ea typeface="SimSun" panose="02010600030101010101" pitchFamily="2" charset="-122"/>
              </a:rPr>
              <a:t>承擔責任、接受挑戰</a:t>
            </a:r>
            <a:endParaRPr lang="en-US" altLang="zh-TW" sz="2400" dirty="0">
              <a:latin typeface="SimSun" panose="02010600030101010101" pitchFamily="2" charset="-122"/>
              <a:ea typeface="SimSun" panose="02010600030101010101" pitchFamily="2" charset="-122"/>
            </a:endParaRPr>
          </a:p>
          <a:p>
            <a:pPr lvl="1"/>
            <a:endParaRPr lang="en-US" sz="2400" dirty="0">
              <a:latin typeface="SimSun" panose="02010600030101010101" pitchFamily="2" charset="-122"/>
              <a:ea typeface="SimSun" panose="02010600030101010101" pitchFamily="2" charset="-122"/>
            </a:endParaRPr>
          </a:p>
          <a:p>
            <a:pPr marL="457200" lvl="1" indent="0">
              <a:buNone/>
            </a:pPr>
            <a:r>
              <a:rPr lang="zh-TW" altLang="en-US" sz="2400" dirty="0">
                <a:solidFill>
                  <a:srgbClr val="FFFF00"/>
                </a:solidFill>
                <a:latin typeface="SimSun" panose="02010600030101010101" pitchFamily="2" charset="-122"/>
                <a:ea typeface="SimSun" panose="02010600030101010101" pitchFamily="2" charset="-122"/>
              </a:rPr>
              <a:t>神掌管和拯救猶大人，在華人基督徒信仰傳承上，神也必掌管。</a:t>
            </a:r>
            <a:endParaRPr lang="en-US" sz="2400" dirty="0">
              <a:latin typeface="SimSun" panose="02010600030101010101" pitchFamily="2" charset="-122"/>
              <a:ea typeface="SimSun" panose="02010600030101010101" pitchFamily="2" charset="-122"/>
            </a:endParaRPr>
          </a:p>
          <a:p>
            <a:endParaRPr lang="en-US" dirty="0"/>
          </a:p>
          <a:p>
            <a:endParaRPr lang="en-US" dirty="0"/>
          </a:p>
        </p:txBody>
      </p:sp>
    </p:spTree>
    <p:extLst>
      <p:ext uri="{BB962C8B-B14F-4D97-AF65-F5344CB8AC3E}">
        <p14:creationId xmlns:p14="http://schemas.microsoft.com/office/powerpoint/2010/main" val="4291313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95535"/>
          </a:xfrm>
        </p:spPr>
        <p:txBody>
          <a:bodyPr/>
          <a:lstStyle/>
          <a:p>
            <a:r>
              <a:rPr lang="zh-CN" altLang="en-US" dirty="0"/>
              <a:t>參考書</a:t>
            </a:r>
            <a:r>
              <a:rPr lang="en-US" altLang="zh-CN" dirty="0"/>
              <a:t>:</a:t>
            </a:r>
            <a:endParaRPr lang="en-US" dirty="0"/>
          </a:p>
        </p:txBody>
      </p:sp>
      <p:sp>
        <p:nvSpPr>
          <p:cNvPr id="3" name="Content Placeholder 2"/>
          <p:cNvSpPr>
            <a:spLocks noGrp="1"/>
          </p:cNvSpPr>
          <p:nvPr>
            <p:ph idx="1"/>
          </p:nvPr>
        </p:nvSpPr>
        <p:spPr>
          <a:xfrm>
            <a:off x="2589212" y="1319645"/>
            <a:ext cx="8915400" cy="4591577"/>
          </a:xfrm>
        </p:spPr>
        <p:txBody>
          <a:bodyPr>
            <a:normAutofit/>
          </a:bodyPr>
          <a:lstStyle/>
          <a:p>
            <a:pPr marL="0" indent="0">
              <a:buNone/>
            </a:pPr>
            <a:r>
              <a:rPr lang="en-US" dirty="0"/>
              <a:t>  </a:t>
            </a:r>
          </a:p>
          <a:p>
            <a:endParaRPr lang="en-US" dirty="0"/>
          </a:p>
        </p:txBody>
      </p:sp>
      <p:pic>
        <p:nvPicPr>
          <p:cNvPr id="8" name="Picture 7"/>
          <p:cNvPicPr>
            <a:picLocks noChangeAspect="1"/>
          </p:cNvPicPr>
          <p:nvPr/>
        </p:nvPicPr>
        <p:blipFill>
          <a:blip r:embed="rId2">
            <a:lum bright="70000" contrast="-70000"/>
          </a:blip>
          <a:stretch>
            <a:fillRect/>
          </a:stretch>
        </p:blipFill>
        <p:spPr>
          <a:xfrm>
            <a:off x="2589212" y="1319645"/>
            <a:ext cx="7953649" cy="5285121"/>
          </a:xfrm>
          <a:prstGeom prst="rect">
            <a:avLst/>
          </a:prstGeom>
        </p:spPr>
      </p:pic>
    </p:spTree>
    <p:extLst>
      <p:ext uri="{BB962C8B-B14F-4D97-AF65-F5344CB8AC3E}">
        <p14:creationId xmlns:p14="http://schemas.microsoft.com/office/powerpoint/2010/main" val="3846821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2" y="803629"/>
            <a:ext cx="8911687" cy="653973"/>
          </a:xfrm>
        </p:spPr>
        <p:txBody>
          <a:bodyPr>
            <a:normAutofit/>
          </a:bodyPr>
          <a:lstStyle/>
          <a:p>
            <a:r>
              <a:rPr lang="zh-TW" altLang="en-US" sz="3200" b="1" dirty="0">
                <a:latin typeface="SimSun" panose="02010600030101010101" pitchFamily="2" charset="-122"/>
                <a:ea typeface="SimSun" panose="02010600030101010101" pitchFamily="2" charset="-122"/>
              </a:rPr>
              <a:t>一、引言</a:t>
            </a:r>
            <a:endParaRPr lang="en-US" sz="3200" dirty="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2603253" y="1798070"/>
            <a:ext cx="7659428" cy="3989887"/>
          </a:xfrm>
        </p:spPr>
        <p:txBody>
          <a:bodyPr>
            <a:normAutofit/>
          </a:bodyPr>
          <a:lstStyle/>
          <a:p>
            <a:r>
              <a:rPr lang="zh-TW" altLang="en-US" sz="2400" dirty="0">
                <a:latin typeface="SimSun" panose="02010600030101010101" pitchFamily="2" charset="-122"/>
                <a:ea typeface="SimSun" panose="02010600030101010101" pitchFamily="2" charset="-122"/>
              </a:rPr>
              <a:t>現今在美國的華人教會普遍都面臨著如何將信仰傳承給第二代的挑戰</a:t>
            </a:r>
            <a:endParaRPr lang="en-US" altLang="zh-TW" sz="2400"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TW" altLang="en-US" sz="2000" dirty="0">
                <a:latin typeface="SimSun" panose="02010600030101010101" pitchFamily="2" charset="-122"/>
                <a:ea typeface="SimSun" panose="02010600030101010101" pitchFamily="2" charset="-122"/>
              </a:rPr>
              <a:t>怎樣將基督教的信仰傳承給他們的下一代</a:t>
            </a:r>
            <a:endParaRPr lang="en-US" altLang="zh-TW" sz="2000"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TW" altLang="en-US" sz="2000" dirty="0">
                <a:latin typeface="SimSun" panose="02010600030101010101" pitchFamily="2" charset="-122"/>
                <a:ea typeface="SimSun" panose="02010600030101010101" pitchFamily="2" charset="-122"/>
              </a:rPr>
              <a:t>怎樣可以幫助他們的下一代持守信仰</a:t>
            </a:r>
            <a:endParaRPr lang="en-US" sz="2000" dirty="0">
              <a:latin typeface="SimSun" panose="02010600030101010101" pitchFamily="2" charset="-122"/>
              <a:ea typeface="SimSun" panose="02010600030101010101" pitchFamily="2" charset="-122"/>
            </a:endParaRPr>
          </a:p>
          <a:p>
            <a:pPr marL="0" indent="0">
              <a:buNone/>
            </a:pPr>
            <a:endParaRPr lang="en-US" sz="800" dirty="0"/>
          </a:p>
          <a:p>
            <a:pPr lvl="1">
              <a:buFont typeface="Wingdings" panose="05000000000000000000" pitchFamily="2" charset="2"/>
              <a:buChar char="v"/>
            </a:pPr>
            <a:endParaRPr lang="en-US" altLang="zh-TW" sz="800" dirty="0"/>
          </a:p>
          <a:p>
            <a:pPr marL="457200" lvl="1" indent="0">
              <a:buNone/>
            </a:pPr>
            <a:endParaRPr lang="en-US" altLang="zh-TW" dirty="0"/>
          </a:p>
          <a:p>
            <a:pPr lvl="1"/>
            <a:endParaRPr lang="en-US" altLang="zh-TW" dirty="0"/>
          </a:p>
          <a:p>
            <a:pPr lvl="1"/>
            <a:endParaRPr lang="en-US" altLang="zh-TW" dirty="0"/>
          </a:p>
          <a:p>
            <a:pPr marL="0" indent="0">
              <a:buNone/>
            </a:pPr>
            <a:endParaRPr lang="en-US" altLang="zh-TW" sz="800" dirty="0"/>
          </a:p>
        </p:txBody>
      </p:sp>
    </p:spTree>
    <p:extLst>
      <p:ext uri="{BB962C8B-B14F-4D97-AF65-F5344CB8AC3E}">
        <p14:creationId xmlns:p14="http://schemas.microsoft.com/office/powerpoint/2010/main" val="6155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1817" y="1108954"/>
            <a:ext cx="8915400" cy="5142737"/>
          </a:xfrm>
        </p:spPr>
        <p:txBody>
          <a:bodyPr/>
          <a:lstStyle/>
          <a:p>
            <a:pPr lvl="0">
              <a:buClr>
                <a:srgbClr val="DE32DE"/>
              </a:buClr>
            </a:pPr>
            <a:r>
              <a:rPr lang="zh-TW" altLang="en-US" sz="2400" dirty="0">
                <a:solidFill>
                  <a:prstClr val="white">
                    <a:lumMod val="75000"/>
                    <a:lumOff val="25000"/>
                  </a:prstClr>
                </a:solidFill>
                <a:latin typeface="SimSun" panose="02010600030101010101" pitchFamily="2" charset="-122"/>
                <a:ea typeface="SimSun" panose="02010600030101010101" pitchFamily="2" charset="-122"/>
              </a:rPr>
              <a:t>舊約聖經時代，從神創造了人、人認識了神之後，就一直有這樣的問題存在</a:t>
            </a:r>
            <a:endParaRPr lang="en-US" altLang="zh-TW" sz="2400" dirty="0">
              <a:solidFill>
                <a:prstClr val="white">
                  <a:lumMod val="75000"/>
                  <a:lumOff val="25000"/>
                </a:prstClr>
              </a:solidFill>
              <a:latin typeface="SimSun" panose="02010600030101010101" pitchFamily="2" charset="-122"/>
              <a:ea typeface="SimSun" panose="02010600030101010101" pitchFamily="2" charset="-122"/>
            </a:endParaRPr>
          </a:p>
          <a:p>
            <a:pPr lvl="1">
              <a:buClr>
                <a:srgbClr val="DE32DE"/>
              </a:buClr>
              <a:buFont typeface="Wingdings" panose="05000000000000000000" pitchFamily="2" charset="2"/>
              <a:buChar char="v"/>
            </a:pPr>
            <a:r>
              <a:rPr lang="zh-TW" altLang="en-US" sz="2000" dirty="0">
                <a:solidFill>
                  <a:srgbClr val="FFFF00"/>
                </a:solidFill>
                <a:latin typeface="SimSun" panose="02010600030101010101" pitchFamily="2" charset="-122"/>
                <a:ea typeface="SimSun" panose="02010600030101010101" pitchFamily="2" charset="-122"/>
              </a:rPr>
              <a:t>亞當和夏娃</a:t>
            </a:r>
            <a:r>
              <a:rPr lang="zh-TW" altLang="en-US" sz="2000" dirty="0">
                <a:solidFill>
                  <a:prstClr val="white">
                    <a:lumMod val="75000"/>
                    <a:lumOff val="25000"/>
                  </a:prstClr>
                </a:solidFill>
                <a:latin typeface="SimSun" panose="02010600030101010101" pitchFamily="2" charset="-122"/>
                <a:ea typeface="SimSun" panose="02010600030101010101" pitchFamily="2" charset="-122"/>
              </a:rPr>
              <a:t>  與   </a:t>
            </a:r>
            <a:r>
              <a:rPr lang="zh-TW" altLang="en-US" sz="2000" dirty="0">
                <a:solidFill>
                  <a:srgbClr val="FFFF00"/>
                </a:solidFill>
                <a:latin typeface="SimSun" panose="02010600030101010101" pitchFamily="2" charset="-122"/>
                <a:ea typeface="SimSun" panose="02010600030101010101" pitchFamily="2" charset="-122"/>
              </a:rPr>
              <a:t>該隱和亞伯</a:t>
            </a:r>
            <a:r>
              <a:rPr lang="zh-TW" altLang="en-US" sz="2000" dirty="0">
                <a:solidFill>
                  <a:prstClr val="white">
                    <a:lumMod val="75000"/>
                    <a:lumOff val="25000"/>
                  </a:prstClr>
                </a:solidFill>
                <a:latin typeface="SimSun" panose="02010600030101010101" pitchFamily="2" charset="-122"/>
                <a:ea typeface="SimSun" panose="02010600030101010101" pitchFamily="2" charset="-122"/>
              </a:rPr>
              <a:t>  </a:t>
            </a:r>
            <a:r>
              <a:rPr lang="en-US" altLang="zh-TW" sz="2000" dirty="0">
                <a:solidFill>
                  <a:prstClr val="white">
                    <a:lumMod val="75000"/>
                    <a:lumOff val="25000"/>
                  </a:prstClr>
                </a:solidFill>
                <a:latin typeface="SimSun" panose="02010600030101010101" pitchFamily="2" charset="-122"/>
                <a:ea typeface="SimSun" panose="02010600030101010101" pitchFamily="2" charset="-122"/>
              </a:rPr>
              <a:t>(</a:t>
            </a:r>
            <a:r>
              <a:rPr lang="zh-TW" altLang="en-US" sz="2000" dirty="0">
                <a:solidFill>
                  <a:prstClr val="white">
                    <a:lumMod val="75000"/>
                    <a:lumOff val="25000"/>
                  </a:prstClr>
                </a:solidFill>
                <a:latin typeface="SimSun" panose="02010600030101010101" pitchFamily="2" charset="-122"/>
                <a:ea typeface="SimSun" panose="02010600030101010101" pitchFamily="2" charset="-122"/>
              </a:rPr>
              <a:t>創 </a:t>
            </a:r>
            <a:r>
              <a:rPr lang="en-US" altLang="zh-TW" sz="2000" dirty="0">
                <a:solidFill>
                  <a:prstClr val="white">
                    <a:lumMod val="75000"/>
                    <a:lumOff val="25000"/>
                  </a:prstClr>
                </a:solidFill>
                <a:latin typeface="SimSun" panose="02010600030101010101" pitchFamily="2" charset="-122"/>
                <a:ea typeface="SimSun" panose="02010600030101010101" pitchFamily="2" charset="-122"/>
              </a:rPr>
              <a:t>4)</a:t>
            </a:r>
          </a:p>
          <a:p>
            <a:pPr lvl="1">
              <a:buClr>
                <a:srgbClr val="DE32DE"/>
              </a:buClr>
              <a:buFont typeface="Wingdings" panose="05000000000000000000" pitchFamily="2" charset="2"/>
              <a:buChar char="v"/>
            </a:pPr>
            <a:r>
              <a:rPr lang="zh-TW" altLang="en-US" sz="2000" dirty="0">
                <a:solidFill>
                  <a:srgbClr val="FFFF00"/>
                </a:solidFill>
                <a:latin typeface="SimSun" panose="02010600030101010101" pitchFamily="2" charset="-122"/>
                <a:ea typeface="SimSun" panose="02010600030101010101" pitchFamily="2" charset="-122"/>
              </a:rPr>
              <a:t>以利</a:t>
            </a:r>
            <a:r>
              <a:rPr lang="zh-TW" altLang="en-US" sz="2000" dirty="0">
                <a:solidFill>
                  <a:prstClr val="white">
                    <a:lumMod val="75000"/>
                    <a:lumOff val="25000"/>
                  </a:prstClr>
                </a:solidFill>
                <a:latin typeface="SimSun" panose="02010600030101010101" pitchFamily="2" charset="-122"/>
                <a:ea typeface="SimSun" panose="02010600030101010101" pitchFamily="2" charset="-122"/>
              </a:rPr>
              <a:t>   與   </a:t>
            </a:r>
            <a:r>
              <a:rPr lang="zh-TW" altLang="en-US" sz="2000" dirty="0">
                <a:solidFill>
                  <a:srgbClr val="FFFF00"/>
                </a:solidFill>
                <a:latin typeface="SimSun" panose="02010600030101010101" pitchFamily="2" charset="-122"/>
                <a:ea typeface="SimSun" panose="02010600030101010101" pitchFamily="2" charset="-122"/>
              </a:rPr>
              <a:t>兩個兒子們</a:t>
            </a:r>
            <a:r>
              <a:rPr lang="zh-TW" altLang="en-US" sz="2000" dirty="0">
                <a:solidFill>
                  <a:prstClr val="white">
                    <a:lumMod val="75000"/>
                    <a:lumOff val="25000"/>
                  </a:prstClr>
                </a:solidFill>
                <a:latin typeface="SimSun" panose="02010600030101010101" pitchFamily="2" charset="-122"/>
                <a:ea typeface="SimSun" panose="02010600030101010101" pitchFamily="2" charset="-122"/>
              </a:rPr>
              <a:t>  </a:t>
            </a:r>
            <a:r>
              <a:rPr lang="en-US" altLang="zh-TW" sz="2000" dirty="0">
                <a:solidFill>
                  <a:prstClr val="white">
                    <a:lumMod val="75000"/>
                    <a:lumOff val="25000"/>
                  </a:prstClr>
                </a:solidFill>
                <a:latin typeface="SimSun" panose="02010600030101010101" pitchFamily="2" charset="-122"/>
                <a:ea typeface="SimSun" panose="02010600030101010101" pitchFamily="2" charset="-122"/>
              </a:rPr>
              <a:t>(</a:t>
            </a:r>
            <a:r>
              <a:rPr lang="zh-TW" altLang="en-US" sz="2000" dirty="0">
                <a:solidFill>
                  <a:prstClr val="white">
                    <a:lumMod val="75000"/>
                    <a:lumOff val="25000"/>
                  </a:prstClr>
                </a:solidFill>
                <a:latin typeface="SimSun" panose="02010600030101010101" pitchFamily="2" charset="-122"/>
                <a:ea typeface="SimSun" panose="02010600030101010101" pitchFamily="2" charset="-122"/>
              </a:rPr>
              <a:t>撒 上 </a:t>
            </a:r>
            <a:r>
              <a:rPr lang="en-US" altLang="zh-TW" sz="2000" dirty="0">
                <a:solidFill>
                  <a:prstClr val="white">
                    <a:lumMod val="75000"/>
                    <a:lumOff val="25000"/>
                  </a:prstClr>
                </a:solidFill>
                <a:latin typeface="SimSun" panose="02010600030101010101" pitchFamily="2" charset="-122"/>
                <a:ea typeface="SimSun" panose="02010600030101010101" pitchFamily="2" charset="-122"/>
              </a:rPr>
              <a:t>2:12-17,</a:t>
            </a:r>
            <a:r>
              <a:rPr lang="zh-TW" altLang="en-US" sz="2000" dirty="0">
                <a:solidFill>
                  <a:prstClr val="white">
                    <a:lumMod val="75000"/>
                    <a:lumOff val="25000"/>
                  </a:prstClr>
                </a:solidFill>
                <a:latin typeface="SimSun" panose="02010600030101010101" pitchFamily="2" charset="-122"/>
                <a:ea typeface="SimSun" panose="02010600030101010101" pitchFamily="2" charset="-122"/>
              </a:rPr>
              <a:t> </a:t>
            </a:r>
            <a:r>
              <a:rPr lang="en-US" altLang="zh-TW" sz="2000" dirty="0">
                <a:solidFill>
                  <a:prstClr val="white">
                    <a:lumMod val="75000"/>
                    <a:lumOff val="25000"/>
                  </a:prstClr>
                </a:solidFill>
                <a:latin typeface="SimSun" panose="02010600030101010101" pitchFamily="2" charset="-122"/>
                <a:ea typeface="SimSun" panose="02010600030101010101" pitchFamily="2" charset="-122"/>
              </a:rPr>
              <a:t>22-26)</a:t>
            </a:r>
          </a:p>
          <a:p>
            <a:pPr lvl="1">
              <a:buClr>
                <a:srgbClr val="DE32DE"/>
              </a:buClr>
              <a:buFont typeface="Wingdings" panose="05000000000000000000" pitchFamily="2" charset="2"/>
              <a:buChar char="v"/>
            </a:pPr>
            <a:r>
              <a:rPr lang="zh-TW" altLang="en-US" sz="2000" dirty="0">
                <a:solidFill>
                  <a:srgbClr val="FFFF00"/>
                </a:solidFill>
                <a:latin typeface="SimSun" panose="02010600030101010101" pitchFamily="2" charset="-122"/>
                <a:ea typeface="SimSun" panose="02010600030101010101" pitchFamily="2" charset="-122"/>
              </a:rPr>
              <a:t>大衛王</a:t>
            </a:r>
            <a:r>
              <a:rPr lang="zh-TW" altLang="en-US" sz="2000" dirty="0">
                <a:solidFill>
                  <a:prstClr val="white">
                    <a:lumMod val="75000"/>
                    <a:lumOff val="25000"/>
                  </a:prstClr>
                </a:solidFill>
                <a:latin typeface="SimSun" panose="02010600030101010101" pitchFamily="2" charset="-122"/>
                <a:ea typeface="SimSun" panose="02010600030101010101" pitchFamily="2" charset="-122"/>
              </a:rPr>
              <a:t>   與   </a:t>
            </a:r>
            <a:r>
              <a:rPr lang="zh-TW" altLang="en-US" sz="2000" dirty="0">
                <a:solidFill>
                  <a:srgbClr val="FFFF00"/>
                </a:solidFill>
                <a:latin typeface="SimSun" panose="02010600030101010101" pitchFamily="2" charset="-122"/>
                <a:ea typeface="SimSun" panose="02010600030101010101" pitchFamily="2" charset="-122"/>
              </a:rPr>
              <a:t>所羅門</a:t>
            </a:r>
            <a:r>
              <a:rPr lang="zh-TW" altLang="en-US" sz="2000" dirty="0">
                <a:solidFill>
                  <a:prstClr val="white">
                    <a:lumMod val="75000"/>
                    <a:lumOff val="25000"/>
                  </a:prstClr>
                </a:solidFill>
                <a:latin typeface="SimSun" panose="02010600030101010101" pitchFamily="2" charset="-122"/>
                <a:ea typeface="SimSun" panose="02010600030101010101" pitchFamily="2" charset="-122"/>
              </a:rPr>
              <a:t>   與  </a:t>
            </a:r>
            <a:r>
              <a:rPr lang="zh-TW" altLang="en-US" sz="2000" dirty="0">
                <a:solidFill>
                  <a:srgbClr val="FFFF00"/>
                </a:solidFill>
                <a:latin typeface="SimSun" panose="02010600030101010101" pitchFamily="2" charset="-122"/>
                <a:ea typeface="SimSun" panose="02010600030101010101" pitchFamily="2" charset="-122"/>
              </a:rPr>
              <a:t>羅波安</a:t>
            </a:r>
            <a:r>
              <a:rPr lang="zh-TW" altLang="en-US" sz="2000" dirty="0">
                <a:solidFill>
                  <a:prstClr val="white">
                    <a:lumMod val="75000"/>
                    <a:lumOff val="25000"/>
                  </a:prstClr>
                </a:solidFill>
                <a:latin typeface="SimSun" panose="02010600030101010101" pitchFamily="2" charset="-122"/>
                <a:ea typeface="SimSun" panose="02010600030101010101" pitchFamily="2" charset="-122"/>
              </a:rPr>
              <a:t>  </a:t>
            </a:r>
            <a:r>
              <a:rPr lang="en-US" altLang="zh-TW" sz="2000" dirty="0">
                <a:solidFill>
                  <a:prstClr val="white">
                    <a:lumMod val="75000"/>
                    <a:lumOff val="25000"/>
                  </a:prstClr>
                </a:solidFill>
                <a:latin typeface="SimSun" panose="02010600030101010101" pitchFamily="2" charset="-122"/>
                <a:ea typeface="SimSun" panose="02010600030101010101" pitchFamily="2" charset="-122"/>
              </a:rPr>
              <a:t>(</a:t>
            </a:r>
            <a:r>
              <a:rPr lang="zh-TW" altLang="en-US" sz="2000" dirty="0">
                <a:solidFill>
                  <a:prstClr val="white">
                    <a:lumMod val="75000"/>
                    <a:lumOff val="25000"/>
                  </a:prstClr>
                </a:solidFill>
                <a:latin typeface="SimSun" panose="02010600030101010101" pitchFamily="2" charset="-122"/>
                <a:ea typeface="SimSun" panose="02010600030101010101" pitchFamily="2" charset="-122"/>
              </a:rPr>
              <a:t>王上 </a:t>
            </a:r>
            <a:r>
              <a:rPr lang="en-US" altLang="zh-TW" sz="2000" dirty="0">
                <a:solidFill>
                  <a:prstClr val="white">
                    <a:lumMod val="75000"/>
                    <a:lumOff val="25000"/>
                  </a:prstClr>
                </a:solidFill>
                <a:latin typeface="SimSun" panose="02010600030101010101" pitchFamily="2" charset="-122"/>
                <a:ea typeface="SimSun" panose="02010600030101010101" pitchFamily="2" charset="-122"/>
              </a:rPr>
              <a:t>11:4; </a:t>
            </a:r>
            <a:r>
              <a:rPr lang="zh-TW" altLang="en-US" sz="2000" dirty="0">
                <a:solidFill>
                  <a:prstClr val="white">
                    <a:lumMod val="75000"/>
                    <a:lumOff val="25000"/>
                  </a:prstClr>
                </a:solidFill>
                <a:latin typeface="SimSun" panose="02010600030101010101" pitchFamily="2" charset="-122"/>
                <a:ea typeface="SimSun" panose="02010600030101010101" pitchFamily="2" charset="-122"/>
              </a:rPr>
              <a:t>代下</a:t>
            </a:r>
            <a:r>
              <a:rPr lang="en-US" altLang="zh-TW" sz="2000" dirty="0">
                <a:solidFill>
                  <a:prstClr val="white">
                    <a:lumMod val="75000"/>
                    <a:lumOff val="25000"/>
                  </a:prstClr>
                </a:solidFill>
                <a:latin typeface="SimSun" panose="02010600030101010101" pitchFamily="2" charset="-122"/>
                <a:ea typeface="SimSun" panose="02010600030101010101" pitchFamily="2" charset="-122"/>
              </a:rPr>
              <a:t>12</a:t>
            </a:r>
            <a:r>
              <a:rPr lang="zh-TW" altLang="en-US" sz="2000" dirty="0">
                <a:solidFill>
                  <a:prstClr val="white">
                    <a:lumMod val="75000"/>
                    <a:lumOff val="25000"/>
                  </a:prstClr>
                </a:solidFill>
                <a:latin typeface="SimSun" panose="02010600030101010101" pitchFamily="2" charset="-122"/>
                <a:ea typeface="SimSun" panose="02010600030101010101" pitchFamily="2" charset="-122"/>
              </a:rPr>
              <a:t>：</a:t>
            </a:r>
            <a:r>
              <a:rPr lang="en-US" altLang="zh-TW" sz="2000" dirty="0">
                <a:solidFill>
                  <a:prstClr val="white">
                    <a:lumMod val="75000"/>
                    <a:lumOff val="25000"/>
                  </a:prstClr>
                </a:solidFill>
                <a:latin typeface="SimSun" panose="02010600030101010101" pitchFamily="2" charset="-122"/>
                <a:ea typeface="SimSun" panose="02010600030101010101" pitchFamily="2" charset="-122"/>
              </a:rPr>
              <a:t>1</a:t>
            </a:r>
            <a:r>
              <a:rPr lang="zh-TW" altLang="en-US" sz="2000" dirty="0">
                <a:solidFill>
                  <a:prstClr val="white">
                    <a:lumMod val="75000"/>
                    <a:lumOff val="25000"/>
                  </a:prstClr>
                </a:solidFill>
                <a:latin typeface="SimSun" panose="02010600030101010101" pitchFamily="2" charset="-122"/>
                <a:ea typeface="SimSun" panose="02010600030101010101" pitchFamily="2" charset="-122"/>
              </a:rPr>
              <a:t>－</a:t>
            </a:r>
            <a:r>
              <a:rPr lang="en-US" altLang="zh-TW" sz="2000" dirty="0">
                <a:solidFill>
                  <a:prstClr val="white">
                    <a:lumMod val="75000"/>
                    <a:lumOff val="25000"/>
                  </a:prstClr>
                </a:solidFill>
                <a:latin typeface="SimSun" panose="02010600030101010101" pitchFamily="2" charset="-122"/>
                <a:ea typeface="SimSun" panose="02010600030101010101" pitchFamily="2" charset="-122"/>
              </a:rPr>
              <a:t>2)</a:t>
            </a:r>
          </a:p>
          <a:p>
            <a:pPr marL="457200" lvl="1" indent="0">
              <a:buClr>
                <a:srgbClr val="DE32DE"/>
              </a:buClr>
              <a:buNone/>
            </a:pPr>
            <a:endParaRPr lang="en-US" altLang="zh-TW" sz="800" dirty="0">
              <a:solidFill>
                <a:prstClr val="white">
                  <a:lumMod val="75000"/>
                  <a:lumOff val="25000"/>
                </a:prstClr>
              </a:solidFill>
              <a:latin typeface="SimSun" panose="02010600030101010101" pitchFamily="2" charset="-122"/>
              <a:ea typeface="SimSun" panose="02010600030101010101" pitchFamily="2" charset="-122"/>
            </a:endParaRPr>
          </a:p>
          <a:p>
            <a:pPr marL="457200" lvl="1" indent="0">
              <a:buClr>
                <a:srgbClr val="DE32DE"/>
              </a:buClr>
              <a:buNone/>
            </a:pPr>
            <a:r>
              <a:rPr lang="en-US" altLang="zh-TW" sz="1800" dirty="0">
                <a:solidFill>
                  <a:prstClr val="white">
                    <a:lumMod val="75000"/>
                    <a:lumOff val="25000"/>
                  </a:prstClr>
                </a:solidFill>
                <a:latin typeface="SimSun" panose="02010600030101010101" pitchFamily="2" charset="-122"/>
                <a:ea typeface="SimSun" panose="02010600030101010101" pitchFamily="2" charset="-122"/>
              </a:rPr>
              <a:t>“</a:t>
            </a:r>
            <a:r>
              <a:rPr lang="zh-TW" altLang="en-US" sz="1800" dirty="0">
                <a:solidFill>
                  <a:prstClr val="white">
                    <a:lumMod val="75000"/>
                    <a:lumOff val="25000"/>
                  </a:prstClr>
                </a:solidFill>
                <a:latin typeface="SimSun" panose="02010600030101010101" pitchFamily="2" charset="-122"/>
                <a:ea typeface="SimSun" panose="02010600030101010101" pitchFamily="2" charset="-122"/>
              </a:rPr>
              <a:t>所羅門年老的時候，他的妃嬪誘惑他的心去隨從別神，不效法他父親大衛誠誠實實地順服耶和華他的神。</a:t>
            </a:r>
            <a:r>
              <a:rPr lang="en-US" altLang="zh-TW" sz="1800" dirty="0">
                <a:solidFill>
                  <a:prstClr val="white">
                    <a:lumMod val="75000"/>
                    <a:lumOff val="25000"/>
                  </a:prstClr>
                </a:solidFill>
                <a:latin typeface="SimSun" panose="02010600030101010101" pitchFamily="2" charset="-122"/>
                <a:ea typeface="SimSun" panose="02010600030101010101" pitchFamily="2" charset="-122"/>
              </a:rPr>
              <a:t>”</a:t>
            </a:r>
            <a:r>
              <a:rPr lang="zh-TW" altLang="en-US" sz="2000" dirty="0">
                <a:solidFill>
                  <a:prstClr val="white">
                    <a:lumMod val="75000"/>
                    <a:lumOff val="25000"/>
                  </a:prstClr>
                </a:solidFill>
                <a:latin typeface="SimSun" panose="02010600030101010101" pitchFamily="2" charset="-122"/>
                <a:ea typeface="SimSun" panose="02010600030101010101" pitchFamily="2" charset="-122"/>
              </a:rPr>
              <a:t> </a:t>
            </a:r>
            <a:r>
              <a:rPr lang="en-US" altLang="zh-TW" sz="2000" dirty="0">
                <a:solidFill>
                  <a:prstClr val="white">
                    <a:lumMod val="75000"/>
                    <a:lumOff val="25000"/>
                  </a:prstClr>
                </a:solidFill>
                <a:latin typeface="SimSun" panose="02010600030101010101" pitchFamily="2" charset="-122"/>
                <a:ea typeface="SimSun" panose="02010600030101010101" pitchFamily="2" charset="-122"/>
              </a:rPr>
              <a:t>(</a:t>
            </a:r>
            <a:r>
              <a:rPr lang="zh-TW" altLang="en-US" sz="2000" dirty="0">
                <a:solidFill>
                  <a:prstClr val="white">
                    <a:lumMod val="75000"/>
                    <a:lumOff val="25000"/>
                  </a:prstClr>
                </a:solidFill>
                <a:latin typeface="SimSun" panose="02010600030101010101" pitchFamily="2" charset="-122"/>
                <a:ea typeface="SimSun" panose="02010600030101010101" pitchFamily="2" charset="-122"/>
              </a:rPr>
              <a:t>王上 </a:t>
            </a:r>
            <a:r>
              <a:rPr lang="en-US" altLang="zh-TW" sz="2000" dirty="0">
                <a:solidFill>
                  <a:prstClr val="white">
                    <a:lumMod val="75000"/>
                    <a:lumOff val="25000"/>
                  </a:prstClr>
                </a:solidFill>
                <a:latin typeface="SimSun" panose="02010600030101010101" pitchFamily="2" charset="-122"/>
                <a:ea typeface="SimSun" panose="02010600030101010101" pitchFamily="2" charset="-122"/>
              </a:rPr>
              <a:t>11:4)</a:t>
            </a:r>
          </a:p>
          <a:p>
            <a:pPr marL="457200" lvl="1" indent="0">
              <a:buClr>
                <a:srgbClr val="DE32DE"/>
              </a:buClr>
              <a:buNone/>
            </a:pPr>
            <a:endParaRPr lang="en-US" altLang="zh-TW" sz="800" dirty="0">
              <a:solidFill>
                <a:prstClr val="white">
                  <a:lumMod val="75000"/>
                  <a:lumOff val="25000"/>
                </a:prstClr>
              </a:solidFill>
              <a:latin typeface="SimSun" panose="02010600030101010101" pitchFamily="2" charset="-122"/>
              <a:ea typeface="SimSun" panose="02010600030101010101" pitchFamily="2" charset="-122"/>
            </a:endParaRPr>
          </a:p>
          <a:p>
            <a:pPr marL="400050" lvl="1" indent="0">
              <a:buNone/>
            </a:pPr>
            <a:r>
              <a:rPr lang="en-US" dirty="0"/>
              <a:t>	</a:t>
            </a:r>
            <a:r>
              <a:rPr lang="en-US" sz="1800" dirty="0">
                <a:latin typeface="SimSun" panose="02010600030101010101" pitchFamily="2" charset="-122"/>
                <a:ea typeface="SimSun" panose="02010600030101010101" pitchFamily="2" charset="-122"/>
              </a:rPr>
              <a:t>“</a:t>
            </a:r>
            <a:r>
              <a:rPr lang="zh-TW" altLang="en-US" sz="1800" dirty="0">
                <a:latin typeface="SimSun" panose="02010600030101010101" pitchFamily="2" charset="-122"/>
                <a:ea typeface="SimSun" panose="02010600030101010101" pitchFamily="2" charset="-122"/>
              </a:rPr>
              <a:t>羅波安的國堅立，他強盛的時候就離棄耶和華的律法，以色列人也都隨從他。羅波安王第五年，埃及王示撒上來攻打耶路撒冷，因為王和民得罪了耶和華。</a:t>
            </a:r>
            <a:r>
              <a:rPr lang="en-US" altLang="zh-TW" sz="1800" dirty="0">
                <a:latin typeface="SimSun" panose="02010600030101010101" pitchFamily="2" charset="-122"/>
                <a:ea typeface="SimSun" panose="02010600030101010101" pitchFamily="2" charset="-122"/>
              </a:rPr>
              <a:t>”</a:t>
            </a:r>
            <a:r>
              <a:rPr lang="zh-TW" altLang="en-US" sz="1800" dirty="0">
                <a:latin typeface="SimSun" panose="02010600030101010101" pitchFamily="2" charset="-122"/>
                <a:ea typeface="SimSun" panose="02010600030101010101" pitchFamily="2" charset="-122"/>
              </a:rPr>
              <a:t>（代下</a:t>
            </a:r>
            <a:r>
              <a:rPr lang="en-US" altLang="zh-TW" sz="1800" dirty="0">
                <a:latin typeface="SimSun" panose="02010600030101010101" pitchFamily="2" charset="-122"/>
                <a:ea typeface="SimSun" panose="02010600030101010101" pitchFamily="2" charset="-122"/>
              </a:rPr>
              <a:t>12:1</a:t>
            </a:r>
            <a:r>
              <a:rPr lang="zh-TW" altLang="en-US" sz="1800" dirty="0">
                <a:latin typeface="SimSun" panose="02010600030101010101" pitchFamily="2" charset="-122"/>
                <a:ea typeface="SimSun" panose="02010600030101010101" pitchFamily="2" charset="-122"/>
              </a:rPr>
              <a:t>－</a:t>
            </a:r>
            <a:r>
              <a:rPr lang="en-US" altLang="zh-TW" sz="1800" dirty="0">
                <a:latin typeface="SimSun" panose="02010600030101010101" pitchFamily="2" charset="-122"/>
                <a:ea typeface="SimSun" panose="02010600030101010101" pitchFamily="2" charset="-122"/>
              </a:rPr>
              <a:t>2</a:t>
            </a:r>
            <a:r>
              <a:rPr lang="zh-TW" altLang="en-US" sz="1800" dirty="0">
                <a:latin typeface="SimSun" panose="02010600030101010101" pitchFamily="2" charset="-122"/>
                <a:ea typeface="SimSun" panose="02010600030101010101" pitchFamily="2" charset="-122"/>
              </a:rPr>
              <a:t>）</a:t>
            </a:r>
            <a:endParaRPr lang="en-US" sz="18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97420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995" y="935624"/>
            <a:ext cx="8915400" cy="5121513"/>
          </a:xfrm>
        </p:spPr>
        <p:txBody>
          <a:bodyPr>
            <a:normAutofit/>
          </a:bodyPr>
          <a:lstStyle/>
          <a:p>
            <a:pPr marL="0" lvl="0" indent="0">
              <a:buClr>
                <a:srgbClr val="DE32DE"/>
              </a:buClr>
              <a:buNone/>
            </a:pPr>
            <a:r>
              <a:rPr lang="zh-TW" altLang="en-US" sz="3200" dirty="0">
                <a:latin typeface="SimSun" panose="02010600030101010101" pitchFamily="2" charset="-122"/>
                <a:ea typeface="SimSun" panose="02010600030101010101" pitchFamily="2" charset="-122"/>
              </a:rPr>
              <a:t>二、</a:t>
            </a:r>
            <a:r>
              <a:rPr lang="zh-TW" altLang="en-US" sz="3200" dirty="0">
                <a:solidFill>
                  <a:prstClr val="white">
                    <a:lumMod val="75000"/>
                    <a:lumOff val="25000"/>
                  </a:prstClr>
                </a:solidFill>
                <a:latin typeface="SimSun" panose="02010600030101010101" pitchFamily="2" charset="-122"/>
                <a:ea typeface="SimSun" panose="02010600030101010101" pitchFamily="2" charset="-122"/>
              </a:rPr>
              <a:t>探討的目的</a:t>
            </a:r>
            <a:r>
              <a:rPr lang="en-US" altLang="zh-TW" sz="3200" dirty="0">
                <a:solidFill>
                  <a:prstClr val="white">
                    <a:lumMod val="75000"/>
                    <a:lumOff val="25000"/>
                  </a:prstClr>
                </a:solidFill>
                <a:latin typeface="SimSun" panose="02010600030101010101" pitchFamily="2" charset="-122"/>
                <a:ea typeface="SimSun" panose="02010600030101010101" pitchFamily="2" charset="-122"/>
              </a:rPr>
              <a:t>:</a:t>
            </a:r>
          </a:p>
          <a:p>
            <a:pPr marL="0" lvl="0" indent="0">
              <a:buClr>
                <a:srgbClr val="DE32DE"/>
              </a:buClr>
              <a:buNone/>
            </a:pPr>
            <a:endParaRPr lang="en-US" altLang="zh-TW" sz="900" dirty="0">
              <a:solidFill>
                <a:prstClr val="white">
                  <a:lumMod val="75000"/>
                  <a:lumOff val="25000"/>
                </a:prstClr>
              </a:solidFill>
              <a:latin typeface="SimSun" panose="02010600030101010101" pitchFamily="2" charset="-122"/>
              <a:ea typeface="SimSun" panose="02010600030101010101" pitchFamily="2" charset="-122"/>
            </a:endParaRPr>
          </a:p>
          <a:p>
            <a:pPr lvl="0">
              <a:buClr>
                <a:srgbClr val="DE32DE"/>
              </a:buClr>
            </a:pPr>
            <a:r>
              <a:rPr lang="zh-TW" altLang="en-US" sz="2400" dirty="0">
                <a:solidFill>
                  <a:prstClr val="white">
                    <a:lumMod val="75000"/>
                    <a:lumOff val="25000"/>
                  </a:prstClr>
                </a:solidFill>
                <a:latin typeface="SimSun" panose="02010600030101010101" pitchFamily="2" charset="-122"/>
                <a:ea typeface="SimSun" panose="02010600030101010101" pitchFamily="2" charset="-122"/>
              </a:rPr>
              <a:t>從信仰傳承的角度來探討</a:t>
            </a:r>
            <a:r>
              <a:rPr lang="en-US" altLang="zh-TW" sz="2400" dirty="0">
                <a:solidFill>
                  <a:prstClr val="white">
                    <a:lumMod val="75000"/>
                    <a:lumOff val="25000"/>
                  </a:prstClr>
                </a:solidFill>
                <a:latin typeface="SimSun" panose="02010600030101010101" pitchFamily="2" charset="-122"/>
                <a:ea typeface="SimSun" panose="02010600030101010101" pitchFamily="2" charset="-122"/>
              </a:rPr>
              <a:t>《</a:t>
            </a:r>
            <a:r>
              <a:rPr lang="zh-TW" altLang="en-US" sz="2400" dirty="0">
                <a:solidFill>
                  <a:prstClr val="white">
                    <a:lumMod val="75000"/>
                    <a:lumOff val="25000"/>
                  </a:prstClr>
                </a:solidFill>
                <a:latin typeface="SimSun" panose="02010600030101010101" pitchFamily="2" charset="-122"/>
                <a:ea typeface="SimSun" panose="02010600030101010101" pitchFamily="2" charset="-122"/>
              </a:rPr>
              <a:t>以斯帖記</a:t>
            </a:r>
            <a:r>
              <a:rPr lang="en-US" altLang="zh-TW" sz="2400" dirty="0">
                <a:solidFill>
                  <a:prstClr val="white">
                    <a:lumMod val="75000"/>
                    <a:lumOff val="25000"/>
                  </a:prstClr>
                </a:solidFill>
                <a:latin typeface="SimSun" panose="02010600030101010101" pitchFamily="2" charset="-122"/>
                <a:ea typeface="SimSun" panose="02010600030101010101" pitchFamily="2" charset="-122"/>
              </a:rPr>
              <a:t>》</a:t>
            </a:r>
          </a:p>
          <a:p>
            <a:pPr lvl="1">
              <a:buClr>
                <a:srgbClr val="DE32DE"/>
              </a:buClr>
              <a:buFont typeface="Wingdings" panose="05000000000000000000" pitchFamily="2" charset="2"/>
              <a:buChar char="v"/>
            </a:pPr>
            <a:r>
              <a:rPr lang="zh-TW" altLang="en-US" sz="2000" dirty="0">
                <a:solidFill>
                  <a:prstClr val="white">
                    <a:lumMod val="75000"/>
                    <a:lumOff val="25000"/>
                  </a:prstClr>
                </a:solidFill>
                <a:latin typeface="SimSun" panose="02010600030101010101" pitchFamily="2" charset="-122"/>
                <a:ea typeface="SimSun" panose="02010600030101010101" pitchFamily="2" charset="-122"/>
              </a:rPr>
              <a:t>猶大人被擄之後在波斯國的生活</a:t>
            </a:r>
            <a:endParaRPr lang="en-US" altLang="zh-TW" sz="2000" dirty="0">
              <a:solidFill>
                <a:prstClr val="white">
                  <a:lumMod val="75000"/>
                  <a:lumOff val="25000"/>
                </a:prstClr>
              </a:solidFill>
              <a:latin typeface="SimSun" panose="02010600030101010101" pitchFamily="2" charset="-122"/>
              <a:ea typeface="SimSun" panose="02010600030101010101" pitchFamily="2" charset="-122"/>
            </a:endParaRPr>
          </a:p>
          <a:p>
            <a:pPr lvl="1">
              <a:buClr>
                <a:srgbClr val="DE32DE"/>
              </a:buClr>
              <a:buFont typeface="Wingdings" panose="05000000000000000000" pitchFamily="2" charset="2"/>
              <a:buChar char="v"/>
            </a:pPr>
            <a:r>
              <a:rPr lang="zh-TW" altLang="en-US" sz="2000" dirty="0">
                <a:solidFill>
                  <a:prstClr val="white">
                    <a:lumMod val="75000"/>
                    <a:lumOff val="25000"/>
                  </a:prstClr>
                </a:solidFill>
                <a:latin typeface="SimSun" panose="02010600030101010101" pitchFamily="2" charset="-122"/>
                <a:ea typeface="SimSun" panose="02010600030101010101" pitchFamily="2" charset="-122"/>
              </a:rPr>
              <a:t>末底改與以斯帖這兩代人之間的關係互動</a:t>
            </a:r>
            <a:endParaRPr lang="en-US" altLang="zh-TW" sz="2000" dirty="0">
              <a:solidFill>
                <a:prstClr val="white">
                  <a:lumMod val="75000"/>
                  <a:lumOff val="25000"/>
                </a:prstClr>
              </a:solidFill>
              <a:latin typeface="SimSun" panose="02010600030101010101" pitchFamily="2" charset="-122"/>
              <a:ea typeface="SimSun" panose="02010600030101010101" pitchFamily="2" charset="-122"/>
            </a:endParaRPr>
          </a:p>
          <a:p>
            <a:pPr lvl="1">
              <a:buClr>
                <a:srgbClr val="DE32DE"/>
              </a:buClr>
              <a:buFont typeface="Wingdings" panose="05000000000000000000" pitchFamily="2" charset="2"/>
              <a:buChar char="v"/>
            </a:pPr>
            <a:r>
              <a:rPr lang="zh-TW" altLang="en-US" sz="2000" dirty="0">
                <a:solidFill>
                  <a:prstClr val="white">
                    <a:lumMod val="75000"/>
                    <a:lumOff val="25000"/>
                  </a:prstClr>
                </a:solidFill>
                <a:latin typeface="SimSun" panose="02010600030101010101" pitchFamily="2" charset="-122"/>
                <a:ea typeface="SimSun" panose="02010600030101010101" pitchFamily="2" charset="-122"/>
              </a:rPr>
              <a:t>族群面對被滅的危機</a:t>
            </a:r>
            <a:endParaRPr lang="en-US" altLang="zh-TW" sz="2000" dirty="0">
              <a:solidFill>
                <a:prstClr val="white">
                  <a:lumMod val="75000"/>
                  <a:lumOff val="25000"/>
                </a:prstClr>
              </a:solidFill>
              <a:latin typeface="SimSun" panose="02010600030101010101" pitchFamily="2" charset="-122"/>
              <a:ea typeface="SimSun" panose="02010600030101010101" pitchFamily="2" charset="-122"/>
            </a:endParaRPr>
          </a:p>
          <a:p>
            <a:pPr marL="457200" lvl="1" indent="0">
              <a:buClr>
                <a:srgbClr val="DE32DE"/>
              </a:buClr>
              <a:buNone/>
            </a:pPr>
            <a:endParaRPr lang="en-US" altLang="zh-TW" sz="800" dirty="0">
              <a:solidFill>
                <a:prstClr val="white">
                  <a:lumMod val="75000"/>
                  <a:lumOff val="25000"/>
                </a:prstClr>
              </a:solidFill>
              <a:latin typeface="SimSun" panose="02010600030101010101" pitchFamily="2" charset="-122"/>
              <a:ea typeface="SimSun" panose="02010600030101010101" pitchFamily="2" charset="-122"/>
            </a:endParaRPr>
          </a:p>
          <a:p>
            <a:pPr lvl="0">
              <a:buClr>
                <a:srgbClr val="DE32DE"/>
              </a:buClr>
            </a:pPr>
            <a:r>
              <a:rPr lang="zh-TW" altLang="en-US" sz="2400" dirty="0">
                <a:solidFill>
                  <a:prstClr val="white">
                    <a:lumMod val="75000"/>
                    <a:lumOff val="25000"/>
                  </a:prstClr>
                </a:solidFill>
                <a:latin typeface="SimSun" panose="02010600030101010101" pitchFamily="2" charset="-122"/>
                <a:ea typeface="SimSun" panose="02010600030101010101" pitchFamily="2" charset="-122"/>
              </a:rPr>
              <a:t>看</a:t>
            </a:r>
            <a:r>
              <a:rPr lang="en-US" altLang="zh-TW" sz="2400" dirty="0">
                <a:solidFill>
                  <a:prstClr val="white">
                    <a:lumMod val="75000"/>
                    <a:lumOff val="25000"/>
                  </a:prstClr>
                </a:solidFill>
                <a:latin typeface="SimSun" panose="02010600030101010101" pitchFamily="2" charset="-122"/>
                <a:ea typeface="SimSun" panose="02010600030101010101" pitchFamily="2" charset="-122"/>
              </a:rPr>
              <a:t>: </a:t>
            </a:r>
            <a:r>
              <a:rPr lang="zh-TW" altLang="en-US" sz="2400" dirty="0">
                <a:solidFill>
                  <a:prstClr val="white">
                    <a:lumMod val="75000"/>
                    <a:lumOff val="25000"/>
                  </a:prstClr>
                </a:solidFill>
                <a:latin typeface="SimSun" panose="02010600030101010101" pitchFamily="2" charset="-122"/>
                <a:ea typeface="SimSun" panose="02010600030101010101" pitchFamily="2" charset="-122"/>
              </a:rPr>
              <a:t>北美華人基督徒移民的景況，以及兩代之間信仰傳承上的問題</a:t>
            </a:r>
            <a:endParaRPr lang="en-US" altLang="zh-TW" sz="2400" dirty="0">
              <a:solidFill>
                <a:prstClr val="white">
                  <a:lumMod val="75000"/>
                  <a:lumOff val="25000"/>
                </a:prstClr>
              </a:solidFill>
              <a:latin typeface="SimSun" panose="02010600030101010101" pitchFamily="2" charset="-122"/>
              <a:ea typeface="SimSun" panose="02010600030101010101" pitchFamily="2" charset="-122"/>
            </a:endParaRPr>
          </a:p>
          <a:p>
            <a:pPr marL="0" lvl="0" indent="0">
              <a:buClr>
                <a:srgbClr val="DE32DE"/>
              </a:buClr>
              <a:buNone/>
            </a:pPr>
            <a:endParaRPr lang="en-US" altLang="zh-TW" sz="2400" dirty="0">
              <a:solidFill>
                <a:prstClr val="white">
                  <a:lumMod val="75000"/>
                  <a:lumOff val="25000"/>
                </a:prstClr>
              </a:solidFill>
              <a:latin typeface="SimSun" panose="02010600030101010101" pitchFamily="2" charset="-122"/>
              <a:ea typeface="SimSun" panose="02010600030101010101" pitchFamily="2" charset="-122"/>
            </a:endParaRPr>
          </a:p>
          <a:p>
            <a:pPr lvl="0">
              <a:buClr>
                <a:srgbClr val="DE32DE"/>
              </a:buClr>
            </a:pPr>
            <a:r>
              <a:rPr lang="zh-TW" altLang="en-US" sz="2400" dirty="0">
                <a:solidFill>
                  <a:prstClr val="white">
                    <a:lumMod val="75000"/>
                    <a:lumOff val="25000"/>
                  </a:prstClr>
                </a:solidFill>
                <a:latin typeface="SimSun" panose="02010600030101010101" pitchFamily="2" charset="-122"/>
                <a:ea typeface="SimSun" panose="02010600030101010101" pitchFamily="2" charset="-122"/>
              </a:rPr>
              <a:t>應用</a:t>
            </a:r>
            <a:r>
              <a:rPr lang="en-US" altLang="zh-TW" sz="2400" dirty="0">
                <a:solidFill>
                  <a:prstClr val="white">
                    <a:lumMod val="75000"/>
                    <a:lumOff val="25000"/>
                  </a:prstClr>
                </a:solidFill>
                <a:latin typeface="SimSun" panose="02010600030101010101" pitchFamily="2" charset="-122"/>
                <a:ea typeface="SimSun" panose="02010600030101010101" pitchFamily="2" charset="-122"/>
              </a:rPr>
              <a:t>:</a:t>
            </a:r>
            <a:r>
              <a:rPr lang="zh-TW" altLang="en-US" sz="2400" dirty="0">
                <a:solidFill>
                  <a:prstClr val="white">
                    <a:lumMod val="75000"/>
                    <a:lumOff val="25000"/>
                  </a:prstClr>
                </a:solidFill>
                <a:latin typeface="SimSun" panose="02010600030101010101" pitchFamily="2" charset="-122"/>
                <a:ea typeface="SimSun" panose="02010600030101010101" pitchFamily="2" charset="-122"/>
              </a:rPr>
              <a:t> 現今第一代向第二代華人基督教徒的信仰傳承時需要的改變</a:t>
            </a:r>
            <a:endParaRPr lang="en-US" sz="2400" dirty="0">
              <a:solidFill>
                <a:prstClr val="white">
                  <a:lumMod val="75000"/>
                  <a:lumOff val="25000"/>
                </a:prstClr>
              </a:solidFill>
              <a:latin typeface="SimSun" panose="02010600030101010101" pitchFamily="2" charset="-122"/>
              <a:ea typeface="SimSun" panose="02010600030101010101" pitchFamily="2" charset="-122"/>
            </a:endParaRPr>
          </a:p>
          <a:p>
            <a:pPr marL="0" indent="0">
              <a:buNone/>
            </a:pPr>
            <a:endParaRPr lang="en-US" dirty="0"/>
          </a:p>
        </p:txBody>
      </p:sp>
    </p:spTree>
    <p:extLst>
      <p:ext uri="{BB962C8B-B14F-4D97-AF65-F5344CB8AC3E}">
        <p14:creationId xmlns:p14="http://schemas.microsoft.com/office/powerpoint/2010/main" val="119116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wipe(down)">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725" y="655061"/>
            <a:ext cx="8911687" cy="1280890"/>
          </a:xfrm>
        </p:spPr>
        <p:txBody>
          <a:bodyPr>
            <a:normAutofit/>
          </a:bodyPr>
          <a:lstStyle/>
          <a:p>
            <a:r>
              <a:rPr lang="zh-TW" altLang="en-US" sz="3200" dirty="0">
                <a:latin typeface="SimSun" panose="02010600030101010101" pitchFamily="2" charset="-122"/>
                <a:ea typeface="SimSun" panose="02010600030101010101" pitchFamily="2" charset="-122"/>
              </a:rPr>
              <a:t>三、</a:t>
            </a:r>
            <a:r>
              <a:rPr lang="en-US" altLang="zh-TW" sz="3200" dirty="0">
                <a:latin typeface="SimSun" panose="02010600030101010101" pitchFamily="2" charset="-122"/>
                <a:ea typeface="SimSun" panose="02010600030101010101" pitchFamily="2" charset="-122"/>
              </a:rPr>
              <a:t>《</a:t>
            </a:r>
            <a:r>
              <a:rPr lang="zh-TW" altLang="en-US" sz="3200" dirty="0">
                <a:latin typeface="SimSun" panose="02010600030101010101" pitchFamily="2" charset="-122"/>
                <a:ea typeface="SimSun" panose="02010600030101010101" pitchFamily="2" charset="-122"/>
              </a:rPr>
              <a:t>以斯帖記</a:t>
            </a:r>
            <a:r>
              <a:rPr lang="en-US" altLang="zh-TW" sz="3200" dirty="0">
                <a:latin typeface="SimSun" panose="02010600030101010101" pitchFamily="2" charset="-122"/>
                <a:ea typeface="SimSun" panose="02010600030101010101" pitchFamily="2" charset="-122"/>
              </a:rPr>
              <a:t>》</a:t>
            </a:r>
            <a:r>
              <a:rPr lang="zh-TW" altLang="en-US" sz="3200" dirty="0">
                <a:latin typeface="SimSun" panose="02010600030101010101" pitchFamily="2" charset="-122"/>
                <a:ea typeface="SimSun" panose="02010600030101010101" pitchFamily="2" charset="-122"/>
              </a:rPr>
              <a:t>中的猶太人與北美華人移 民生活背景的一些異同</a:t>
            </a:r>
            <a:endParaRPr lang="en-US" sz="3200" dirty="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1627012" y="2114144"/>
            <a:ext cx="9109114" cy="4319155"/>
          </a:xfrm>
        </p:spPr>
        <p:txBody>
          <a:bodyPr>
            <a:normAutofit/>
          </a:bodyPr>
          <a:lstStyle/>
          <a:p>
            <a:r>
              <a:rPr lang="zh-TW" altLang="en-US" sz="2400" dirty="0">
                <a:latin typeface="SimSun" panose="02010600030101010101" pitchFamily="2" charset="-122"/>
                <a:ea typeface="SimSun" panose="02010600030101010101" pitchFamily="2" charset="-122"/>
              </a:rPr>
              <a:t>末底改和以斯帖的背景</a:t>
            </a:r>
            <a:endParaRPr lang="en-US" altLang="zh-TW" sz="2400" dirty="0">
              <a:latin typeface="SimSun" panose="02010600030101010101" pitchFamily="2" charset="-122"/>
              <a:ea typeface="SimSun" panose="02010600030101010101" pitchFamily="2" charset="-122"/>
            </a:endParaRPr>
          </a:p>
          <a:p>
            <a:pPr lvl="1"/>
            <a:r>
              <a:rPr lang="zh-TW" altLang="en-US" sz="2000" dirty="0">
                <a:latin typeface="SimSun" panose="02010600030101010101" pitchFamily="2" charset="-122"/>
                <a:ea typeface="SimSun" panose="02010600030101010101" pitchFamily="2" charset="-122"/>
              </a:rPr>
              <a:t>屬便雅憫支派的人</a:t>
            </a:r>
            <a:endParaRPr lang="en-US" altLang="zh-TW" sz="2000" dirty="0">
              <a:latin typeface="SimSun" panose="02010600030101010101" pitchFamily="2" charset="-122"/>
              <a:ea typeface="SimSun" panose="02010600030101010101" pitchFamily="2" charset="-122"/>
            </a:endParaRPr>
          </a:p>
          <a:p>
            <a:pPr lvl="1"/>
            <a:r>
              <a:rPr lang="zh-TW" altLang="en-US" sz="2000" dirty="0">
                <a:latin typeface="SimSun" panose="02010600030101010101" pitchFamily="2" charset="-122"/>
                <a:ea typeface="SimSun" panose="02010600030101010101" pitchFamily="2" charset="-122"/>
              </a:rPr>
              <a:t>原是表兄妹的關係，但是後來以斯帖的父親去世後，末底改收養了以斯帖，於是，他們變成了養父女的關係（</a:t>
            </a:r>
            <a:r>
              <a:rPr lang="en-US" altLang="zh-TW" sz="2000" dirty="0">
                <a:latin typeface="SimSun" panose="02010600030101010101" pitchFamily="2" charset="-122"/>
                <a:ea typeface="SimSun" panose="02010600030101010101" pitchFamily="2" charset="-122"/>
              </a:rPr>
              <a:t>2</a:t>
            </a:r>
            <a:r>
              <a:rPr lang="zh-TW" altLang="en-US" sz="2000" dirty="0">
                <a:latin typeface="SimSun" panose="02010600030101010101" pitchFamily="2" charset="-122"/>
                <a:ea typeface="SimSun" panose="02010600030101010101" pitchFamily="2" charset="-122"/>
              </a:rPr>
              <a:t>：</a:t>
            </a:r>
            <a:r>
              <a:rPr lang="en-US" altLang="zh-TW" sz="2000" dirty="0">
                <a:latin typeface="SimSun" panose="02010600030101010101" pitchFamily="2" charset="-122"/>
                <a:ea typeface="SimSun" panose="02010600030101010101" pitchFamily="2" charset="-122"/>
              </a:rPr>
              <a:t>5</a:t>
            </a:r>
            <a:r>
              <a:rPr lang="zh-TW" altLang="en-US" sz="2000" dirty="0">
                <a:latin typeface="SimSun" panose="02010600030101010101" pitchFamily="2" charset="-122"/>
                <a:ea typeface="SimSun" panose="02010600030101010101" pitchFamily="2" charset="-122"/>
              </a:rPr>
              <a:t>、</a:t>
            </a:r>
            <a:r>
              <a:rPr lang="en-US" altLang="zh-TW" sz="2000" dirty="0">
                <a:latin typeface="SimSun" panose="02010600030101010101" pitchFamily="2" charset="-122"/>
                <a:ea typeface="SimSun" panose="02010600030101010101" pitchFamily="2" charset="-122"/>
              </a:rPr>
              <a:t>7</a:t>
            </a:r>
            <a:r>
              <a:rPr lang="zh-TW" altLang="en-US" sz="2000" dirty="0">
                <a:latin typeface="SimSun" panose="02010600030101010101" pitchFamily="2" charset="-122"/>
                <a:ea typeface="SimSun" panose="02010600030101010101" pitchFamily="2" charset="-122"/>
              </a:rPr>
              <a:t>）</a:t>
            </a:r>
            <a:endParaRPr lang="en-US" altLang="zh-TW" sz="2000" dirty="0">
              <a:latin typeface="SimSun" panose="02010600030101010101" pitchFamily="2" charset="-122"/>
              <a:ea typeface="SimSun" panose="02010600030101010101" pitchFamily="2" charset="-122"/>
            </a:endParaRPr>
          </a:p>
          <a:p>
            <a:pPr lvl="1"/>
            <a:r>
              <a:rPr lang="zh-TW" altLang="en-US" sz="2000" dirty="0">
                <a:latin typeface="SimSun" panose="02010600030101010101" pitchFamily="2" charset="-122"/>
                <a:ea typeface="SimSun" panose="02010600030101010101" pitchFamily="2" charset="-122"/>
              </a:rPr>
              <a:t>被擄後定居在波斯首都書珊城</a:t>
            </a:r>
            <a:endParaRPr lang="en-US" altLang="zh-TW" sz="2000" dirty="0">
              <a:latin typeface="SimSun" panose="02010600030101010101" pitchFamily="2" charset="-122"/>
              <a:ea typeface="SimSun" panose="02010600030101010101" pitchFamily="2" charset="-122"/>
            </a:endParaRPr>
          </a:p>
          <a:p>
            <a:pPr lvl="1"/>
            <a:r>
              <a:rPr lang="zh-TW" altLang="en-US" sz="2000" dirty="0">
                <a:latin typeface="SimSun" panose="02010600030101010101" pitchFamily="2" charset="-122"/>
                <a:ea typeface="SimSun" panose="02010600030101010101" pitchFamily="2" charset="-122"/>
              </a:rPr>
              <a:t>末底改是當時在書珊城的第一代猶大</a:t>
            </a:r>
            <a:r>
              <a:rPr lang="en-US" altLang="zh-TW" sz="2000" dirty="0">
                <a:latin typeface="SimSun" panose="02010600030101010101" pitchFamily="2" charset="-122"/>
                <a:ea typeface="SimSun" panose="02010600030101010101" pitchFamily="2" charset="-122"/>
              </a:rPr>
              <a:t>『</a:t>
            </a:r>
            <a:r>
              <a:rPr lang="zh-TW" altLang="en-US" sz="2000" dirty="0">
                <a:latin typeface="SimSun" panose="02010600030101010101" pitchFamily="2" charset="-122"/>
                <a:ea typeface="SimSun" panose="02010600030101010101" pitchFamily="2" charset="-122"/>
              </a:rPr>
              <a:t>移民</a:t>
            </a:r>
            <a:r>
              <a:rPr lang="en-US" altLang="zh-TW" sz="2000" dirty="0">
                <a:latin typeface="SimSun" panose="02010600030101010101" pitchFamily="2" charset="-122"/>
                <a:ea typeface="SimSun" panose="02010600030101010101" pitchFamily="2" charset="-122"/>
              </a:rPr>
              <a:t>』</a:t>
            </a:r>
            <a:r>
              <a:rPr lang="zh-TW" altLang="en-US" sz="2000" dirty="0">
                <a:latin typeface="SimSun" panose="02010600030101010101" pitchFamily="2" charset="-122"/>
                <a:ea typeface="SimSun" panose="02010600030101010101" pitchFamily="2" charset="-122"/>
              </a:rPr>
              <a:t>之一</a:t>
            </a:r>
            <a:endParaRPr lang="en-US" altLang="zh-TW" sz="2000" dirty="0">
              <a:latin typeface="SimSun" panose="02010600030101010101" pitchFamily="2" charset="-122"/>
              <a:ea typeface="SimSun" panose="02010600030101010101" pitchFamily="2" charset="-122"/>
            </a:endParaRPr>
          </a:p>
          <a:p>
            <a:pPr marL="457200" lvl="1" indent="0">
              <a:buNone/>
            </a:pPr>
            <a:r>
              <a:rPr lang="en-US" altLang="zh-TW" sz="2000" dirty="0">
                <a:latin typeface="SimSun" panose="02010600030101010101" pitchFamily="2" charset="-122"/>
                <a:ea typeface="SimSun" panose="02010600030101010101" pitchFamily="2" charset="-122"/>
              </a:rPr>
              <a:t>“</a:t>
            </a:r>
            <a:r>
              <a:rPr lang="zh-TW" altLang="en-US" sz="2000" dirty="0">
                <a:latin typeface="SimSun" panose="02010600030101010101" pitchFamily="2" charset="-122"/>
                <a:ea typeface="SimSun" panose="02010600030101010101" pitchFamily="2" charset="-122"/>
              </a:rPr>
              <a:t> 從前巴比倫王尼布甲尼撒將猶大王耶哥尼雅和百姓從耶路撒冷擄去。</a:t>
            </a:r>
            <a:r>
              <a:rPr lang="en-US" altLang="zh-TW" sz="2000" dirty="0">
                <a:latin typeface="SimSun" panose="02010600030101010101" pitchFamily="2" charset="-122"/>
                <a:ea typeface="SimSun" panose="02010600030101010101" pitchFamily="2" charset="-122"/>
              </a:rPr>
              <a:t>”</a:t>
            </a:r>
            <a:r>
              <a:rPr lang="zh-TW" altLang="en-US" sz="2000" dirty="0">
                <a:latin typeface="SimSun" panose="02010600030101010101" pitchFamily="2" charset="-122"/>
                <a:ea typeface="SimSun" panose="02010600030101010101" pitchFamily="2" charset="-122"/>
              </a:rPr>
              <a:t> （</a:t>
            </a:r>
            <a:r>
              <a:rPr lang="en-US" altLang="zh-TW" sz="2000" dirty="0">
                <a:latin typeface="SimSun" panose="02010600030101010101" pitchFamily="2" charset="-122"/>
                <a:ea typeface="SimSun" panose="02010600030101010101" pitchFamily="2" charset="-122"/>
              </a:rPr>
              <a:t>2</a:t>
            </a:r>
            <a:r>
              <a:rPr lang="zh-TW" altLang="en-US" sz="2000" dirty="0">
                <a:latin typeface="SimSun" panose="02010600030101010101" pitchFamily="2" charset="-122"/>
                <a:ea typeface="SimSun" panose="02010600030101010101" pitchFamily="2" charset="-122"/>
              </a:rPr>
              <a:t>：</a:t>
            </a:r>
            <a:r>
              <a:rPr lang="en-US" altLang="zh-TW" sz="2000" dirty="0">
                <a:latin typeface="SimSun" panose="02010600030101010101" pitchFamily="2" charset="-122"/>
                <a:ea typeface="SimSun" panose="02010600030101010101" pitchFamily="2" charset="-122"/>
              </a:rPr>
              <a:t>6</a:t>
            </a:r>
            <a:r>
              <a:rPr lang="zh-TW" altLang="en-US" sz="2000" dirty="0">
                <a:latin typeface="SimSun" panose="02010600030101010101" pitchFamily="2" charset="-122"/>
                <a:ea typeface="SimSun" panose="02010600030101010101" pitchFamily="2" charset="-122"/>
              </a:rPr>
              <a:t>）</a:t>
            </a:r>
            <a:endParaRPr lang="en-US" altLang="zh-TW" sz="20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86556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anim calcmode="lin" valueType="num">
                                      <p:cBhvr>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anim calcmode="lin" valueType="num">
                                      <p:cBhvr>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815" y="449241"/>
            <a:ext cx="9271342" cy="5902921"/>
          </a:xfrm>
        </p:spPr>
        <p:txBody>
          <a:bodyPr>
            <a:normAutofit/>
          </a:bodyPr>
          <a:lstStyle/>
          <a:p>
            <a:pPr marL="342900" lvl="1" indent="-342900"/>
            <a:r>
              <a:rPr lang="zh-TW" altLang="en-US" sz="2400" dirty="0"/>
              <a:t>北美華人移民與以末底改為代表的第一代波斯國猶大人相似之處</a:t>
            </a:r>
            <a:r>
              <a:rPr lang="en-US" altLang="zh-TW" sz="2400" dirty="0"/>
              <a:t>:</a:t>
            </a:r>
          </a:p>
          <a:p>
            <a:pPr marL="742950" lvl="2" indent="-342900">
              <a:buFont typeface="Wingdings" panose="05000000000000000000" pitchFamily="2" charset="2"/>
              <a:buChar char="v"/>
            </a:pPr>
            <a:r>
              <a:rPr lang="zh-TW" altLang="en-US" sz="2000" dirty="0"/>
              <a:t>離開了本族本鄉，去到一個陌生的地方</a:t>
            </a:r>
            <a:endParaRPr lang="en-US" altLang="zh-TW" sz="2000" dirty="0"/>
          </a:p>
          <a:p>
            <a:pPr marL="742950" lvl="2" indent="-342900">
              <a:buFont typeface="Wingdings" panose="05000000000000000000" pitchFamily="2" charset="2"/>
              <a:buChar char="v"/>
            </a:pPr>
            <a:r>
              <a:rPr lang="zh-TW" altLang="en-US" sz="2000" dirty="0"/>
              <a:t>努力工作</a:t>
            </a:r>
            <a:r>
              <a:rPr lang="en-US" altLang="zh-TW" sz="2000" dirty="0"/>
              <a:t>,</a:t>
            </a:r>
            <a:r>
              <a:rPr lang="zh-TW" altLang="en-US" sz="2000" dirty="0"/>
              <a:t> 尋求有出頭之日</a:t>
            </a:r>
            <a:endParaRPr lang="en-US" altLang="zh-TW" sz="2000" dirty="0"/>
          </a:p>
          <a:p>
            <a:pPr marL="742950" lvl="2" indent="-342900">
              <a:buFont typeface="Wingdings" panose="05000000000000000000" pitchFamily="2" charset="2"/>
              <a:buChar char="v"/>
            </a:pPr>
            <a:r>
              <a:rPr lang="zh-TW" altLang="en-US" sz="2000" dirty="0"/>
              <a:t>對本土文化的堅持與對異國文化的取捨上</a:t>
            </a:r>
            <a:endParaRPr lang="en-US" altLang="zh-TW" sz="2000" dirty="0"/>
          </a:p>
          <a:p>
            <a:pPr marL="400050" lvl="2" indent="0">
              <a:buNone/>
            </a:pPr>
            <a:r>
              <a:rPr lang="zh-TW" altLang="en-US" sz="2000" dirty="0"/>
              <a:t>末底改</a:t>
            </a:r>
            <a:r>
              <a:rPr lang="en-US" altLang="zh-TW" sz="2000" dirty="0"/>
              <a:t>:</a:t>
            </a:r>
          </a:p>
          <a:p>
            <a:pPr marL="1200150" lvl="3" indent="-342900">
              <a:buFont typeface="Wingdings" panose="05000000000000000000" pitchFamily="2" charset="2"/>
              <a:buChar char="§"/>
            </a:pPr>
            <a:r>
              <a:rPr lang="zh-TW" altLang="en-US" sz="1800" dirty="0"/>
              <a:t>「書珊城有一個</a:t>
            </a:r>
            <a:r>
              <a:rPr lang="zh-TW" altLang="en-US" sz="1800" dirty="0">
                <a:solidFill>
                  <a:srgbClr val="FFFF00"/>
                </a:solidFill>
              </a:rPr>
              <a:t>猶大人</a:t>
            </a:r>
            <a:r>
              <a:rPr lang="zh-TW" altLang="en-US" sz="1800" dirty="0"/>
              <a:t>，名叫末底改（</a:t>
            </a:r>
            <a:r>
              <a:rPr lang="en-US" altLang="zh-TW" sz="1800" dirty="0"/>
              <a:t>3</a:t>
            </a:r>
            <a:r>
              <a:rPr lang="zh-TW" altLang="en-US" sz="1800" dirty="0"/>
              <a:t>：</a:t>
            </a:r>
            <a:r>
              <a:rPr lang="en-US" altLang="zh-TW" sz="1800" dirty="0"/>
              <a:t>4</a:t>
            </a:r>
            <a:r>
              <a:rPr lang="zh-TW" altLang="en-US" sz="1800" dirty="0"/>
              <a:t>）</a:t>
            </a:r>
            <a:endParaRPr lang="en-US" altLang="zh-TW" sz="1800" dirty="0"/>
          </a:p>
          <a:p>
            <a:pPr marL="400050" lvl="2" indent="0">
              <a:buNone/>
            </a:pPr>
            <a:endParaRPr lang="en-US" altLang="zh-TW" sz="2000" dirty="0"/>
          </a:p>
          <a:p>
            <a:pPr marL="400050" lvl="2" indent="0">
              <a:buNone/>
            </a:pPr>
            <a:r>
              <a:rPr lang="zh-TW" altLang="en-US" sz="2000" dirty="0"/>
              <a:t>北美華人移民</a:t>
            </a:r>
            <a:r>
              <a:rPr lang="en-US" altLang="zh-TW" sz="2000" dirty="0"/>
              <a:t>:</a:t>
            </a:r>
          </a:p>
          <a:p>
            <a:pPr marL="1200150" lvl="3" indent="-342900">
              <a:buFont typeface="Wingdings" panose="05000000000000000000" pitchFamily="2" charset="2"/>
              <a:buChar char="§"/>
            </a:pPr>
            <a:r>
              <a:rPr lang="zh-TW" altLang="en-US" sz="1800" dirty="0"/>
              <a:t>努力地要保留自己的傳統文化</a:t>
            </a:r>
            <a:endParaRPr lang="en-US" altLang="zh-TW" sz="1800" dirty="0"/>
          </a:p>
          <a:p>
            <a:pPr marL="857250" lvl="3" indent="0">
              <a:buNone/>
            </a:pPr>
            <a:endParaRPr lang="en-US" altLang="zh-TW" sz="1800" dirty="0"/>
          </a:p>
          <a:p>
            <a:pPr marL="0" indent="0">
              <a:buNone/>
            </a:pPr>
            <a:r>
              <a:rPr lang="en-US" altLang="zh-TW" sz="2400" dirty="0"/>
              <a:t>	</a:t>
            </a:r>
            <a:r>
              <a:rPr lang="zh-TW" altLang="en-US" sz="2000" dirty="0"/>
              <a:t>華人基督徒所建立的教會</a:t>
            </a:r>
            <a:endParaRPr lang="en-US" altLang="zh-TW" sz="2000" dirty="0"/>
          </a:p>
          <a:p>
            <a:pPr lvl="2">
              <a:buFont typeface="Wingdings" panose="05000000000000000000" pitchFamily="2" charset="2"/>
              <a:buChar char="§"/>
            </a:pPr>
            <a:r>
              <a:rPr lang="zh-TW" altLang="en-US" sz="1800" dirty="0"/>
              <a:t>特地設有中文學校</a:t>
            </a:r>
            <a:endParaRPr lang="en-US" altLang="zh-TW" sz="1800" dirty="0"/>
          </a:p>
          <a:p>
            <a:pPr lvl="2">
              <a:buFont typeface="Wingdings" panose="05000000000000000000" pitchFamily="2" charset="2"/>
              <a:buChar char="§"/>
            </a:pPr>
            <a:r>
              <a:rPr lang="zh-TW" altLang="en-US" sz="1800" dirty="0"/>
              <a:t>講道內容上也是圍繞著華人文化裡的一些價值觀為主題。</a:t>
            </a:r>
            <a:r>
              <a:rPr lang="en-US" sz="1800" dirty="0"/>
              <a:t> (</a:t>
            </a:r>
            <a:r>
              <a:rPr lang="zh-TW" altLang="en-US" sz="1800" dirty="0"/>
              <a:t>余國良，</a:t>
            </a:r>
            <a:r>
              <a:rPr lang="en-US" sz="1800" dirty="0"/>
              <a:t>2002</a:t>
            </a:r>
            <a:r>
              <a:rPr lang="zh-TW" altLang="en-US" sz="1800" dirty="0"/>
              <a:t>）</a:t>
            </a:r>
            <a:endParaRPr lang="en-US" sz="1800" dirty="0"/>
          </a:p>
          <a:p>
            <a:pPr lvl="2">
              <a:buFont typeface="Wingdings" panose="05000000000000000000" pitchFamily="2" charset="2"/>
              <a:buChar char="§"/>
            </a:pPr>
            <a:endParaRPr lang="en-US" altLang="zh-TW" sz="1800" dirty="0"/>
          </a:p>
          <a:p>
            <a:pPr marL="1200150" lvl="3" indent="-342900">
              <a:buFont typeface="Wingdings" panose="05000000000000000000" pitchFamily="2" charset="2"/>
              <a:buChar char="§"/>
            </a:pPr>
            <a:endParaRPr lang="en-US" altLang="zh-TW" sz="1800" dirty="0"/>
          </a:p>
          <a:p>
            <a:pPr marL="400050" lvl="2" indent="0">
              <a:buNone/>
            </a:pPr>
            <a:endParaRPr lang="en-US" altLang="zh-TW" sz="2000" dirty="0"/>
          </a:p>
          <a:p>
            <a:pPr marL="400050" lvl="2" indent="0">
              <a:buNone/>
            </a:pPr>
            <a:endParaRPr lang="en-US" altLang="zh-TW" sz="800" dirty="0"/>
          </a:p>
          <a:p>
            <a:pPr marL="0" indent="0">
              <a:buNone/>
            </a:pPr>
            <a:endParaRPr lang="en-US" dirty="0"/>
          </a:p>
        </p:txBody>
      </p:sp>
    </p:spTree>
    <p:extLst>
      <p:ext uri="{BB962C8B-B14F-4D97-AF65-F5344CB8AC3E}">
        <p14:creationId xmlns:p14="http://schemas.microsoft.com/office/powerpoint/2010/main" val="171299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barn(inVertical)">
                                      <p:cBhvr>
                                        <p:cTn id="38" dur="500"/>
                                        <p:tgtEl>
                                          <p:spTgt spid="3">
                                            <p:txEl>
                                              <p:pRg st="10" end="1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barn(inVertical)">
                                      <p:cBhvr>
                                        <p:cTn id="41" dur="500"/>
                                        <p:tgtEl>
                                          <p:spTgt spid="3">
                                            <p:txEl>
                                              <p:pRg st="11" end="11"/>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barn(inVertical)">
                                      <p:cBhvr>
                                        <p:cTn id="4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58" y="394412"/>
            <a:ext cx="9478385" cy="5600700"/>
          </a:xfrm>
        </p:spPr>
        <p:txBody>
          <a:bodyPr/>
          <a:lstStyle/>
          <a:p>
            <a:r>
              <a:rPr lang="zh-TW" altLang="en-US" sz="2400" dirty="0">
                <a:latin typeface="SimSun" panose="02010600030101010101" pitchFamily="2" charset="-122"/>
                <a:ea typeface="SimSun" panose="02010600030101010101" pitchFamily="2" charset="-122"/>
              </a:rPr>
              <a:t>在美國出生的第二代華人與以斯帖為代表第二代猶大人相似之處</a:t>
            </a:r>
            <a:r>
              <a:rPr lang="en-US" altLang="zh-TW" sz="2400" dirty="0">
                <a:latin typeface="SimSun" panose="02010600030101010101" pitchFamily="2" charset="-122"/>
                <a:ea typeface="SimSun" panose="02010600030101010101" pitchFamily="2" charset="-122"/>
              </a:rPr>
              <a:t>:</a:t>
            </a:r>
            <a:r>
              <a:rPr lang="zh-TW" altLang="en-US" sz="2400" dirty="0">
                <a:latin typeface="SimSun" panose="02010600030101010101" pitchFamily="2" charset="-122"/>
                <a:ea typeface="SimSun" panose="02010600030101010101" pitchFamily="2" charset="-122"/>
              </a:rPr>
              <a:t> </a:t>
            </a:r>
            <a:endParaRPr lang="en-US" altLang="zh-TW" sz="2400"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TW" altLang="en-US" sz="2000" dirty="0">
                <a:latin typeface="SimSun" panose="02010600030101010101" pitchFamily="2" charset="-122"/>
                <a:ea typeface="SimSun" panose="02010600030101010101" pitchFamily="2" charset="-122"/>
              </a:rPr>
              <a:t>擁有著一個雙重的身份和在雙重的文化中被養育</a:t>
            </a:r>
            <a:endParaRPr lang="en-US" altLang="zh-TW" sz="2000" dirty="0">
              <a:latin typeface="SimSun" panose="02010600030101010101" pitchFamily="2" charset="-122"/>
              <a:ea typeface="SimSun" panose="02010600030101010101" pitchFamily="2" charset="-122"/>
            </a:endParaRPr>
          </a:p>
          <a:p>
            <a:pPr lvl="2">
              <a:buFont typeface="Wingdings" panose="05000000000000000000" pitchFamily="2" charset="2"/>
              <a:buChar char="§"/>
            </a:pPr>
            <a:r>
              <a:rPr lang="zh-TW" altLang="en-US" sz="1800" dirty="0">
                <a:latin typeface="SimSun" panose="02010600030101010101" pitchFamily="2" charset="-122"/>
                <a:ea typeface="SimSun" panose="02010600030101010101" pitchFamily="2" charset="-122"/>
              </a:rPr>
              <a:t>以斯帖既擁有一個以色列的名字</a:t>
            </a:r>
            <a:r>
              <a:rPr lang="en-US" sz="1800" dirty="0">
                <a:latin typeface="SimSun" panose="02010600030101010101" pitchFamily="2" charset="-122"/>
                <a:ea typeface="SimSun" panose="02010600030101010101" pitchFamily="2" charset="-122"/>
              </a:rPr>
              <a:t>——</a:t>
            </a:r>
            <a:r>
              <a:rPr lang="zh-TW" altLang="en-US" sz="1800" dirty="0">
                <a:latin typeface="SimSun" panose="02010600030101010101" pitchFamily="2" charset="-122"/>
                <a:ea typeface="SimSun" panose="02010600030101010101" pitchFamily="2" charset="-122"/>
              </a:rPr>
              <a:t>哈大沙，</a:t>
            </a:r>
            <a:r>
              <a:rPr lang="en-US" sz="1800" dirty="0">
                <a:latin typeface="SimSun" panose="02010600030101010101" pitchFamily="2" charset="-122"/>
                <a:ea typeface="SimSun" panose="02010600030101010101" pitchFamily="2" charset="-122"/>
              </a:rPr>
              <a:t> </a:t>
            </a:r>
            <a:r>
              <a:rPr lang="zh-TW" altLang="en-US" sz="1800" dirty="0">
                <a:latin typeface="SimSun" panose="02010600030101010101" pitchFamily="2" charset="-122"/>
                <a:ea typeface="SimSun" panose="02010600030101010101" pitchFamily="2" charset="-122"/>
              </a:rPr>
              <a:t>又有一個波斯的名字</a:t>
            </a:r>
            <a:r>
              <a:rPr lang="en-US" sz="1800" dirty="0">
                <a:latin typeface="SimSun" panose="02010600030101010101" pitchFamily="2" charset="-122"/>
                <a:ea typeface="SimSun" panose="02010600030101010101" pitchFamily="2" charset="-122"/>
              </a:rPr>
              <a:t>——</a:t>
            </a:r>
            <a:r>
              <a:rPr lang="zh-TW" altLang="en-US" sz="1800" dirty="0">
                <a:latin typeface="SimSun" panose="02010600030101010101" pitchFamily="2" charset="-122"/>
                <a:ea typeface="SimSun" panose="02010600030101010101" pitchFamily="2" charset="-122"/>
              </a:rPr>
              <a:t>以斯帖</a:t>
            </a:r>
            <a:endParaRPr lang="en-US" altLang="zh-TW" sz="1800" dirty="0">
              <a:latin typeface="SimSun" panose="02010600030101010101" pitchFamily="2" charset="-122"/>
              <a:ea typeface="SimSun" panose="02010600030101010101" pitchFamily="2" charset="-122"/>
            </a:endParaRPr>
          </a:p>
          <a:p>
            <a:pPr marL="1371600" lvl="3" indent="0">
              <a:buNone/>
            </a:pPr>
            <a:r>
              <a:rPr lang="zh-TW" altLang="en-US" sz="1600" dirty="0">
                <a:latin typeface="SimSun" panose="02010600030101010101" pitchFamily="2" charset="-122"/>
                <a:ea typeface="SimSun" panose="02010600030101010101" pitchFamily="2" charset="-122"/>
              </a:rPr>
              <a:t>註：「</a:t>
            </a:r>
            <a:r>
              <a:rPr lang="zh-TW" altLang="en-US" sz="1600" dirty="0">
                <a:solidFill>
                  <a:srgbClr val="FFFF00"/>
                </a:solidFill>
                <a:latin typeface="SimSun" panose="02010600030101010101" pitchFamily="2" charset="-122"/>
                <a:ea typeface="SimSun" panose="02010600030101010101" pitchFamily="2" charset="-122"/>
              </a:rPr>
              <a:t>哈大沙</a:t>
            </a:r>
            <a:r>
              <a:rPr lang="zh-TW" altLang="en-US" sz="1600" dirty="0">
                <a:latin typeface="SimSun" panose="02010600030101010101" pitchFamily="2" charset="-122"/>
                <a:ea typeface="SimSun" panose="02010600030101010101" pitchFamily="2" charset="-122"/>
              </a:rPr>
              <a:t>」是「希伯來文名字，意思是番石榴樹。」而「</a:t>
            </a:r>
            <a:r>
              <a:rPr lang="zh-TW" altLang="en-US" sz="1600" dirty="0">
                <a:solidFill>
                  <a:srgbClr val="FFFF00"/>
                </a:solidFill>
                <a:latin typeface="SimSun" panose="02010600030101010101" pitchFamily="2" charset="-122"/>
                <a:ea typeface="SimSun" panose="02010600030101010101" pitchFamily="2" charset="-122"/>
              </a:rPr>
              <a:t>以斯帖</a:t>
            </a:r>
            <a:r>
              <a:rPr lang="zh-TW" altLang="en-US" sz="1600" dirty="0">
                <a:latin typeface="SimSun" panose="02010600030101010101" pitchFamily="2" charset="-122"/>
                <a:ea typeface="SimSun" panose="02010600030101010101" pitchFamily="2" charset="-122"/>
              </a:rPr>
              <a:t>」波斯文是「星星」的意思。」（包德雯</a:t>
            </a:r>
            <a:r>
              <a:rPr lang="en-US" altLang="zh-TW" sz="1600" dirty="0">
                <a:latin typeface="SimSun" panose="02010600030101010101" pitchFamily="2" charset="-122"/>
                <a:ea typeface="SimSun" panose="02010600030101010101" pitchFamily="2" charset="-122"/>
              </a:rPr>
              <a:t>, 1999</a:t>
            </a:r>
            <a:r>
              <a:rPr lang="zh-TW" altLang="en-US" sz="1600" dirty="0">
                <a:latin typeface="SimSun" panose="02010600030101010101" pitchFamily="2" charset="-122"/>
                <a:ea typeface="SimSun" panose="02010600030101010101" pitchFamily="2" charset="-122"/>
              </a:rPr>
              <a:t>）</a:t>
            </a:r>
            <a:endParaRPr lang="en-US" sz="1600" dirty="0">
              <a:latin typeface="SimSun" panose="02010600030101010101" pitchFamily="2" charset="-122"/>
              <a:ea typeface="SimSun" panose="02010600030101010101" pitchFamily="2" charset="-122"/>
            </a:endParaRPr>
          </a:p>
          <a:p>
            <a:pPr marL="914400" lvl="2" indent="0">
              <a:buNone/>
            </a:pPr>
            <a:endParaRPr lang="en-US" altLang="zh-TW" sz="800" dirty="0">
              <a:latin typeface="SimSun" panose="02010600030101010101" pitchFamily="2" charset="-122"/>
              <a:ea typeface="SimSun" panose="02010600030101010101" pitchFamily="2" charset="-122"/>
            </a:endParaRPr>
          </a:p>
          <a:p>
            <a:pPr lvl="2">
              <a:buFont typeface="Wingdings" panose="05000000000000000000" pitchFamily="2" charset="2"/>
              <a:buChar char="§"/>
            </a:pPr>
            <a:r>
              <a:rPr lang="zh-TW" altLang="en-US" sz="1800" dirty="0">
                <a:latin typeface="SimSun" panose="02010600030101010101" pitchFamily="2" charset="-122"/>
                <a:ea typeface="SimSun" panose="02010600030101010101" pitchFamily="2" charset="-122"/>
              </a:rPr>
              <a:t>華人</a:t>
            </a:r>
            <a:r>
              <a:rPr lang="en-US" sz="1800" dirty="0">
                <a:latin typeface="SimSun" panose="02010600030101010101" pitchFamily="2" charset="-122"/>
                <a:ea typeface="SimSun" panose="02010600030101010101" pitchFamily="2" charset="-122"/>
              </a:rPr>
              <a:t>ABC</a:t>
            </a:r>
            <a:r>
              <a:rPr lang="zh-TW" altLang="en-US" sz="1800" dirty="0">
                <a:latin typeface="SimSun" panose="02010600030101010101" pitchFamily="2" charset="-122"/>
                <a:ea typeface="SimSun" panose="02010600030101010101" pitchFamily="2" charset="-122"/>
              </a:rPr>
              <a:t>一般也是有兩個名字：第一個是英文名字，中間的名字通常是中文發音的名字</a:t>
            </a:r>
            <a:r>
              <a:rPr lang="en-US" sz="1800" dirty="0">
                <a:latin typeface="SimSun" panose="02010600030101010101" pitchFamily="2" charset="-122"/>
                <a:ea typeface="SimSun" panose="02010600030101010101" pitchFamily="2" charset="-122"/>
              </a:rPr>
              <a:t> </a:t>
            </a:r>
          </a:p>
          <a:p>
            <a:pPr marL="1371600" lvl="3" indent="0">
              <a:buNone/>
            </a:pPr>
            <a:r>
              <a:rPr lang="zh-TW" altLang="en-US" sz="1600" dirty="0">
                <a:latin typeface="SimSun" panose="02010600030101010101" pitchFamily="2" charset="-122"/>
                <a:ea typeface="SimSun" panose="02010600030101010101" pitchFamily="2" charset="-122"/>
              </a:rPr>
              <a:t>註：華人父母為孩子取名字時，也是賦予特定的意思。許多時候名字的意思代表了父母對這個孩子的期望。</a:t>
            </a:r>
            <a:endParaRPr lang="en-US" sz="1600" dirty="0">
              <a:latin typeface="SimSun" panose="02010600030101010101" pitchFamily="2" charset="-122"/>
              <a:ea typeface="SimSun" panose="02010600030101010101" pitchFamily="2" charset="-122"/>
            </a:endParaRPr>
          </a:p>
          <a:p>
            <a:pPr marL="914400" lvl="2" indent="0">
              <a:buNone/>
            </a:pPr>
            <a:endParaRPr lang="en-US" altLang="zh-TW" sz="800"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TW" altLang="en-US" sz="2200" dirty="0">
                <a:latin typeface="SimSun" panose="02010600030101010101" pitchFamily="2" charset="-122"/>
                <a:ea typeface="SimSun" panose="02010600030101010101" pitchFamily="2" charset="-122"/>
              </a:rPr>
              <a:t>受到異國文化的同化</a:t>
            </a:r>
            <a:endParaRPr lang="en-US" altLang="zh-TW" sz="2200" dirty="0">
              <a:latin typeface="SimSun" panose="02010600030101010101" pitchFamily="2" charset="-122"/>
              <a:ea typeface="SimSun" panose="02010600030101010101" pitchFamily="2" charset="-122"/>
            </a:endParaRPr>
          </a:p>
          <a:p>
            <a:pPr lvl="2">
              <a:buFont typeface="Wingdings" panose="05000000000000000000" pitchFamily="2" charset="2"/>
              <a:buChar char="§"/>
            </a:pPr>
            <a:r>
              <a:rPr lang="zh-TW" altLang="en-US" sz="1900" dirty="0">
                <a:latin typeface="SimSun" panose="02010600030101010101" pitchFamily="2" charset="-122"/>
                <a:ea typeface="SimSun" panose="02010600030101010101" pitchFamily="2" charset="-122"/>
              </a:rPr>
              <a:t>以斯帖參加波斯國選王后的選美</a:t>
            </a:r>
            <a:endParaRPr lang="en-US" altLang="zh-TW" sz="1900" dirty="0">
              <a:latin typeface="SimSun" panose="02010600030101010101" pitchFamily="2" charset="-122"/>
              <a:ea typeface="SimSun" panose="02010600030101010101" pitchFamily="2" charset="-122"/>
            </a:endParaRPr>
          </a:p>
          <a:p>
            <a:pPr lvl="2">
              <a:buFont typeface="Wingdings" panose="05000000000000000000" pitchFamily="2" charset="2"/>
              <a:buChar char="§"/>
            </a:pPr>
            <a:r>
              <a:rPr lang="zh-TW" altLang="en-US" sz="1900" dirty="0">
                <a:latin typeface="SimSun" panose="02010600030101010101" pitchFamily="2" charset="-122"/>
                <a:ea typeface="SimSun" panose="02010600030101010101" pitchFamily="2" charset="-122"/>
              </a:rPr>
              <a:t>當這些的</a:t>
            </a:r>
            <a:r>
              <a:rPr lang="en-US" sz="1900" dirty="0">
                <a:latin typeface="SimSun" panose="02010600030101010101" pitchFamily="2" charset="-122"/>
                <a:ea typeface="SimSun" panose="02010600030101010101" pitchFamily="2" charset="-122"/>
              </a:rPr>
              <a:t>ABC</a:t>
            </a:r>
            <a:r>
              <a:rPr lang="zh-TW" altLang="en-US" sz="1900" dirty="0">
                <a:latin typeface="SimSun" panose="02010600030101010101" pitchFamily="2" charset="-122"/>
                <a:ea typeface="SimSun" panose="02010600030101010101" pitchFamily="2" charset="-122"/>
              </a:rPr>
              <a:t>的父母仍然看自己是中國人／華人的時候，他們都已經看自己是</a:t>
            </a:r>
            <a:r>
              <a:rPr lang="en-US" altLang="zh-TW" sz="1900" dirty="0">
                <a:latin typeface="SimSun" panose="02010600030101010101" pitchFamily="2" charset="-122"/>
                <a:ea typeface="SimSun" panose="02010600030101010101" pitchFamily="2" charset="-122"/>
              </a:rPr>
              <a:t>『</a:t>
            </a:r>
            <a:r>
              <a:rPr lang="zh-TW" altLang="en-US" sz="1900" dirty="0">
                <a:latin typeface="SimSun" panose="02010600030101010101" pitchFamily="2" charset="-122"/>
                <a:ea typeface="SimSun" panose="02010600030101010101" pitchFamily="2" charset="-122"/>
              </a:rPr>
              <a:t>美國人</a:t>
            </a:r>
            <a:r>
              <a:rPr lang="en-US" altLang="zh-TW" sz="1900" dirty="0">
                <a:latin typeface="SimSun" panose="02010600030101010101" pitchFamily="2" charset="-122"/>
                <a:ea typeface="SimSun" panose="02010600030101010101" pitchFamily="2" charset="-122"/>
              </a:rPr>
              <a:t>』</a:t>
            </a:r>
            <a:r>
              <a:rPr lang="zh-TW" altLang="en-US" sz="1900" dirty="0">
                <a:latin typeface="SimSun" panose="02010600030101010101" pitchFamily="2" charset="-122"/>
                <a:ea typeface="SimSun" panose="02010600030101010101" pitchFamily="2" charset="-122"/>
              </a:rPr>
              <a:t>了。</a:t>
            </a:r>
            <a:endParaRPr lang="en-US" altLang="zh-TW" sz="1900" dirty="0">
              <a:latin typeface="SimSun" panose="02010600030101010101" pitchFamily="2" charset="-122"/>
              <a:ea typeface="SimSun" panose="02010600030101010101" pitchFamily="2" charset="-122"/>
            </a:endParaRPr>
          </a:p>
          <a:p>
            <a:endParaRPr lang="en-US" dirty="0"/>
          </a:p>
        </p:txBody>
      </p:sp>
    </p:spTree>
    <p:extLst>
      <p:ext uri="{BB962C8B-B14F-4D97-AF65-F5344CB8AC3E}">
        <p14:creationId xmlns:p14="http://schemas.microsoft.com/office/powerpoint/2010/main" val="238815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0" dur="500"/>
                                        <p:tgtEl>
                                          <p:spTgt spid="3">
                                            <p:txEl>
                                              <p:pRg st="5" end="5"/>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8" dur="500"/>
                                        <p:tgtEl>
                                          <p:spTgt spid="3">
                                            <p:txEl>
                                              <p:pRg st="8" end="8"/>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chelleY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7708" y="831185"/>
            <a:ext cx="5074539" cy="38059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16031" y="4717756"/>
            <a:ext cx="6677891" cy="1692771"/>
          </a:xfrm>
          <a:prstGeom prst="rect">
            <a:avLst/>
          </a:prstGeom>
        </p:spPr>
        <p:txBody>
          <a:bodyPr wrap="square">
            <a:spAutoFit/>
          </a:bodyPr>
          <a:lstStyle/>
          <a:p>
            <a:r>
              <a:rPr lang="zh-CN" altLang="en-US" dirty="0"/>
              <a:t>叶璇，出生于中国浙江杭州，</a:t>
            </a:r>
            <a:r>
              <a:rPr lang="en-US" altLang="zh-CN" dirty="0"/>
              <a:t>10</a:t>
            </a:r>
            <a:r>
              <a:rPr lang="zh-CN" altLang="en-US" dirty="0"/>
              <a:t>岁时跟随在美国经营房地产生意父亲移民美国纽约，</a:t>
            </a:r>
            <a:r>
              <a:rPr lang="en-US" altLang="zh-CN" dirty="0"/>
              <a:t>1998</a:t>
            </a:r>
            <a:r>
              <a:rPr lang="zh-CN" altLang="en-US" dirty="0"/>
              <a:t>年参选纽约华裔小姐竞选</a:t>
            </a:r>
            <a:r>
              <a:rPr lang="en-US" altLang="zh-CN" dirty="0"/>
              <a:t>,</a:t>
            </a:r>
            <a:r>
              <a:rPr lang="zh-CN" altLang="en-US" dirty="0"/>
              <a:t>取得季军</a:t>
            </a:r>
            <a:r>
              <a:rPr lang="en-US" altLang="zh-CN" dirty="0"/>
              <a:t>, 1999</a:t>
            </a:r>
            <a:r>
              <a:rPr lang="zh-CN" altLang="en-US" dirty="0"/>
              <a:t>年代表美国纽约到香港参选国际中华小姐，取得冠军及“最具古典美态奖”</a:t>
            </a:r>
            <a:r>
              <a:rPr lang="zh-TW" altLang="en-US" dirty="0"/>
              <a:t> 。</a:t>
            </a:r>
            <a:endParaRPr lang="en-US" altLang="zh-CN" dirty="0"/>
          </a:p>
          <a:p>
            <a:endParaRPr lang="en-US" dirty="0"/>
          </a:p>
          <a:p>
            <a:r>
              <a:rPr lang="en-US" sz="1400" dirty="0">
                <a:hlinkClick r:id="rId3"/>
              </a:rPr>
              <a:t>https://zh.wikipedia.org/wiki/%E8%91%89%E7%92%87</a:t>
            </a:r>
            <a:r>
              <a:rPr lang="en-US" sz="1400" dirty="0"/>
              <a:t>, accessed 08/28/2017.</a:t>
            </a:r>
          </a:p>
        </p:txBody>
      </p:sp>
      <p:sp>
        <p:nvSpPr>
          <p:cNvPr id="6" name="Rectangle 5"/>
          <p:cNvSpPr/>
          <p:nvPr/>
        </p:nvSpPr>
        <p:spPr>
          <a:xfrm>
            <a:off x="1779646" y="381186"/>
            <a:ext cx="8101446" cy="369332"/>
          </a:xfrm>
          <a:prstGeom prst="rect">
            <a:avLst/>
          </a:prstGeom>
        </p:spPr>
        <p:txBody>
          <a:bodyPr wrap="square">
            <a:spAutoFit/>
          </a:bodyPr>
          <a:lstStyle/>
          <a:p>
            <a:r>
              <a:rPr lang="zh-CN" altLang="en-US" dirty="0"/>
              <a:t>纽约华裔小姐竞选，自</a:t>
            </a:r>
            <a:r>
              <a:rPr lang="en-US" altLang="zh-CN" dirty="0"/>
              <a:t>1991</a:t>
            </a:r>
            <a:r>
              <a:rPr lang="zh-CN" altLang="en-US" dirty="0"/>
              <a:t>年起于每年夏季举行</a:t>
            </a:r>
            <a:r>
              <a:rPr lang="zh-TW" altLang="en-US" dirty="0"/>
              <a:t>。</a:t>
            </a:r>
            <a:endParaRPr lang="en-US" dirty="0"/>
          </a:p>
        </p:txBody>
      </p:sp>
    </p:spTree>
    <p:extLst>
      <p:ext uri="{BB962C8B-B14F-4D97-AF65-F5344CB8AC3E}">
        <p14:creationId xmlns:p14="http://schemas.microsoft.com/office/powerpoint/2010/main" val="309765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86001" y="416502"/>
            <a:ext cx="7356764" cy="4908271"/>
          </a:xfrm>
          <a:prstGeom prst="rect">
            <a:avLst/>
          </a:prstGeom>
        </p:spPr>
      </p:pic>
      <p:sp>
        <p:nvSpPr>
          <p:cNvPr id="5" name="Rectangle 4"/>
          <p:cNvSpPr/>
          <p:nvPr/>
        </p:nvSpPr>
        <p:spPr>
          <a:xfrm>
            <a:off x="2749400" y="5442228"/>
            <a:ext cx="6429965" cy="1415772"/>
          </a:xfrm>
          <a:prstGeom prst="rect">
            <a:avLst/>
          </a:prstGeom>
        </p:spPr>
        <p:txBody>
          <a:bodyPr wrap="none">
            <a:spAutoFit/>
          </a:bodyPr>
          <a:lstStyle/>
          <a:p>
            <a:r>
              <a:rPr lang="en-US" altLang="zh-TW" dirty="0"/>
              <a:t>2017 </a:t>
            </a:r>
            <a:r>
              <a:rPr lang="zh-TW" altLang="en-US" b="1" dirty="0"/>
              <a:t>美國華裔小姐競選</a:t>
            </a:r>
            <a:r>
              <a:rPr lang="en-US" altLang="zh-TW" b="1" dirty="0"/>
              <a:t>: </a:t>
            </a:r>
            <a:r>
              <a:rPr lang="zh-TW" altLang="en-US" dirty="0"/>
              <a:t>亞軍吳舒漫、冠軍李思佳、季軍李琰</a:t>
            </a:r>
            <a:endParaRPr lang="en-US" altLang="zh-TW" dirty="0"/>
          </a:p>
          <a:p>
            <a:endParaRPr lang="en-US" altLang="zh-TW" dirty="0"/>
          </a:p>
          <a:p>
            <a:r>
              <a:rPr lang="en-US" altLang="zh-TW" sz="1400" dirty="0">
                <a:hlinkClick r:id="rId3"/>
              </a:rPr>
              <a:t>https://udn.com/news/story/6813/2668225</a:t>
            </a:r>
            <a:r>
              <a:rPr lang="en-US" altLang="zh-TW" sz="1400" dirty="0"/>
              <a:t>, accessed 08/28/2017.</a:t>
            </a:r>
            <a:endParaRPr lang="en-US" altLang="zh-TW" dirty="0"/>
          </a:p>
          <a:p>
            <a:endParaRPr lang="en-US" altLang="zh-TW" dirty="0"/>
          </a:p>
          <a:p>
            <a:endParaRPr lang="en-US" dirty="0"/>
          </a:p>
        </p:txBody>
      </p:sp>
    </p:spTree>
    <p:extLst>
      <p:ext uri="{BB962C8B-B14F-4D97-AF65-F5344CB8AC3E}">
        <p14:creationId xmlns:p14="http://schemas.microsoft.com/office/powerpoint/2010/main" val="353545900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docProps/app.xml><?xml version="1.0" encoding="utf-8"?>
<Properties xmlns="http://schemas.openxmlformats.org/officeDocument/2006/extended-properties" xmlns:vt="http://schemas.openxmlformats.org/officeDocument/2006/docPropsVTypes">
  <Template>Wisp</Template>
  <TotalTime>48997</TotalTime>
  <Words>1686</Words>
  <Application>Microsoft Office PowerPoint</Application>
  <PresentationFormat>Widescreen</PresentationFormat>
  <Paragraphs>156</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微軟正黑體</vt:lpstr>
      <vt:lpstr>SimSun</vt:lpstr>
      <vt:lpstr>幼圆</vt:lpstr>
      <vt:lpstr>Arial</vt:lpstr>
      <vt:lpstr>Century Gothic</vt:lpstr>
      <vt:lpstr>Wingdings</vt:lpstr>
      <vt:lpstr>Wingdings 3</vt:lpstr>
      <vt:lpstr>Wisp</vt:lpstr>
      <vt:lpstr>從《以斯帖記》看信仰傳承 ——再思北美華人基督徒信仰傳承上的困境</vt:lpstr>
      <vt:lpstr>一、引言</vt:lpstr>
      <vt:lpstr>PowerPoint Presentation</vt:lpstr>
      <vt:lpstr>PowerPoint Presentation</vt:lpstr>
      <vt:lpstr>三、《以斯帖記》中的猶太人與北美華人移 民生活背景的一些異同</vt:lpstr>
      <vt:lpstr>PowerPoint Presentation</vt:lpstr>
      <vt:lpstr>PowerPoint Presentation</vt:lpstr>
      <vt:lpstr>PowerPoint Presentation</vt:lpstr>
      <vt:lpstr>PowerPoint Presentation</vt:lpstr>
      <vt:lpstr>PowerPoint Presentation</vt:lpstr>
      <vt:lpstr>PowerPoint Presentation</vt:lpstr>
      <vt:lpstr>四、《以斯帖記》中猶太人信仰傳承上的危機</vt:lpstr>
      <vt:lpstr>PowerPoint Presentation</vt:lpstr>
      <vt:lpstr>PowerPoint Presentation</vt:lpstr>
      <vt:lpstr>五、再思北美華人基督徒的信仰傳承 </vt:lpstr>
      <vt:lpstr>PowerPoint Presentation</vt:lpstr>
      <vt:lpstr>PowerPoint Presentation</vt:lpstr>
      <vt:lpstr>五、結論</vt:lpstr>
      <vt:lpstr>參考書:</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從《以斯帖記》反思兩代之間的信仰傳承</dc:title>
  <dc:creator>Janet</dc:creator>
  <cp:lastModifiedBy>USER</cp:lastModifiedBy>
  <cp:revision>72</cp:revision>
  <dcterms:created xsi:type="dcterms:W3CDTF">2017-06-07T22:39:17Z</dcterms:created>
  <dcterms:modified xsi:type="dcterms:W3CDTF">2017-09-16T19:03:45Z</dcterms:modified>
</cp:coreProperties>
</file>