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6" r:id="rId1"/>
    <p:sldMasterId id="2147483910" r:id="rId2"/>
  </p:sldMasterIdLst>
  <p:notesMasterIdLst>
    <p:notesMasterId r:id="rId8"/>
  </p:notesMasterIdLst>
  <p:handoutMasterIdLst>
    <p:handoutMasterId r:id="rId9"/>
  </p:handoutMasterIdLst>
  <p:sldIdLst>
    <p:sldId id="333" r:id="rId3"/>
    <p:sldId id="332" r:id="rId4"/>
    <p:sldId id="311" r:id="rId5"/>
    <p:sldId id="330" r:id="rId6"/>
    <p:sldId id="327" r:id="rId7"/>
  </p:sldIdLst>
  <p:sldSz cx="9144000" cy="6858000" type="screen4x3"/>
  <p:notesSz cx="6858000" cy="9144000"/>
  <p:embeddedFontLst>
    <p:embeddedFont>
      <p:font typeface="Matura MT Script Capitals" panose="03020802060602070202" pitchFamily="66" charset="0"/>
      <p:regular r:id="rId10"/>
    </p:embeddedFont>
    <p:embeddedFont>
      <p:font typeface="MS Gothic" panose="020B0609070205080204" pitchFamily="49" charset="-128"/>
      <p:regular r:id="rId11"/>
    </p:embeddedFont>
    <p:embeddedFont>
      <p:font typeface="SimSun" panose="02010600030101010101" pitchFamily="2" charset="-122"/>
      <p:regular r:id="rId12"/>
    </p:embeddedFont>
    <p:embeddedFont>
      <p:font typeface="Baskerville Old Face" panose="02020602080505020303" pitchFamily="18" charset="0"/>
      <p:regular r:id="rId13"/>
    </p:embeddedFont>
    <p:embeddedFont>
      <p:font typeface="Tahoma" panose="020B0604030504040204" pitchFamily="34" charset="0"/>
      <p:regular r:id="rId14"/>
      <p:bold r:id="rId15"/>
    </p:embeddedFont>
    <p:embeddedFont>
      <p:font typeface="DFKai-SB" panose="03000509000000000000" pitchFamily="65" charset="-12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Batang" panose="02030600000101010101" pitchFamily="18" charset="-127"/>
      <p:regular r:id="rId21"/>
    </p:embeddedFont>
    <p:embeddedFont>
      <p:font typeface="新細明體" panose="02020500000000000000" pitchFamily="18" charset="-120"/>
      <p:regular r:id="rId22"/>
    </p:embeddedFont>
  </p:embeddedFont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Arial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Arial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Arial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Arial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900CC"/>
    <a:srgbClr val="0000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44" autoAdjust="0"/>
    <p:restoredTop sz="91132" autoAdjust="0"/>
  </p:normalViewPr>
  <p:slideViewPr>
    <p:cSldViewPr>
      <p:cViewPr>
        <p:scale>
          <a:sx n="50" d="100"/>
          <a:sy n="50" d="100"/>
        </p:scale>
        <p:origin x="-1008" y="-1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2" d="100"/>
          <a:sy n="42" d="100"/>
        </p:scale>
        <p:origin x="-1262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1E19F80-5D5D-46EE-842E-6F96F42A094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751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0C3ED9A-D868-4152-827D-3A2BEC401525}" type="datetimeFigureOut">
              <a:rPr lang="en-US"/>
              <a:pPr>
                <a:defRPr/>
              </a:pPr>
              <a:t>9/17/2016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8ACE2A1-ACD1-46D3-852F-D15628170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249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957FF77-C1BE-4F2B-9426-9E06EFE8E7D1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新細明體" pitchFamily="18" charset="-12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54B2EB-BC27-4ACB-9102-D692CA4BE4F7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新細明體" pitchFamily="18" charset="-12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54B2EB-BC27-4ACB-9102-D692CA4BE4F7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新細明體" pitchFamily="18" charset="-12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54B2EB-BC27-4ACB-9102-D692CA4BE4F7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7271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A7CF59C-49BC-467B-B057-68873450F4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17F6B-8B56-427E-98FE-ED5D98D6309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0563" y="457200"/>
            <a:ext cx="1951037" cy="56753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2688" y="457200"/>
            <a:ext cx="5705475" cy="56753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7646F-17F8-4012-B0B2-3ED73BF8ECB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358D3-0CC8-4F4B-886E-6FE9F43479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366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FCC05-FDB9-4FC5-9CAF-D8F46C1994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332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D047E-8ED5-4C16-86DE-A137892D16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528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76C62-9A41-46C1-83B8-CAB8230437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679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E258C-C172-4C60-8236-C75F4F805C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075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0498E-F5E5-423C-A5CF-B8FF802FD5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464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7A81F-104B-456F-A2AA-6AD6234BD5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5254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BE4CE-81A8-4826-8724-7003F2BE70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251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429A3-7D43-4F9A-AF4E-954AC228C7A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D78FB-9E53-4B9C-B60B-593444F062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683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255C0-08A8-4167-80CA-F1AF70A43E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6534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8FAB2-9030-4CFD-A6E4-30D36B3B28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003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6B579-D8D5-48FB-B113-02031FE4F88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1447800"/>
            <a:ext cx="3810000" cy="468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1447800"/>
            <a:ext cx="3810000" cy="468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3A147-CCB5-4026-92DF-D0EE85962FE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1CAC8-8776-4F6F-A5CB-465E0745F8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EAEED-C6B7-4B89-94B3-F7B44E1854E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2D6A5-AE10-4450-BF14-52E790CB463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4F599-B19D-4CB1-B78E-94E7D3119E4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030F7-15CE-4F74-A0AE-E679D400516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ltGray">
          <a:xfrm>
            <a:off x="417513" y="4889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cs typeface="+mn-cs"/>
            </a:endParaRP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ltGray">
          <a:xfrm>
            <a:off x="800100" y="4889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cs typeface="+mn-cs"/>
            </a:endParaRP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ltGray">
          <a:xfrm>
            <a:off x="541338" y="9112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cs typeface="+mn-cs"/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ltGray">
          <a:xfrm>
            <a:off x="911225" y="9112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cs typeface="+mn-cs"/>
            </a:endParaRP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ltGray">
          <a:xfrm>
            <a:off x="127000" y="8382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cs typeface="+mn-cs"/>
            </a:endParaRP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gray">
          <a:xfrm>
            <a:off x="762000" y="3810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cs typeface="+mn-cs"/>
            </a:endParaRP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gray">
          <a:xfrm>
            <a:off x="457200" y="111125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cs typeface="+mn-cs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98563" y="457200"/>
            <a:ext cx="779303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1447800"/>
            <a:ext cx="7772400" cy="468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7169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69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69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cs typeface="+mn-cs"/>
              </a:defRPr>
            </a:lvl1pPr>
          </a:lstStyle>
          <a:p>
            <a:pPr>
              <a:defRPr/>
            </a:pPr>
            <a:fld id="{EB5B547A-A9D3-44FF-B450-4BF69F4AAA6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00CC"/>
          </a:solidFill>
          <a:latin typeface="Tahoma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00CC"/>
          </a:solidFill>
          <a:latin typeface="Tahoma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00CC"/>
          </a:solidFill>
          <a:latin typeface="Tahoma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0000CC"/>
          </a:solidFill>
          <a:latin typeface="Tahoma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rgbClr val="0000CC"/>
          </a:solidFill>
          <a:latin typeface="Tahoma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rgbClr val="0000CC"/>
          </a:solidFill>
          <a:latin typeface="Tahoma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rgbClr val="0000CC"/>
          </a:solidFill>
          <a:latin typeface="Tahoma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rgbClr val="0000CC"/>
          </a:solidFill>
          <a:latin typeface="Tahoma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kumimoji="0" 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kumimoji="0" 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A36DAA4-A705-4B69-9F8F-59D8CE969F15}" type="slidenum">
              <a:rPr kumimoji="0" lang="en-US">
                <a:solidFill>
                  <a:srgbClr val="000000"/>
                </a:solidFill>
                <a:ea typeface="+mn-ea"/>
                <a:cs typeface="+mn-cs"/>
              </a:rPr>
              <a:pPr>
                <a:defRPr/>
              </a:pPr>
              <a:t>‹#›</a:t>
            </a:fld>
            <a:endParaRPr kumimoji="0" lang="en-US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826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762000"/>
          </a:xfrm>
          <a:solidFill>
            <a:schemeClr val="accent2"/>
          </a:solidFill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altLang="en-US" sz="4000" b="1" i="1" smtClean="0">
                <a:solidFill>
                  <a:srgbClr val="FFFF00"/>
                </a:solidFill>
                <a:latin typeface="Matura MT Script Capitals" pitchFamily="66" charset="0"/>
                <a:ea typeface="Batang" pitchFamily="18" charset="-127"/>
              </a:rPr>
              <a:t>     ABC</a:t>
            </a:r>
            <a:r>
              <a:rPr lang="en-US" altLang="en-US" sz="4000" smtClean="0">
                <a:solidFill>
                  <a:srgbClr val="FFFF00"/>
                </a:solidFill>
                <a:latin typeface="Matura MT Script Capitals" pitchFamily="66" charset="0"/>
              </a:rPr>
              <a:t>  2016 </a:t>
            </a:r>
            <a:r>
              <a:rPr lang="zh-TW" altLang="en-US" sz="4000" smtClean="0">
                <a:ea typeface="新細明體" pitchFamily="18" charset="-120"/>
              </a:rPr>
              <a:t>    </a:t>
            </a:r>
            <a:endParaRPr lang="en-US" altLang="en-US" sz="4000" smtClean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638800"/>
          </a:xfr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76200" cmpd="tri">
            <a:solidFill>
              <a:schemeClr val="bg1"/>
            </a:solidFill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zh-CN" altLang="en-US" dirty="0" smtClean="0">
                <a:solidFill>
                  <a:srgbClr val="FFFF00"/>
                </a:solidFill>
                <a:ea typeface="SimSun" pitchFamily="2" charset="-122"/>
              </a:rPr>
              <a:t>課碼</a:t>
            </a:r>
            <a:r>
              <a:rPr lang="en-US" altLang="zh-CN" dirty="0" smtClean="0">
                <a:solidFill>
                  <a:srgbClr val="FFFF00"/>
                </a:solidFill>
                <a:ea typeface="SimSun" pitchFamily="2" charset="-122"/>
              </a:rPr>
              <a:t>(Workshop):</a:t>
            </a:r>
            <a:r>
              <a:rPr lang="zh-CN" altLang="en-US" dirty="0" smtClean="0">
                <a:solidFill>
                  <a:srgbClr val="FFFF00"/>
                </a:solidFill>
                <a:ea typeface="SimSun" pitchFamily="2" charset="-122"/>
              </a:rPr>
              <a:t> </a:t>
            </a:r>
            <a:r>
              <a:rPr lang="en-US" altLang="zh-CN" b="1" dirty="0" smtClean="0">
                <a:solidFill>
                  <a:srgbClr val="FFFF00"/>
                </a:solidFill>
                <a:latin typeface="Calibri" panose="020F0502020204030204" pitchFamily="34" charset="0"/>
                <a:ea typeface="SimSun" pitchFamily="2" charset="-122"/>
              </a:rPr>
              <a:t>M-201</a:t>
            </a:r>
          </a:p>
          <a:p>
            <a:pPr eaLnBrk="1" hangingPunct="1">
              <a:buFontTx/>
              <a:buNone/>
              <a:defRPr/>
            </a:pPr>
            <a:r>
              <a:rPr lang="zh-CN" altLang="en-US" dirty="0" smtClean="0">
                <a:solidFill>
                  <a:srgbClr val="FFFF00"/>
                </a:solidFill>
                <a:ea typeface="SimSun" pitchFamily="2" charset="-122"/>
              </a:rPr>
              <a:t>教室</a:t>
            </a:r>
            <a:r>
              <a:rPr lang="en-US" altLang="zh-CN" dirty="0" smtClean="0">
                <a:solidFill>
                  <a:srgbClr val="FFFF00"/>
                </a:solidFill>
                <a:ea typeface="SimSun" pitchFamily="2" charset="-122"/>
              </a:rPr>
              <a:t>(Room #): </a:t>
            </a:r>
            <a:r>
              <a:rPr lang="en-US" altLang="zh-CN" b="1" dirty="0" smtClean="0">
                <a:solidFill>
                  <a:srgbClr val="FFFF00"/>
                </a:solidFill>
                <a:latin typeface="Calibri" panose="020F0502020204030204" pitchFamily="34" charset="0"/>
                <a:ea typeface="SimSun" pitchFamily="2" charset="-122"/>
              </a:rPr>
              <a:t>115A</a:t>
            </a:r>
          </a:p>
          <a:p>
            <a:pPr eaLnBrk="1" hangingPunct="1">
              <a:buFontTx/>
              <a:buNone/>
              <a:defRPr/>
            </a:pPr>
            <a:r>
              <a:rPr lang="zh-TW" altLang="en-US" dirty="0" smtClean="0">
                <a:solidFill>
                  <a:srgbClr val="FFFF00"/>
                </a:solidFill>
                <a:ea typeface="新細明體" pitchFamily="18" charset="-120"/>
              </a:rPr>
              <a:t>講員</a:t>
            </a:r>
            <a:r>
              <a:rPr lang="en-US" altLang="zh-TW" dirty="0" smtClean="0">
                <a:solidFill>
                  <a:srgbClr val="FFFF00"/>
                </a:solidFill>
                <a:ea typeface="新細明體" pitchFamily="18" charset="-120"/>
              </a:rPr>
              <a:t>(Speaker): </a:t>
            </a:r>
            <a:r>
              <a:rPr lang="zh-TW" alt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DFKai-SB" panose="03000509000000000000" pitchFamily="65" charset="-120"/>
              </a:rPr>
              <a:t>黃</a:t>
            </a:r>
            <a:r>
              <a:rPr lang="zh-TW" altLang="en-US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DFKai-SB" panose="03000509000000000000" pitchFamily="65" charset="-120"/>
              </a:rPr>
              <a:t>成培</a:t>
            </a:r>
            <a:r>
              <a:rPr lang="zh-TW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DFKai-SB" panose="03000509000000000000" pitchFamily="65" charset="-120"/>
              </a:rPr>
              <a:t>牧師 及 </a:t>
            </a:r>
            <a:r>
              <a:rPr lang="zh-TW" altLang="en-US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DFKai-SB" panose="03000509000000000000" pitchFamily="65" charset="-120"/>
              </a:rPr>
              <a:t>黃雲英</a:t>
            </a:r>
            <a:r>
              <a:rPr lang="zh-TW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DFKai-SB" panose="03000509000000000000" pitchFamily="65" charset="-120"/>
              </a:rPr>
              <a:t>師</a:t>
            </a:r>
            <a:r>
              <a:rPr lang="zh-TW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DFKai-SB" panose="03000509000000000000" pitchFamily="65" charset="-120"/>
              </a:rPr>
              <a:t>母</a:t>
            </a:r>
            <a:endParaRPr lang="en-US" altLang="zh-TW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ea typeface="DFKai-SB" panose="03000509000000000000" pitchFamily="65" charset="-120"/>
            </a:endParaRPr>
          </a:p>
          <a:p>
            <a:pPr eaLnBrk="1" hangingPunct="1">
              <a:buFontTx/>
              <a:buNone/>
              <a:defRPr/>
            </a:pPr>
            <a:r>
              <a:rPr lang="zh-CN" altLang="en-US" b="1" dirty="0" smtClean="0">
                <a:solidFill>
                  <a:srgbClr val="FFFF00"/>
                </a:solidFill>
                <a:ea typeface="新細明體" pitchFamily="18" charset="-120"/>
              </a:rPr>
              <a:t>授課語言</a:t>
            </a:r>
            <a:r>
              <a:rPr lang="en-US" altLang="zh-CN" b="1" dirty="0" smtClean="0">
                <a:solidFill>
                  <a:srgbClr val="FFFF00"/>
                </a:solidFill>
                <a:ea typeface="新細明體" pitchFamily="18" charset="-120"/>
              </a:rPr>
              <a:t>:</a:t>
            </a:r>
            <a:r>
              <a:rPr lang="en-US" altLang="zh-CN" dirty="0" smtClean="0">
                <a:solidFill>
                  <a:srgbClr val="FFFF00"/>
                </a:solidFill>
                <a:ea typeface="SimSun" pitchFamily="2" charset="-122"/>
              </a:rPr>
              <a:t> </a:t>
            </a:r>
            <a:r>
              <a:rPr lang="zh-TW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華語</a:t>
            </a:r>
            <a:endParaRPr lang="en-US" altLang="zh-CN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eaLnBrk="1" hangingPunct="1">
              <a:buFontTx/>
              <a:buNone/>
              <a:defRPr/>
            </a:pPr>
            <a:r>
              <a:rPr lang="zh-TW" altLang="en-US" dirty="0" smtClean="0">
                <a:solidFill>
                  <a:srgbClr val="FFFF00"/>
                </a:solidFill>
                <a:ea typeface="新細明體" pitchFamily="18" charset="-120"/>
              </a:rPr>
              <a:t>題目</a:t>
            </a:r>
            <a:r>
              <a:rPr lang="en-US" altLang="zh-TW" dirty="0" smtClean="0">
                <a:solidFill>
                  <a:srgbClr val="FFFF00"/>
                </a:solidFill>
                <a:ea typeface="新細明體" pitchFamily="18" charset="-120"/>
              </a:rPr>
              <a:t>(Topic): </a:t>
            </a:r>
            <a:r>
              <a:rPr lang="en-US" altLang="zh-TW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rPr>
              <a:t> </a:t>
            </a:r>
            <a:r>
              <a:rPr lang="zh-TW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快樂</a:t>
            </a:r>
            <a:r>
              <a:rPr lang="zh-TW" altLang="en-US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地球村</a:t>
            </a:r>
            <a:r>
              <a:rPr lang="en-US" altLang="zh-TW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-</a:t>
            </a:r>
            <a:r>
              <a:rPr lang="zh-TW" altLang="en-US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跨文化</a:t>
            </a:r>
            <a:r>
              <a:rPr lang="zh-TW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溝通</a:t>
            </a:r>
            <a:endParaRPr lang="en-US" altLang="zh-CN" dirty="0" smtClean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eaLnBrk="1" hangingPunct="1">
              <a:buFontTx/>
              <a:buNone/>
              <a:defRPr/>
            </a:pPr>
            <a:r>
              <a:rPr lang="zh-CN" altLang="en-US" dirty="0" smtClean="0">
                <a:solidFill>
                  <a:srgbClr val="FFFF00"/>
                </a:solidFill>
                <a:ea typeface="SimSun" pitchFamily="2" charset="-122"/>
              </a:rPr>
              <a:t>專題簡介</a:t>
            </a:r>
            <a:r>
              <a:rPr lang="en-US" altLang="zh-CN" dirty="0" smtClean="0">
                <a:solidFill>
                  <a:srgbClr val="FFFF00"/>
                </a:solidFill>
                <a:ea typeface="SimSun" pitchFamily="2" charset="-122"/>
              </a:rPr>
              <a:t>:</a:t>
            </a:r>
            <a:r>
              <a:rPr lang="zh-TW" altLang="en-US" dirty="0" smtClean="0">
                <a:solidFill>
                  <a:srgbClr val="FFFF00"/>
                </a:solidFill>
                <a:ea typeface="SimSun" pitchFamily="2" charset="-122"/>
              </a:rPr>
              <a:t> </a:t>
            </a:r>
            <a:r>
              <a:rPr lang="zh-TW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針對今日商務，旅遊和訪宣在跨文化情境中的挑戰，帶你進入超越時間和空間的經歷，豐富你下次的跨文化之旅。</a:t>
            </a:r>
            <a:endParaRPr lang="en-US" altLang="zh-CN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4038600" y="228600"/>
            <a:ext cx="44958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askerville Old Fac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askerville Old Fac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askerville Old Fac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askerville Old Fac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askerville Old Fac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skerville Old Face" pitchFamily="18" charset="0"/>
              </a:defRPr>
            </a:lvl9pPr>
          </a:lstStyle>
          <a:p>
            <a:pPr eaLnBrk="1" hangingPunct="1">
              <a:defRPr/>
            </a:pPr>
            <a:r>
              <a:rPr kumimoji="0" lang="zh-TW" altLang="en-US" sz="2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北美華人基督徒教育大會</a:t>
            </a:r>
            <a:endParaRPr kumimoji="0" lang="en-US" sz="2800" dirty="0" smtClean="0">
              <a:solidFill>
                <a:srgbClr val="00FF00"/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r>
              <a:rPr kumimoji="0" lang="en-US" dirty="0" smtClean="0">
                <a:solidFill>
                  <a:srgbClr val="00FF00"/>
                </a:solidFill>
                <a:ea typeface="+mn-ea"/>
                <a:cs typeface="+mn-cs"/>
              </a:rPr>
              <a:t>             </a:t>
            </a:r>
            <a:r>
              <a:rPr kumimoji="0"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  <a:cs typeface="+mn-cs"/>
              </a:rPr>
              <a:t>A</a:t>
            </a:r>
            <a:r>
              <a:rPr kumimoji="0" lang="en-US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  <a:cs typeface="+mn-cs"/>
              </a:rPr>
              <a:t>ccess </a:t>
            </a:r>
            <a:r>
              <a:rPr kumimoji="0"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  <a:cs typeface="+mn-cs"/>
              </a:rPr>
              <a:t>B</a:t>
            </a:r>
            <a:r>
              <a:rPr kumimoji="0" lang="en-US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  <a:cs typeface="+mn-cs"/>
              </a:rPr>
              <a:t>ible </a:t>
            </a:r>
            <a:r>
              <a:rPr kumimoji="0"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  <a:cs typeface="+mn-cs"/>
              </a:rPr>
              <a:t>C</a:t>
            </a:r>
            <a:r>
              <a:rPr kumimoji="0" lang="en-US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6" charset="0"/>
                <a:ea typeface="MS Gothic" pitchFamily="49" charset="-128"/>
                <a:cs typeface="+mn-cs"/>
              </a:rPr>
              <a:t>onvention</a:t>
            </a:r>
            <a:r>
              <a:rPr kumimoji="0" lang="en-US" dirty="0" smtClean="0">
                <a:solidFill>
                  <a:srgbClr val="00FF00"/>
                </a:solidFill>
                <a:ea typeface="+mn-ea"/>
                <a:cs typeface="+mn-cs"/>
              </a:rPr>
              <a:t> </a:t>
            </a:r>
          </a:p>
        </p:txBody>
      </p:sp>
      <p:pic>
        <p:nvPicPr>
          <p:cNvPr id="2053" name="Picture 5" descr="abc logo_color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685800" cy="609600"/>
          </a:xfrm>
          <a:prstGeom prst="rect">
            <a:avLst/>
          </a:prstGeom>
          <a:noFill/>
          <a:ln w="57150" cmpd="thinThick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82575"/>
            <a:ext cx="685800" cy="6858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74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814512"/>
            <a:ext cx="8001000" cy="1385888"/>
          </a:xfrm>
        </p:spPr>
        <p:txBody>
          <a:bodyPr/>
          <a:lstStyle/>
          <a:p>
            <a:pPr eaLnBrk="1" hangingPunct="1"/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4000" b="1" dirty="0" smtClean="0"/>
              <a:t>. </a:t>
            </a:r>
            <a:r>
              <a:rPr lang="zh-TW" altLang="en-US" sz="4000" b="1" dirty="0" smtClean="0"/>
              <a:t>豈有此理 </a:t>
            </a:r>
            <a:r>
              <a:rPr lang="en-US" sz="4000" b="1" dirty="0" smtClean="0"/>
              <a:t>– 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文化觀</a:t>
            </a:r>
            <a:r>
              <a:rPr lang="zh-TW" altLang="en-US" sz="4000" b="1" dirty="0" smtClean="0"/>
              <a:t>的不同</a:t>
            </a:r>
            <a:endParaRPr lang="zh-TW" altLang="en-US" sz="4000" b="1" u="sng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10000"/>
            <a:ext cx="7010400" cy="1600200"/>
          </a:xfrm>
        </p:spPr>
        <p:txBody>
          <a:bodyPr/>
          <a:lstStyle/>
          <a:p>
            <a:pPr algn="l" eaLnBrk="1" hangingPunct="1"/>
            <a:r>
              <a:rPr lang="zh-TW" altLang="en-US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宣教士</a:t>
            </a:r>
            <a:r>
              <a:rPr lang="zh-TW" alt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黃成培</a:t>
            </a:r>
            <a:r>
              <a:rPr lang="zh-TW" alt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牧師 及 </a:t>
            </a:r>
            <a:r>
              <a:rPr lang="zh-TW" alt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黃雲英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師母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eaLnBrk="1" hangingPunct="1"/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 jhwang2020@gmail.com )</a:t>
            </a:r>
            <a:endParaRPr lang="en-US" altLang="zh-TW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991600" cy="4913312"/>
          </a:xfrm>
          <a:effectLst>
            <a:outerShdw dir="5400000" algn="ctr" rotWithShape="0">
              <a:schemeClr val="tx1">
                <a:alpha val="20000"/>
              </a:schemeClr>
            </a:outerShdw>
          </a:effectLst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I-A.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Culture Shock </a:t>
            </a:r>
            <a:r>
              <a:rPr lang="zh-TW" alt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文化衝擊</a:t>
            </a:r>
            <a:endParaRPr lang="en-US" sz="36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	     * [?]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Tourist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vs. </a:t>
            </a:r>
            <a:r>
              <a:rPr lang="en-US" sz="36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Learner</a:t>
            </a:r>
            <a:endParaRPr lang="en-US" sz="3600" dirty="0" smtClean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I-B.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Reverse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Cultural Shock </a:t>
            </a:r>
            <a:r>
              <a:rPr lang="zh-TW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返鄉</a:t>
            </a:r>
            <a:r>
              <a:rPr lang="zh-TW" alt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文化衝擊</a:t>
            </a:r>
            <a:endParaRPr lang="en-US" sz="36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II. [Def] </a:t>
            </a:r>
            <a:r>
              <a:rPr lang="zh-TW" altLang="en-US" sz="3600" b="1" dirty="0" smtClean="0">
                <a:latin typeface="Times New Roman" pitchFamily="18" charset="0"/>
                <a:cs typeface="Times New Roman" pitchFamily="18" charset="0"/>
              </a:rPr>
              <a:t>「</a:t>
            </a:r>
            <a:r>
              <a:rPr lang="zh-TW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文化</a:t>
            </a:r>
            <a:r>
              <a:rPr lang="zh-TW" altLang="en-US" sz="3600" b="1" dirty="0" smtClean="0">
                <a:latin typeface="Times New Roman" pitchFamily="18" charset="0"/>
                <a:cs typeface="Times New Roman" pitchFamily="18" charset="0"/>
              </a:rPr>
              <a:t>」</a:t>
            </a:r>
            <a:r>
              <a:rPr lang="en-US" altLang="zh-TW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/>
              <a:t>Culture is like </a:t>
            </a:r>
            <a:r>
              <a:rPr lang="en-US" sz="2800" dirty="0" smtClean="0">
                <a:solidFill>
                  <a:srgbClr val="FF0000"/>
                </a:solidFill>
              </a:rPr>
              <a:t>the water</a:t>
            </a:r>
            <a:r>
              <a:rPr lang="en-US" sz="2800" dirty="0" smtClean="0"/>
              <a:t> which provides </a:t>
            </a:r>
            <a:r>
              <a:rPr lang="en-US" sz="2800" u="sng" dirty="0" smtClean="0"/>
              <a:t>a comfortable environment for </a:t>
            </a:r>
            <a:r>
              <a:rPr lang="en-US" sz="2800" u="sng" dirty="0" smtClean="0">
                <a:solidFill>
                  <a:srgbClr val="0000CC"/>
                </a:solidFill>
              </a:rPr>
              <a:t>the fish</a:t>
            </a:r>
            <a:r>
              <a:rPr lang="en-US" sz="2800" dirty="0" smtClean="0">
                <a:solidFill>
                  <a:srgbClr val="0000CC"/>
                </a:solidFill>
              </a:rPr>
              <a:t> (human beings)</a:t>
            </a:r>
            <a:r>
              <a:rPr lang="en-US" sz="2800" dirty="0" smtClean="0"/>
              <a:t> to swim. </a:t>
            </a:r>
            <a:r>
              <a:rPr lang="en-US" sz="2800" u="sng" dirty="0" smtClean="0">
                <a:solidFill>
                  <a:srgbClr val="FF0000"/>
                </a:solidFill>
              </a:rPr>
              <a:t>Changing water</a:t>
            </a:r>
            <a:r>
              <a:rPr lang="en-US" sz="2800" dirty="0" smtClean="0"/>
              <a:t> for the fish needs some </a:t>
            </a:r>
            <a:r>
              <a:rPr lang="en-US" sz="2800" u="sng" dirty="0" smtClean="0">
                <a:solidFill>
                  <a:srgbClr val="0000CC"/>
                </a:solidFill>
              </a:rPr>
              <a:t>time to adjust</a:t>
            </a:r>
            <a:r>
              <a:rPr lang="en-US" sz="2800" dirty="0" smtClean="0"/>
              <a:t>, but </a:t>
            </a:r>
            <a:r>
              <a:rPr lang="en-US" sz="2800" u="sng" dirty="0" smtClean="0">
                <a:solidFill>
                  <a:srgbClr val="0000CC"/>
                </a:solidFill>
              </a:rPr>
              <a:t>some fishes can’t make it</a:t>
            </a:r>
            <a:r>
              <a:rPr lang="en-US" sz="2800" dirty="0" smtClean="0"/>
              <a:t>. After finishing this section, you should </a:t>
            </a:r>
            <a:r>
              <a:rPr lang="en-US" sz="2800" dirty="0" smtClean="0">
                <a:solidFill>
                  <a:srgbClr val="FF0000"/>
                </a:solidFill>
              </a:rPr>
              <a:t>change your mentality &amp; attitude</a:t>
            </a:r>
            <a:r>
              <a:rPr lang="en-US" sz="2800" dirty="0" smtClean="0"/>
              <a:t> to a l</a:t>
            </a:r>
            <a:r>
              <a:rPr lang="en-US" sz="2800" dirty="0" smtClean="0">
                <a:solidFill>
                  <a:srgbClr val="9900CC"/>
                </a:solidFill>
              </a:rPr>
              <a:t>earner’s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from</a:t>
            </a:r>
            <a:r>
              <a:rPr lang="en-US" sz="2800" dirty="0" smtClean="0"/>
              <a:t> saying </a:t>
            </a:r>
            <a:r>
              <a:rPr lang="en-US" sz="2800" dirty="0" smtClean="0">
                <a:solidFill>
                  <a:srgbClr val="FF0000"/>
                </a:solidFill>
              </a:rPr>
              <a:t>“This is </a:t>
            </a:r>
            <a:r>
              <a:rPr lang="en-US" sz="2800" b="1" u="sng" dirty="0" smtClean="0">
                <a:solidFill>
                  <a:srgbClr val="FF0000"/>
                </a:solidFill>
              </a:rPr>
              <a:t>ridiculous</a:t>
            </a:r>
            <a:r>
              <a:rPr lang="en-US" sz="2800" dirty="0" smtClean="0">
                <a:solidFill>
                  <a:srgbClr val="FF0000"/>
                </a:solidFill>
              </a:rPr>
              <a:t>!”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CC"/>
                </a:solidFill>
              </a:rPr>
              <a:t>to “It must have a </a:t>
            </a:r>
            <a:r>
              <a:rPr lang="en-US" sz="2800" b="1" u="sng" dirty="0" smtClean="0">
                <a:solidFill>
                  <a:srgbClr val="0000CC"/>
                </a:solidFill>
              </a:rPr>
              <a:t>reason</a:t>
            </a:r>
            <a:r>
              <a:rPr lang="en-US" sz="2800" dirty="0" smtClean="0">
                <a:solidFill>
                  <a:srgbClr val="0000CC"/>
                </a:solidFill>
              </a:rPr>
              <a:t>!”</a:t>
            </a:r>
            <a:endParaRPr lang="en-US" altLang="zh-TW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en-US" altLang="zh-TW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98563" y="247650"/>
            <a:ext cx="7793037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en-US" altLang="zh-TW" sz="3600" b="1" dirty="0" smtClean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87488"/>
            <a:ext cx="8991600" cy="4913312"/>
          </a:xfrm>
          <a:effectLst>
            <a:outerShdw dir="5400000" algn="ctr" rotWithShape="0">
              <a:schemeClr val="tx1">
                <a:alpha val="20000"/>
              </a:schemeClr>
            </a:outerShdw>
          </a:effectLst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zh-TW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時間觀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Time vs. Event: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1. You have a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watch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but I have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2. </a:t>
            </a:r>
            <a:r>
              <a:rPr lang="zh-TW" altLang="en-US" sz="2800" b="1" dirty="0" smtClean="0">
                <a:latin typeface="Times New Roman" pitchFamily="18" charset="0"/>
                <a:cs typeface="Times New Roman" pitchFamily="18" charset="0"/>
              </a:rPr>
              <a:t>傳統上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zh-TW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沒有「遲到」的觀念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3. [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zh-TW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可以遲到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zh-TW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不可以早退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0"/>
              </a:spcBef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zh-TW" alt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空間觀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– Here vs. There: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1. Share a table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with a stranger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or share the same table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2. [ ] “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Just over there!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” 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3. [ ] </a:t>
            </a:r>
            <a:r>
              <a:rPr lang="zh-TW" altLang="en-US" sz="2800" b="1" dirty="0" smtClean="0">
                <a:latin typeface="Times New Roman" pitchFamily="18" charset="0"/>
                <a:cs typeface="Times New Roman" pitchFamily="18" charset="0"/>
              </a:rPr>
              <a:t>講 </a:t>
            </a:r>
            <a:r>
              <a:rPr lang="zh-TW" altLang="en-US" sz="28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傳奇寓言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zh-TW" altLang="en-US" sz="28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事實</a:t>
            </a:r>
            <a:r>
              <a:rPr lang="zh-TW" altLang="en-US" sz="2800" b="1" dirty="0" smtClean="0">
                <a:latin typeface="Times New Roman" pitchFamily="18" charset="0"/>
                <a:cs typeface="Times New Roman" pitchFamily="18" charset="0"/>
              </a:rPr>
              <a:t> 的</a:t>
            </a:r>
            <a:r>
              <a:rPr lang="zh-TW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地點不同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98563" y="247650"/>
            <a:ext cx="7793037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en-US" altLang="zh-TW" sz="3600" b="1" dirty="0" smtClean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2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2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8100" y="1295400"/>
            <a:ext cx="9372600" cy="4913312"/>
          </a:xfrm>
          <a:effectLst>
            <a:outerShdw dir="5400000" algn="ctr" rotWithShape="0">
              <a:schemeClr val="tx1">
                <a:alpha val="20000"/>
              </a:schemeClr>
            </a:outerShdw>
          </a:effectLst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1. [?] How about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Jesus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[ ] </a:t>
            </a:r>
            <a:r>
              <a:rPr lang="zh-TW" altLang="en-US" b="1" dirty="0" smtClean="0">
                <a:latin typeface="Times New Roman" pitchFamily="18" charset="0"/>
                <a:cs typeface="Times New Roman" pitchFamily="18" charset="0"/>
              </a:rPr>
              <a:t>主</a:t>
            </a:r>
            <a:r>
              <a:rPr lang="zh-CN" altLang="en-US" b="1" u="sng" dirty="0" smtClean="0"/>
              <a:t>耶稣</a:t>
            </a:r>
            <a:r>
              <a:rPr lang="zh-TW" altLang="en-US" b="1" dirty="0" smtClean="0"/>
              <a:t>餵飽</a:t>
            </a:r>
            <a:r>
              <a:rPr lang="zh-CN" altLang="en-US" b="1" dirty="0" smtClean="0"/>
              <a:t>五千</a:t>
            </a:r>
            <a:r>
              <a:rPr lang="zh-TW" altLang="en-US" b="1" dirty="0" smtClean="0"/>
              <a:t>男丁的神蹟 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太</a:t>
            </a:r>
            <a:r>
              <a:rPr lang="en-US" altLang="zh-TW" b="1" dirty="0" smtClean="0"/>
              <a:t>14):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背景</a:t>
            </a:r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zh-TW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(v.12)</a:t>
            </a:r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zh-TW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施洗</a:t>
            </a:r>
            <a:r>
              <a:rPr lang="zh-CN" altLang="en-US" sz="28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约翰</a:t>
            </a:r>
            <a:r>
              <a:rPr lang="zh-TW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被殺</a:t>
            </a:r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,) </a:t>
            </a:r>
            <a:r>
              <a:rPr lang="zh-CN" altLang="en-US" sz="2800" b="1" u="sng" dirty="0" smtClean="0">
                <a:latin typeface="Times New Roman" pitchFamily="18" charset="0"/>
                <a:cs typeface="Times New Roman" pitchFamily="18" charset="0"/>
              </a:rPr>
              <a:t>约翰</a:t>
            </a:r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的门徒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去告诉</a:t>
            </a:r>
            <a:r>
              <a:rPr lang="zh-CN" altLang="en-US" sz="2800" b="1" u="sng" dirty="0" smtClean="0">
                <a:latin typeface="Times New Roman" pitchFamily="18" charset="0"/>
                <a:cs typeface="Times New Roman" pitchFamily="18" charset="0"/>
              </a:rPr>
              <a:t>耶稣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(v.13)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耶稣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听见</a:t>
            </a:r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了，就上船从那里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独自</a:t>
            </a:r>
            <a:r>
              <a:rPr lang="zh-CN" alt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退到野地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里去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u="sng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[Why]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	    </a:t>
            </a:r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众人听见，就从各城里步行</a:t>
            </a:r>
            <a:r>
              <a:rPr lang="zh-CN" altLang="en-US" sz="2800" b="1" u="sng" dirty="0" smtClean="0">
                <a:latin typeface="Times New Roman" pitchFamily="18" charset="0"/>
                <a:cs typeface="Times New Roman" pitchFamily="18" charset="0"/>
              </a:rPr>
              <a:t>跟随</a:t>
            </a:r>
            <a:r>
              <a:rPr lang="zh-CN" altLang="en-US" sz="2800" b="1" dirty="0" smtClean="0"/>
              <a:t>祂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(v.14)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耶稣</a:t>
            </a:r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出来，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见有许多的人，就</a:t>
            </a:r>
            <a:r>
              <a:rPr lang="zh-CN" alt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怜悯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他们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(v.16) </a:t>
            </a:r>
            <a:r>
              <a:rPr lang="zh-CN" altLang="en-US" sz="2800" b="1" u="sng" dirty="0" smtClean="0">
                <a:latin typeface="Times New Roman" pitchFamily="18" charset="0"/>
                <a:cs typeface="Times New Roman" pitchFamily="18" charset="0"/>
              </a:rPr>
              <a:t>耶稣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TW" altLang="en-US" sz="2800" b="1" dirty="0" smtClean="0">
                <a:latin typeface="Times New Roman" pitchFamily="18" charset="0"/>
                <a:cs typeface="Times New Roman" pitchFamily="18" charset="0"/>
              </a:rPr>
              <a:t>对门徒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说，「</a:t>
            </a:r>
            <a:r>
              <a:rPr lang="zh-CN" altLang="en-US" sz="2800" b="1" u="sng" dirty="0" smtClean="0">
                <a:latin typeface="Times New Roman" pitchFamily="18" charset="0"/>
                <a:cs typeface="Times New Roman" pitchFamily="18" charset="0"/>
              </a:rPr>
              <a:t>你们</a:t>
            </a:r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给他们吃吧。</a:t>
            </a:r>
            <a:r>
              <a:rPr lang="zh-TW" altLang="en-US" sz="2800" b="1" dirty="0" smtClean="0">
                <a:latin typeface="Times New Roman" pitchFamily="18" charset="0"/>
                <a:cs typeface="Times New Roman" pitchFamily="18" charset="0"/>
              </a:rPr>
              <a:t>」</a:t>
            </a:r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800" b="1" dirty="0" smtClean="0"/>
              <a:t>:</a:t>
            </a:r>
            <a:endParaRPr lang="en-US" sz="2800" b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(v.21)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2800" b="1" dirty="0" smtClean="0">
                <a:solidFill>
                  <a:srgbClr val="0000CC"/>
                </a:solidFill>
              </a:rPr>
              <a:t>吃的人</a:t>
            </a:r>
            <a:r>
              <a:rPr lang="zh-CN" altLang="en-US" sz="2800" b="1" dirty="0" smtClean="0"/>
              <a:t>，除了妇女孩子，</a:t>
            </a:r>
            <a:r>
              <a:rPr lang="zh-CN" altLang="en-US" sz="2800" b="1" dirty="0" smtClean="0">
                <a:solidFill>
                  <a:srgbClr val="0000CC"/>
                </a:solidFill>
              </a:rPr>
              <a:t>约有</a:t>
            </a:r>
            <a:r>
              <a:rPr lang="zh-CN" altLang="en-US" sz="2800" b="1" u="sng" dirty="0" smtClean="0">
                <a:solidFill>
                  <a:srgbClr val="0000CC"/>
                </a:solidFill>
              </a:rPr>
              <a:t>五千</a:t>
            </a:r>
            <a:r>
              <a:rPr lang="en-US" sz="2800" b="1" dirty="0" smtClean="0"/>
              <a:t>.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(v.22) </a:t>
            </a:r>
            <a:r>
              <a:rPr lang="zh-CN" altLang="en-US" sz="2800" b="1" u="sng" dirty="0" smtClean="0"/>
              <a:t>耶稣随即</a:t>
            </a:r>
            <a:r>
              <a:rPr lang="zh-CN" altLang="en-US" sz="2800" b="1" dirty="0" smtClean="0"/>
              <a:t> </a:t>
            </a:r>
            <a:r>
              <a:rPr lang="zh-CN" altLang="en-US" sz="2800" b="1" u="sng" dirty="0" smtClean="0"/>
              <a:t>催</a:t>
            </a:r>
            <a:r>
              <a:rPr lang="zh-CN" altLang="en-US" sz="2800" b="1" dirty="0" smtClean="0"/>
              <a:t>门徒上船</a:t>
            </a:r>
            <a:r>
              <a:rPr lang="en-US" altLang="zh-CN" sz="2800" b="1" dirty="0" smtClean="0"/>
              <a:t>, </a:t>
            </a:r>
            <a:r>
              <a:rPr lang="zh-CN" altLang="en-US" sz="2800" b="1" dirty="0" smtClean="0"/>
              <a:t>先渡到那边去</a:t>
            </a:r>
            <a:r>
              <a:rPr lang="en-US" altLang="zh-CN" sz="2800" b="1" dirty="0" smtClean="0"/>
              <a:t>,</a:t>
            </a:r>
            <a:r>
              <a:rPr lang="zh-CN" altLang="en-US" sz="2800" b="1" dirty="0" smtClean="0"/>
              <a:t>等祂叫众人散开</a:t>
            </a:r>
            <a:r>
              <a:rPr lang="en-US" sz="2800" b="1" dirty="0" smtClean="0"/>
              <a:t>.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(v.23) 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散了众人以后，祂就</a:t>
            </a:r>
            <a:r>
              <a:rPr lang="zh-CN" altLang="en-US" sz="2800" b="1" u="sng" dirty="0" smtClean="0">
                <a:solidFill>
                  <a:srgbClr val="FF0000"/>
                </a:solidFill>
              </a:rPr>
              <a:t>独自上山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去</a:t>
            </a:r>
            <a:r>
              <a:rPr lang="zh-CN" altLang="en-US" sz="2800" b="1" u="sng" dirty="0" smtClean="0">
                <a:solidFill>
                  <a:srgbClr val="FF0000"/>
                </a:solidFill>
              </a:rPr>
              <a:t>祷告</a:t>
            </a:r>
            <a:r>
              <a:rPr lang="zh-CN" altLang="en-US" sz="2800" b="1" dirty="0" smtClean="0"/>
              <a:t>。</a:t>
            </a:r>
            <a:endParaRPr lang="en-US" altLang="zh-CN" sz="2800" b="1" dirty="0" smtClean="0"/>
          </a:p>
          <a:p>
            <a:pPr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	   =&gt; </a:t>
            </a:r>
            <a:r>
              <a:rPr lang="zh-TW" altLang="en-US" sz="36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挑戰</a:t>
            </a:r>
            <a:r>
              <a:rPr lang="en-US" altLang="zh-TW" sz="36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Balance!</a:t>
            </a:r>
          </a:p>
          <a:p>
            <a:pPr>
              <a:spcBef>
                <a:spcPts val="0"/>
              </a:spcBef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98563" y="247650"/>
            <a:ext cx="7793037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zh-TW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優先次序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zh-TW" alt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人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vs.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Task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TW" alt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事工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2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2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2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2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2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2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2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2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6916</TotalTime>
  <Words>360</Words>
  <Application>Microsoft Office PowerPoint</Application>
  <PresentationFormat>On-screen Show (4:3)</PresentationFormat>
  <Paragraphs>45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9" baseType="lpstr">
      <vt:lpstr>Arial</vt:lpstr>
      <vt:lpstr>Matura MT Script Capitals</vt:lpstr>
      <vt:lpstr>MS Gothic</vt:lpstr>
      <vt:lpstr>SimSun</vt:lpstr>
      <vt:lpstr>Times New Roman</vt:lpstr>
      <vt:lpstr>Wingdings</vt:lpstr>
      <vt:lpstr>Baskerville Old Face</vt:lpstr>
      <vt:lpstr>Tahoma</vt:lpstr>
      <vt:lpstr>DFKai-SB</vt:lpstr>
      <vt:lpstr>Calibri</vt:lpstr>
      <vt:lpstr>Batang</vt:lpstr>
      <vt:lpstr>新細明體</vt:lpstr>
      <vt:lpstr>Blends</vt:lpstr>
      <vt:lpstr>Default Design</vt:lpstr>
      <vt:lpstr>     ABC  2016     </vt:lpstr>
      <vt:lpstr> . 豈有此理 – 文化觀的不同</vt:lpstr>
      <vt:lpstr>PowerPoint Presentation</vt:lpstr>
      <vt:lpstr>PowerPoint Presentation</vt:lpstr>
      <vt:lpstr>PowerPoint Presentation</vt:lpstr>
    </vt:vector>
  </TitlesOfParts>
  <Company>AIM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在列邦中述说神的荣耀</dc:title>
  <dc:creator>James Hwang</dc:creator>
  <cp:lastModifiedBy>James Hwang</cp:lastModifiedBy>
  <cp:revision>174</cp:revision>
  <cp:lastPrinted>2016-09-17T15:34:41Z</cp:lastPrinted>
  <dcterms:created xsi:type="dcterms:W3CDTF">2008-08-09T06:06:30Z</dcterms:created>
  <dcterms:modified xsi:type="dcterms:W3CDTF">2016-09-17T22:17:25Z</dcterms:modified>
</cp:coreProperties>
</file>