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  <p:sldMasterId id="2147483684" r:id="rId3"/>
  </p:sldMasterIdLst>
  <p:notesMasterIdLst>
    <p:notesMasterId r:id="rId32"/>
  </p:notesMasterIdLst>
  <p:sldIdLst>
    <p:sldId id="260" r:id="rId4"/>
    <p:sldId id="294" r:id="rId5"/>
    <p:sldId id="295" r:id="rId6"/>
    <p:sldId id="296" r:id="rId7"/>
    <p:sldId id="290" r:id="rId8"/>
    <p:sldId id="289" r:id="rId9"/>
    <p:sldId id="279" r:id="rId10"/>
    <p:sldId id="280" r:id="rId11"/>
    <p:sldId id="297" r:id="rId12"/>
    <p:sldId id="299" r:id="rId13"/>
    <p:sldId id="300" r:id="rId14"/>
    <p:sldId id="273" r:id="rId15"/>
    <p:sldId id="272" r:id="rId16"/>
    <p:sldId id="274" r:id="rId17"/>
    <p:sldId id="259" r:id="rId18"/>
    <p:sldId id="275" r:id="rId19"/>
    <p:sldId id="263" r:id="rId20"/>
    <p:sldId id="276" r:id="rId21"/>
    <p:sldId id="261" r:id="rId22"/>
    <p:sldId id="258" r:id="rId23"/>
    <p:sldId id="277" r:id="rId24"/>
    <p:sldId id="265" r:id="rId25"/>
    <p:sldId id="266" r:id="rId26"/>
    <p:sldId id="293" r:id="rId27"/>
    <p:sldId id="267" r:id="rId28"/>
    <p:sldId id="268" r:id="rId29"/>
    <p:sldId id="269" r:id="rId30"/>
    <p:sldId id="27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705" autoAdjust="0"/>
  </p:normalViewPr>
  <p:slideViewPr>
    <p:cSldViewPr>
      <p:cViewPr varScale="1">
        <p:scale>
          <a:sx n="127" d="100"/>
          <a:sy n="127" d="100"/>
        </p:scale>
        <p:origin x="-97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0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12EBA-8048-437B-B289-716496DB270A}" type="datetimeFigureOut">
              <a:rPr lang="en-US" smtClean="0"/>
              <a:t>9/18/2015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03DD2-5681-4660-92CB-8BC83E292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8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7" name="Rectangle 7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B49169F0-332D-4B99-96A3-A6F617662FB0}" type="slidenum">
              <a:rPr lang="en-US">
                <a:solidFill>
                  <a:srgbClr val="000000"/>
                </a:solidFill>
                <a:ea typeface="PMingLiU" pitchFamily="18" charset="-120"/>
                <a:cs typeface="Arial" charset="0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>
              <a:solidFill>
                <a:srgbClr val="000000"/>
              </a:solidFill>
              <a:ea typeface="PMingLiU" pitchFamily="18" charset="-120"/>
              <a:cs typeface="Arial" charset="0"/>
            </a:endParaRPr>
          </a:p>
        </p:txBody>
      </p:sp>
      <p:sp>
        <p:nvSpPr>
          <p:cNvPr id="464898" name="Slide Image Placeholder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4899" name="Rectangle 3"/>
          <p:cNvSpPr>
            <a:spLocks noGrp="1"/>
          </p:cNvSpPr>
          <p:nvPr>
            <p:ph type="body" sz="quarter" idx="1"/>
          </p:nvPr>
        </p:nvSpPr>
        <p:spPr>
          <a:noFill/>
        </p:spPr>
        <p:txBody>
          <a:bodyPr/>
          <a:lstStyle/>
          <a:p>
            <a:pPr eaLnBrk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3 h 1906"/>
                <a:gd name="T4" fmla="*/ 6671 w 5740"/>
                <a:gd name="T5" fmla="*/ 63 h 1906"/>
                <a:gd name="T6" fmla="*/ 667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4DC1FE00-6FE1-4B70-ABD4-00E271284D1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473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A1ED2CB9-7754-4317-99D1-151E4392CA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2928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4E1EA232-8D1F-449C-9C2C-5C21C630A66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6719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3 h 1906"/>
                <a:gd name="T4" fmla="*/ 6671 w 5740"/>
                <a:gd name="T5" fmla="*/ 63 h 1906"/>
                <a:gd name="T6" fmla="*/ 667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8F1755D8-198D-47F2-9AAB-15271BFDE1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8775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DB31CD1B-8804-489D-885B-3893E403B4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9261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6C3670E1-339F-41CA-984F-8BAF3DC8991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0213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F1C330C8-B2ED-43B3-BD8C-A9C5C3FA89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7932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A7574DAF-0EA4-4EF7-8C53-FED0EBEF20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1561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519139C5-13C5-4B09-A635-11ED345A47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6865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0E18CCF1-082A-460D-A32E-86C5F6FC97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13079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3ABF8B6-3540-4024-8EBA-4696911C69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814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D1249DCA-11B6-4497-9742-29C1BE4682F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84576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5554EF47-7C2E-442B-A507-50F2F071B5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23096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F20EF53A-AF19-40DB-96D9-BD4BF567DDF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77838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64A53356-08D9-4CD0-852E-4D2A09E43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267590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3 h 1906"/>
                <a:gd name="T4" fmla="*/ 6671 w 5740"/>
                <a:gd name="T5" fmla="*/ 63 h 1906"/>
                <a:gd name="T6" fmla="*/ 667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8F1755D8-198D-47F2-9AAB-15271BFDE1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64160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DB31CD1B-8804-489D-885B-3893E403B4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36928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6C3670E1-339F-41CA-984F-8BAF3DC8991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871467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F1C330C8-B2ED-43B3-BD8C-A9C5C3FA89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30224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A7574DAF-0EA4-4EF7-8C53-FED0EBEF20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02587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519139C5-13C5-4B09-A635-11ED345A47A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56379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0E18CCF1-082A-460D-A32E-86C5F6FC97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6239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E7572EE0-DB3D-463D-989D-039CD0946CF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84368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3ABF8B6-3540-4024-8EBA-4696911C69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09815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5554EF47-7C2E-442B-A507-50F2F071B58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46230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F20EF53A-AF19-40DB-96D9-BD4BF567DDF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904182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64A53356-08D9-4CD0-852E-4D2A09E43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8885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EFCD368C-46C0-43A2-B463-38EEDCA235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640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CBA87F51-64A8-4FF4-A327-6AFA1F6B70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2751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E196E6A9-9EE0-4CA8-A23A-27FEF7EDF8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7157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72713093-D094-48AC-B61C-DD281EF80F6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8397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5FF61C9C-7739-4B26-B7CB-7745895AF8A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5409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F73B3A9E-D4C6-430F-9295-3892E0D7F4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kumimoji="0">
                <a:ea typeface="PMingLiU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866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solidFill>
                  <a:srgbClr val="FFFFFF"/>
                </a:solidFill>
                <a:latin typeface="Arial" charset="0"/>
                <a:ea typeface="新細明體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solidFill>
                  <a:srgbClr val="FFFFFF"/>
                </a:solidFill>
                <a:latin typeface="Arial" charset="0"/>
                <a:ea typeface="新細明體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B229451-0DC9-4079-8A77-22C362EE56CE}" type="slidenum">
              <a:rPr lang="en-US" altLang="zh-TW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/>
          </a:p>
        </p:txBody>
      </p:sp>
      <p:grpSp>
        <p:nvGrpSpPr>
          <p:cNvPr id="14131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1320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5374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7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3 h 1906"/>
                <a:gd name="T4" fmla="*/ 6671 w 5740"/>
                <a:gd name="T5" fmla="*/ 63 h 1906"/>
                <a:gd name="T6" fmla="*/ 667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1" sz="1200">
                <a:solidFill>
                  <a:srgbClr val="FFFFFF"/>
                </a:solidFill>
                <a:latin typeface="Arial" charset="0"/>
                <a:ea typeface="新細明體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180113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PMingLiU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PMingLiU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latin typeface="Arial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EA10A34-DF48-4DD5-9399-95D8589D2727}" type="slidenum">
              <a:rPr lang="en-US" altLang="zh-TW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>
              <a:latin typeface="Arial" charset="0"/>
            </a:endParaRPr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344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5374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7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3 h 1906"/>
                <a:gd name="T4" fmla="*/ 6671 w 5740"/>
                <a:gd name="T5" fmla="*/ 63 h 1906"/>
                <a:gd name="T6" fmla="*/ 667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1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latin typeface="Arial" charset="0"/>
            </a:endParaRP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145148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latin typeface="Arial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EA10A34-DF48-4DD5-9399-95D8589D2727}" type="slidenum">
              <a:rPr lang="en-US" altLang="zh-TW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>
              <a:latin typeface="Arial" charset="0"/>
            </a:endParaRPr>
          </a:p>
        </p:txBody>
      </p: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4344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5374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umimoji="1" lang="en-US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7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3 h 1906"/>
                <a:gd name="T4" fmla="*/ 6671 w 5740"/>
                <a:gd name="T5" fmla="*/ 63 h 1906"/>
                <a:gd name="T6" fmla="*/ 6671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1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latin typeface="Arial" charset="0"/>
            </a:endParaRP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890893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imagesCAESLE9J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-1"/>
            <a:ext cx="4191000" cy="685800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TextBox 2"/>
          <p:cNvSpPr txBox="1"/>
          <p:nvPr/>
        </p:nvSpPr>
        <p:spPr>
          <a:xfrm>
            <a:off x="76201" y="1524000"/>
            <a:ext cx="57911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9600" b="1" dirty="0">
                <a:solidFill>
                  <a:srgbClr val="FFFF66"/>
                </a:solidFill>
              </a:rPr>
              <a:t>教</a:t>
            </a:r>
            <a:r>
              <a:rPr lang="zh-TW" altLang="en-US" sz="9600" b="1" dirty="0" smtClean="0">
                <a:solidFill>
                  <a:srgbClr val="FFFF66"/>
                </a:solidFill>
              </a:rPr>
              <a:t>會</a:t>
            </a:r>
            <a:endParaRPr lang="en-US" altLang="zh-TW" sz="9600" b="1" dirty="0" smtClean="0">
              <a:solidFill>
                <a:srgbClr val="FFFF66"/>
              </a:solidFill>
            </a:endParaRPr>
          </a:p>
          <a:p>
            <a:pPr algn="ctr"/>
            <a:r>
              <a:rPr lang="zh-TW" altLang="en-US" sz="9600" b="1" dirty="0" smtClean="0">
                <a:solidFill>
                  <a:srgbClr val="FFFF66"/>
                </a:solidFill>
              </a:rPr>
              <a:t>關</a:t>
            </a:r>
            <a:r>
              <a:rPr lang="zh-TW" altLang="en-US" sz="9600" b="1" dirty="0">
                <a:solidFill>
                  <a:srgbClr val="FFFF66"/>
                </a:solidFill>
              </a:rPr>
              <a:t>懹事工</a:t>
            </a:r>
          </a:p>
        </p:txBody>
      </p:sp>
    </p:spTree>
    <p:extLst>
      <p:ext uri="{BB962C8B-B14F-4D97-AF65-F5344CB8AC3E}">
        <p14:creationId xmlns:p14="http://schemas.microsoft.com/office/powerpoint/2010/main" val="3396329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6629400"/>
          </a:xfrm>
        </p:spPr>
        <p:txBody>
          <a:bodyPr/>
          <a:lstStyle/>
          <a:p>
            <a:pPr lvl="0"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5.</a:t>
            </a:r>
            <a:r>
              <a:rPr kumimoji="0" lang="zh-TW" altLang="en-US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家中有未信主的親人：</a:t>
            </a:r>
            <a:r>
              <a:rPr kumimoji="0" lang="en-US" altLang="zh-TW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kumimoji="0" lang="en-US" altLang="zh-TW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r>
              <a:rPr kumimoji="0" lang="en-US" altLang="zh-TW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kumimoji="0" lang="en-US" altLang="zh-TW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r>
              <a:rPr kumimoji="0" lang="zh-TW" altLang="en-US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自己信主，要帶領陌生人、友人、同事信主都較容易，唯有自己家人最難帶領，如另一半沒信主，父母或子女不喜歡去教會，若會友</a:t>
            </a:r>
            <a:r>
              <a:rPr kumimoji="0" lang="en-US" altLang="zh-TW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/</a:t>
            </a:r>
            <a:r>
              <a:rPr kumimoji="0" lang="zh-TW" altLang="en-US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牧師</a:t>
            </a:r>
            <a:r>
              <a:rPr kumimoji="0" lang="en-US" altLang="zh-TW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/</a:t>
            </a:r>
            <a:r>
              <a:rPr kumimoji="0" lang="zh-TW" altLang="en-US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能到家中多認識不信主的家人，多與他們親近，了解他們不能信的原因，多溝通、多陪伴；遇有未信家人病了，會友及時來訪、進入家門，才能進一步進入他們的心門。</a:t>
            </a:r>
            <a:br>
              <a:rPr kumimoji="0" lang="zh-TW" altLang="en-US" sz="36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endParaRPr lang="en-US" sz="4800" dirty="0">
              <a:solidFill>
                <a:schemeClr val="tx1"/>
              </a:solidFill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049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chemeClr val="tx1"/>
                </a:solidFill>
                <a:latin typeface="Cambria"/>
              </a:rPr>
            </a:br>
            <a:r>
              <a:rPr lang="en-US" altLang="zh-TW" sz="4400" dirty="0">
                <a:solidFill>
                  <a:schemeClr val="tx1"/>
                </a:solidFill>
                <a:latin typeface="Cambria"/>
              </a:rPr>
              <a:t/>
            </a:r>
            <a:br>
              <a:rPr lang="en-US" altLang="zh-TW" sz="4400" dirty="0">
                <a:solidFill>
                  <a:schemeClr val="tx1"/>
                </a:solidFill>
                <a:latin typeface="Cambria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成功探訪員之基本條件：</a:t>
            </a:r>
          </a:p>
          <a:p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chemeClr val="tx1"/>
                </a:solidFill>
                <a:latin typeface="Cambria"/>
              </a:rPr>
            </a:br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>1. </a:t>
            </a:r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整潔儀表：</a:t>
            </a: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探訪員穿戴華麗固不適宜，但骯髒難看衣履也當更換。務求整潔樸實，儀表脫俗，不古老，亦不新潮，必為大眾所歡迎。</a:t>
            </a:r>
          </a:p>
          <a:p>
            <a:r>
              <a:rPr lang="en-US" sz="4400" dirty="0">
                <a:solidFill>
                  <a:schemeClr val="tx1"/>
                </a:solidFill>
                <a:latin typeface="Cambria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mbria"/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3567" y="152400"/>
            <a:ext cx="89154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b="1" dirty="0">
              <a:solidFill>
                <a:srgbClr val="FFFFFF"/>
              </a:solidFill>
            </a:endParaRPr>
          </a:p>
          <a:p>
            <a:endParaRPr lang="zh-TW" altLang="en-US" sz="1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835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chemeClr val="tx1"/>
                </a:solidFill>
                <a:latin typeface="Cambria"/>
              </a:rPr>
            </a:br>
            <a:r>
              <a:rPr lang="en-US" altLang="zh-TW" sz="4400" dirty="0">
                <a:solidFill>
                  <a:schemeClr val="tx1"/>
                </a:solidFill>
                <a:latin typeface="Cambria"/>
              </a:rPr>
              <a:t/>
            </a:r>
            <a:br>
              <a:rPr lang="en-US" altLang="zh-TW" sz="4400" dirty="0">
                <a:solidFill>
                  <a:schemeClr val="tx1"/>
                </a:solidFill>
                <a:latin typeface="Cambria"/>
              </a:rPr>
            </a:br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chemeClr val="tx1"/>
                </a:solidFill>
                <a:latin typeface="Cambria"/>
              </a:rPr>
            </a:br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>2. </a:t>
            </a:r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機警言談：</a:t>
            </a:r>
          </a:p>
          <a:p>
            <a:endParaRPr lang="zh-TW" altLang="en-US" sz="4400" dirty="0" smtClean="0">
              <a:solidFill>
                <a:schemeClr val="tx1"/>
              </a:solidFill>
              <a:latin typeface="Cambria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多關心對方近況，多留意對方需要，言談間常帶着安慰，鼓勵和同情口吻，態度與表情均能愉快明朗；並常引動對方啟齒表達心聲。</a:t>
            </a:r>
          </a:p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09756" y="507087"/>
            <a:ext cx="89154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altLang="zh-TW" sz="3200" b="1" dirty="0" smtClean="0">
              <a:solidFill>
                <a:srgbClr val="FFFFFF"/>
              </a:solidFill>
            </a:endParaRPr>
          </a:p>
          <a:p>
            <a:pPr lvl="0"/>
            <a:endParaRPr lang="zh-TW" alt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330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sz="4400" dirty="0" smtClean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 smtClean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>3. </a:t>
            </a:r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堅定信心：</a:t>
            </a:r>
          </a:p>
          <a:p>
            <a:endParaRPr lang="zh-TW" altLang="en-US" sz="4400" dirty="0" smtClean="0">
              <a:solidFill>
                <a:schemeClr val="tx1"/>
              </a:solidFill>
              <a:latin typeface="Cambria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一位信仰與信心均堅固強勁之探訪員，對被探者深具影響力，</a:t>
            </a: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神是信實的，</a:t>
            </a: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藉聖靈大能感動，</a:t>
            </a: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必收奇效。</a:t>
            </a:r>
          </a:p>
          <a:p>
            <a:r>
              <a:rPr lang="en-US" sz="4400" dirty="0">
                <a:solidFill>
                  <a:schemeClr val="tx1"/>
                </a:solidFill>
                <a:latin typeface="Cambria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mbria"/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93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sz="4400" dirty="0" smtClean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 smtClean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>4. </a:t>
            </a:r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良好開端：</a:t>
            </a:r>
          </a:p>
          <a:p>
            <a:endParaRPr lang="zh-TW" altLang="en-US" sz="4400" dirty="0" smtClean="0">
              <a:solidFill>
                <a:schemeClr val="tx1"/>
              </a:solidFill>
              <a:latin typeface="Cambria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諺云“好的開始，是成功的一半。”探訪事工，必須謹慎去作，探訪員面帶着微笑，語氣溫和有禮貌，以最友誼姿態，愉快精神參與其事。必蒙神祝福使用。</a:t>
            </a:r>
          </a:p>
          <a:p>
            <a:r>
              <a:rPr lang="en-US" sz="4400" dirty="0">
                <a:solidFill>
                  <a:schemeClr val="tx1"/>
                </a:solidFill>
                <a:latin typeface="Cambria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mbria"/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433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rtl="0" eaLnBrk="1" latinLnBrk="0" hangingPunct="1"/>
            <a:r>
              <a:rPr kumimoji="1" lang="en-US" altLang="zh-TW" sz="3600" b="1" dirty="0" smtClean="0">
                <a:solidFill>
                  <a:schemeClr val="tx2"/>
                </a:solidFill>
                <a:effectLst/>
              </a:rPr>
              <a:t/>
            </a:r>
            <a:br>
              <a:rPr kumimoji="1" lang="en-US" altLang="zh-TW" sz="3600" b="1" dirty="0" smtClean="0">
                <a:solidFill>
                  <a:schemeClr val="tx2"/>
                </a:solidFill>
                <a:effectLst/>
              </a:rPr>
            </a:br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以下四項務須戒絕：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lang="en-US" altLang="zh-TW" sz="3600" dirty="0" smtClean="0">
                <a:effectLst/>
              </a:rPr>
              <a:t/>
            </a:r>
            <a:br>
              <a:rPr lang="en-US" altLang="zh-TW" sz="3600" dirty="0" smtClean="0">
                <a:effectLst/>
              </a:rPr>
            </a:br>
            <a:r>
              <a:rPr lang="en-US" altLang="zh-TW" sz="3600" dirty="0" smtClean="0">
                <a:effectLst/>
              </a:rPr>
              <a:t>a.</a:t>
            </a:r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戒自高自義：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如重富輕貧，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心高氣傲，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憤世嫉俗，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經常出示多款銜頭名片自我炫耀。</a:t>
            </a:r>
            <a:endParaRPr lang="en-US" sz="3600" dirty="0" smtClean="0">
              <a:effectLst/>
            </a:endParaRPr>
          </a:p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8470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rtl="0" eaLnBrk="1" latinLnBrk="0" hangingPunct="1"/>
            <a:r>
              <a:rPr kumimoji="1" lang="en-US" sz="3600" b="1" dirty="0" smtClean="0">
                <a:solidFill>
                  <a:schemeClr val="tx2"/>
                </a:solidFill>
                <a:effectLst/>
              </a:rPr>
              <a:t>b. </a:t>
            </a:r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戒言不及義：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言行不一致者不適宜加入探訪，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那些徒托空言終日誇誇其詞者，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不受歡迎，探訪員要緊記：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不傳自己，只傳基督。</a:t>
            </a:r>
            <a:endParaRPr lang="en-US" sz="3600" dirty="0" smtClean="0">
              <a:effectLst/>
            </a:endParaRPr>
          </a:p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4643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rtl="0" eaLnBrk="1" latinLnBrk="0" hangingPunct="1"/>
            <a:r>
              <a:rPr kumimoji="1" lang="en-US" sz="3600" b="1" dirty="0" smtClean="0">
                <a:solidFill>
                  <a:schemeClr val="tx2"/>
                </a:solidFill>
                <a:effectLst/>
              </a:rPr>
              <a:t>c. </a:t>
            </a:r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戒單獨演講：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談話時要經常留意對方反應，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方能察知其需要與難處。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如果一隊有數位探訪員，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最好事前約好，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指定一位代表發言，</a:t>
            </a:r>
            <a:endParaRPr lang="en-US" sz="3600" dirty="0" smtClean="0">
              <a:effectLst/>
            </a:endParaRPr>
          </a:p>
          <a:p>
            <a:pPr rtl="0" eaLnBrk="1" latinLnBrk="0" hangingPunct="1"/>
            <a:r>
              <a:rPr kumimoji="1" lang="zh-TW" altLang="en-US" sz="3600" b="1" dirty="0" smtClean="0">
                <a:solidFill>
                  <a:schemeClr val="tx2"/>
                </a:solidFill>
                <a:effectLst/>
              </a:rPr>
              <a:t>其餘默默代禱。</a:t>
            </a:r>
            <a:endParaRPr lang="en-US" sz="3600" dirty="0" smtClean="0">
              <a:effectLst/>
            </a:endParaRPr>
          </a:p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4074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>d. </a:t>
            </a:r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戒苛刻難堪：</a:t>
            </a:r>
          </a:p>
          <a:p>
            <a:endParaRPr lang="zh-TW" altLang="en-US" sz="4400" dirty="0" smtClean="0">
              <a:solidFill>
                <a:schemeClr val="tx1"/>
              </a:solidFill>
              <a:latin typeface="Cambria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凡言語有影射作用及毀謗嫌疑，挖苦追問等，</a:t>
            </a: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均須避免不說為妙，</a:t>
            </a: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否則下次探訪必吃閉門羹。</a:t>
            </a:r>
          </a:p>
          <a:p>
            <a:r>
              <a:rPr lang="en-US" sz="4400" dirty="0">
                <a:solidFill>
                  <a:schemeClr val="tx1"/>
                </a:solidFill>
                <a:latin typeface="Cambria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mbria"/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43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75" y="1295400"/>
            <a:ext cx="879322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373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6629400"/>
          </a:xfrm>
        </p:spPr>
        <p:txBody>
          <a:bodyPr/>
          <a:lstStyle/>
          <a:p>
            <a:pPr lvl="0"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72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關懷探訪事工</a:t>
            </a:r>
            <a:r>
              <a:rPr kumimoji="0" lang="en-US" altLang="zh-TW" sz="72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kumimoji="0" lang="en-US" altLang="zh-TW" sz="72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r>
              <a:rPr kumimoji="0" lang="en-US" altLang="zh-TW" sz="48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kumimoji="0" lang="en-US" altLang="zh-TW" sz="48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r>
              <a:rPr kumimoji="0" lang="zh-TW" altLang="en-US" sz="48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從家門到心門</a:t>
            </a:r>
            <a:br>
              <a:rPr kumimoji="0" lang="zh-TW" altLang="en-US" sz="48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endParaRPr lang="en-US" dirty="0">
              <a:solidFill>
                <a:schemeClr val="tx1"/>
              </a:solidFill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099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89916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8539" y="5665380"/>
            <a:ext cx="79094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www.stephenministries.org</a:t>
            </a:r>
          </a:p>
        </p:txBody>
      </p:sp>
    </p:spTree>
    <p:extLst>
      <p:ext uri="{BB962C8B-B14F-4D97-AF65-F5344CB8AC3E}">
        <p14:creationId xmlns:p14="http://schemas.microsoft.com/office/powerpoint/2010/main" val="3344627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8538" y="5665380"/>
            <a:ext cx="71938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zh-TW" sz="1000" dirty="0" smtClean="0"/>
          </a:p>
          <a:p>
            <a:pPr algn="ctr"/>
            <a:r>
              <a:rPr lang="zh-TW" altLang="en-US" sz="4800" b="1" dirty="0" smtClean="0"/>
              <a:t>佈</a:t>
            </a:r>
            <a:r>
              <a:rPr lang="zh-TW" altLang="en-US" sz="4800" b="1" dirty="0"/>
              <a:t>道關懹</a:t>
            </a:r>
            <a:endParaRPr lang="en-US" sz="48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0"/>
            <a:ext cx="54102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8677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52400" y="381000"/>
            <a:ext cx="8839200" cy="5257800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chemeClr val="tx1"/>
              </a:solidFill>
            </a:endParaRPr>
          </a:p>
          <a:p>
            <a:endParaRPr lang="en-US" sz="3600" b="1" dirty="0"/>
          </a:p>
          <a:p>
            <a:endParaRPr lang="en-US" sz="3600" b="1" dirty="0" smtClean="0">
              <a:solidFill>
                <a:schemeClr val="tx1"/>
              </a:solidFill>
            </a:endParaRPr>
          </a:p>
          <a:p>
            <a:endParaRPr lang="en-US" sz="3600" b="1" dirty="0"/>
          </a:p>
          <a:p>
            <a:endParaRPr lang="en-US" sz="3600" b="1" dirty="0" smtClean="0">
              <a:solidFill>
                <a:schemeClr val="tx1"/>
              </a:solidFill>
            </a:endParaRPr>
          </a:p>
          <a:p>
            <a:endParaRPr lang="en-US" sz="3600" b="1" dirty="0"/>
          </a:p>
          <a:p>
            <a:r>
              <a:rPr lang="en-US" sz="3600" b="1" dirty="0" smtClean="0">
                <a:solidFill>
                  <a:schemeClr val="tx1"/>
                </a:solidFill>
              </a:rPr>
              <a:t>How </a:t>
            </a:r>
            <a:r>
              <a:rPr lang="en-US" sz="3600" b="1" dirty="0">
                <a:solidFill>
                  <a:schemeClr val="tx1"/>
                </a:solidFill>
              </a:rPr>
              <a:t>to Begin </a:t>
            </a:r>
            <a:endParaRPr lang="en-US" sz="3600" b="1" dirty="0" smtClean="0">
              <a:solidFill>
                <a:schemeClr val="tx1"/>
              </a:solidFill>
            </a:endParaRPr>
          </a:p>
          <a:p>
            <a:r>
              <a:rPr lang="en-US" sz="3600" b="1" dirty="0" smtClean="0">
                <a:solidFill>
                  <a:schemeClr val="tx1"/>
                </a:solidFill>
              </a:rPr>
              <a:t>Stephen </a:t>
            </a:r>
            <a:r>
              <a:rPr lang="en-US" sz="3600" b="1" dirty="0">
                <a:solidFill>
                  <a:schemeClr val="tx1"/>
                </a:solidFill>
              </a:rPr>
              <a:t>Ministry in Your Church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7056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34670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52400" y="381000"/>
            <a:ext cx="8839200" cy="5257800"/>
          </a:xfrm>
        </p:spPr>
        <p:txBody>
          <a:bodyPr>
            <a:normAutofit/>
          </a:bodyPr>
          <a:lstStyle/>
          <a:p>
            <a:r>
              <a:rPr lang="zh-CN" altLang="en-US" sz="3600" b="1" dirty="0"/>
              <a:t>司提</a:t>
            </a:r>
            <a:r>
              <a:rPr lang="zh-CN" altLang="en-US" sz="3600" b="1" dirty="0" smtClean="0"/>
              <a:t>反關</a:t>
            </a:r>
            <a:r>
              <a:rPr lang="zh-CN" altLang="en-US" sz="3600" b="1" dirty="0"/>
              <a:t>懷事工的使命</a:t>
            </a:r>
            <a:r>
              <a:rPr lang="zh-CN" altLang="en-US" sz="3600" b="1" dirty="0" smtClean="0"/>
              <a:t>是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装</a:t>
            </a:r>
            <a:r>
              <a:rPr lang="zh-CN" altLang="en-US" sz="3600" b="1" dirty="0"/>
              <a:t>备、委任和支</a:t>
            </a:r>
            <a:r>
              <a:rPr lang="zh-CN" altLang="en-US" sz="3600" b="1" dirty="0" smtClean="0"/>
              <a:t>持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平信徒關</a:t>
            </a:r>
            <a:r>
              <a:rPr lang="zh-CN" altLang="en-US" sz="3600" b="1" dirty="0"/>
              <a:t>懷者</a:t>
            </a:r>
            <a:r>
              <a:rPr lang="zh-CN" altLang="en-US" sz="3600" b="1" dirty="0" smtClean="0"/>
              <a:t>，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使</a:t>
            </a:r>
            <a:r>
              <a:rPr lang="zh-CN" altLang="en-US" sz="3600" b="1" dirty="0"/>
              <a:t>他们能以一对一</a:t>
            </a:r>
            <a:r>
              <a:rPr lang="zh-CN" altLang="en-US" sz="3600" b="1" dirty="0" smtClean="0"/>
              <a:t>、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持</a:t>
            </a:r>
            <a:r>
              <a:rPr lang="zh-CN" altLang="en-US" sz="3600" b="1" dirty="0"/>
              <a:t>续的、以基督为中心</a:t>
            </a:r>
            <a:r>
              <a:rPr lang="zh-CN" altLang="en-US" sz="3600" b="1" dirty="0" smtClean="0"/>
              <a:t>的關</a:t>
            </a:r>
            <a:r>
              <a:rPr lang="zh-CN" altLang="en-US" sz="3600" b="1" dirty="0"/>
              <a:t>懷方式</a:t>
            </a:r>
            <a:r>
              <a:rPr lang="zh-CN" altLang="en-US" sz="3600" b="1" dirty="0" smtClean="0"/>
              <a:t>，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将</a:t>
            </a:r>
            <a:r>
              <a:rPr lang="zh-CN" altLang="en-US" sz="3600" b="1" dirty="0"/>
              <a:t>基督的爱带给正处在危機或困境中</a:t>
            </a:r>
            <a:r>
              <a:rPr lang="zh-CN" altLang="en-US" sz="3600" b="1" dirty="0" smtClean="0"/>
              <a:t>的關</a:t>
            </a:r>
            <a:r>
              <a:rPr lang="zh-CN" altLang="en-US" sz="3600" b="1" dirty="0"/>
              <a:t>懷对象。</a:t>
            </a:r>
          </a:p>
          <a:p>
            <a:endParaRPr lang="zh-CN" altLang="en-US" sz="3600" b="1" dirty="0"/>
          </a:p>
          <a:p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5869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52400" y="381000"/>
            <a:ext cx="88392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4100" b="1" dirty="0">
                <a:solidFill>
                  <a:schemeClr val="tx1"/>
                </a:solidFill>
              </a:rPr>
              <a:t>Step 1: </a:t>
            </a:r>
            <a:endParaRPr lang="en-US" sz="4100" b="1" dirty="0" smtClean="0">
              <a:solidFill>
                <a:schemeClr val="tx1"/>
              </a:solidFill>
            </a:endParaRPr>
          </a:p>
          <a:p>
            <a:r>
              <a:rPr lang="en-US" sz="4100" b="1" dirty="0" smtClean="0">
                <a:solidFill>
                  <a:schemeClr val="tx1"/>
                </a:solidFill>
              </a:rPr>
              <a:t>Enroll </a:t>
            </a:r>
            <a:r>
              <a:rPr lang="en-US" sz="4100" b="1" dirty="0">
                <a:solidFill>
                  <a:schemeClr val="tx1"/>
                </a:solidFill>
              </a:rPr>
              <a:t>Your </a:t>
            </a:r>
            <a:r>
              <a:rPr lang="en-US" sz="4100" b="1" dirty="0" smtClean="0">
                <a:solidFill>
                  <a:schemeClr val="tx1"/>
                </a:solidFill>
              </a:rPr>
              <a:t>Congregation</a:t>
            </a:r>
          </a:p>
          <a:p>
            <a:r>
              <a:rPr lang="en-US" sz="4100" b="1" dirty="0" smtClean="0">
                <a:solidFill>
                  <a:schemeClr val="tx1"/>
                </a:solidFill>
              </a:rPr>
              <a:t>(a </a:t>
            </a:r>
            <a:r>
              <a:rPr lang="en-US" sz="4100" b="1" dirty="0">
                <a:solidFill>
                  <a:schemeClr val="tx1"/>
                </a:solidFill>
              </a:rPr>
              <a:t>One-Time Step)</a:t>
            </a:r>
          </a:p>
          <a:p>
            <a:endParaRPr lang="en-US" sz="4100" b="1" dirty="0" smtClean="0">
              <a:solidFill>
                <a:schemeClr val="tx1"/>
              </a:solidFill>
            </a:endParaRPr>
          </a:p>
          <a:p>
            <a:r>
              <a:rPr lang="en-US" sz="4100" b="1" dirty="0" smtClean="0">
                <a:solidFill>
                  <a:schemeClr val="tx1"/>
                </a:solidFill>
              </a:rPr>
              <a:t>Your </a:t>
            </a:r>
            <a:r>
              <a:rPr lang="en-US" sz="4100" b="1" dirty="0">
                <a:solidFill>
                  <a:schemeClr val="tx1"/>
                </a:solidFill>
              </a:rPr>
              <a:t>Stephen Ministry begins when your congregation enrolls in the Stephen Series. Enrollment gives you access to training, resources, and ongoing support from the Stephen Ministries organization.</a:t>
            </a:r>
          </a:p>
          <a:p>
            <a:r>
              <a:rPr lang="en-US" sz="4100" b="1" dirty="0">
                <a:solidFill>
                  <a:schemeClr val="tx1"/>
                </a:solidFill>
              </a:rPr>
              <a:t>If you’d like information on how to enroll, or if you have any questions, call us at (314) 428-2600.</a:t>
            </a:r>
          </a:p>
          <a:p>
            <a:endParaRPr lang="en-US" sz="3600" b="1" dirty="0">
              <a:solidFill>
                <a:schemeClr val="tx1"/>
              </a:solidFill>
            </a:endParaRPr>
          </a:p>
          <a:p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3781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52400" y="381000"/>
            <a:ext cx="8839200" cy="5257800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Step 2: Train Stephen Leaders at a Leader’s Training Course (LTC)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sz="3200" b="1" dirty="0" smtClean="0">
                <a:solidFill>
                  <a:schemeClr val="tx1"/>
                </a:solidFill>
              </a:rPr>
              <a:t>The </a:t>
            </a:r>
            <a:r>
              <a:rPr lang="en-US" sz="3200" b="1" dirty="0">
                <a:solidFill>
                  <a:schemeClr val="tx1"/>
                </a:solidFill>
              </a:rPr>
              <a:t>pastors and lay leaders who will lead your Stephen Ministry attend a one-week Leader’s Training Course. They return home inspired and equipped to establish and direct your Stephen Ministry.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Get an inside look at a Leader’s Training Course—and see dates for this year’s LTCs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0738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52400" y="381000"/>
            <a:ext cx="88392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Step 3: </a:t>
            </a:r>
            <a:endParaRPr lang="en-US" sz="4000" b="1" dirty="0" smtClean="0">
              <a:solidFill>
                <a:schemeClr val="tx1"/>
              </a:solidFill>
            </a:endParaRPr>
          </a:p>
          <a:p>
            <a:r>
              <a:rPr lang="en-US" sz="4000" b="1" dirty="0" smtClean="0">
                <a:solidFill>
                  <a:schemeClr val="tx1"/>
                </a:solidFill>
              </a:rPr>
              <a:t>Recruit </a:t>
            </a:r>
            <a:r>
              <a:rPr lang="en-US" sz="4000" b="1" dirty="0">
                <a:solidFill>
                  <a:schemeClr val="tx1"/>
                </a:solidFill>
              </a:rPr>
              <a:t>and Train Stephen Ministers in the Congregation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sz="3200" b="1" dirty="0" smtClean="0">
                <a:solidFill>
                  <a:schemeClr val="tx1"/>
                </a:solidFill>
              </a:rPr>
              <a:t>After </a:t>
            </a:r>
            <a:r>
              <a:rPr lang="en-US" sz="3200" b="1" dirty="0">
                <a:solidFill>
                  <a:schemeClr val="tx1"/>
                </a:solidFill>
              </a:rPr>
              <a:t>the LTC, your </a:t>
            </a:r>
            <a:r>
              <a:rPr lang="en-US" sz="3200" b="1" dirty="0">
                <a:solidFill>
                  <a:srgbClr val="FFFF00"/>
                </a:solidFill>
              </a:rPr>
              <a:t>Stephen Leaders </a:t>
            </a:r>
            <a:r>
              <a:rPr lang="en-US" sz="3200" b="1" dirty="0">
                <a:solidFill>
                  <a:schemeClr val="tx1"/>
                </a:solidFill>
              </a:rPr>
              <a:t>recruit, select, and equip a team </a:t>
            </a:r>
            <a:r>
              <a:rPr lang="en-US" sz="3200" b="1" dirty="0" smtClean="0">
                <a:solidFill>
                  <a:schemeClr val="tx1"/>
                </a:solidFill>
              </a:rPr>
              <a:t>of</a:t>
            </a:r>
          </a:p>
          <a:p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lay caregivers</a:t>
            </a:r>
            <a:r>
              <a:rPr lang="en-US" sz="3200" b="1" dirty="0">
                <a:solidFill>
                  <a:schemeClr val="tx1"/>
                </a:solidFill>
              </a:rPr>
              <a:t> to serve as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n-US" sz="3200" b="1" dirty="0" smtClean="0">
                <a:solidFill>
                  <a:srgbClr val="0070C0"/>
                </a:solidFill>
              </a:rPr>
              <a:t>Stephen </a:t>
            </a:r>
            <a:r>
              <a:rPr lang="en-US" sz="3200" b="1" dirty="0">
                <a:solidFill>
                  <a:srgbClr val="0070C0"/>
                </a:solidFill>
              </a:rPr>
              <a:t>Ministers.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Learn what Stephen Ministers do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Learn about Stephen Minister </a:t>
            </a:r>
            <a:r>
              <a:rPr lang="en-US" sz="3200" b="1" dirty="0" smtClean="0">
                <a:solidFill>
                  <a:schemeClr val="tx1"/>
                </a:solidFill>
              </a:rPr>
              <a:t>training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0262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52400" y="381000"/>
            <a:ext cx="8839200" cy="5257800"/>
          </a:xfrm>
        </p:spPr>
        <p:txBody>
          <a:bodyPr>
            <a:normAutofit lnSpcReduction="1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Step 4: </a:t>
            </a:r>
            <a:r>
              <a:rPr lang="en-US" sz="3200" b="1" dirty="0" smtClean="0">
                <a:solidFill>
                  <a:schemeClr val="tx1"/>
                </a:solidFill>
              </a:rPr>
              <a:t>Match </a:t>
            </a:r>
            <a:r>
              <a:rPr lang="en-US" sz="3200" b="1" dirty="0">
                <a:solidFill>
                  <a:schemeClr val="tx1"/>
                </a:solidFill>
              </a:rPr>
              <a:t>Stephen Ministers with People in Need of Care</a:t>
            </a:r>
          </a:p>
          <a:p>
            <a:endParaRPr lang="en-US" sz="3200" b="1" dirty="0" smtClean="0">
              <a:solidFill>
                <a:schemeClr val="tx1"/>
              </a:solidFill>
            </a:endParaRPr>
          </a:p>
          <a:p>
            <a:r>
              <a:rPr lang="en-US" sz="3200" b="1" dirty="0" smtClean="0">
                <a:solidFill>
                  <a:schemeClr val="tx1"/>
                </a:solidFill>
              </a:rPr>
              <a:t>Your </a:t>
            </a:r>
            <a:r>
              <a:rPr lang="en-US" sz="3200" b="1" dirty="0">
                <a:solidFill>
                  <a:schemeClr val="tx1"/>
                </a:solidFill>
              </a:rPr>
              <a:t>Stephen Leaders match Stephen Ministers with people in need of care. Each Stephen Minister meets with his or her care receiver for about an hour a week to provide one-to-one Christ-centered care. Men are matched with men; women with women. 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Hear care receivers tell their stories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5473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52400" y="381000"/>
            <a:ext cx="8839200" cy="5257800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Step 5: Provide Support and Supervision for Stephen Ministers</a:t>
            </a:r>
          </a:p>
          <a:p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Your </a:t>
            </a:r>
            <a:r>
              <a:rPr lang="en-US" sz="2800" b="1" dirty="0">
                <a:solidFill>
                  <a:schemeClr val="tx1"/>
                </a:solidFill>
              </a:rPr>
              <a:t>Stephen Ministers gather together twice monthly to receive the guidance, support, and encouragement they need to provide high-quality care. They also participate in continuing education to enhance their skills.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A Vibrant, Lasting Ministry!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Your congregation enrolls just once but continues to repeat steps 2 to 5—as your Stephen Ministry grows and becomes a vital, lasting ministry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552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6629400"/>
          </a:xfrm>
        </p:spPr>
        <p:txBody>
          <a:bodyPr/>
          <a:lstStyle/>
          <a:p>
            <a:pPr lvl="0" defTabSz="4572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zh-TW" altLang="en-US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一次聽到一位大型教會的牧師說，他已經不再探訪會友了，因為會友太多</a:t>
            </a:r>
            <a:r>
              <a:rPr kumimoji="0" lang="en-US" altLang="zh-TW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﹔</a:t>
            </a:r>
            <a:r>
              <a:rPr kumimoji="0" lang="zh-TW" altLang="en-US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>而且，他去探訪會友，反使到會友不安，以為有大事臨頭了。教會中也有些會友不願意別人到他們的家中，情願在教會或公開場所見面。因此，教會的關懷事工，的確會因教會型態和成員背景而異。</a:t>
            </a:r>
            <a:r>
              <a:rPr kumimoji="0" lang="en-US" altLang="zh-TW" sz="40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kumimoji="0" lang="en-US" altLang="zh-TW" sz="40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endParaRPr lang="en-US" dirty="0">
              <a:solidFill>
                <a:schemeClr val="tx1"/>
              </a:solidFill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009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6629400"/>
          </a:xfrm>
        </p:spPr>
        <p:txBody>
          <a:bodyPr/>
          <a:lstStyle/>
          <a:p>
            <a:pPr lvl="0" defTabSz="457200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kumimoji="0" lang="zh-TW" altLang="en-US" sz="8000" kern="1200" dirty="0">
                <a:solidFill>
                  <a:srgbClr val="FFFFFF"/>
                </a:solidFill>
                <a:effectLst/>
                <a:latin typeface="Calibri"/>
                <a:ea typeface="PMingLiU"/>
                <a:cs typeface="Times New Roman"/>
              </a:rPr>
              <a:t>「餵養」和「牧養」</a:t>
            </a:r>
            <a:r>
              <a:rPr kumimoji="0" lang="en-US" sz="8000" b="0" kern="1200" dirty="0">
                <a:solidFill>
                  <a:srgbClr val="FFFFFF"/>
                </a:solidFill>
                <a:effectLst/>
                <a:latin typeface="Calibri"/>
                <a:ea typeface="PMingLiU"/>
                <a:cs typeface="Times New Roman"/>
              </a:rPr>
              <a:t/>
            </a:r>
            <a:br>
              <a:rPr kumimoji="0" lang="en-US" sz="8000" b="0" kern="1200" dirty="0">
                <a:solidFill>
                  <a:srgbClr val="FFFFFF"/>
                </a:solidFill>
                <a:effectLst/>
                <a:latin typeface="Calibri"/>
                <a:ea typeface="PMingLiU"/>
                <a:cs typeface="Times New Roman"/>
              </a:rPr>
            </a:br>
            <a:endParaRPr lang="en-US" dirty="0">
              <a:solidFill>
                <a:schemeClr val="tx1"/>
              </a:solidFill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249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4400" b="1" kern="1200" dirty="0" smtClean="0">
                <a:solidFill>
                  <a:srgbClr val="FFFF00"/>
                </a:solidFill>
                <a:effectLst/>
                <a:latin typeface="+mj-lt"/>
                <a:ea typeface="新細明體"/>
                <a:cs typeface="+mn-cs"/>
              </a:rPr>
              <a:t/>
            </a:r>
            <a:br>
              <a:rPr lang="en-US" altLang="zh-TW" sz="4400" b="1" kern="1200" dirty="0" smtClean="0">
                <a:solidFill>
                  <a:srgbClr val="FFFF00"/>
                </a:solidFill>
                <a:effectLst/>
                <a:latin typeface="+mj-lt"/>
                <a:ea typeface="新細明體"/>
                <a:cs typeface="+mn-cs"/>
              </a:rPr>
            </a:br>
            <a:r>
              <a:rPr lang="en-US" altLang="zh-TW" sz="4400" kern="1200" dirty="0">
                <a:solidFill>
                  <a:srgbClr val="FFFF00"/>
                </a:solidFill>
                <a:effectLst/>
                <a:ea typeface="新細明體"/>
                <a:cs typeface="+mn-cs"/>
              </a:rPr>
              <a:t/>
            </a:r>
            <a:br>
              <a:rPr lang="en-US" altLang="zh-TW" sz="4400" kern="1200" dirty="0">
                <a:solidFill>
                  <a:srgbClr val="FFFF00"/>
                </a:solidFill>
                <a:effectLst/>
                <a:ea typeface="新細明體"/>
                <a:cs typeface="+mn-cs"/>
              </a:rPr>
            </a:br>
            <a:r>
              <a:rPr lang="en-US" altLang="zh-TW" sz="4400" kern="1200" dirty="0" smtClean="0">
                <a:solidFill>
                  <a:srgbClr val="FFFF00"/>
                </a:solidFill>
                <a:effectLst/>
                <a:ea typeface="新細明體"/>
                <a:cs typeface="+mn-cs"/>
              </a:rPr>
              <a:t/>
            </a:r>
            <a:br>
              <a:rPr lang="en-US" altLang="zh-TW" sz="4400" kern="1200" dirty="0" smtClean="0">
                <a:solidFill>
                  <a:srgbClr val="FFFF00"/>
                </a:solidFill>
                <a:effectLst/>
                <a:ea typeface="新細明體"/>
                <a:cs typeface="+mn-cs"/>
              </a:rPr>
            </a:br>
            <a:r>
              <a:rPr lang="zh-TW" altLang="en-US" sz="4000" b="1" kern="1200" dirty="0" smtClean="0">
                <a:solidFill>
                  <a:srgbClr val="FFFF00"/>
                </a:solidFill>
                <a:effectLst/>
                <a:ea typeface="新細明體"/>
                <a:cs typeface="+mn-cs"/>
              </a:rPr>
              <a:t>餵養</a:t>
            </a:r>
            <a:endParaRPr lang="en-US" sz="40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指生命上的供應，</a:t>
            </a:r>
            <a:endParaRPr lang="en-US" sz="40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如詩篇</a:t>
            </a:r>
            <a:r>
              <a:rPr 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23</a:t>
            </a:r>
            <a:r>
              <a:rPr lang="zh-TW" alt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篇的青草和水的供應；</a:t>
            </a:r>
            <a:endParaRPr lang="en-US" sz="40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kern="1200" dirty="0" smtClean="0">
                <a:solidFill>
                  <a:srgbClr val="FFFF66"/>
                </a:solidFill>
                <a:effectLst/>
                <a:ea typeface="新細明體"/>
                <a:cs typeface="+mn-cs"/>
              </a:rPr>
              <a:t>牧養</a:t>
            </a:r>
            <a:endParaRPr lang="en-US" sz="40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指生活上的關顧，</a:t>
            </a:r>
            <a:endParaRPr lang="en-US" sz="40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如引導走義路，</a:t>
            </a:r>
            <a:endParaRPr lang="en-US" sz="40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以杖和竿為保護和安慰，</a:t>
            </a:r>
            <a:endParaRPr lang="en-US" sz="40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在遇到敵人或在苦難時予</a:t>
            </a:r>
            <a:endParaRPr lang="en-US" sz="40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以豐富的筵席款待，</a:t>
            </a:r>
            <a:endParaRPr lang="en-US" sz="40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>這是牧者關懷羊群的一幅理想</a:t>
            </a:r>
            <a:r>
              <a:rPr lang="zh-TW" alt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圖。</a:t>
            </a:r>
            <a:endParaRPr lang="en-US" sz="4400" dirty="0" smtClean="0">
              <a:effectLst/>
            </a:endParaRPr>
          </a:p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4159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/>
            </a:r>
            <a:br>
              <a:rPr lang="en-US" altLang="zh-TW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</a:br>
            <a:r>
              <a:rPr lang="en-US" altLang="zh-TW" sz="44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lang="en-US" altLang="zh-TW" sz="44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r>
              <a:rPr lang="en-US" altLang="zh-TW" sz="4400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lang="en-US" altLang="zh-TW" sz="4400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r>
              <a:rPr lang="zh-TW" alt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有</a:t>
            </a:r>
            <a:r>
              <a:rPr 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5</a:t>
            </a:r>
            <a:r>
              <a:rPr lang="zh-TW" alt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種人很需要探訪！</a:t>
            </a:r>
            <a:endParaRPr lang="en-US" sz="44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400" b="1" kern="1200" dirty="0" smtClean="0">
                <a:solidFill>
                  <a:srgbClr val="FFFFFF"/>
                </a:solidFill>
                <a:effectLst/>
                <a:latin typeface="+mj-lt"/>
                <a:ea typeface="Garamond"/>
                <a:cs typeface="+mn-cs"/>
              </a:rPr>
              <a:t> </a:t>
            </a:r>
            <a:endParaRPr lang="en-US" sz="44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1.</a:t>
            </a:r>
            <a:r>
              <a:rPr lang="zh-TW" alt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生病的人：</a:t>
            </a:r>
            <a:endParaRPr lang="en-US" sz="44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無論人在家中或在醫院，生病中的人都渴望教會來禱告、關心及支持，牧者若忙到連病人都沒去探訪，</a:t>
            </a:r>
            <a:endParaRPr lang="en-US" sz="4400" dirty="0" smtClean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那是不好的。</a:t>
            </a:r>
            <a:endParaRPr lang="en-US" sz="4400" dirty="0" smtClean="0">
              <a:effectLst/>
            </a:endParaRPr>
          </a:p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2619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zh-TW" sz="4400" dirty="0" smtClean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 smtClean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 smtClean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altLang="zh-TW" sz="4400" dirty="0">
                <a:solidFill>
                  <a:srgbClr val="000000"/>
                </a:solidFill>
                <a:latin typeface="Cambria"/>
              </a:rPr>
            </a:br>
            <a:r>
              <a:rPr lang="en-US" altLang="zh-TW" sz="4400" dirty="0" smtClean="0">
                <a:solidFill>
                  <a:schemeClr val="tx1"/>
                </a:solidFill>
                <a:latin typeface="Cambria"/>
              </a:rPr>
              <a:t>2.</a:t>
            </a:r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遭遇困難的人：</a:t>
            </a:r>
          </a:p>
          <a:p>
            <a:endParaRPr lang="zh-TW" altLang="en-US" sz="1100" dirty="0" smtClean="0">
              <a:solidFill>
                <a:srgbClr val="000000"/>
              </a:solidFill>
              <a:latin typeface="Cambria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Cambria"/>
              </a:rPr>
              <a:t>失業、失學、夫妻關係破裂、子女不孝、事業失敗、生活陷入困境，會友應積極進入這些人的家門為他們禱告，陪他們走過困境、走過哀傷，若在信徒陷入困境時缺席了，將會就此失去他們。</a:t>
            </a:r>
          </a:p>
          <a:p>
            <a:r>
              <a:rPr lang="en-US" sz="4400" dirty="0">
                <a:solidFill>
                  <a:schemeClr val="tx1"/>
                </a:solidFill>
                <a:latin typeface="Cambria"/>
              </a:rPr>
              <a:t/>
            </a:r>
            <a:br>
              <a:rPr lang="en-US" sz="4400" dirty="0">
                <a:solidFill>
                  <a:schemeClr val="tx1"/>
                </a:solidFill>
                <a:latin typeface="Cambria"/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138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/>
            </a:r>
            <a:br>
              <a:rPr 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</a:br>
            <a:r>
              <a:rPr lang="en-US" sz="44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lang="en-US" sz="44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r>
              <a:rPr lang="en-US" sz="4400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lang="en-US" sz="4400" kern="1200" dirty="0" smtClean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r>
              <a:rPr lang="en-US" sz="44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  <a:t/>
            </a:r>
            <a:br>
              <a:rPr lang="en-US" sz="4400" kern="1200" dirty="0">
                <a:solidFill>
                  <a:srgbClr val="FFFFFF"/>
                </a:solidFill>
                <a:effectLst/>
                <a:ea typeface="新細明體"/>
                <a:cs typeface="+mn-cs"/>
              </a:rPr>
            </a:br>
            <a:r>
              <a:rPr 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3.</a:t>
            </a:r>
            <a:r>
              <a:rPr lang="zh-TW" alt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弱勢卑微的人：</a:t>
            </a:r>
            <a:endParaRPr lang="en-US" sz="4400" dirty="0" smtClean="0">
              <a:effectLst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sz="4400" b="1" kern="1200" dirty="0" smtClean="0">
                <a:solidFill>
                  <a:srgbClr val="FFFFFF"/>
                </a:solidFill>
                <a:effectLst/>
                <a:latin typeface="+mj-lt"/>
                <a:ea typeface="新細明體"/>
                <a:cs typeface="+mn-cs"/>
              </a:rPr>
              <a:t>無情的社會中，許多低層的百姓默默的來禮拜、默默的回家，在教會裡沒人注意，也沒人招呼，何時病倒、何時缺席沒來禮拜都沒人聞問，會友也不去關懷，這怎麼辦？社會無情，教會更無人情味了！</a:t>
            </a:r>
            <a:endParaRPr lang="en-US" sz="4400" dirty="0" smtClean="0">
              <a:effectLst/>
            </a:endParaRPr>
          </a:p>
          <a:p>
            <a:r>
              <a:rPr lang="en-US" sz="4400" dirty="0">
                <a:solidFill>
                  <a:srgbClr val="000000"/>
                </a:solidFill>
                <a:latin typeface="Cambria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Cambria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382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6629400"/>
          </a:xfrm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zh-TW" dirty="0" smtClean="0">
                <a:solidFill>
                  <a:schemeClr val="tx1"/>
                </a:solidFill>
                <a:ea typeface="PMingLiU" pitchFamily="18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ea typeface="PMingLiU" pitchFamily="18" charset="-120"/>
              </a:rPr>
            </a:br>
            <a:r>
              <a:rPr lang="en-US" altLang="zh-TW" dirty="0" smtClean="0">
                <a:solidFill>
                  <a:schemeClr val="tx1"/>
                </a:solidFill>
                <a:ea typeface="PMingLiU" pitchFamily="18" charset="-120"/>
              </a:rPr>
              <a:t>4</a:t>
            </a:r>
            <a:r>
              <a:rPr lang="en-US" altLang="zh-TW" dirty="0">
                <a:solidFill>
                  <a:schemeClr val="tx1"/>
                </a:solidFill>
                <a:ea typeface="PMingLiU" pitchFamily="18" charset="-120"/>
              </a:rPr>
              <a:t>.</a:t>
            </a:r>
            <a:r>
              <a:rPr lang="zh-TW" altLang="en-US" dirty="0">
                <a:solidFill>
                  <a:schemeClr val="tx1"/>
                </a:solidFill>
                <a:ea typeface="PMingLiU" pitchFamily="18" charset="-120"/>
              </a:rPr>
              <a:t>剛信主慕道的人</a:t>
            </a:r>
            <a:r>
              <a:rPr lang="zh-TW" altLang="en-US" dirty="0" smtClean="0">
                <a:solidFill>
                  <a:schemeClr val="tx1"/>
                </a:solidFill>
                <a:ea typeface="PMingLiU" pitchFamily="18" charset="-120"/>
              </a:rPr>
              <a:t>：</a:t>
            </a:r>
            <a:r>
              <a:rPr lang="zh-TW" altLang="en-US" dirty="0">
                <a:solidFill>
                  <a:schemeClr val="tx1"/>
                </a:solidFill>
                <a:ea typeface="PMingLiU" pitchFamily="18" charset="-120"/>
              </a:rPr>
              <a:t/>
            </a:r>
            <a:br>
              <a:rPr lang="zh-TW" altLang="en-US" dirty="0">
                <a:solidFill>
                  <a:schemeClr val="tx1"/>
                </a:solidFill>
                <a:ea typeface="PMingLiU" pitchFamily="18" charset="-120"/>
              </a:rPr>
            </a:br>
            <a:r>
              <a:rPr lang="zh-TW" altLang="en-US" dirty="0">
                <a:solidFill>
                  <a:schemeClr val="tx1"/>
                </a:solidFill>
                <a:ea typeface="PMingLiU" pitchFamily="18" charset="-120"/>
              </a:rPr>
              <a:t>初信者最熱心渴慕真理，愛唱詩、愛讀經、愛與信徒分享，若長執信徒能輪流進入家中陪讀分享，他們一定感到很喜樂。甚至較深一層的聖經真理、基督教要義、生活倫理判斷，會友</a:t>
            </a:r>
            <a:r>
              <a:rPr lang="en-US" altLang="zh-TW" dirty="0">
                <a:solidFill>
                  <a:schemeClr val="tx1"/>
                </a:solidFill>
                <a:ea typeface="PMingLiU" pitchFamily="18" charset="-120"/>
              </a:rPr>
              <a:t>/</a:t>
            </a:r>
            <a:r>
              <a:rPr lang="zh-TW" altLang="en-US" dirty="0">
                <a:solidFill>
                  <a:schemeClr val="tx1"/>
                </a:solidFill>
                <a:ea typeface="PMingLiU" pitchFamily="18" charset="-120"/>
              </a:rPr>
              <a:t>牧師若能私下進入家門來訪談，才能幫助初信者更快進入狀況、明白真理。</a:t>
            </a:r>
            <a:br>
              <a:rPr lang="zh-TW" altLang="en-US" dirty="0">
                <a:solidFill>
                  <a:schemeClr val="tx1"/>
                </a:solidFill>
                <a:ea typeface="PMingLiU" pitchFamily="18" charset="-120"/>
              </a:rPr>
            </a:br>
            <a:endParaRPr lang="en-US" dirty="0">
              <a:solidFill>
                <a:schemeClr val="tx1"/>
              </a:solidFill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69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eme16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新細明體"/>
        <a:cs typeface=""/>
      </a:majorFont>
      <a:minorFont>
        <a:latin typeface="Garamond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Theme16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新細明體"/>
        <a:cs typeface=""/>
      </a:majorFont>
      <a:minorFont>
        <a:latin typeface="Garamond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Theme16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新細明體"/>
        <a:cs typeface=""/>
      </a:majorFont>
      <a:minorFont>
        <a:latin typeface="Garamond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723</Words>
  <Application>Microsoft Office PowerPoint</Application>
  <PresentationFormat>On-screen Show (4:3)</PresentationFormat>
  <Paragraphs>139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1_Theme16</vt:lpstr>
      <vt:lpstr>2_Theme16</vt:lpstr>
      <vt:lpstr>3_Theme16</vt:lpstr>
      <vt:lpstr>PowerPoint Presentation</vt:lpstr>
      <vt:lpstr>關懷探訪事工  從家門到心門 </vt:lpstr>
      <vt:lpstr>一次聽到一位大型教會的牧師說，他已經不再探訪會友了，因為會友太多﹔而且，他去探訪會友，反使到會友不安，以為有大事臨頭了。教會中也有些會友不願意別人到他們的家中，情願在教會或公開場所見面。因此，教會的關懷事工，的確會因教會型態和成員背景而異。 </vt:lpstr>
      <vt:lpstr>「餵養」和「牧養」 </vt:lpstr>
      <vt:lpstr>   餵養 指生命上的供應， 如詩篇23篇的青草和水的供應； 牧養 指生活上的關顧， 如引導走義路， 以杖和竿為保護和安慰， 在遇到敵人或在苦難時予 以豐富的筵席款待， 這是牧者關懷羊群的一幅理想圖。  </vt:lpstr>
      <vt:lpstr>   有5種人很需要探訪！   1.生病的人： 無論人在家中或在醫院，生病中的人都渴望教會來禱告、關心及支持，牧者若忙到連病人都沒去探訪， 那是不好的。  </vt:lpstr>
      <vt:lpstr>    2.遭遇困難的人：  失業、失學、夫妻關係破裂、子女不孝、事業失敗、生活陷入困境，會友應積極進入這些人的家門為他們禱告，陪他們走過困境、走過哀傷，若在信徒陷入困境時缺席了，將會就此失去他們。  </vt:lpstr>
      <vt:lpstr>    3.弱勢卑微的人： 無情的社會中，許多低層的百姓默默的來禮拜、默默的回家，在教會裡沒人注意，也沒人招呼，何時病倒、何時缺席沒來禮拜都沒人聞問，會友也不去關懷，這怎麼辦？社會無情，教會更無人情味了！  </vt:lpstr>
      <vt:lpstr> 4.剛信主慕道的人： 初信者最熱心渴慕真理，愛唱詩、愛讀經、愛與信徒分享，若長執信徒能輪流進入家中陪讀分享，他們一定感到很喜樂。甚至較深一層的聖經真理、基督教要義、生活倫理判斷，會友/牧師若能私下進入家門來訪談，才能幫助初信者更快進入狀況、明白真理。 </vt:lpstr>
      <vt:lpstr>5.家中有未信主的親人：  自己信主，要帶領陌生人、友人、同事信主都較容易，唯有自己家人最難帶領，如另一半沒信主，父母或子女不喜歡去教會，若會友/牧師/能到家中多認識不信主的家人，多與他們親近，了解他們不能信的原因，多溝通、多陪伴；遇有未信家人病了，會友及時來訪、進入家門，才能進一步進入他們的心門。 </vt:lpstr>
      <vt:lpstr>  成功探訪員之基本條件：  1. 整潔儀表： 探訪員穿戴華麗固不適宜，但骯髒難看衣履也當更換。務求整潔樸實，儀表脫俗，不古老，亦不新潮，必為大眾所歡迎。  </vt:lpstr>
      <vt:lpstr>   2. 機警言談：  多關心對方近況，多留意對方需要，言談間常帶着安慰，鼓勵和同情口吻，態度與表情均能愉快明朗；並常引動對方啟齒表達心聲。  </vt:lpstr>
      <vt:lpstr>   3. 堅定信心：  一位信仰與信心均堅固強勁之探訪員，對被探者深具影響力， 神是信實的， 藉聖靈大能感動， 必收奇效。  </vt:lpstr>
      <vt:lpstr>   4. 良好開端：  諺云“好的開始，是成功的一半。”探訪事工，必須謹慎去作，探訪員面帶着微笑，語氣溫和有禮貌，以最友誼姿態，愉快精神參與其事。必蒙神祝福使用。  </vt:lpstr>
      <vt:lpstr> 以下四項務須戒絕：  a.戒自高自義： 如重富輕貧， 心高氣傲， 憤世嫉俗， 經常出示多款銜頭名片自我炫耀。  </vt:lpstr>
      <vt:lpstr>b. 戒言不及義： 言行不一致者不適宜加入探訪， 那些徒托空言終日誇誇其詞者， 不受歡迎，探訪員要緊記： 不傳自己，只傳基督。  </vt:lpstr>
      <vt:lpstr>c. 戒單獨演講： 談話時要經常留意對方反應， 方能察知其需要與難處。 如果一隊有數位探訪員， 最好事前約好， 指定一位代表發言， 其餘默默代禱。  </vt:lpstr>
      <vt:lpstr>d. 戒苛刻難堪：  凡言語有影射作用及毀謗嫌疑，挖苦追問等， 均須避免不說為妙， 否則下次探訪必吃閉門羹。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urge church and lay leader to view care ministry as a disciple-ship opportunity. While many people see it as a serving ministry focused on meeting specific needs, we believe it is so much more.   We believe care ministry is a channel for encouraging and equipping people to discover God in new and powerful ways.   We believe every act of caring is an act of faith, hope, and love.</dc:title>
  <dc:creator>Chong</dc:creator>
  <cp:lastModifiedBy>Chong</cp:lastModifiedBy>
  <cp:revision>45</cp:revision>
  <dcterms:created xsi:type="dcterms:W3CDTF">2015-01-15T23:10:16Z</dcterms:created>
  <dcterms:modified xsi:type="dcterms:W3CDTF">2015-09-19T02:40:55Z</dcterms:modified>
</cp:coreProperties>
</file>