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7" r:id="rId4"/>
    <p:sldId id="285" r:id="rId5"/>
    <p:sldId id="276" r:id="rId6"/>
    <p:sldId id="272" r:id="rId7"/>
    <p:sldId id="267" r:id="rId8"/>
    <p:sldId id="266" r:id="rId9"/>
    <p:sldId id="278" r:id="rId10"/>
    <p:sldId id="259" r:id="rId11"/>
    <p:sldId id="260" r:id="rId12"/>
    <p:sldId id="284" r:id="rId13"/>
    <p:sldId id="273" r:id="rId14"/>
    <p:sldId id="261" r:id="rId15"/>
    <p:sldId id="271" r:id="rId16"/>
    <p:sldId id="263" r:id="rId17"/>
    <p:sldId id="264" r:id="rId18"/>
    <p:sldId id="265" r:id="rId19"/>
    <p:sldId id="282" r:id="rId20"/>
    <p:sldId id="274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17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26352-02C5-42EE-963D-0C80D6144F6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3B26-DC75-4BF6-81BD-6B5891C2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B86B-1BCD-4BBC-935B-1B41B698828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4644-886B-463D-8BAF-90BE8AB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7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9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8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8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5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9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4644-886B-463D-8BAF-90BE8ABBC5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9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3122DD-CC77-4149-92DD-5532484BA294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9584-C6CC-4D33-9246-526713B57B5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職場中两性的關係與溝通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7086600" cy="1752600"/>
          </a:xfrm>
        </p:spPr>
        <p:txBody>
          <a:bodyPr>
            <a:normAutofit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sz="4400" dirty="0" smtClean="0"/>
              <a:t>ABC 9/20/2014</a:t>
            </a:r>
            <a:endParaRPr lang="en-US" sz="4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038600" cy="339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職場</a:t>
            </a:r>
            <a:r>
              <a:rPr lang="zh-TW" altLang="en-US" b="1" dirty="0"/>
              <a:t>中两性關係引起的</a:t>
            </a:r>
            <a:r>
              <a:rPr lang="zh-TW" altLang="en-US" b="1" dirty="0" smtClean="0"/>
              <a:t>問題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b="1" dirty="0"/>
              <a:t>目</a:t>
            </a:r>
            <a:r>
              <a:rPr lang="zh-TW" altLang="en-US" sz="3000" b="1" dirty="0" smtClean="0"/>
              <a:t>前</a:t>
            </a:r>
            <a:r>
              <a:rPr lang="en-US" sz="3000" b="1" dirty="0" smtClean="0"/>
              <a:t>40</a:t>
            </a:r>
            <a:r>
              <a:rPr lang="en-US" sz="3000" b="1" dirty="0"/>
              <a:t>%</a:t>
            </a:r>
            <a:r>
              <a:rPr lang="zh-TW" altLang="en-US" sz="3000" b="1" dirty="0"/>
              <a:t>的家庭，女性工作是家庭收入之主要來</a:t>
            </a:r>
            <a:r>
              <a:rPr lang="zh-TW" altLang="en-US" sz="3000" b="1" dirty="0" smtClean="0"/>
              <a:t>源</a:t>
            </a:r>
            <a:endParaRPr lang="en-US" altLang="zh-TW" sz="30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b="1" dirty="0"/>
              <a:t>婚姻歧</a:t>
            </a:r>
            <a:r>
              <a:rPr lang="zh-TW" altLang="en-US" sz="3000" b="1" dirty="0" smtClean="0"/>
              <a:t>視 </a:t>
            </a:r>
            <a:r>
              <a:rPr lang="en-US" altLang="zh-TW" sz="3000" b="1" dirty="0" smtClean="0"/>
              <a:t>: </a:t>
            </a:r>
            <a:r>
              <a:rPr lang="zh-TW" altLang="en-US" sz="3000" b="1" dirty="0" smtClean="0"/>
              <a:t>產</a:t>
            </a:r>
            <a:r>
              <a:rPr lang="zh-TW" altLang="en-US" sz="3000" b="1" dirty="0"/>
              <a:t>假、生育補</a:t>
            </a:r>
            <a:r>
              <a:rPr lang="zh-TW" altLang="en-US" sz="3000" b="1" dirty="0" smtClean="0"/>
              <a:t>助</a:t>
            </a:r>
            <a:endParaRPr lang="en-US" altLang="zh-TW" sz="30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b="1" dirty="0"/>
              <a:t>性別歧</a:t>
            </a:r>
            <a:r>
              <a:rPr lang="zh-TW" altLang="en-US" sz="3000" b="1" dirty="0" smtClean="0"/>
              <a:t>視 </a:t>
            </a:r>
            <a:r>
              <a:rPr lang="en-US" altLang="zh-TW" sz="3000" b="1" dirty="0" smtClean="0"/>
              <a:t>: </a:t>
            </a:r>
            <a:r>
              <a:rPr lang="zh-TW" altLang="en-US" sz="3000" b="1" dirty="0"/>
              <a:t>「玻璃天花板」（</a:t>
            </a:r>
            <a:r>
              <a:rPr lang="en-US" sz="3000" b="1" dirty="0"/>
              <a:t>glass-ceiling</a:t>
            </a:r>
            <a:r>
              <a:rPr lang="zh-TW" altLang="en-US" sz="3000" b="1" dirty="0" smtClean="0"/>
              <a:t>）</a:t>
            </a:r>
            <a:r>
              <a:rPr lang="zh-TW" altLang="en-US" sz="3000" b="1" dirty="0"/>
              <a:t>現象</a:t>
            </a:r>
            <a:endParaRPr lang="en-US" altLang="zh-TW" sz="30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b="1" dirty="0"/>
              <a:t>性傾向歧視 </a:t>
            </a:r>
            <a:r>
              <a:rPr lang="en-US" altLang="zh-TW" sz="3000" b="1" dirty="0"/>
              <a:t>: </a:t>
            </a:r>
            <a:r>
              <a:rPr lang="zh-TW" altLang="en-US" sz="3000" b="1" dirty="0"/>
              <a:t>同性戀及雙性戀</a:t>
            </a:r>
            <a:endParaRPr lang="en-US" altLang="zh-TW" sz="30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b="1" dirty="0"/>
              <a:t>美</a:t>
            </a:r>
            <a:r>
              <a:rPr lang="zh-TW" altLang="en-US" sz="3000" b="1" dirty="0" smtClean="0"/>
              <a:t>國主</a:t>
            </a:r>
            <a:r>
              <a:rPr lang="zh-TW" altLang="en-US" sz="3000" b="1" dirty="0"/>
              <a:t>管就業歧視之平等就業機會委員會</a:t>
            </a:r>
            <a:r>
              <a:rPr lang="zh-TW" altLang="en-US" sz="2400" dirty="0"/>
              <a:t>（</a:t>
            </a:r>
            <a:r>
              <a:rPr lang="en-US" sz="2400" dirty="0"/>
              <a:t>Equal Employment Opportunity </a:t>
            </a:r>
            <a:r>
              <a:rPr lang="en-US" sz="2400" dirty="0" smtClean="0"/>
              <a:t>Commission</a:t>
            </a:r>
            <a:r>
              <a:rPr lang="zh-TW" altLang="en-US" sz="2400" dirty="0" smtClean="0"/>
              <a:t>）</a:t>
            </a:r>
            <a:r>
              <a:rPr lang="zh-TW" altLang="en-US" sz="3300" b="1" dirty="0" smtClean="0"/>
              <a:t>民</a:t>
            </a:r>
            <a:r>
              <a:rPr lang="zh-TW" altLang="en-US" sz="3300" b="1" dirty="0"/>
              <a:t>權法第七</a:t>
            </a:r>
            <a:r>
              <a:rPr lang="zh-TW" altLang="en-US" sz="3300" b="1" dirty="0" smtClean="0"/>
              <a:t>章</a:t>
            </a:r>
            <a:endParaRPr lang="en-US" altLang="zh-TW" sz="33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</a:t>
            </a:r>
            <a:r>
              <a:rPr lang="zh-TW" altLang="en-US" sz="2400" dirty="0" smtClean="0"/>
              <a:t>（</a:t>
            </a:r>
            <a:r>
              <a:rPr lang="en-US" sz="2800" dirty="0"/>
              <a:t>Title</a:t>
            </a:r>
            <a:r>
              <a:rPr lang="en-US" sz="2400" dirty="0"/>
              <a:t> VII of the Civil Rights Act of 1964</a:t>
            </a:r>
            <a:r>
              <a:rPr lang="zh-TW" altLang="en-US" sz="2400" dirty="0" smtClean="0"/>
              <a:t>）</a:t>
            </a:r>
            <a:r>
              <a:rPr lang="zh-TW" altLang="en-US" sz="3300" b="1" dirty="0" smtClean="0"/>
              <a:t>加</a:t>
            </a:r>
            <a:r>
              <a:rPr lang="zh-TW" altLang="en-US" sz="3300" b="1" dirty="0"/>
              <a:t>以保</a:t>
            </a:r>
            <a:r>
              <a:rPr lang="zh-TW" altLang="en-US" sz="3300" b="1" dirty="0" smtClean="0"/>
              <a:t>護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5923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辦公室羅曼史</a:t>
            </a:r>
            <a:r>
              <a:rPr lang="en-US" dirty="0" smtClean="0"/>
              <a:t>Office Romance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zh-TW" altLang="en-US" sz="4000" b="1" dirty="0"/>
              <a:t>在男女雙方都沒有正式婚姻關係拘束之情形下</a:t>
            </a:r>
            <a:r>
              <a:rPr lang="zh-TW" altLang="en-US" sz="4000" b="1" dirty="0" smtClean="0"/>
              <a:t>，兩</a:t>
            </a:r>
            <a:r>
              <a:rPr lang="zh-TW" altLang="en-US" sz="4000" b="1" dirty="0"/>
              <a:t>性</a:t>
            </a:r>
            <a:r>
              <a:rPr lang="zh-TW" altLang="en-US" sz="4000" b="1" dirty="0" smtClean="0"/>
              <a:t>在</a:t>
            </a:r>
            <a:r>
              <a:rPr lang="zh-TW" altLang="en-US" sz="4000" b="1" dirty="0"/>
              <a:t>公司裡</a:t>
            </a:r>
            <a:r>
              <a:rPr lang="zh-TW" altLang="en-US" sz="4000" b="1" dirty="0" smtClean="0"/>
              <a:t>互</a:t>
            </a:r>
            <a:r>
              <a:rPr lang="zh-TW" altLang="en-US" sz="4000" b="1" dirty="0"/>
              <a:t>動關</a:t>
            </a:r>
            <a:r>
              <a:rPr lang="zh-TW" altLang="en-US" sz="4000" b="1" dirty="0" smtClean="0"/>
              <a:t>係應</a:t>
            </a:r>
            <a:r>
              <a:rPr lang="zh-TW" altLang="en-US" sz="4000" b="1" dirty="0"/>
              <a:t>視為正</a:t>
            </a:r>
            <a:r>
              <a:rPr lang="zh-TW" altLang="en-US" sz="4000" b="1" dirty="0" smtClean="0"/>
              <a:t>常</a:t>
            </a:r>
            <a:endParaRPr lang="en-US" altLang="zh-TW" sz="4000" b="1" dirty="0" smtClean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US" altLang="zh-TW" sz="4000" b="1" dirty="0"/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zh-TW" altLang="en-US" sz="4000" b="1" dirty="0"/>
              <a:t>年</a:t>
            </a:r>
            <a:r>
              <a:rPr lang="zh-TW" altLang="en-US" sz="4000" b="1" dirty="0" smtClean="0"/>
              <a:t>齡在</a:t>
            </a:r>
            <a:r>
              <a:rPr lang="en-US" altLang="zh-TW" sz="4000" b="1" dirty="0"/>
              <a:t>30</a:t>
            </a:r>
            <a:r>
              <a:rPr lang="zh-TW" altLang="en-US" sz="4000" b="1" dirty="0"/>
              <a:t>至</a:t>
            </a:r>
            <a:r>
              <a:rPr lang="en-US" altLang="zh-TW" sz="4000" b="1" dirty="0"/>
              <a:t>39</a:t>
            </a:r>
            <a:r>
              <a:rPr lang="zh-TW" altLang="en-US" sz="4000" b="1" dirty="0"/>
              <a:t>歲的被調查者中</a:t>
            </a:r>
            <a:r>
              <a:rPr lang="en-US" altLang="zh-TW" sz="4000" b="1" dirty="0"/>
              <a:t>47</a:t>
            </a:r>
            <a:r>
              <a:rPr lang="zh-TW" altLang="en-US" sz="4000" b="1" dirty="0"/>
              <a:t>％的人說他們曾經有過辦公室戀</a:t>
            </a:r>
            <a:r>
              <a:rPr lang="zh-TW" altLang="en-US" sz="4000" b="1" dirty="0" smtClean="0"/>
              <a:t>情</a:t>
            </a:r>
            <a:endParaRPr lang="en-US" altLang="zh-TW" sz="4000" b="1" dirty="0"/>
          </a:p>
          <a:p>
            <a:pPr marL="0" indent="0">
              <a:buNone/>
            </a:pPr>
            <a:endParaRPr lang="en-US" altLang="zh-TW" sz="4000" b="1" dirty="0" smtClean="0"/>
          </a:p>
          <a:p>
            <a:pPr marL="457200" indent="-457200">
              <a:buAutoNum type="arabicPlain" startAt="3"/>
            </a:pPr>
            <a:r>
              <a:rPr lang="zh-TW" altLang="en-US" sz="4000" b="1" dirty="0" smtClean="0"/>
              <a:t>禁</a:t>
            </a:r>
            <a:r>
              <a:rPr lang="zh-TW" altLang="en-US" sz="4000" b="1" dirty="0"/>
              <a:t>止裙</a:t>
            </a:r>
            <a:r>
              <a:rPr lang="zh-TW" altLang="en-US" sz="4000" b="1" dirty="0" smtClean="0"/>
              <a:t>帶</a:t>
            </a:r>
            <a:r>
              <a:rPr lang="zh-TW" altLang="en-US" sz="4000" b="1" dirty="0"/>
              <a:t>關</a:t>
            </a:r>
            <a:r>
              <a:rPr lang="zh-TW" altLang="en-US" sz="4000" b="1" dirty="0" smtClean="0"/>
              <a:t>係 </a:t>
            </a:r>
            <a:r>
              <a:rPr lang="en-US" altLang="zh-TW" sz="4000" b="1" dirty="0" smtClean="0"/>
              <a:t>(anti-nepotism)</a:t>
            </a:r>
          </a:p>
          <a:p>
            <a:pPr marL="457200" indent="-457200">
              <a:buAutoNum type="arabicPlain" startAt="3"/>
            </a:pPr>
            <a:endParaRPr lang="en-US" altLang="zh-TW" sz="4000" b="1" dirty="0"/>
          </a:p>
          <a:p>
            <a:pPr marL="457200" indent="-457200">
              <a:buAutoNum type="arabicPlain" startAt="3"/>
            </a:pPr>
            <a:r>
              <a:rPr lang="zh-TW" altLang="en-US" sz="4000" b="1" dirty="0"/>
              <a:t>有些公司不僱用配偶的規定</a:t>
            </a:r>
            <a:endParaRPr lang="en-US" altLang="zh-TW" sz="4000" b="1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94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66688"/>
            <a:ext cx="49625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2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性徇</a:t>
            </a:r>
            <a:r>
              <a:rPr lang="zh-TW" altLang="en-US" b="1" dirty="0" smtClean="0"/>
              <a:t>私 </a:t>
            </a:r>
            <a:r>
              <a:rPr lang="en-US" altLang="zh-TW" dirty="0" smtClean="0"/>
              <a:t>(</a:t>
            </a:r>
            <a:r>
              <a:rPr lang="en-US" dirty="0" smtClean="0"/>
              <a:t>Sexual </a:t>
            </a:r>
            <a:r>
              <a:rPr lang="en-US" dirty="0"/>
              <a:t>F</a:t>
            </a:r>
            <a:r>
              <a:rPr lang="en-US" dirty="0" smtClean="0"/>
              <a:t>avoritism</a:t>
            </a:r>
            <a:r>
              <a:rPr lang="zh-TW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b="1" dirty="0" smtClean="0"/>
              <a:t>通</a:t>
            </a:r>
            <a:r>
              <a:rPr lang="zh-TW" altLang="en-US" sz="3000" b="1" dirty="0"/>
              <a:t>常是男性主</a:t>
            </a:r>
            <a:r>
              <a:rPr lang="zh-TW" altLang="en-US" sz="3000" b="1" dirty="0" smtClean="0"/>
              <a:t>管</a:t>
            </a:r>
            <a:r>
              <a:rPr lang="zh-TW" altLang="en-US" sz="3000" b="1" dirty="0"/>
              <a:t>會將工作上之優惠待遇，諸如加薪、昇遷</a:t>
            </a:r>
            <a:r>
              <a:rPr lang="zh-TW" altLang="en-US" sz="3000" b="1" dirty="0" smtClean="0"/>
              <a:t>或較</a:t>
            </a:r>
            <a:r>
              <a:rPr lang="zh-TW" altLang="en-US" sz="3000" b="1" dirty="0"/>
              <a:t>輕易之工作</a:t>
            </a:r>
            <a:r>
              <a:rPr lang="zh-TW" altLang="en-US" sz="3000" b="1" dirty="0" smtClean="0"/>
              <a:t>，給與她 </a:t>
            </a:r>
            <a:r>
              <a:rPr lang="en-US" altLang="zh-TW" sz="3000" b="1" dirty="0" smtClean="0"/>
              <a:t>(</a:t>
            </a:r>
            <a:r>
              <a:rPr lang="zh-TW" altLang="en-US" sz="3000" b="1" dirty="0" smtClean="0"/>
              <a:t>親</a:t>
            </a:r>
            <a:r>
              <a:rPr lang="zh-TW" altLang="en-US" sz="3000" b="1" dirty="0"/>
              <a:t>密關係之另一</a:t>
            </a:r>
            <a:r>
              <a:rPr lang="zh-TW" altLang="en-US" sz="3000" b="1" dirty="0" smtClean="0"/>
              <a:t>方</a:t>
            </a:r>
            <a:r>
              <a:rPr lang="en-US" altLang="zh-TW" sz="3000" b="1" dirty="0" smtClean="0"/>
              <a:t>)</a:t>
            </a:r>
            <a:r>
              <a:rPr lang="zh-TW" altLang="en-US" sz="3000" b="1" dirty="0"/>
              <a:t>， 而其</a:t>
            </a:r>
            <a:r>
              <a:rPr lang="zh-TW" altLang="en-US" sz="3000" b="1" dirty="0" smtClean="0"/>
              <a:t>他之</a:t>
            </a:r>
            <a:r>
              <a:rPr lang="zh-TW" altLang="en-US" sz="3000" b="1" dirty="0"/>
              <a:t>員</a:t>
            </a:r>
            <a:r>
              <a:rPr lang="zh-TW" altLang="en-US" sz="3000" b="1" dirty="0" smtClean="0"/>
              <a:t>工無</a:t>
            </a:r>
            <a:r>
              <a:rPr lang="zh-TW" altLang="en-US" sz="3000" b="1" dirty="0"/>
              <a:t>法得到這種機</a:t>
            </a:r>
            <a:r>
              <a:rPr lang="zh-TW" altLang="en-US" sz="3000" b="1" dirty="0" smtClean="0"/>
              <a:t>會</a:t>
            </a:r>
            <a:endParaRPr lang="en-US" altLang="zh-TW" sz="3000" b="1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sz="30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b="1" dirty="0" smtClean="0"/>
              <a:t>在</a:t>
            </a:r>
            <a:r>
              <a:rPr lang="zh-TW" altLang="en-US" sz="3000" b="1" dirty="0"/>
              <a:t>這種情形下，這些沒有獲得機會之員工可否提出受到工作上歧視之訴</a:t>
            </a:r>
            <a:r>
              <a:rPr lang="zh-TW" altLang="en-US" sz="3000" b="1" dirty="0" smtClean="0"/>
              <a:t>求</a:t>
            </a:r>
            <a:endParaRPr lang="en-US" altLang="zh-TW" sz="3000" b="1" dirty="0" smtClean="0"/>
          </a:p>
          <a:p>
            <a:pPr marL="514350" indent="-514350">
              <a:buFont typeface="+mj-lt"/>
              <a:buAutoNum type="arabicPeriod"/>
            </a:pPr>
            <a:endParaRPr lang="en-US" sz="3000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000" b="1" dirty="0"/>
              <a:t>什麼是雇主所採取之應對策略</a:t>
            </a:r>
            <a:endParaRPr lang="en-US" altLang="zh-TW" sz="3000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性騷擾 </a:t>
            </a:r>
            <a:r>
              <a:rPr lang="en-US" altLang="zh-TW" b="1" dirty="0" smtClean="0"/>
              <a:t>S</a:t>
            </a:r>
            <a:r>
              <a:rPr lang="en-US" dirty="0" smtClean="0"/>
              <a:t>exual Harassment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sz="2800" b="1" dirty="0" smtClean="0">
                <a:effectLst/>
              </a:rPr>
              <a:t>性騷擾是一種不法的行為</a:t>
            </a:r>
            <a:endParaRPr lang="en-US" altLang="zh-TW" sz="2800" b="1" dirty="0" smtClean="0">
              <a:effectLst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sz="2800" b="1" dirty="0" smtClean="0">
                <a:effectLst/>
              </a:rPr>
              <a:t>性騷擾分為一次傷害與二次傷害，一次傷害為單方面求歡，二次傷害</a:t>
            </a:r>
            <a:r>
              <a:rPr lang="zh-TW" altLang="en-US" sz="2800" b="1" dirty="0"/>
              <a:t>為</a:t>
            </a:r>
            <a:r>
              <a:rPr lang="zh-TW" sz="2800" b="1" dirty="0" smtClean="0">
                <a:effectLst/>
              </a:rPr>
              <a:t>惡意中</a:t>
            </a:r>
            <a:r>
              <a:rPr lang="zh-TW" altLang="en-US" sz="2800" b="1" dirty="0"/>
              <a:t>傷受害者</a:t>
            </a:r>
            <a:endParaRPr lang="en-US" altLang="zh-TW" sz="2800" b="1" dirty="0" smtClean="0">
              <a:effectLst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sz="2800" b="1" dirty="0" smtClean="0">
                <a:effectLst/>
              </a:rPr>
              <a:t>造成受害</a:t>
            </a:r>
            <a:r>
              <a:rPr lang="zh-TW" altLang="en-US" sz="2800" b="1" dirty="0" smtClean="0"/>
              <a:t>者</a:t>
            </a:r>
            <a:r>
              <a:rPr lang="zh-TW" sz="2800" b="1" dirty="0" smtClean="0">
                <a:effectLst/>
              </a:rPr>
              <a:t>精神受創，</a:t>
            </a:r>
            <a:r>
              <a:rPr lang="zh-TW" altLang="en-US" sz="2800" b="1" dirty="0"/>
              <a:t>名</a:t>
            </a:r>
            <a:r>
              <a:rPr lang="zh-TW" altLang="en-US" sz="2800" b="1" dirty="0" smtClean="0"/>
              <a:t>譽</a:t>
            </a:r>
            <a:r>
              <a:rPr lang="zh-TW" sz="2800" b="1" dirty="0" smtClean="0">
                <a:effectLst/>
              </a:rPr>
              <a:t>受</a:t>
            </a:r>
            <a:r>
              <a:rPr lang="zh-TW" altLang="en-US" sz="2800" b="1" dirty="0"/>
              <a:t>損</a:t>
            </a:r>
            <a:r>
              <a:rPr lang="zh-TW" sz="2800" b="1" dirty="0" smtClean="0">
                <a:effectLst/>
              </a:rPr>
              <a:t>，地位受</a:t>
            </a:r>
            <a:r>
              <a:rPr lang="zh-TW" altLang="en-US" sz="2800" b="1" dirty="0"/>
              <a:t>歧</a:t>
            </a:r>
            <a:r>
              <a:rPr lang="zh-TW" altLang="en-US" sz="2800" b="1" dirty="0" smtClean="0"/>
              <a:t>視</a:t>
            </a:r>
            <a:r>
              <a:rPr lang="zh-TW" sz="2800" b="1" dirty="0" smtClean="0">
                <a:effectLst/>
              </a:rPr>
              <a:t>。</a:t>
            </a:r>
            <a:endParaRPr lang="en-US" altLang="zh-TW" sz="2800" b="1" dirty="0" smtClean="0">
              <a:effectLst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暗</a:t>
            </a:r>
            <a:r>
              <a:rPr lang="zh-TW" altLang="en-US" sz="2800" b="1" dirty="0" smtClean="0"/>
              <a:t>嫩</a:t>
            </a:r>
            <a:r>
              <a:rPr lang="en-US" altLang="zh-TW" sz="2800" b="1" dirty="0" smtClean="0"/>
              <a:t>/</a:t>
            </a:r>
            <a:r>
              <a:rPr lang="zh-TW" altLang="en-US" sz="2800" b="1" dirty="0"/>
              <a:t>他</a:t>
            </a:r>
            <a:r>
              <a:rPr lang="zh-TW" altLang="en-US" sz="2800" b="1" dirty="0" smtClean="0"/>
              <a:t>瑪的</a:t>
            </a:r>
            <a:r>
              <a:rPr lang="zh-TW" altLang="en-US" sz="2800" b="1" dirty="0"/>
              <a:t>關係 </a:t>
            </a:r>
            <a:r>
              <a:rPr lang="en-US" altLang="zh-TW" sz="2800" b="1" dirty="0" smtClean="0"/>
              <a:t>(</a:t>
            </a:r>
            <a:r>
              <a:rPr lang="zh-TW" altLang="en-US" sz="2800" b="1" dirty="0"/>
              <a:t>撒</a:t>
            </a:r>
            <a:r>
              <a:rPr lang="zh-TW" altLang="en-US" sz="2800" b="1" dirty="0" smtClean="0"/>
              <a:t>下 </a:t>
            </a:r>
            <a:r>
              <a:rPr lang="en-US" altLang="zh-TW" sz="2800" b="1" dirty="0" smtClean="0"/>
              <a:t>13 : 1-15)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72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婚外</a:t>
            </a:r>
            <a:r>
              <a:rPr lang="zh-TW" altLang="en-US" b="1" dirty="0" smtClean="0"/>
              <a:t>情 </a:t>
            </a:r>
            <a:r>
              <a:rPr lang="en-US" altLang="zh-TW" b="1" dirty="0" smtClean="0"/>
              <a:t>E</a:t>
            </a:r>
            <a:r>
              <a:rPr lang="en-US" dirty="0" smtClean="0"/>
              <a:t>xtramarital Relationship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zh-TW" sz="4400" dirty="0" smtClean="0">
              <a:latin typeface="+mj-lt"/>
            </a:endParaRPr>
          </a:p>
          <a:p>
            <a:pPr marL="742950" indent="-742950">
              <a:lnSpc>
                <a:spcPct val="160000"/>
              </a:lnSpc>
              <a:buFont typeface="+mj-lt"/>
              <a:buAutoNum type="arabicPeriod"/>
            </a:pPr>
            <a:r>
              <a:rPr lang="en-US" altLang="zh-TW" sz="11200" b="1" dirty="0" smtClean="0">
                <a:latin typeface="+mj-lt"/>
              </a:rPr>
              <a:t>40</a:t>
            </a:r>
            <a:r>
              <a:rPr lang="en-US" altLang="zh-TW" sz="11200" b="1" dirty="0" smtClean="0"/>
              <a:t>% </a:t>
            </a:r>
            <a:r>
              <a:rPr lang="zh-TW" altLang="en-US" sz="11200" b="1" dirty="0"/>
              <a:t>離婚是因為</a:t>
            </a:r>
            <a:r>
              <a:rPr lang="zh-TW" altLang="en-US" sz="11200" b="1" dirty="0" smtClean="0"/>
              <a:t>配</a:t>
            </a:r>
            <a:r>
              <a:rPr lang="zh-TW" altLang="en-US" sz="11200" b="1" dirty="0"/>
              <a:t>偶的婚外性行</a:t>
            </a:r>
            <a:r>
              <a:rPr lang="zh-TW" altLang="en-US" sz="11200" b="1" dirty="0" smtClean="0"/>
              <a:t>為</a:t>
            </a:r>
            <a:r>
              <a:rPr lang="zh-TW" altLang="en-US" sz="11200" b="1" dirty="0"/>
              <a:t>導致婚</a:t>
            </a:r>
            <a:r>
              <a:rPr lang="zh-TW" altLang="en-US" sz="11200" b="1" dirty="0" smtClean="0"/>
              <a:t>姻破裂 </a:t>
            </a:r>
            <a:r>
              <a:rPr lang="en-US" altLang="zh-TW" sz="11200" b="1" dirty="0" smtClean="0"/>
              <a:t>(</a:t>
            </a:r>
            <a:r>
              <a:rPr lang="en-US" sz="11200" b="1" dirty="0" smtClean="0"/>
              <a:t>Marriage Killers, </a:t>
            </a:r>
            <a:r>
              <a:rPr lang="en-US" sz="11200" b="1" dirty="0" err="1" smtClean="0"/>
              <a:t>新儷人</a:t>
            </a:r>
            <a:r>
              <a:rPr lang="zh-TW" altLang="en-US" sz="11200" b="1" dirty="0"/>
              <a:t>綱站</a:t>
            </a:r>
            <a:r>
              <a:rPr lang="en-US" sz="11200" b="1" dirty="0" smtClean="0"/>
              <a:t>)</a:t>
            </a:r>
            <a:endParaRPr lang="en-US" altLang="zh-TW" sz="11200" b="1" u="sng" dirty="0" smtClean="0"/>
          </a:p>
          <a:p>
            <a:pPr marL="742950" indent="-742950">
              <a:lnSpc>
                <a:spcPct val="160000"/>
              </a:lnSpc>
              <a:buFont typeface="+mj-lt"/>
              <a:buAutoNum type="arabicPeriod"/>
            </a:pPr>
            <a:r>
              <a:rPr lang="zh-TW" altLang="en-US" sz="11200" b="1" dirty="0"/>
              <a:t>是否可以</a:t>
            </a:r>
            <a:r>
              <a:rPr lang="en-US" sz="11200" b="1" dirty="0" err="1" smtClean="0"/>
              <a:t>和配偶分享受到的引誘</a:t>
            </a:r>
            <a:r>
              <a:rPr lang="zh-TW" altLang="en-US" sz="11200" b="1" dirty="0"/>
              <a:t>和</a:t>
            </a:r>
            <a:r>
              <a:rPr lang="en-US" sz="11200" b="1" dirty="0" err="1" smtClean="0"/>
              <a:t>試探</a:t>
            </a:r>
            <a:endParaRPr lang="en-US" sz="11200" b="1" dirty="0"/>
          </a:p>
          <a:p>
            <a:pPr marL="742950" indent="-742950">
              <a:lnSpc>
                <a:spcPct val="160000"/>
              </a:lnSpc>
              <a:buFont typeface="+mj-lt"/>
              <a:buAutoNum type="arabicPeriod"/>
            </a:pPr>
            <a:r>
              <a:rPr lang="en-US" sz="11200" b="1" dirty="0" err="1" smtClean="0"/>
              <a:t>中年危機最易導致外遇發生</a:t>
            </a:r>
            <a:endParaRPr lang="en-US" sz="11200" b="1" dirty="0" smtClean="0"/>
          </a:p>
          <a:p>
            <a:pPr marL="742950" indent="-742950">
              <a:lnSpc>
                <a:spcPct val="160000"/>
              </a:lnSpc>
              <a:buFont typeface="+mj-lt"/>
              <a:buAutoNum type="arabicPeriod"/>
            </a:pPr>
            <a:r>
              <a:rPr lang="zh-TW" altLang="en-US" sz="11200" b="1" dirty="0"/>
              <a:t>大衛</a:t>
            </a:r>
            <a:r>
              <a:rPr lang="en-US" sz="11200" b="1" dirty="0" err="1" smtClean="0"/>
              <a:t>婚姻</a:t>
            </a:r>
            <a:r>
              <a:rPr lang="zh-TW" altLang="en-US" sz="11200" b="1" dirty="0"/>
              <a:t>的失</a:t>
            </a:r>
            <a:r>
              <a:rPr lang="zh-TW" altLang="en-US" sz="11200" b="1" dirty="0" smtClean="0"/>
              <a:t>敗 </a:t>
            </a:r>
            <a:r>
              <a:rPr lang="en-US" altLang="zh-TW" sz="11200" b="1" dirty="0" smtClean="0"/>
              <a:t>(</a:t>
            </a:r>
            <a:r>
              <a:rPr lang="zh-TW" altLang="en-US" sz="11200" b="1" dirty="0"/>
              <a:t>撒 </a:t>
            </a:r>
            <a:r>
              <a:rPr lang="zh-TW" altLang="en-US" sz="11200" b="1" dirty="0" smtClean="0"/>
              <a:t>下 </a:t>
            </a:r>
            <a:r>
              <a:rPr lang="en-US" altLang="zh-TW" sz="11200" b="1" dirty="0" smtClean="0"/>
              <a:t>11 : 1-27) </a:t>
            </a:r>
            <a:endParaRPr lang="en-US" sz="11200" b="1" dirty="0"/>
          </a:p>
          <a:p>
            <a:pPr marL="742950" indent="-742950">
              <a:lnSpc>
                <a:spcPct val="160000"/>
              </a:lnSpc>
              <a:buFont typeface="+mj-lt"/>
              <a:buAutoNum type="arabicPeriod"/>
            </a:pPr>
            <a:r>
              <a:rPr lang="zh-TW" altLang="en-US" sz="11200" b="1" dirty="0" smtClean="0"/>
              <a:t>當</a:t>
            </a:r>
            <a:r>
              <a:rPr lang="zh-TW" altLang="en-US" sz="11200" b="1" dirty="0"/>
              <a:t>配偶有外遇時怎麼辦？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0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學習兩性相處的訣竅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814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底</a:t>
            </a:r>
            <a:r>
              <a:rPr lang="zh-TW" altLang="en-US" sz="2800" b="1" dirty="0"/>
              <a:t>波拉與巴拉的合作</a:t>
            </a:r>
            <a:r>
              <a:rPr lang="en-US" sz="2800" b="1" dirty="0"/>
              <a:t> (</a:t>
            </a:r>
            <a:r>
              <a:rPr lang="zh-TW" altLang="en-US" sz="2800" b="1" dirty="0"/>
              <a:t>士</a:t>
            </a:r>
            <a:r>
              <a:rPr lang="en-US" sz="2800" b="1" dirty="0"/>
              <a:t> 4:1-16)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建立清晰遊戲規則</a:t>
            </a:r>
            <a:endParaRPr lang="en-US" sz="28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剛</a:t>
            </a:r>
            <a:r>
              <a:rPr lang="zh-TW" altLang="en-US" sz="2800" b="1" dirty="0"/>
              <a:t>柔並濟處理</a:t>
            </a:r>
            <a:endParaRPr lang="en-US" sz="28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拿捏事業、工作和友</a:t>
            </a:r>
            <a:r>
              <a:rPr lang="zh-TW" altLang="en-US" sz="2800" b="1" dirty="0" smtClean="0"/>
              <a:t>誼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用愛把敵人變成朋友</a:t>
            </a:r>
            <a:endParaRPr lang="en-US" altLang="zh-TW" sz="2800" b="1" dirty="0"/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30" y="3428206"/>
            <a:ext cx="428625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3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職場的溝</a:t>
            </a:r>
            <a:r>
              <a:rPr lang="zh-TW" altLang="en-US" b="1" dirty="0" smtClean="0"/>
              <a:t>通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良</a:t>
            </a:r>
            <a:r>
              <a:rPr lang="zh-TW" altLang="en-US" sz="2800" b="1" dirty="0" smtClean="0"/>
              <a:t>好</a:t>
            </a:r>
            <a:r>
              <a:rPr lang="zh-TW" altLang="en-US" sz="2800" b="1" dirty="0"/>
              <a:t>的</a:t>
            </a:r>
            <a:r>
              <a:rPr lang="zh-TW" altLang="en-US" sz="2800" b="1" dirty="0" smtClean="0"/>
              <a:t>溝通減低患</a:t>
            </a:r>
            <a:r>
              <a:rPr lang="zh-TW" altLang="en-US" sz="2800" b="1" dirty="0"/>
              <a:t>心臟病與中風的可能</a:t>
            </a:r>
            <a:r>
              <a:rPr lang="zh-TW" altLang="en-US" sz="2800" b="1" dirty="0" smtClean="0"/>
              <a:t>性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有</a:t>
            </a:r>
            <a:r>
              <a:rPr lang="zh-TW" altLang="en-US" sz="2800" b="1" dirty="0"/>
              <a:t>技巧溝通能促進人際關係 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看重</a:t>
            </a:r>
            <a:r>
              <a:rPr lang="zh-TW" altLang="en-US" sz="2800" b="1" dirty="0"/>
              <a:t>對方的優</a:t>
            </a:r>
            <a:r>
              <a:rPr lang="zh-TW" altLang="en-US" sz="2800" b="1" dirty="0" smtClean="0"/>
              <a:t>點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誘</a:t>
            </a:r>
            <a:r>
              <a:rPr lang="zh-TW" altLang="en-US" sz="2800" b="1" dirty="0"/>
              <a:t>導對方與自己相</a:t>
            </a:r>
            <a:r>
              <a:rPr lang="zh-TW" altLang="en-US" sz="2800" b="1" dirty="0" smtClean="0"/>
              <a:t>處</a:t>
            </a:r>
            <a:r>
              <a:rPr lang="en-US" altLang="zh-TW" sz="2800" b="1" dirty="0" smtClean="0"/>
              <a:t> (</a:t>
            </a:r>
            <a:r>
              <a:rPr lang="zh-TW" altLang="en-US" sz="2800" b="1" dirty="0" smtClean="0"/>
              <a:t>約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4:1-30</a:t>
            </a:r>
            <a:r>
              <a:rPr lang="en-US" altLang="zh-TW" sz="2800" b="1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運用「</a:t>
            </a:r>
            <a:r>
              <a:rPr lang="zh-TW" altLang="en-US" sz="2800" b="1" dirty="0"/>
              <a:t>正面思考」的行為模</a:t>
            </a:r>
            <a:r>
              <a:rPr lang="zh-TW" altLang="en-US" sz="2800" b="1" dirty="0" smtClean="0"/>
              <a:t>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08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均衡發展的團隊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鼓</a:t>
            </a:r>
            <a:r>
              <a:rPr lang="zh-TW" altLang="en-US" sz="2800" b="1" dirty="0" smtClean="0"/>
              <a:t>勵</a:t>
            </a:r>
            <a:r>
              <a:rPr lang="zh-TW" altLang="en-US" sz="2800" b="1" dirty="0"/>
              <a:t>積</a:t>
            </a:r>
            <a:r>
              <a:rPr lang="zh-TW" altLang="en-US" sz="2800" b="1" dirty="0" smtClean="0"/>
              <a:t>極</a:t>
            </a:r>
            <a:r>
              <a:rPr lang="zh-TW" altLang="en-US" sz="2800" b="1" dirty="0"/>
              <a:t>員工</a:t>
            </a:r>
            <a:r>
              <a:rPr lang="zh-TW" altLang="en-US" sz="2800" b="1" dirty="0" smtClean="0"/>
              <a:t>正面之互動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預</a:t>
            </a:r>
            <a:r>
              <a:rPr lang="zh-TW" altLang="en-US" sz="2800" b="1" dirty="0" smtClean="0"/>
              <a:t>防</a:t>
            </a:r>
            <a:r>
              <a:rPr lang="zh-TW" altLang="en-US" sz="2800" b="1" dirty="0"/>
              <a:t>職場上</a:t>
            </a:r>
            <a:r>
              <a:rPr lang="zh-TW" altLang="en-US" sz="2800" b="1" dirty="0" smtClean="0"/>
              <a:t>不</a:t>
            </a:r>
            <a:r>
              <a:rPr lang="zh-TW" altLang="en-US" sz="2800" b="1" dirty="0"/>
              <a:t>正常關係發</a:t>
            </a:r>
            <a:r>
              <a:rPr lang="zh-TW" altLang="en-US" sz="2800" b="1" dirty="0" smtClean="0"/>
              <a:t>生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員</a:t>
            </a:r>
            <a:r>
              <a:rPr lang="zh-TW" altLang="en-US" sz="2800" b="1" dirty="0"/>
              <a:t>工在職場</a:t>
            </a:r>
            <a:r>
              <a:rPr lang="zh-TW" altLang="en-US" sz="2800" b="1" dirty="0" smtClean="0"/>
              <a:t>上能</a:t>
            </a:r>
            <a:r>
              <a:rPr lang="zh-TW" altLang="en-US" sz="2800" b="1" dirty="0"/>
              <a:t>和諧相</a:t>
            </a:r>
            <a:r>
              <a:rPr lang="zh-TW" altLang="en-US" sz="2800" b="1" dirty="0" smtClean="0"/>
              <a:t>處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提</a:t>
            </a:r>
            <a:r>
              <a:rPr lang="zh-TW" altLang="en-US" sz="2800" b="1" dirty="0"/>
              <a:t>昇員工士氣而讓工作效力得以提</a:t>
            </a:r>
            <a:r>
              <a:rPr lang="zh-TW" altLang="en-US" sz="2800" b="1" dirty="0" smtClean="0"/>
              <a:t>高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48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0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認識兩性間的差異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 smtClean="0"/>
              <a:t>1</a:t>
            </a:r>
            <a:r>
              <a:rPr lang="en-US" altLang="zh-TW" b="1" dirty="0" smtClean="0"/>
              <a:t>.   </a:t>
            </a:r>
            <a:r>
              <a:rPr lang="zh-TW" altLang="en-US" sz="2800" b="1" dirty="0" smtClean="0"/>
              <a:t>男</a:t>
            </a:r>
            <a:r>
              <a:rPr lang="zh-TW" altLang="en-US" sz="2800" b="1" dirty="0"/>
              <a:t>人來自火星，女人</a:t>
            </a:r>
            <a:r>
              <a:rPr lang="zh-TW" altLang="en-US" sz="2800" b="1" dirty="0" smtClean="0"/>
              <a:t>來自</a:t>
            </a:r>
            <a:r>
              <a:rPr lang="zh-TW" altLang="en-US" sz="2800" b="1" dirty="0"/>
              <a:t>金</a:t>
            </a:r>
            <a:r>
              <a:rPr lang="zh-TW" altLang="en-US" sz="2800" b="1" dirty="0" smtClean="0"/>
              <a:t>星</a:t>
            </a:r>
            <a:r>
              <a:rPr lang="en-US" altLang="zh-TW" sz="2800" b="1" dirty="0"/>
              <a:t> </a:t>
            </a:r>
            <a:r>
              <a:rPr lang="en-US" altLang="zh-TW" sz="2800" b="1" dirty="0" smtClean="0"/>
              <a:t> </a:t>
            </a:r>
            <a:r>
              <a:rPr lang="en-US" altLang="zh-TW" b="1" dirty="0" smtClean="0"/>
              <a:t>(</a:t>
            </a:r>
            <a:r>
              <a:rPr lang="en-US" altLang="zh-TW" sz="2800" b="1" dirty="0" smtClean="0"/>
              <a:t> </a:t>
            </a:r>
            <a:r>
              <a:rPr lang="en-US" altLang="zh-TW" b="1" dirty="0" smtClean="0"/>
              <a:t>by John Gary)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 smtClean="0"/>
              <a:t>2. </a:t>
            </a:r>
            <a:r>
              <a:rPr lang="zh-TW" altLang="en-US" sz="2800" b="1" dirty="0" smtClean="0"/>
              <a:t>性</a:t>
            </a:r>
            <a:r>
              <a:rPr lang="zh-TW" altLang="en-US" sz="2800" b="1" dirty="0"/>
              <a:t>別關係的現</a:t>
            </a:r>
            <a:r>
              <a:rPr lang="zh-TW" altLang="en-US" sz="2800" b="1" dirty="0" smtClean="0"/>
              <a:t>象 </a:t>
            </a:r>
            <a:r>
              <a:rPr lang="en-US" altLang="zh-TW" sz="2800" b="1" dirty="0" smtClean="0"/>
              <a:t>: </a:t>
            </a:r>
            <a:r>
              <a:rPr lang="zh-TW" altLang="en-US" sz="2800" b="1" dirty="0" smtClean="0"/>
              <a:t>外</a:t>
            </a:r>
            <a:r>
              <a:rPr lang="zh-TW" altLang="en-US" sz="2800" b="1" dirty="0"/>
              <a:t>表、情緒、個性、體力、偏好、</a:t>
            </a:r>
            <a:endParaRPr lang="en-US" altLang="zh-TW" sz="2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  </a:t>
            </a:r>
            <a:r>
              <a:rPr lang="zh-TW" altLang="en-US" sz="2800" b="1" dirty="0" smtClean="0"/>
              <a:t>需</a:t>
            </a:r>
            <a:r>
              <a:rPr lang="zh-TW" altLang="en-US" sz="2800" b="1" dirty="0"/>
              <a:t>求差異是相當錯綜複</a:t>
            </a:r>
            <a:r>
              <a:rPr lang="zh-TW" altLang="en-US" sz="2800" b="1" dirty="0" smtClean="0"/>
              <a:t>雜</a:t>
            </a:r>
            <a:endParaRPr lang="en-US" altLang="zh-TW" sz="2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 smtClean="0"/>
              <a:t>3. </a:t>
            </a:r>
            <a:r>
              <a:rPr lang="zh-TW" altLang="en-US" sz="2800" b="1" dirty="0" smtClean="0"/>
              <a:t>神學 </a:t>
            </a:r>
            <a:r>
              <a:rPr lang="en-US" altLang="zh-TW" sz="2800" b="1" dirty="0" smtClean="0"/>
              <a:t>: </a:t>
            </a:r>
            <a:r>
              <a:rPr lang="zh-TW" altLang="en-US" sz="2800" b="1" dirty="0" smtClean="0"/>
              <a:t>神</a:t>
            </a:r>
            <a:r>
              <a:rPr lang="zh-TW" altLang="en-US" sz="2800" b="1" dirty="0"/>
              <a:t>創造</a:t>
            </a:r>
            <a:r>
              <a:rPr lang="zh-TW" altLang="en-US" sz="2800" b="1" dirty="0" smtClean="0"/>
              <a:t>人用</a:t>
            </a:r>
            <a:r>
              <a:rPr lang="zh-TW" altLang="en-US" sz="2800" b="1" dirty="0"/>
              <a:t>不同的</a:t>
            </a:r>
            <a:r>
              <a:rPr lang="zh-TW" altLang="en-US" sz="2800" b="1" dirty="0" smtClean="0"/>
              <a:t>方法造</a:t>
            </a:r>
            <a:r>
              <a:rPr lang="zh-TW" altLang="en-US" sz="2800" b="1" dirty="0"/>
              <a:t>男造</a:t>
            </a:r>
            <a:r>
              <a:rPr lang="zh-TW" altLang="en-US" sz="2800" b="1" dirty="0" smtClean="0"/>
              <a:t>女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可 </a:t>
            </a:r>
            <a:r>
              <a:rPr lang="en-US" altLang="zh-TW" sz="2800" b="1" dirty="0" smtClean="0"/>
              <a:t>10: </a:t>
            </a:r>
            <a:r>
              <a:rPr lang="en-US" altLang="zh-TW" sz="2800" b="1" dirty="0" smtClean="0"/>
              <a:t>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 smtClean="0"/>
              <a:t>4. </a:t>
            </a:r>
            <a:r>
              <a:rPr lang="zh-TW" altLang="en-US" sz="2800" b="1" dirty="0" smtClean="0"/>
              <a:t>科學 </a:t>
            </a:r>
            <a:r>
              <a:rPr lang="en-US" altLang="zh-TW" sz="2800" b="1" dirty="0" smtClean="0"/>
              <a:t>: </a:t>
            </a:r>
            <a:r>
              <a:rPr lang="zh-TW" altLang="en-US" sz="2800" b="1" dirty="0" smtClean="0"/>
              <a:t>性</a:t>
            </a:r>
            <a:r>
              <a:rPr lang="zh-TW" altLang="en-US" sz="2800" b="1" dirty="0"/>
              <a:t>別的基本概</a:t>
            </a:r>
            <a:r>
              <a:rPr lang="zh-TW" altLang="en-US" sz="2800" b="1" dirty="0" smtClean="0"/>
              <a:t>念</a:t>
            </a:r>
            <a:r>
              <a:rPr lang="en-US" altLang="zh-TW" sz="2800" b="1" dirty="0" smtClean="0"/>
              <a:t>-</a:t>
            </a:r>
            <a:r>
              <a:rPr lang="zh-TW" altLang="en-US" sz="2800" b="1" dirty="0"/>
              <a:t>社會學</a:t>
            </a:r>
            <a:r>
              <a:rPr lang="zh-TW" altLang="en-US" sz="2800" b="1" dirty="0" smtClean="0"/>
              <a:t>、心</a:t>
            </a:r>
            <a:r>
              <a:rPr lang="zh-TW" altLang="en-US" sz="2800" b="1" dirty="0"/>
              <a:t>理</a:t>
            </a:r>
            <a:r>
              <a:rPr lang="zh-TW" altLang="en-US" sz="2800" b="1" dirty="0" smtClean="0"/>
              <a:t>學</a:t>
            </a:r>
            <a:endParaRPr lang="en-US" altLang="zh-TW" sz="2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</a:t>
            </a:r>
            <a:r>
              <a:rPr lang="zh-TW" altLang="en-US" sz="2800" b="1" dirty="0" smtClean="0"/>
              <a:t> </a:t>
            </a:r>
            <a:r>
              <a:rPr lang="zh-TW" altLang="en-US" sz="2800" b="1" dirty="0"/>
              <a:t>和弗</a:t>
            </a:r>
            <a:r>
              <a:rPr lang="zh-TW" altLang="en-US" sz="2800" b="1" dirty="0" smtClean="0"/>
              <a:t>洛伊德</a:t>
            </a:r>
            <a:r>
              <a:rPr lang="en-US" altLang="zh-TW" sz="2800" b="1" dirty="0" smtClean="0"/>
              <a:t>( Freud) </a:t>
            </a:r>
            <a:r>
              <a:rPr lang="zh-TW" altLang="en-US" sz="2800" b="1" dirty="0"/>
              <a:t>的精</a:t>
            </a:r>
            <a:r>
              <a:rPr lang="zh-TW" altLang="en-US" sz="2800" b="1" dirty="0" smtClean="0"/>
              <a:t>神分析 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0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結論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女人與男人都具有神的形像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 創 </a:t>
            </a:r>
            <a:r>
              <a:rPr lang="en-US" altLang="zh-TW" sz="2800" b="1" dirty="0"/>
              <a:t>1:26-28)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同樣領受從神來的呼</a:t>
            </a:r>
            <a:r>
              <a:rPr lang="zh-TW" altLang="en-US" sz="2800" b="1" dirty="0" smtClean="0"/>
              <a:t>召</a:t>
            </a:r>
            <a:r>
              <a:rPr lang="zh-TW" altLang="en-US" sz="2800" b="1" dirty="0"/>
              <a:t>，</a:t>
            </a:r>
            <a:r>
              <a:rPr lang="zh-TW" altLang="en-US" sz="2800" b="1" dirty="0" smtClean="0"/>
              <a:t>完</a:t>
            </a:r>
            <a:r>
              <a:rPr lang="zh-TW" altLang="en-US" sz="2800" b="1" dirty="0"/>
              <a:t>成神所託付的使命</a:t>
            </a:r>
            <a:endParaRPr lang="en-US" altLang="zh-TW" sz="28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尊</a:t>
            </a:r>
            <a:r>
              <a:rPr lang="zh-TW" altLang="en-US" sz="2800" b="1" dirty="0"/>
              <a:t>重彼此的相</a:t>
            </a:r>
            <a:r>
              <a:rPr lang="zh-TW" altLang="en-US" sz="2800" b="1" dirty="0" smtClean="0"/>
              <a:t>異性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雖經</a:t>
            </a:r>
            <a:r>
              <a:rPr lang="zh-TW" altLang="en-US" sz="2800" b="1" dirty="0" smtClean="0"/>
              <a:t>歷不</a:t>
            </a:r>
            <a:r>
              <a:rPr lang="zh-TW" altLang="en-US" sz="2800" b="1" dirty="0"/>
              <a:t>同， 但能攜手合作，互相幫</a:t>
            </a:r>
            <a:r>
              <a:rPr lang="zh-TW" altLang="en-US" sz="2800" b="1" dirty="0" smtClean="0"/>
              <a:t>助</a:t>
            </a:r>
            <a:endParaRPr lang="en-US" altLang="zh-TW" sz="28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/>
              <a:t>活出神創造應有的尊嚴、高貴、榮美、豐</a:t>
            </a:r>
            <a:r>
              <a:rPr lang="zh-TW" altLang="en-US" sz="2800" b="1" dirty="0" smtClean="0"/>
              <a:t>盛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71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/>
              <a:t>精神分析的影</a:t>
            </a:r>
            <a:r>
              <a:rPr lang="zh-CN" altLang="en-US" sz="5400" b="1" dirty="0" smtClean="0"/>
              <a:t>響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7659"/>
            <a:ext cx="3810000" cy="429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Image result for the ego and the 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57659"/>
            <a:ext cx="4038600" cy="429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5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男</a:t>
            </a:r>
            <a:r>
              <a:rPr lang="zh-TW" altLang="en-US" b="1" dirty="0" smtClean="0">
                <a:solidFill>
                  <a:schemeClr val="tx1"/>
                </a:solidFill>
              </a:rPr>
              <a:t>女</a:t>
            </a:r>
            <a:r>
              <a:rPr lang="zh-TW" altLang="en-US" b="1" dirty="0">
                <a:solidFill>
                  <a:schemeClr val="tx1"/>
                </a:solidFill>
              </a:rPr>
              <a:t>腦結</a:t>
            </a:r>
            <a:r>
              <a:rPr lang="zh-TW" altLang="en-US" b="1" dirty="0" smtClean="0">
                <a:solidFill>
                  <a:schemeClr val="tx1"/>
                </a:solidFill>
              </a:rPr>
              <a:t>構</a:t>
            </a:r>
            <a:r>
              <a:rPr lang="zh-TW" altLang="en-US" b="1" dirty="0">
                <a:solidFill>
                  <a:schemeClr val="tx1"/>
                </a:solidFill>
              </a:rPr>
              <a:t>不同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zh-TW" altLang="en-US" b="1" dirty="0" smtClean="0"/>
              <a:t>女</a:t>
            </a:r>
            <a:r>
              <a:rPr lang="zh-TW" altLang="en-US" b="1" dirty="0"/>
              <a:t>性比較重感情、有好的語言記憶力、社交能力好、能想出較多的主意去解決問題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b="1" dirty="0"/>
              <a:t>男性的數學推理、視覺空間與方向感則比較好</a:t>
            </a:r>
            <a:r>
              <a:rPr lang="zh-TW" altLang="en-US" b="1" dirty="0" smtClean="0"/>
              <a:t>。</a:t>
            </a:r>
            <a:r>
              <a:rPr lang="en-US" b="1" dirty="0"/>
              <a:t> </a:t>
            </a:r>
            <a:r>
              <a:rPr lang="en-US" b="1" dirty="0" smtClean="0"/>
              <a:t>SAT</a:t>
            </a:r>
            <a:r>
              <a:rPr lang="zh-TW" altLang="en-US" b="1" dirty="0"/>
              <a:t>能力測驗</a:t>
            </a:r>
            <a:r>
              <a:rPr lang="zh-TW" altLang="en-US" b="1" dirty="0" smtClean="0"/>
              <a:t>中，數</a:t>
            </a:r>
            <a:r>
              <a:rPr lang="zh-TW" altLang="en-US" b="1" dirty="0"/>
              <a:t>理滿</a:t>
            </a:r>
            <a:r>
              <a:rPr lang="zh-TW" altLang="en-US" b="1" dirty="0" smtClean="0"/>
              <a:t>分男</a:t>
            </a:r>
            <a:r>
              <a:rPr lang="zh-TW" altLang="en-US" b="1" dirty="0"/>
              <a:t>生比女生多一</a:t>
            </a:r>
            <a:r>
              <a:rPr lang="zh-TW" altLang="en-US" b="1" dirty="0" smtClean="0"/>
              <a:t>成</a:t>
            </a:r>
            <a:endParaRPr lang="en-US" altLang="zh-TW" b="1" dirty="0" smtClean="0"/>
          </a:p>
          <a:p>
            <a:endParaRPr lang="en-US" altLang="zh-TW" b="1" dirty="0"/>
          </a:p>
          <a:p>
            <a:r>
              <a:rPr lang="zh-TW" altLang="en-US" b="1" dirty="0"/>
              <a:t>女性的大腦在二十一～二十二歲時，全部成熟，男性要到快三十歲，大腦發展才全部成熟。</a:t>
            </a:r>
          </a:p>
        </p:txBody>
      </p:sp>
    </p:spTree>
    <p:extLst>
      <p:ext uri="{BB962C8B-B14F-4D97-AF65-F5344CB8AC3E}">
        <p14:creationId xmlns:p14="http://schemas.microsoft.com/office/powerpoint/2010/main" val="7480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男女大不同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5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1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歷</a:t>
            </a:r>
            <a:r>
              <a:rPr lang="zh-TW" altLang="en-US" b="1" dirty="0" smtClean="0"/>
              <a:t>史發展</a:t>
            </a:r>
            <a:r>
              <a:rPr lang="zh-TW" altLang="en-US" b="1" dirty="0"/>
              <a:t>中的性別關係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聖經中的創</a:t>
            </a:r>
            <a:r>
              <a:rPr lang="zh-TW" altLang="en-US" sz="2800" b="1" dirty="0"/>
              <a:t>世記（</a:t>
            </a:r>
            <a:r>
              <a:rPr lang="zh-TW" altLang="en-US" sz="2800" b="1" dirty="0"/>
              <a:t>宗教）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/>
              <a:t>初</a:t>
            </a:r>
            <a:r>
              <a:rPr lang="zh-TW" altLang="en-US" sz="2800" b="1" dirty="0"/>
              <a:t>期人類社會形</a:t>
            </a:r>
            <a:r>
              <a:rPr lang="zh-TW" altLang="en-US" sz="2800" b="1" dirty="0" smtClean="0"/>
              <a:t>成</a:t>
            </a:r>
            <a:endParaRPr lang="en-US" altLang="zh-TW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/>
              <a:t>古</a:t>
            </a:r>
            <a:r>
              <a:rPr lang="zh-TW" altLang="en-US" sz="2800" b="1" dirty="0"/>
              <a:t>埃及、希臘與羅馬文</a:t>
            </a:r>
            <a:r>
              <a:rPr lang="zh-TW" altLang="en-US" sz="2800" b="1" dirty="0" smtClean="0"/>
              <a:t>化</a:t>
            </a:r>
            <a:endParaRPr lang="en-US" altLang="zh-TW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/>
              <a:t>文</a:t>
            </a:r>
            <a:r>
              <a:rPr lang="zh-TW" altLang="en-US" sz="2800" b="1" dirty="0"/>
              <a:t>藝復興前、後</a:t>
            </a:r>
            <a:r>
              <a:rPr lang="zh-TW" altLang="en-US" sz="2800" b="1" dirty="0" smtClean="0"/>
              <a:t>社</a:t>
            </a:r>
            <a:r>
              <a:rPr lang="zh-TW" altLang="en-US" sz="2800" b="1" dirty="0"/>
              <a:t>會上的性別關係</a:t>
            </a:r>
            <a:endParaRPr lang="en-US" altLang="zh-TW" sz="2800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工業革命時期 及資本主義社</a:t>
            </a:r>
            <a:r>
              <a:rPr lang="zh-TW" altLang="en-US" sz="2800" b="1" dirty="0" smtClean="0"/>
              <a:t>會</a:t>
            </a:r>
            <a:endParaRPr lang="en-US" altLang="zh-TW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/>
              <a:t>中</a:t>
            </a:r>
            <a:r>
              <a:rPr lang="zh-TW" altLang="en-US" sz="2800" b="1" dirty="0"/>
              <a:t>國傳統社會的結構</a:t>
            </a:r>
            <a:endParaRPr lang="en-US" altLang="zh-TW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五四運動對性別關係的影響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/>
              <a:t>近年</a:t>
            </a:r>
            <a:r>
              <a:rPr lang="zh-TW" altLang="en-US" sz="2800" b="1" dirty="0"/>
              <a:t>來的兩性關係發展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86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勞</a:t>
            </a:r>
            <a:r>
              <a:rPr lang="zh-TW" altLang="en-US" b="1" dirty="0"/>
              <a:t>動市場的變化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工作環境 </a:t>
            </a:r>
            <a:r>
              <a:rPr lang="en-US" altLang="zh-TW" sz="2800" b="1" dirty="0" smtClean="0"/>
              <a:t> : </a:t>
            </a:r>
            <a:r>
              <a:rPr lang="zh-TW" altLang="en-US" sz="2800" b="1" dirty="0" smtClean="0"/>
              <a:t>女</a:t>
            </a:r>
            <a:r>
              <a:rPr lang="zh-TW" altLang="en-US" sz="2800" b="1" dirty="0"/>
              <a:t>性勞動力之比例增</a:t>
            </a:r>
            <a:r>
              <a:rPr lang="zh-TW" altLang="en-US" sz="2800" b="1" dirty="0" smtClean="0"/>
              <a:t>加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平</a:t>
            </a:r>
            <a:r>
              <a:rPr lang="zh-TW" altLang="en-US" sz="2800" b="1" dirty="0"/>
              <a:t>權觀念 </a:t>
            </a:r>
            <a:r>
              <a:rPr lang="en-US" altLang="zh-TW" sz="2800" b="1" dirty="0" smtClean="0"/>
              <a:t>: </a:t>
            </a:r>
            <a:r>
              <a:rPr lang="zh-TW" altLang="en-US" sz="2800" b="1" dirty="0" smtClean="0"/>
              <a:t>職</a:t>
            </a:r>
            <a:r>
              <a:rPr lang="zh-TW" altLang="en-US" sz="2800" b="1" dirty="0"/>
              <a:t>場上應享受平等之待遇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同</a:t>
            </a:r>
            <a:r>
              <a:rPr lang="zh-TW" altLang="en-US" sz="2800" b="1" dirty="0"/>
              <a:t>工同</a:t>
            </a:r>
            <a:r>
              <a:rPr lang="zh-TW" altLang="en-US" sz="2800" b="1" dirty="0" smtClean="0"/>
              <a:t>酬  </a:t>
            </a:r>
            <a:r>
              <a:rPr lang="en-US" altLang="zh-TW" sz="2800" b="1" dirty="0" smtClean="0"/>
              <a:t>: </a:t>
            </a:r>
            <a:r>
              <a:rPr lang="zh-TW" altLang="en-US" sz="2800" b="1" dirty="0" smtClean="0"/>
              <a:t>薪</a:t>
            </a:r>
            <a:r>
              <a:rPr lang="zh-TW" altLang="en-US" sz="2800" b="1" dirty="0"/>
              <a:t>資報酬不對</a:t>
            </a:r>
            <a:r>
              <a:rPr lang="zh-TW" altLang="en-US" sz="2800" b="1" dirty="0" smtClean="0"/>
              <a:t>等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負</a:t>
            </a:r>
            <a:r>
              <a:rPr lang="zh-TW" altLang="en-US" sz="2800" b="1" dirty="0"/>
              <a:t>面之衝</a:t>
            </a:r>
            <a:r>
              <a:rPr lang="zh-TW" altLang="en-US" sz="2800" b="1" dirty="0" smtClean="0"/>
              <a:t>擊  </a:t>
            </a:r>
            <a:r>
              <a:rPr lang="en-US" altLang="zh-TW" sz="2800" b="1" dirty="0" smtClean="0"/>
              <a:t>: </a:t>
            </a:r>
            <a:r>
              <a:rPr lang="zh-TW" altLang="en-US" sz="2800" b="1" dirty="0"/>
              <a:t>由於互動及競爭之關係</a:t>
            </a:r>
            <a:r>
              <a:rPr lang="zh-TW" altLang="en-US" sz="2800" b="1" dirty="0" smtClean="0"/>
              <a:t>，難</a:t>
            </a:r>
            <a:r>
              <a:rPr lang="zh-TW" altLang="en-US" sz="2800" b="1" dirty="0"/>
              <a:t>免不</a:t>
            </a:r>
            <a:r>
              <a:rPr lang="zh-TW" altLang="en-US" sz="2800" b="1" dirty="0" smtClean="0"/>
              <a:t>時會</a:t>
            </a:r>
            <a:r>
              <a:rPr lang="zh-TW" altLang="en-US" sz="2800" b="1" dirty="0"/>
              <a:t>有衝突摩</a:t>
            </a:r>
            <a:r>
              <a:rPr lang="zh-TW" altLang="en-US" sz="2800" b="1" dirty="0" smtClean="0"/>
              <a:t>擦</a:t>
            </a:r>
            <a:endParaRPr lang="en-US" altLang="zh-TW" sz="28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 smtClean="0"/>
              <a:t>溝</a:t>
            </a:r>
            <a:r>
              <a:rPr lang="zh-TW" altLang="en-US" sz="2800" b="1" dirty="0"/>
              <a:t>通不良之結</a:t>
            </a:r>
            <a:r>
              <a:rPr lang="zh-TW" altLang="en-US" sz="2800" b="1" dirty="0" smtClean="0"/>
              <a:t>果 </a:t>
            </a:r>
            <a:r>
              <a:rPr lang="en-US" altLang="zh-TW" sz="2800" b="1" dirty="0" smtClean="0"/>
              <a:t>: </a:t>
            </a:r>
            <a:r>
              <a:rPr lang="zh-TW" altLang="en-US" sz="2800" b="1" dirty="0" smtClean="0"/>
              <a:t>造</a:t>
            </a:r>
            <a:r>
              <a:rPr lang="zh-TW" altLang="en-US" sz="2800" b="1" dirty="0"/>
              <a:t>成法律問</a:t>
            </a:r>
            <a:r>
              <a:rPr lang="zh-TW" altLang="en-US" sz="2800" b="1" dirty="0" smtClean="0"/>
              <a:t>題</a:t>
            </a:r>
            <a:endParaRPr lang="en-US" altLang="zh-TW" sz="28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婦女走</a:t>
            </a:r>
            <a:r>
              <a:rPr lang="zh-TW" altLang="en-US" b="1" dirty="0"/>
              <a:t>出家庭進入職場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800" b="1" dirty="0" smtClean="0"/>
              <a:t>家</a:t>
            </a:r>
            <a:r>
              <a:rPr lang="zh-TW" altLang="en-US" sz="2800" b="1" dirty="0"/>
              <a:t>庭結</a:t>
            </a:r>
            <a:r>
              <a:rPr lang="zh-TW" altLang="en-US" sz="2800" b="1" dirty="0" smtClean="0"/>
              <a:t>構</a:t>
            </a:r>
            <a:r>
              <a:rPr lang="zh-TW" altLang="en-US" sz="2800" b="1" dirty="0"/>
              <a:t>的改</a:t>
            </a:r>
            <a:r>
              <a:rPr lang="zh-TW" altLang="en-US" sz="2800" b="1" dirty="0" smtClean="0"/>
              <a:t>變影</a:t>
            </a:r>
            <a:r>
              <a:rPr lang="zh-TW" altLang="en-US" sz="2800" b="1" dirty="0"/>
              <a:t>響到</a:t>
            </a:r>
            <a:r>
              <a:rPr lang="zh-TW" altLang="en-US" sz="2800" b="1" dirty="0" smtClean="0"/>
              <a:t>家</a:t>
            </a:r>
            <a:r>
              <a:rPr lang="zh-TW" altLang="en-US" sz="2800" b="1" dirty="0"/>
              <a:t>庭和</a:t>
            </a:r>
            <a:r>
              <a:rPr lang="zh-TW" altLang="en-US" sz="2800" b="1" dirty="0" smtClean="0"/>
              <a:t>諧</a:t>
            </a:r>
            <a:endParaRPr lang="en-US" altLang="zh-TW" sz="2800" b="1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800" b="1" dirty="0" smtClean="0"/>
              <a:t>政</a:t>
            </a:r>
            <a:r>
              <a:rPr lang="zh-TW" altLang="en-US" sz="2800" b="1" dirty="0"/>
              <a:t>治對性別關係的影</a:t>
            </a:r>
            <a:r>
              <a:rPr lang="zh-TW" altLang="en-US" sz="2800" b="1" dirty="0" smtClean="0"/>
              <a:t>響 </a:t>
            </a:r>
            <a:r>
              <a:rPr lang="en-US" altLang="zh-TW" sz="2800" b="1" dirty="0" smtClean="0"/>
              <a:t>: </a:t>
            </a:r>
            <a:r>
              <a:rPr lang="zh-TW" altLang="en-US" sz="2800" b="1" dirty="0"/>
              <a:t>婦女解放運動</a:t>
            </a:r>
            <a:endParaRPr lang="en-US" altLang="zh-TW" sz="2800" b="1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800" b="1" dirty="0"/>
              <a:t>婦女在</a:t>
            </a:r>
            <a:r>
              <a:rPr lang="zh-TW" altLang="en-US" sz="2800" b="1" dirty="0" smtClean="0"/>
              <a:t>工商</a:t>
            </a:r>
            <a:r>
              <a:rPr lang="zh-TW" altLang="en-US" sz="2800" b="1" dirty="0"/>
              <a:t>、企業、 及政界的地</a:t>
            </a:r>
            <a:r>
              <a:rPr lang="zh-TW" altLang="en-US" sz="2800" b="1" dirty="0" smtClean="0"/>
              <a:t>位日</a:t>
            </a:r>
            <a:r>
              <a:rPr lang="zh-TW" altLang="en-US" sz="2800" b="1" dirty="0"/>
              <a:t>趨重</a:t>
            </a:r>
            <a:r>
              <a:rPr lang="zh-TW" altLang="en-US" sz="2800" b="1" dirty="0" smtClean="0"/>
              <a:t>要</a:t>
            </a:r>
            <a:endParaRPr lang="en-US" altLang="zh-TW" sz="2800" b="1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800" b="1" dirty="0" smtClean="0"/>
              <a:t>婦女</a:t>
            </a:r>
            <a:r>
              <a:rPr lang="zh-TW" altLang="en-US" sz="2800" b="1" dirty="0"/>
              <a:t>擁有</a:t>
            </a:r>
            <a:r>
              <a:rPr lang="zh-TW" altLang="en-US" sz="2800" b="1" dirty="0" smtClean="0"/>
              <a:t>自</a:t>
            </a:r>
            <a:r>
              <a:rPr lang="zh-TW" altLang="en-US" sz="2800" b="1" dirty="0"/>
              <a:t>己的企業在美</a:t>
            </a:r>
            <a:r>
              <a:rPr lang="zh-TW" altLang="en-US" sz="2800" b="1" dirty="0" smtClean="0"/>
              <a:t>國 </a:t>
            </a:r>
            <a:r>
              <a:rPr lang="en-US" altLang="zh-TW" sz="2800" b="1" dirty="0" smtClean="0"/>
              <a:t>33%, </a:t>
            </a:r>
            <a:r>
              <a:rPr lang="zh-TW" altLang="en-US" sz="2800" b="1" dirty="0"/>
              <a:t>全世界</a:t>
            </a:r>
            <a:r>
              <a:rPr lang="zh-TW" altLang="en-US" sz="2800" b="1" dirty="0" smtClean="0"/>
              <a:t>上</a:t>
            </a:r>
            <a:r>
              <a:rPr lang="en-US" altLang="zh-TW" sz="2800" b="1" dirty="0" smtClean="0"/>
              <a:t>25%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800" b="1" dirty="0" smtClean="0"/>
              <a:t>女</a:t>
            </a:r>
            <a:r>
              <a:rPr lang="zh-TW" altLang="en-US" sz="2800" b="1" dirty="0"/>
              <a:t>性擁有大學學</a:t>
            </a:r>
            <a:r>
              <a:rPr lang="zh-TW" altLang="en-US" sz="2800" b="1" dirty="0" smtClean="0"/>
              <a:t>歷 </a:t>
            </a:r>
            <a:r>
              <a:rPr lang="en-US" altLang="zh-TW" sz="2800" b="1" dirty="0" smtClean="0"/>
              <a:t>(</a:t>
            </a:r>
            <a:r>
              <a:rPr lang="zh-TW" altLang="en-US" sz="2800" b="1" dirty="0"/>
              <a:t>美</a:t>
            </a:r>
            <a:r>
              <a:rPr lang="zh-TW" altLang="en-US" sz="2800" b="1" dirty="0" smtClean="0"/>
              <a:t>國</a:t>
            </a:r>
            <a:r>
              <a:rPr lang="en-US" sz="2800" b="1" dirty="0"/>
              <a:t>55% 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97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7313"/>
            <a:ext cx="60960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10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8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10826</TotalTime>
  <Words>1252</Words>
  <Application>Microsoft Office PowerPoint</Application>
  <PresentationFormat>On-screen Show (4:3)</PresentationFormat>
  <Paragraphs>108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職場中两性的關係與溝通</vt:lpstr>
      <vt:lpstr>認識兩性間的差異</vt:lpstr>
      <vt:lpstr>精神分析的影響</vt:lpstr>
      <vt:lpstr>男女腦結構不同</vt:lpstr>
      <vt:lpstr>男女大不同</vt:lpstr>
      <vt:lpstr>歷史發展中的性別關係</vt:lpstr>
      <vt:lpstr>勞動市場的變化</vt:lpstr>
      <vt:lpstr>婦女走出家庭進入職場</vt:lpstr>
      <vt:lpstr>PowerPoint Presentation</vt:lpstr>
      <vt:lpstr>職場中两性關係引起的問題</vt:lpstr>
      <vt:lpstr>辦公室羅曼史Office Romance </vt:lpstr>
      <vt:lpstr>PowerPoint Presentation</vt:lpstr>
      <vt:lpstr>性徇私 (Sexual Favoritism）</vt:lpstr>
      <vt:lpstr>性騷擾 Sexual Harassment</vt:lpstr>
      <vt:lpstr>婚外情 Extramarital Relationship </vt:lpstr>
      <vt:lpstr>學習兩性相處的訣竅</vt:lpstr>
      <vt:lpstr>職場的溝通</vt:lpstr>
      <vt:lpstr>均衡發展的團隊</vt:lpstr>
      <vt:lpstr>PowerPoint Presentation</vt:lpstr>
      <vt:lpstr>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職場中两性的關係與溝通</dc:title>
  <dc:creator>cha</dc:creator>
  <cp:lastModifiedBy>Georgia Cha</cp:lastModifiedBy>
  <cp:revision>74</cp:revision>
  <cp:lastPrinted>2014-09-12T00:56:43Z</cp:lastPrinted>
  <dcterms:created xsi:type="dcterms:W3CDTF">2014-07-30T01:43:59Z</dcterms:created>
  <dcterms:modified xsi:type="dcterms:W3CDTF">2014-09-15T21:14:47Z</dcterms:modified>
</cp:coreProperties>
</file>