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8" r:id="rId3"/>
    <p:sldId id="279" r:id="rId4"/>
    <p:sldId id="280" r:id="rId5"/>
    <p:sldId id="266" r:id="rId6"/>
    <p:sldId id="281" r:id="rId7"/>
    <p:sldId id="265" r:id="rId8"/>
    <p:sldId id="284" r:id="rId9"/>
    <p:sldId id="282" r:id="rId10"/>
    <p:sldId id="268" r:id="rId11"/>
    <p:sldId id="283" r:id="rId12"/>
    <p:sldId id="285" r:id="rId13"/>
    <p:sldId id="289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6" r:id="rId25"/>
    <p:sldId id="287" r:id="rId26"/>
    <p:sldId id="288" r:id="rId27"/>
    <p:sldId id="290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1968"/>
    </p:cViewPr>
  </p:sorterViewPr>
  <p:notesViewPr>
    <p:cSldViewPr>
      <p:cViewPr varScale="1">
        <p:scale>
          <a:sx n="61" d="100"/>
          <a:sy n="61" d="100"/>
        </p:scale>
        <p:origin x="-96" y="-31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3A991-3B43-42C9-AE0E-07DB3D3DD8EE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4A6E8-8033-49F8-A6A6-AF4CE228B3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4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F7CB9-07D0-45A1-8A0B-E234E12F6B93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AE61-51F8-461C-B7E7-DE4A6B046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– </a:t>
            </a:r>
            <a:r>
              <a:rPr lang="zh-TW" altLang="en-US" sz="1200" b="1" dirty="0" smtClean="0"/>
              <a:t>病患有他與家人的作息時間和任務，一定要事先聯絡獲得准許。</a:t>
            </a: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AAE61-51F8-461C-B7E7-DE4A6B046DD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49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不將話題轉移到自己身上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不談他人的病情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 不問病人不想談的事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不好奇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AAE61-51F8-461C-B7E7-DE4A6B046DD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不將話題轉移到自己身上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不談他人的病情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 不問病人不想談的事</a:t>
            </a:r>
            <a:r>
              <a:rPr lang="en-US" altLang="zh-TW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1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不好奇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AAE61-51F8-461C-B7E7-DE4A6B046DD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32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AAE61-51F8-461C-B7E7-DE4A6B046DD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8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126C458-F3BF-4F8A-8CF8-9393A4697F95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2628B8D-FDBA-494D-8FAA-0C8DE1F91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743200"/>
            <a:ext cx="6400800" cy="2895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201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年 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9</a:t>
            </a:r>
            <a:r>
              <a:rPr 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月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19</a:t>
            </a:r>
            <a:r>
              <a:rPr 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日 </a:t>
            </a:r>
          </a:p>
          <a:p>
            <a:r>
              <a:rPr lang="en-US" altLang="zh-TW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ABC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教育大會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裴賀安慈師母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828800"/>
          </a:xfrm>
        </p:spPr>
        <p:txBody>
          <a:bodyPr/>
          <a:lstStyle/>
          <a:p>
            <a:r>
              <a:rPr lang="zh-TW" altLang="en-US" sz="6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探訪病友服事</a:t>
            </a:r>
            <a:endParaRPr lang="zh-TW" altLang="en-US" sz="6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52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8305800" cy="4572000"/>
          </a:xfrm>
        </p:spPr>
        <p:txBody>
          <a:bodyPr>
            <a:noAutofit/>
          </a:bodyPr>
          <a:lstStyle/>
          <a:p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不將話題轉到自己身上</a:t>
            </a:r>
            <a:endParaRPr lang="en-US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36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在適當的情形下</a:t>
            </a:r>
            <a:r>
              <a:rPr 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r>
              <a:rPr lang="en-US" sz="36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透露你是「過來人」會讓他感受到你是明白他的</a:t>
            </a:r>
            <a:endParaRPr lang="en-US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不談他人的病情，除非患者提問</a:t>
            </a:r>
            <a:endParaRPr lang="en-US" altLang="zh-TW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不涉及患者不願談論的事情</a:t>
            </a:r>
            <a:endParaRPr lang="en-US" altLang="zh-TW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不閒聊他人不相關的事情</a:t>
            </a:r>
            <a:endParaRPr lang="en-US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36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在適當的情形下，以身體的接觸去表示關懷</a:t>
            </a:r>
            <a:endParaRPr lang="en-US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325562"/>
          </a:xfrm>
        </p:spPr>
        <p:txBody>
          <a:bodyPr/>
          <a:lstStyle/>
          <a:p>
            <a:pPr algn="ctr"/>
            <a:r>
              <a:rPr lang="zh-TW" altLang="en-US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 </a:t>
            </a:r>
            <a:r>
              <a:rPr lang="en-US" altLang="zh-TW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–</a:t>
            </a:r>
            <a:r>
              <a:rPr lang="zh-TW" altLang="en-US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話題</a:t>
            </a:r>
            <a:r>
              <a:rPr lang="en-US" altLang="zh-TW" sz="20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20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868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8305800" cy="4572000"/>
          </a:xfrm>
        </p:spPr>
        <p:txBody>
          <a:bodyPr>
            <a:noAutofit/>
          </a:bodyPr>
          <a:lstStyle/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保持和善、鎮定、溫柔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不將自己不愉快的事借機訴苦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與患者一同流淚，但不可失去控制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不向患者發怒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不表現驚慌、錯愕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36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325562"/>
          </a:xfrm>
        </p:spPr>
        <p:txBody>
          <a:bodyPr/>
          <a:lstStyle/>
          <a:p>
            <a:pPr algn="ctr"/>
            <a:r>
              <a:rPr lang="zh-TW" altLang="en-US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 </a:t>
            </a:r>
            <a:r>
              <a:rPr lang="en-US" altLang="zh-TW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–</a:t>
            </a:r>
            <a:r>
              <a:rPr lang="zh-TW" altLang="en-US" sz="40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表情</a:t>
            </a:r>
            <a:r>
              <a:rPr lang="en-US" altLang="zh-TW" sz="20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20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868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81000" y="1600200"/>
            <a:ext cx="8153400" cy="5029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1)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 小心鮮花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細菌感染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2)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 不送危險水果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楊桃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腎臟不好者不可吃、桃子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農藥滲透進果肉、葡萄柚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高血壓患者小心、梨子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拉肚子者不能吃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) </a:t>
            </a:r>
          </a:p>
          <a:p>
            <a:pPr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  按病人身體狀況送蘋果、橘子、葡萄、梨子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有機的最好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3)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 可送書籍、音樂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CD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、好的培靈錄音帶、病人需要的營養品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7924800" cy="1219200"/>
          </a:xfrm>
        </p:spPr>
        <p:txBody>
          <a:bodyPr/>
          <a:lstStyle/>
          <a:p>
            <a:pPr algn="ctr"/>
            <a:r>
              <a:rPr lang="zh-TW" altLang="en-US" sz="6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贈送禮物</a:t>
            </a:r>
            <a:endParaRPr lang="en-US" sz="72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81000" y="1295400"/>
            <a:ext cx="8153400" cy="4419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在患者同意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徵求下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看醫生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散步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做輕微運動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談心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與基督徒患者讀聖經、聽詩歌、靈修分 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   享、禱告</a:t>
            </a:r>
            <a:endParaRPr lang="en-US" altLang="zh-TW" sz="18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143000"/>
          </a:xfrm>
        </p:spPr>
        <p:txBody>
          <a:bodyPr/>
          <a:lstStyle/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陪伴患者</a:t>
            </a:r>
            <a:endParaRPr lang="en-US" sz="54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29600" cy="41148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從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身上謙卑學習</a:t>
            </a:r>
            <a:endParaRPr lang="en-US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以朋友的身份與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相交，不要扮演大英雄</a:t>
            </a:r>
            <a:endParaRPr lang="en-US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找機會幫助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重建他的尊嚴</a:t>
            </a:r>
            <a:endParaRPr lang="en-US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找機會與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一起慶祝</a:t>
            </a:r>
            <a:endParaRPr lang="en-US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與患者同行</a:t>
            </a:r>
            <a:r>
              <a:rPr lang="en-US" sz="2800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11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04800" y="1600200"/>
            <a:ext cx="8534400" cy="41148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將你為他的禱告寫下，作為禮物送給他</a:t>
            </a:r>
          </a:p>
          <a:p>
            <a:r>
              <a:rPr 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求神賜你一個信息可以作為禮物送給他</a:t>
            </a:r>
          </a:p>
          <a:p>
            <a:r>
              <a:rPr 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擅用聖經中描寫神的形象去介紹神</a:t>
            </a:r>
          </a:p>
          <a:p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尋找</a:t>
            </a:r>
            <a:r>
              <a:rPr lang="en-US" sz="36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機會為病人禱告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457200"/>
            <a:ext cx="7924800" cy="1219200"/>
          </a:xfrm>
        </p:spPr>
        <p:txBody>
          <a:bodyPr/>
          <a:lstStyle/>
          <a:p>
            <a:pPr algn="ctr"/>
            <a:r>
              <a:rPr lang="zh-TW" altLang="en-US" sz="4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鼓勵患者的靈性</a:t>
            </a:r>
            <a:r>
              <a:rPr lang="en-US" sz="4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endParaRPr 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062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29600" cy="4114800"/>
          </a:xfrm>
        </p:spPr>
        <p:txBody>
          <a:bodyPr>
            <a:normAutofit lnSpcReduction="10000"/>
          </a:bodyPr>
          <a:lstStyle/>
          <a:p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在他身旁</a:t>
            </a:r>
            <a:r>
              <a:rPr lang="en-US" altLang="zh-TW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是為了自己</a:t>
            </a:r>
            <a:endParaRPr lang="en-US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為了達到自己的目的</a:t>
            </a: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不請自來的探訪</a:t>
            </a:r>
          </a:p>
          <a:p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作任何的推銷</a:t>
            </a:r>
            <a:r>
              <a:rPr lang="en-US" altLang="zh-TW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包括信心醫治</a:t>
            </a:r>
            <a:endParaRPr lang="en-US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施壓力要病人信耶穌</a:t>
            </a:r>
            <a:endParaRPr lang="en-US" sz="28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應避免的事</a:t>
            </a:r>
            <a:r>
              <a:rPr lang="en-US" sz="4800" dirty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800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460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8229600" cy="4419600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忘記自己應有的角色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忽冷忽熱的關懷</a:t>
            </a: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接受重禮</a:t>
            </a:r>
          </a:p>
          <a:p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干涉病人的財務</a:t>
            </a:r>
            <a:endParaRPr lang="en-US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介入病家的紛爭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325562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應避免的事</a:t>
            </a:r>
            <a: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8760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305800" cy="41148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0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與神中間的橋樑</a:t>
            </a:r>
            <a:endParaRPr lang="en-US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lvl="1" indent="0">
              <a:buNone/>
            </a:pP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(彼得前書 2:9 你是君尊的祭</a:t>
            </a:r>
            <a:r>
              <a:rPr lang="ja-JP" alt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司</a:t>
            </a:r>
            <a:r>
              <a:rPr lang="en-US" altLang="ja-JP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4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lvl="1" indent="0">
              <a:buNone/>
            </a:pPr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靠</a:t>
            </a:r>
            <a:r>
              <a:rPr lang="en-US" sz="4000" b="1" dirty="0" smtClean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信心</a:t>
            </a:r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將病人帶到神的面前，因為</a:t>
            </a:r>
            <a:r>
              <a:rPr 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神</a:t>
            </a:r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en-US" sz="4000" b="1" dirty="0" smtClean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希望</a:t>
            </a:r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sz="4000" b="1" dirty="0" smtClean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</a:t>
            </a:r>
            <a:r>
              <a:rPr 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的源頭</a:t>
            </a: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401762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你的角色 – 橋樑</a:t>
            </a:r>
            <a: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4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001000" cy="4114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是病人與社區資源中間的橋樑</a:t>
            </a:r>
          </a:p>
          <a:p>
            <a:pPr marL="457200" lvl="1" indent="0">
              <a:buNone/>
            </a:pPr>
            <a:r>
              <a:rPr lang="en-US" sz="4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</a:t>
            </a:r>
            <a:r>
              <a:rPr lang="zh-TW" altLang="en-US" sz="4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患者</a:t>
            </a:r>
            <a:r>
              <a:rPr lang="en-US" sz="44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知道社區的資源</a:t>
            </a:r>
            <a:endParaRPr lang="en-US" sz="4400" b="1" dirty="0">
              <a:solidFill>
                <a:schemeClr val="accent5">
                  <a:lumMod val="40000"/>
                  <a:lumOff val="60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401762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你的角色 – 橋樑</a:t>
            </a:r>
            <a: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1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探</a:t>
            </a:r>
            <a:r>
              <a:rPr lang="zh-TW" altLang="en-US" sz="6600" b="1" dirty="0" smtClean="0">
                <a:latin typeface="標楷體" pitchFamily="65" charset="-120"/>
                <a:ea typeface="標楷體" pitchFamily="65" charset="-120"/>
              </a:rPr>
              <a:t>訪事奉</a:t>
            </a: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者基本態度</a:t>
            </a:r>
            <a:endParaRPr lang="en-US" sz="6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zh-TW" altLang="en-US" sz="5400" b="1" dirty="0" smtClean="0"/>
              <a:t>獲得准許</a:t>
            </a:r>
            <a:endParaRPr lang="en-US" altLang="zh-TW" sz="5400" b="1" dirty="0" smtClean="0"/>
          </a:p>
          <a:p>
            <a:pPr algn="ctr"/>
            <a:r>
              <a:rPr lang="zh-TW" altLang="en-US" sz="5400" b="1" dirty="0" smtClean="0"/>
              <a:t>保持敏銳</a:t>
            </a:r>
            <a:r>
              <a:rPr lang="en-US" altLang="zh-TW" sz="5400" b="1" dirty="0" smtClean="0"/>
              <a:t>(</a:t>
            </a:r>
            <a:r>
              <a:rPr lang="zh-TW" altLang="en-US" sz="5400" b="1" dirty="0" smtClean="0"/>
              <a:t>敏感</a:t>
            </a:r>
            <a:r>
              <a:rPr lang="en-US" altLang="zh-TW" sz="5400" b="1" dirty="0" smtClean="0"/>
              <a:t>)</a:t>
            </a:r>
          </a:p>
          <a:p>
            <a:pPr algn="ctr"/>
            <a:r>
              <a:rPr lang="zh-TW" altLang="en-US" sz="5400" b="1" dirty="0" smtClean="0"/>
              <a:t>尊重</a:t>
            </a:r>
            <a:endParaRPr lang="en-US" sz="5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305800" cy="4114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如何幫助病人從表達肉身的痛苦轉到表達他心靈的需要</a:t>
            </a:r>
          </a:p>
          <a:p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如何幫助病人將話題轉入靈性的層面</a:t>
            </a:r>
            <a:r>
              <a:rPr lang="en-US" altLang="zh-TW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好使上帝成為談話的一部分</a:t>
            </a:r>
            <a:r>
              <a:rPr lang="en-US" altLang="zh-TW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401762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轉入</a:t>
            </a:r>
            <a:r>
              <a:rPr lang="zh-TW" altLang="en-US" sz="44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靈性話題</a:t>
            </a:r>
            <a:r>
              <a:rPr lang="en-US" sz="44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的技巧</a:t>
            </a:r>
            <a: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4632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29600" cy="4114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幫病人從講述過去及現況轉到討論他的將來</a:t>
            </a: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幫病人從講述自己轉到討論他與家人、朋友、和神的關係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401762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轉入</a:t>
            </a:r>
            <a:r>
              <a:rPr lang="zh-TW" altLang="en-US" sz="44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靈性話</a:t>
            </a:r>
            <a:r>
              <a:rPr lang="en-US" sz="44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題的技巧</a:t>
            </a:r>
            <a:r>
              <a:rPr lang="en-US" sz="3200" dirty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796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4114800"/>
          </a:xfrm>
        </p:spPr>
        <p:txBody>
          <a:bodyPr>
            <a:normAutofit/>
          </a:bodyPr>
          <a:lstStyle/>
          <a:p>
            <a:r>
              <a:rPr lang="ja-JP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約翰一書 </a:t>
            </a:r>
            <a:r>
              <a:rPr lang="en-US" altLang="ja-JP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4:12 </a:t>
            </a:r>
            <a:r>
              <a:rPr lang="ja-JP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從來沒有人見過神；如果我們彼此相愛，神就住在我們裡面，他的愛也就在我們裡面得以完</a:t>
            </a:r>
            <a:r>
              <a:rPr lang="ja-JP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全了。</a:t>
            </a:r>
            <a:endParaRPr lang="ja-JP" altLang="en-US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325562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神的愛如何得以完全？</a:t>
            </a:r>
            <a: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249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4114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你有否想到神的愛要等到我們去愛祂所愛的人才得以完全?</a:t>
            </a:r>
          </a:p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為甚麼在痛苦中的人會覺得神不存在？</a:t>
            </a:r>
            <a:endParaRPr lang="en-US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401762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神的愛如何得以完全？</a:t>
            </a:r>
            <a: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  <a:t/>
            </a:r>
            <a:br>
              <a:rPr lang="en-US" sz="4400" b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1043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81000" y="1600200"/>
            <a:ext cx="8153400" cy="4800600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謝謝對方給你探訪的機會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簡述交談的重點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澄清任何有疑問的地方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徵求對方下一次探訪或聯絡的時間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如果對方願意，按對方的需求以祝禱結束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離開後，自己禱告求耶穌的寶血潔淨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探訪後，記錄交談的重點和需要跟進的項目 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0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探訪結束後</a:t>
            </a:r>
            <a:endParaRPr lang="en-US" sz="60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382000" cy="4876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探訪前有否祈禱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有否聆聽</a:t>
            </a:r>
            <a:r>
              <a:rPr lang="en-US" sz="3200" b="1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lvl="1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對他的狀況知多少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對他的心情知多少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對他的靈性光景知多少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有否擅自給意見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有困難滿足他的需要嗎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探訪時間長短是否合適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32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探訪前後自己心裏感覺如何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﹖</a:t>
            </a:r>
            <a:endParaRPr lang="en-US" sz="1800" b="1" dirty="0" smtClean="0">
              <a:latin typeface="標楷體" pitchFamily="65" charset="-120"/>
              <a:ea typeface="標楷體" pitchFamily="65" charset="-120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0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探訪後的自我檢討</a:t>
            </a:r>
            <a:endParaRPr lang="en-US" sz="54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54762"/>
          </a:xfrm>
        </p:spPr>
        <p:txBody>
          <a:bodyPr/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zh-TW" altLang="en-US" dirty="0" smtClean="0"/>
              <a:t>                                  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總結</a:t>
            </a: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探訪是關懷行動的一個過程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與對方建立關係和彼此的信任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以對方的需求和感受為中心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協助對方滿足他的需求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讓你自己成為神施恩的管道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帶領對方來信靠耶穌和經歷主 </a:t>
            </a:r>
            <a:r>
              <a:rPr lang="en-US" sz="4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4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靈活運用原則，讓聖靈來帶領你 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583362"/>
          </a:xfrm>
        </p:spPr>
        <p:txBody>
          <a:bodyPr/>
          <a:lstStyle/>
          <a:p>
            <a:pPr lvl="0"/>
            <a:r>
              <a:rPr lang="zh-TW" altLang="en-US" dirty="0" smtClean="0"/>
              <a:t>                    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                </a:t>
            </a:r>
            <a:r>
              <a:rPr lang="zh-TW" altLang="en-US" sz="36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參考和閱讀資料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altLang="zh-TW" sz="3200" dirty="0" smtClean="0"/>
              <a:t>1.</a:t>
            </a:r>
            <a:r>
              <a:rPr lang="zh-TW" altLang="en-US" sz="3200" dirty="0" smtClean="0"/>
              <a:t> 關懷病人常識手冊，</a:t>
            </a:r>
            <a:r>
              <a:rPr lang="zh-TW" altLang="en-US" sz="2400" dirty="0" smtClean="0"/>
              <a:t>基督教角聲佈道團</a:t>
            </a:r>
            <a:r>
              <a:rPr lang="en-US" sz="2400" dirty="0" smtClean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altLang="zh-TW" sz="3200" dirty="0" smtClean="0"/>
              <a:t>2.</a:t>
            </a:r>
            <a:r>
              <a:rPr lang="zh-TW" altLang="en-US" sz="3200" dirty="0" smtClean="0"/>
              <a:t> 默默相伴─給關顧者的指引和默想操練</a:t>
            </a:r>
            <a:r>
              <a:rPr lang="en-US" sz="3200" dirty="0" smtClean="0"/>
              <a:t>Caring Ministry-A Contemplative Approach to Pastoral Care</a:t>
            </a:r>
            <a:r>
              <a:rPr lang="en-US" sz="2400" dirty="0" smtClean="0"/>
              <a:t>, Sarah A. Butler, </a:t>
            </a:r>
            <a:r>
              <a:rPr lang="zh-TW" altLang="en-US" sz="2400" dirty="0" smtClean="0"/>
              <a:t>基道出版社，</a:t>
            </a:r>
            <a:r>
              <a:rPr lang="en-US" sz="2400" dirty="0" smtClean="0"/>
              <a:t>2004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altLang="zh-TW" sz="3200" dirty="0" smtClean="0"/>
              <a:t>3.</a:t>
            </a:r>
            <a:r>
              <a:rPr lang="zh-TW" altLang="en-US" sz="3200" dirty="0" smtClean="0"/>
              <a:t> </a:t>
            </a:r>
            <a:r>
              <a:rPr lang="en-US" sz="3200" dirty="0" smtClean="0"/>
              <a:t>Don’t Sing Songs to a Heavy Heart, Dr. Kenneth </a:t>
            </a:r>
            <a:r>
              <a:rPr lang="en-US" sz="3200" dirty="0" err="1" smtClean="0"/>
              <a:t>Haug</a:t>
            </a:r>
            <a:r>
              <a:rPr lang="en-US" altLang="zh-TW" sz="3200" dirty="0" err="1" smtClean="0"/>
              <a:t>H</a:t>
            </a:r>
            <a:r>
              <a:rPr lang="en-US" sz="3200" dirty="0" smtClean="0"/>
              <a:t>, </a:t>
            </a:r>
            <a:r>
              <a:rPr lang="en-US" sz="2400" dirty="0" smtClean="0"/>
              <a:t>Stephen Ministries, St. Louis, MO, 2004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295400"/>
          </a:xfrm>
        </p:spPr>
        <p:txBody>
          <a:bodyPr/>
          <a:lstStyle/>
          <a:p>
            <a:pPr algn="ctr"/>
            <a:r>
              <a:rPr lang="zh-TW" altLang="en-US" sz="60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獲得准許</a:t>
            </a:r>
            <a:endParaRPr lang="en-US" sz="60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600200"/>
            <a:ext cx="8534400" cy="495300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3200" b="1" u="sng" dirty="0" smtClean="0"/>
              <a:t>探訪之前</a:t>
            </a:r>
            <a:r>
              <a:rPr lang="zh-TW" altLang="en-US" sz="3200" b="1" dirty="0" smtClean="0"/>
              <a:t>先徵求對方的同意才去 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事先聯絡好探訪的時間和長短 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先禱告求聖靈引導 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預備自己，將你的焦慮或擔心交託給主 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穿著樸實、不要穿金帶銀、抹香水 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準時到達</a:t>
            </a:r>
            <a:endParaRPr lang="en-US" sz="3200" b="1" dirty="0" smtClean="0"/>
          </a:p>
          <a:p>
            <a:pPr lvl="0"/>
            <a:r>
              <a:rPr lang="zh-TW" altLang="en-US" sz="3200" b="1" dirty="0" smtClean="0"/>
              <a:t>在探訪中要做任何事情：幫忙家務、唱詩歌、分享福音、讀經、禱告，也需徵求患者同意</a:t>
            </a:r>
            <a:endParaRPr lang="en-US" sz="20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66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保持敏銳</a:t>
            </a:r>
            <a:endParaRPr lang="en-US" sz="66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態度</a:t>
            </a:r>
            <a:endParaRPr lang="en-US" altLang="zh-TW" sz="4800" b="1" dirty="0" smtClean="0"/>
          </a:p>
          <a:p>
            <a:pPr algn="ctr"/>
            <a:r>
              <a:rPr lang="zh-TW" altLang="en-US" sz="4800" b="1" dirty="0" smtClean="0"/>
              <a:t>言語</a:t>
            </a:r>
            <a:endParaRPr lang="en-US" altLang="zh-TW" sz="4800" b="1" dirty="0" smtClean="0"/>
          </a:p>
          <a:p>
            <a:pPr algn="ctr"/>
            <a:r>
              <a:rPr lang="zh-TW" altLang="en-US" sz="4800" b="1" dirty="0" smtClean="0"/>
              <a:t>表情</a:t>
            </a:r>
            <a:endParaRPr lang="en-US" altLang="zh-TW" sz="4800" b="1" dirty="0" smtClean="0"/>
          </a:p>
          <a:p>
            <a:pPr algn="ctr"/>
            <a:r>
              <a:rPr lang="zh-TW" altLang="en-US" sz="4800" b="1" dirty="0" smtClean="0"/>
              <a:t>話題</a:t>
            </a:r>
            <a:endParaRPr lang="en-US" sz="4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5029200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sz="4000" b="1" dirty="0" err="1" smtClean="0">
                <a:latin typeface="標楷體" pitchFamily="65" charset="-120"/>
                <a:ea typeface="標楷體" pitchFamily="65" charset="-120"/>
              </a:rPr>
              <a:t>不能喧賓奪主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，以病患為中心，不是以你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你們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自己為中心。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 關懷病人不是為了證明自己或彌補自己情感的需要。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 不是「我是來帶領他」的自大心理；而是基於「互惠、互助、分享、分擔」彼此平行的關係流露關懷。</a:t>
            </a:r>
            <a:r>
              <a:rPr lang="zh-TW" altLang="en-US" sz="4000" b="1" u="sng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sz="40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417638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</a:t>
            </a:r>
            <a:r>
              <a:rPr lang="en-US" altLang="zh-TW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態度</a:t>
            </a:r>
            <a:r>
              <a:rPr lang="en-US" altLang="zh-TW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sz="28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反直覺的關懷觀念</a:t>
            </a:r>
            <a:r>
              <a:rPr lang="en-US" altLang="zh-TW" sz="2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sz="2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>Counter-intuitive caring</a:t>
            </a:r>
            <a:r>
              <a:rPr lang="en-US" altLang="zh-TW" sz="2400" b="1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>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3184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28600" y="1600200"/>
            <a:ext cx="8763000" cy="5029200"/>
          </a:xfrm>
        </p:spPr>
        <p:txBody>
          <a:bodyPr>
            <a:noAutofit/>
          </a:bodyPr>
          <a:lstStyle/>
          <a:p>
            <a:pPr lvl="0"/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以關懷為主導，而不是別有企圖</a:t>
            </a:r>
            <a:r>
              <a:rPr lang="en-US" sz="36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論斷、好奇、銷售、強迫性傳教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等</a:t>
            </a:r>
            <a:r>
              <a:rPr lang="en-US" sz="36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sz="36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不是人情虛應，也不是交差了事；而是甘心地付出愛心，善用同理心。</a:t>
            </a:r>
            <a:endParaRPr lang="en-US" sz="36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不是表達個人善意或意見</a:t>
            </a:r>
            <a:r>
              <a:rPr lang="en-US" sz="3600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看法 ；而是順服聖靈感動，成為神恩典的管道。</a:t>
            </a:r>
            <a:endParaRPr lang="en-US" sz="3600" b="1" dirty="0" smtClean="0">
              <a:latin typeface="標楷體" pitchFamily="65" charset="-120"/>
              <a:ea typeface="標楷體" pitchFamily="65" charset="-120"/>
            </a:endParaRPr>
          </a:p>
          <a:p>
            <a:endParaRPr lang="en-US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417638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</a:t>
            </a:r>
            <a:r>
              <a:rPr lang="en-US" altLang="zh-TW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態度</a:t>
            </a:r>
            <a:r>
              <a:rPr lang="en-US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sz="2800" b="1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反直覺的關懷觀念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9408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41148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病人是個人，不是你的差事</a:t>
            </a:r>
          </a:p>
          <a:p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著重在</a:t>
            </a:r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病人最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真實</a:t>
            </a:r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的需要</a:t>
            </a:r>
            <a:endParaRPr lang="en-US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對病人來說，</a:t>
            </a:r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你的為人比你的幫忙更重要</a:t>
            </a:r>
            <a:endParaRPr lang="en-US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en-US" sz="4400" b="1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我們關懷病人，神關懷我們</a:t>
            </a:r>
            <a:endParaRPr lang="en-US" sz="28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417638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</a:t>
            </a:r>
            <a:r>
              <a:rPr lang="en-US" altLang="zh-TW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態度</a:t>
            </a:r>
            <a:r>
              <a:rPr lang="en-US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9408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457200" y="1371600"/>
            <a:ext cx="8077200" cy="525780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需要安靜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- 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避免人多吵雜，避免增加病家招待的負擔。</a:t>
            </a:r>
            <a:endParaRPr lang="en-US" sz="28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留意病人體能狀況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-    1). 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倘若病人正在進行注射或診治，不要打斷醫生或護士的工作；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   2).  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倘若病人身體虛弱或沒反應，探訪要適可而止。</a:t>
            </a:r>
            <a:endParaRPr lang="en-US" sz="2800" b="1" dirty="0" smtClean="0"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病人經歷多方面的限制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飲食、睡眠、行動、社交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0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失落感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失去健康的把握、失去體重、失去頭髮、失去歡笑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0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精神負荷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擔心、憂愁、害怕、孤單、憂鬱</a:t>
            </a:r>
            <a:r>
              <a:rPr lang="en-US" sz="2800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219200"/>
          </a:xfrm>
        </p:spPr>
        <p:txBody>
          <a:bodyPr/>
          <a:lstStyle/>
          <a:p>
            <a:pPr algn="ctr"/>
            <a:r>
              <a:rPr lang="zh-TW" altLang="en-US" sz="6000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體恤病患的處境</a:t>
            </a:r>
            <a:endParaRPr lang="en-US" sz="6000" b="1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502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800" b="1" dirty="0" err="1" smtClean="0">
                <a:latin typeface="標楷體" pitchFamily="65" charset="-120"/>
                <a:ea typeface="標楷體" pitchFamily="65" charset="-120"/>
              </a:rPr>
              <a:t>多聆聽，少說話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。  </a:t>
            </a:r>
            <a:endParaRPr lang="en-US" sz="48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sz="4800" b="1" dirty="0" err="1" smtClean="0">
                <a:latin typeface="標楷體" pitchFamily="65" charset="-120"/>
                <a:ea typeface="標楷體" pitchFamily="65" charset="-120"/>
              </a:rPr>
              <a:t>投入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回應</a:t>
            </a:r>
            <a:r>
              <a:rPr lang="en-US" sz="4800" b="1" dirty="0" err="1" smtClean="0">
                <a:latin typeface="標楷體" pitchFamily="65" charset="-120"/>
                <a:ea typeface="標楷體" pitchFamily="65" charset="-120"/>
              </a:rPr>
              <a:t>病人的觀點和感受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同理心的使用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sz="48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sz="4800" b="1" dirty="0" err="1" smtClean="0">
                <a:latin typeface="標楷體" pitchFamily="65" charset="-120"/>
                <a:ea typeface="標楷體" pitchFamily="65" charset="-120"/>
              </a:rPr>
              <a:t>不擅自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給予病人他沒有詢問的</a:t>
            </a:r>
            <a:r>
              <a:rPr lang="en-US" sz="4800" b="1" dirty="0" err="1" smtClean="0">
                <a:latin typeface="標楷體" pitchFamily="65" charset="-120"/>
                <a:ea typeface="標楷體" pitchFamily="65" charset="-120"/>
              </a:rPr>
              <a:t>意見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；不做醫生。</a:t>
            </a:r>
            <a:endParaRPr 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417638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保持敏銳 </a:t>
            </a:r>
            <a:r>
              <a:rPr lang="en-US" altLang="zh-TW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–</a:t>
            </a:r>
            <a:r>
              <a:rPr lang="zh-TW" altLang="en-US" sz="4800" b="1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言語</a:t>
            </a:r>
            <a:r>
              <a:rPr lang="en-US" altLang="zh-TW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sz="2800" dirty="0" err="1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反直覺的關懷觀念</a:t>
            </a:r>
            <a:r>
              <a:rPr lang="en-US" altLang="zh-TW" sz="2800" dirty="0" smtClean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sz="2400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>Counter-intuitive caring</a:t>
            </a:r>
            <a:r>
              <a:rPr lang="en-US" altLang="zh-TW" sz="2400" dirty="0" smtClean="0">
                <a:solidFill>
                  <a:srgbClr val="FFFF00"/>
                </a:solidFill>
                <a:latin typeface="Trebuchet MS" panose="020B0603020202020204" pitchFamily="34" charset="0"/>
              </a:rPr>
              <a:t>)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zh-TW" altLang="en-US" b="1" u="sng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b="1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184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726</TotalTime>
  <Words>1392</Words>
  <Application>Microsoft Office PowerPoint</Application>
  <PresentationFormat>On-screen Show (4:3)</PresentationFormat>
  <Paragraphs>137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微軟正黑體</vt:lpstr>
      <vt:lpstr>新細明體</vt:lpstr>
      <vt:lpstr>標楷體</vt:lpstr>
      <vt:lpstr>標楷體</vt:lpstr>
      <vt:lpstr>Arial</vt:lpstr>
      <vt:lpstr>Arial Narrow</vt:lpstr>
      <vt:lpstr>Calibri</vt:lpstr>
      <vt:lpstr>Trebuchet MS</vt:lpstr>
      <vt:lpstr>Horizon</vt:lpstr>
      <vt:lpstr>探訪病友服事</vt:lpstr>
      <vt:lpstr>探訪事奉者基本態度</vt:lpstr>
      <vt:lpstr>獲得准許</vt:lpstr>
      <vt:lpstr>保持敏銳</vt:lpstr>
      <vt:lpstr>保持敏銳- 態度 反直覺的關懷觀念(Counter-intuitive caring)</vt:lpstr>
      <vt:lpstr>保持敏銳- 態度 反直覺的關懷觀念</vt:lpstr>
      <vt:lpstr>保持敏銳- 態度 </vt:lpstr>
      <vt:lpstr>體恤病患的處境</vt:lpstr>
      <vt:lpstr>保持敏銳 –言語 反直覺的關懷觀念(Counter-intuitive caring)</vt:lpstr>
      <vt:lpstr>保持敏銳 –話題 </vt:lpstr>
      <vt:lpstr>保持敏銳 –表情 </vt:lpstr>
      <vt:lpstr>贈送禮物</vt:lpstr>
      <vt:lpstr>陪伴患者</vt:lpstr>
      <vt:lpstr>與患者同行 </vt:lpstr>
      <vt:lpstr>鼓勵患者的靈性 </vt:lpstr>
      <vt:lpstr>應避免的事 </vt:lpstr>
      <vt:lpstr>應避免的事 </vt:lpstr>
      <vt:lpstr>你的角色 – 橋樑 </vt:lpstr>
      <vt:lpstr>你的角色 – 橋樑 </vt:lpstr>
      <vt:lpstr>轉入靈性話題的技巧 </vt:lpstr>
      <vt:lpstr>轉入靈性話題的技巧 </vt:lpstr>
      <vt:lpstr>神的愛如何得以完全？ </vt:lpstr>
      <vt:lpstr>神的愛如何得以完全？ </vt:lpstr>
      <vt:lpstr>探訪結束後</vt:lpstr>
      <vt:lpstr>探訪後的自我檢討</vt:lpstr>
      <vt:lpstr>                                   總結 -探訪是關懷行動的一個過程  -與對方建立關係和彼此的信任  -以對方的需求和感受為中心  -協助對方滿足他的需求  -讓你自己成為神施恩的管道  -帶領對方來信靠耶穌和經歷主  -靈活運用原則，讓聖靈來帶領你  </vt:lpstr>
      <vt:lpstr>                                                       參考和閱讀資料   1. 關懷病人常識手冊，基督教角聲佈道團  2. 默默相伴─給關顧者的指引和默想操練Caring Ministry-A Contemplative Approach to Pastoral Care, Sarah A. Butler, 基道出版社，2004 3. Don’t Sing Songs to a Heavy Heart, Dr. Kenneth HaugH, Stephen Ministries, St. Louis, MO, 2004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2 training</dc:title>
  <dc:creator>Ernest</dc:creator>
  <cp:lastModifiedBy>EFCALH MANDARIN</cp:lastModifiedBy>
  <cp:revision>121</cp:revision>
  <dcterms:created xsi:type="dcterms:W3CDTF">2014-01-16T17:44:15Z</dcterms:created>
  <dcterms:modified xsi:type="dcterms:W3CDTF">2015-09-17T17:15:23Z</dcterms:modified>
</cp:coreProperties>
</file>