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4" r:id="rId1"/>
  </p:sldMasterIdLst>
  <p:notesMasterIdLst>
    <p:notesMasterId r:id="rId19"/>
  </p:notesMasterIdLst>
  <p:handoutMasterIdLst>
    <p:handoutMasterId r:id="rId20"/>
  </p:handoutMasterIdLst>
  <p:sldIdLst>
    <p:sldId id="280" r:id="rId2"/>
    <p:sldId id="285" r:id="rId3"/>
    <p:sldId id="286" r:id="rId4"/>
    <p:sldId id="278" r:id="rId5"/>
    <p:sldId id="283" r:id="rId6"/>
    <p:sldId id="267" r:id="rId7"/>
    <p:sldId id="263" r:id="rId8"/>
    <p:sldId id="268" r:id="rId9"/>
    <p:sldId id="266" r:id="rId10"/>
    <p:sldId id="269" r:id="rId11"/>
    <p:sldId id="265" r:id="rId12"/>
    <p:sldId id="270" r:id="rId13"/>
    <p:sldId id="264" r:id="rId14"/>
    <p:sldId id="271" r:id="rId15"/>
    <p:sldId id="284" r:id="rId16"/>
    <p:sldId id="273" r:id="rId17"/>
    <p:sldId id="282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00"/>
    <a:srgbClr val="003300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53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67514-21F0-4967-9C15-91F461DD5A76}" type="doc">
      <dgm:prSet loTypeId="urn:microsoft.com/office/officeart/2005/8/layout/pyramid1" loCatId="pyramid" qsTypeId="urn:microsoft.com/office/officeart/2005/8/quickstyle/simple4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49F3288E-5249-42DE-8294-2F46F2116B80}">
      <dgm:prSet phldrT="[Text]" custT="1"/>
      <dgm:spPr/>
      <dgm:t>
        <a:bodyPr anchor="b"/>
        <a:lstStyle/>
        <a:p>
          <a:pPr>
            <a:spcAft>
              <a:spcPct val="35000"/>
            </a:spcAft>
          </a:pPr>
          <a:endParaRPr lang="en-US" sz="1400" dirty="0" smtClean="0"/>
        </a:p>
        <a:p>
          <a:pPr>
            <a:spcAft>
              <a:spcPts val="240"/>
            </a:spcAft>
          </a:pPr>
          <a:r>
            <a:rPr lang="en-US" sz="2000" b="1" dirty="0" smtClean="0">
              <a:latin typeface="Arial" pitchFamily="34" charset="0"/>
              <a:cs typeface="Arial" pitchFamily="34" charset="0"/>
            </a:rPr>
            <a:t>Biblical </a:t>
          </a:r>
        </a:p>
        <a:p>
          <a:pPr>
            <a:spcAft>
              <a:spcPts val="240"/>
            </a:spcAft>
          </a:pPr>
          <a:r>
            <a:rPr lang="en-US" sz="2000" b="1" dirty="0" smtClean="0">
              <a:latin typeface="Arial" pitchFamily="34" charset="0"/>
              <a:cs typeface="Arial" pitchFamily="34" charset="0"/>
            </a:rPr>
            <a:t>Principles</a:t>
          </a:r>
          <a:endParaRPr lang="en-US" sz="2000" b="1" dirty="0">
            <a:latin typeface="Arial" pitchFamily="34" charset="0"/>
            <a:cs typeface="Arial" pitchFamily="34" charset="0"/>
          </a:endParaRPr>
        </a:p>
      </dgm:t>
    </dgm:pt>
    <dgm:pt modelId="{D834AD6A-5EF7-45F8-AED8-37B1D3F72A99}" type="parTrans" cxnId="{56E35F9A-1AE4-4184-88DF-73C442D8A1B8}">
      <dgm:prSet/>
      <dgm:spPr/>
      <dgm:t>
        <a:bodyPr/>
        <a:lstStyle/>
        <a:p>
          <a:endParaRPr lang="en-US"/>
        </a:p>
      </dgm:t>
    </dgm:pt>
    <dgm:pt modelId="{FBD3D15E-5D5A-43B6-8AA4-ECB44FADDAA3}" type="sibTrans" cxnId="{56E35F9A-1AE4-4184-88DF-73C442D8A1B8}">
      <dgm:prSet/>
      <dgm:spPr/>
      <dgm:t>
        <a:bodyPr/>
        <a:lstStyle/>
        <a:p>
          <a:endParaRPr lang="en-US"/>
        </a:p>
      </dgm:t>
    </dgm:pt>
    <dgm:pt modelId="{BEB8A1B9-517D-4404-9136-54D4657FCC28}" type="pres">
      <dgm:prSet presAssocID="{55167514-21F0-4967-9C15-91F461DD5A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7104E5-BA30-4B64-976A-C6D20624FF89}" type="pres">
      <dgm:prSet presAssocID="{49F3288E-5249-42DE-8294-2F46F2116B80}" presName="Name8" presStyleCnt="0"/>
      <dgm:spPr/>
    </dgm:pt>
    <dgm:pt modelId="{0891A8C1-3C0F-4B5C-B77F-A2AD7DD26819}" type="pres">
      <dgm:prSet presAssocID="{49F3288E-5249-42DE-8294-2F46F2116B80}" presName="level" presStyleLbl="node1" presStyleIdx="0" presStyleCnt="1" custLinFactNeighborX="4545" custLinFactNeighborY="754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E5D01-BF92-4131-BE21-9F5638D23647}" type="pres">
      <dgm:prSet presAssocID="{49F3288E-5249-42DE-8294-2F46F2116B8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640437-AC49-824C-BE01-C1B9091076B0}" type="presOf" srcId="{49F3288E-5249-42DE-8294-2F46F2116B80}" destId="{0891A8C1-3C0F-4B5C-B77F-A2AD7DD26819}" srcOrd="0" destOrd="0" presId="urn:microsoft.com/office/officeart/2005/8/layout/pyramid1"/>
    <dgm:cxn modelId="{56E35F9A-1AE4-4184-88DF-73C442D8A1B8}" srcId="{55167514-21F0-4967-9C15-91F461DD5A76}" destId="{49F3288E-5249-42DE-8294-2F46F2116B80}" srcOrd="0" destOrd="0" parTransId="{D834AD6A-5EF7-45F8-AED8-37B1D3F72A99}" sibTransId="{FBD3D15E-5D5A-43B6-8AA4-ECB44FADDAA3}"/>
    <dgm:cxn modelId="{3D1E12AF-DF8E-9C4F-A3D2-324DC536B0EF}" type="presOf" srcId="{49F3288E-5249-42DE-8294-2F46F2116B80}" destId="{917E5D01-BF92-4131-BE21-9F5638D23647}" srcOrd="1" destOrd="0" presId="urn:microsoft.com/office/officeart/2005/8/layout/pyramid1"/>
    <dgm:cxn modelId="{6FCA8968-8486-8C47-A157-D061DE8179FF}" type="presOf" srcId="{55167514-21F0-4967-9C15-91F461DD5A76}" destId="{BEB8A1B9-517D-4404-9136-54D4657FCC28}" srcOrd="0" destOrd="0" presId="urn:microsoft.com/office/officeart/2005/8/layout/pyramid1"/>
    <dgm:cxn modelId="{14B155E9-0413-0643-97BB-1419ACE0334A}" type="presParOf" srcId="{BEB8A1B9-517D-4404-9136-54D4657FCC28}" destId="{EF7104E5-BA30-4B64-976A-C6D20624FF89}" srcOrd="0" destOrd="0" presId="urn:microsoft.com/office/officeart/2005/8/layout/pyramid1"/>
    <dgm:cxn modelId="{5DFF9C30-5E91-EB4F-95B8-BED433A1D792}" type="presParOf" srcId="{EF7104E5-BA30-4B64-976A-C6D20624FF89}" destId="{0891A8C1-3C0F-4B5C-B77F-A2AD7DD26819}" srcOrd="0" destOrd="0" presId="urn:microsoft.com/office/officeart/2005/8/layout/pyramid1"/>
    <dgm:cxn modelId="{5E39C437-8F6F-0D47-8C32-C3381C2B13E1}" type="presParOf" srcId="{EF7104E5-BA30-4B64-976A-C6D20624FF89}" destId="{917E5D01-BF92-4131-BE21-9F5638D2364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1A8C1-3C0F-4B5C-B77F-A2AD7DD26819}">
      <dsp:nvSpPr>
        <dsp:cNvPr id="0" name=""/>
        <dsp:cNvSpPr/>
      </dsp:nvSpPr>
      <dsp:spPr>
        <a:xfrm>
          <a:off x="0" y="0"/>
          <a:ext cx="1676399" cy="1346200"/>
        </a:xfrm>
        <a:prstGeom prst="trapezoid">
          <a:avLst>
            <a:gd name="adj" fmla="val 62264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</a:schemeClr>
              <a:schemeClr val="accent1"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24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Biblical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240"/>
            </a:spcAft>
          </a:pPr>
          <a:r>
            <a:rPr lang="en-US" sz="2000" b="1" kern="1200" dirty="0" smtClean="0">
              <a:latin typeface="Arial" pitchFamily="34" charset="0"/>
              <a:cs typeface="Arial" pitchFamily="34" charset="0"/>
            </a:rPr>
            <a:t>Principles</a:t>
          </a:r>
          <a:endParaRPr lang="en-US" sz="2000" b="1" kern="1200" dirty="0">
            <a:latin typeface="Arial" pitchFamily="34" charset="0"/>
            <a:cs typeface="Arial" pitchFamily="34" charset="0"/>
          </a:endParaRPr>
        </a:p>
      </dsp:txBody>
      <dsp:txXfrm>
        <a:off x="0" y="0"/>
        <a:ext cx="1676399" cy="1346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5FC9A79-A6E2-4BBA-97EA-A8AB3B4A9F02}" type="datetimeFigureOut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CA6E2BD-EDDC-41A4-B47D-E24C04A3B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08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0D7246-3BFE-4A76-B2DD-7B500EFF4880}" type="datetimeFigureOut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7B75AF-6046-409F-BA0E-08B2EF51B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76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</p:spPr>
        <p:txBody>
          <a:bodyPr lIns="93177" tIns="46589" rIns="93177" bIns="46589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26B7B35-1F54-4E5A-BB1B-2BC3D658B56B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50A90D-7258-457B-BA6D-6E3263D344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A292B8-5E7B-47BC-B612-7A80CE000F5F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87A748-0DAE-449B-B041-3F4156C54F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E12134-844D-4DAD-A233-97F448246747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FFCAD-6181-4E4A-9531-90C0FC5E38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08B088-6BD7-49BB-84D7-8D741C539C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04A222-499B-4010-AB53-5DE0F590A48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8C70DD-F547-49C2-A0D6-28FBF3A7FDD2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11D873-CA82-44CB-90B2-3723B3E9589A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whole process grows from two aspects</a:t>
            </a:r>
          </a:p>
          <a:p>
            <a:r>
              <a:rPr lang="en-US" smtClean="0"/>
              <a:t>1) the NEED for discipleship</a:t>
            </a:r>
          </a:p>
          <a:p>
            <a:r>
              <a:rPr lang="en-US" smtClean="0"/>
              <a:t>2) the VISION for what God can do thru you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D4843A-A263-4EEA-B6B3-68AD1785F0F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2C8C4F-CD0B-4200-9EC3-ECD3EAD79FAC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EC0121-BEDB-4FF5-8223-6DD8CA672FE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C31E69-CDBD-4559-A5C7-51C3E889C116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5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8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  <p:sp>
            <p:nvSpPr>
              <p:cNvPr id="9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/>
              </a:p>
            </p:txBody>
          </p:sp>
        </p:grpSp>
        <p:sp>
          <p:nvSpPr>
            <p:cNvPr id="7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A32925C-0A61-432F-8B74-B208C8579C80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450" y="6553200"/>
            <a:ext cx="762000" cy="228600"/>
          </a:xfrm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BFB5637-E252-4C27-AD11-E264720AB0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00C4D-C9B4-43DA-A8EC-EACE0B52E242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9A545-360D-4162-842C-537537DE82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5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FB0A-C19A-41F9-8785-5684960BE5F9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180A5-4187-4C22-911A-B6003A9C6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34BC4-5827-4A5B-BF4F-1ECE8118C652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7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1DC36-D981-419A-801B-8C4D0A23EB63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62ADD4A3-9DCD-4C4E-879A-BE9FCE9E63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951D0-CD30-43A5-814A-527886AE8EAE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7AABC-E6AE-4C80-87B0-FCF896541D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rtlCol="0" anchor="ctr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95CE3-A1D5-4DF7-BB05-2C7B014F8EB9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E0755-E63C-422A-8802-C11877F868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4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5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6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8DAE2-4D35-40A8-B8FC-9B1E8D0554F8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223B-7870-4A48-8006-05DFF4960D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3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4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AE27E-6CEE-4666-AEF5-DF0A11C57487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C1540-F65F-452D-A721-D19336103F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7FEE6-753E-416B-83BF-0901D44CC11A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98BF-8B69-41B0-93CC-6315289A17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B8BDA-88E6-4879-A48B-908D716A744F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41C4C-1BCB-48C1-BEAA-01AB8D0282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/>
            </a:p>
          </p:txBody>
        </p:sp>
      </p:grp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38400" y="2286000"/>
            <a:ext cx="62484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5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DF3DA1F1-31FF-4B5E-994D-E093E248D968}" type="datetime1">
              <a:rPr lang="en-US"/>
              <a:pPr>
                <a:defRPr/>
              </a:pPr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NAMB - Basic Training Journey Field Test 4/13/09 (SJ)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757E1B32-5430-432E-B041-0CB1ED9B4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5" r:id="rId4"/>
    <p:sldLayoutId id="2147483934" r:id="rId5"/>
    <p:sldLayoutId id="2147483939" r:id="rId6"/>
    <p:sldLayoutId id="2147483940" r:id="rId7"/>
    <p:sldLayoutId id="2147483933" r:id="rId8"/>
    <p:sldLayoutId id="2147483932" r:id="rId9"/>
    <p:sldLayoutId id="2147483931" r:id="rId10"/>
    <p:sldLayoutId id="2147483941" r:id="rId11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 cap="small" spc="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/>
        </a:defRPr>
      </a:lvl9pPr>
    </p:titleStyle>
    <p:bodyStyle>
      <a:lvl1pPr marL="457200" indent="-4572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18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ts val="1200"/>
        </a:spcBef>
        <a:spcAft>
          <a:spcPct val="0"/>
        </a:spcAft>
        <a:buClr>
          <a:srgbClr val="D4E336"/>
        </a:buClr>
        <a:buSzPct val="8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rtl="0" eaLnBrk="0" fontAlgn="base" hangingPunct="0">
        <a:spcBef>
          <a:spcPts val="1200"/>
        </a:spcBef>
        <a:spcAft>
          <a:spcPct val="0"/>
        </a:spcAft>
        <a:buClr>
          <a:srgbClr val="0C8228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rtl="0" eaLnBrk="0" fontAlgn="base" hangingPunct="0">
        <a:spcBef>
          <a:spcPts val="1200"/>
        </a:spcBef>
        <a:spcAft>
          <a:spcPct val="0"/>
        </a:spcAft>
        <a:buClr>
          <a:srgbClr val="C0EDA8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ndrew\Desktop\Sunday%20School-Education-Disciple\Discipleship\workshop-discipline\Discipleship%20movie%20clip%202103.wmv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ndrew\Desktop\Sunday%20School-Education-Disciple\Discipleship\workshop-discipline\Francis%20Chan%20-%20Making%20Disciples.mp4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8.jpeg"/><Relationship Id="rId5" Type="http://schemas.openxmlformats.org/officeDocument/2006/relationships/diagramData" Target="../diagrams/data1.xml"/><Relationship Id="rId10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orldGlobeGreen.JPG"/>
          <p:cNvPicPr>
            <a:picLocks noChangeAspect="1"/>
          </p:cNvPicPr>
          <p:nvPr/>
        </p:nvPicPr>
        <p:blipFill>
          <a:blip r:embed="rId2" cstate="print">
            <a:lum bright="40000" contrast="-10000"/>
          </a:blip>
          <a:stretch>
            <a:fillRect/>
          </a:stretch>
        </p:blipFill>
        <p:spPr>
          <a:xfrm>
            <a:off x="2719387" y="693705"/>
            <a:ext cx="6477001" cy="61642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600200" y="0"/>
            <a:ext cx="6562725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r>
              <a:rPr lang="en-US" altLang="zh-CN" sz="3200" b="1"/>
              <a:t>ABC 2013 Conference</a:t>
            </a:r>
            <a:r>
              <a:rPr lang="zh-CN" altLang="en-US" sz="3200" b="1"/>
              <a:t>專題講座</a:t>
            </a:r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zh-CN" altLang="en-US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zh-CN" altLang="en-US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zh-CN" altLang="en-US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zh-CN" altLang="en-US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zh-CN" altLang="en-US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r>
              <a:rPr lang="en-US" altLang="zh-CN" sz="4000" b="1"/>
              <a:t>『</a:t>
            </a:r>
            <a:r>
              <a:rPr lang="zh-TW" altLang="en-US" sz="4000" b="1"/>
              <a:t>門訓為健康教會之靈魂</a:t>
            </a:r>
            <a:r>
              <a:rPr lang="en-US" altLang="zh-CN" sz="4000" b="1"/>
              <a:t>』  </a:t>
            </a:r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en-US" altLang="zh-CN" sz="40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en-US" altLang="zh-CN" sz="40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endParaRPr lang="en-US" altLang="zh-CN" sz="3200" b="1"/>
          </a:p>
          <a:p>
            <a:pPr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5600700" algn="r"/>
              </a:tabLst>
            </a:pPr>
            <a:r>
              <a:rPr lang="en-US" altLang="zh-CN" sz="3200" b="1"/>
              <a:t> 					 </a:t>
            </a:r>
            <a:r>
              <a:rPr lang="en-US" altLang="zh-CN" sz="2800" b="1"/>
              <a:t>9</a:t>
            </a:r>
            <a:r>
              <a:rPr lang="zh-CN" altLang="en-US" sz="2800" b="1"/>
              <a:t>、</a:t>
            </a:r>
            <a:r>
              <a:rPr lang="en-US" altLang="zh-CN" sz="2800" b="1"/>
              <a:t>21</a:t>
            </a:r>
            <a:r>
              <a:rPr lang="zh-CN" altLang="en-US" sz="2800" b="1"/>
              <a:t>、</a:t>
            </a:r>
            <a:r>
              <a:rPr lang="en-US" altLang="zh-CN" sz="2800" b="1"/>
              <a:t>2013</a:t>
            </a:r>
            <a:r>
              <a:rPr lang="zh-CN" altLang="en-US" sz="2000" b="1"/>
              <a:t>（</a:t>
            </a:r>
            <a:r>
              <a:rPr lang="en-US" altLang="zh-CN" sz="2000" b="1"/>
              <a:t>2</a:t>
            </a:r>
            <a:r>
              <a:rPr lang="zh-CN" altLang="en-US" sz="2000" b="1"/>
              <a:t>：</a:t>
            </a:r>
            <a:r>
              <a:rPr lang="en-US" altLang="zh-CN" sz="2000" b="1"/>
              <a:t>30</a:t>
            </a:r>
            <a:r>
              <a:rPr lang="zh-CN" altLang="en-US" sz="2000" b="1"/>
              <a:t>～</a:t>
            </a:r>
            <a:r>
              <a:rPr lang="en-US" altLang="zh-CN" sz="2000" b="1"/>
              <a:t>3</a:t>
            </a:r>
            <a:r>
              <a:rPr lang="zh-CN" altLang="en-US" sz="2000" b="1"/>
              <a:t>：</a:t>
            </a:r>
            <a:r>
              <a:rPr lang="en-US" altLang="zh-CN" sz="2000" b="1"/>
              <a:t>45PM)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447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Nurture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9A37761-52D0-40C5-B236-85B6FFF2679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1747" name="TextBox 5"/>
          <p:cNvSpPr txBox="1">
            <a:spLocks noChangeArrowheads="1"/>
          </p:cNvSpPr>
          <p:nvPr/>
        </p:nvSpPr>
        <p:spPr bwMode="auto">
          <a:xfrm>
            <a:off x="1828800" y="2362200"/>
            <a:ext cx="6324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3200"/>
                </a:solidFill>
              </a:rPr>
              <a:t>List the names of people with whom you are working that are babies in Christ.</a:t>
            </a:r>
          </a:p>
        </p:txBody>
      </p:sp>
      <p:pic>
        <p:nvPicPr>
          <p:cNvPr id="31748" name="Picture 2" descr="http://talkingtomyself.net/babies.jpg"/>
          <p:cNvPicPr>
            <a:picLocks noChangeAspect="1" noChangeArrowheads="1"/>
          </p:cNvPicPr>
          <p:nvPr/>
        </p:nvPicPr>
        <p:blipFill>
          <a:blip r:embed="rId3"/>
          <a:srcRect t="26318" b="17014"/>
          <a:stretch>
            <a:fillRect/>
          </a:stretch>
        </p:blipFill>
        <p:spPr bwMode="auto">
          <a:xfrm>
            <a:off x="2133600" y="4267200"/>
            <a:ext cx="5486400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33794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33795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33858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9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20"/>
          <p:cNvSpPr txBox="1">
            <a:spLocks noChangeArrowheads="1"/>
          </p:cNvSpPr>
          <p:nvPr/>
        </p:nvSpPr>
        <p:spPr bwMode="auto">
          <a:xfrm rot="-1135116">
            <a:off x="2727325" y="41656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Spiritual   Baby</a:t>
            </a:r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25908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3:1-3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7432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Parent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743200" y="19050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Nurture</a:t>
            </a:r>
            <a:endParaRPr lang="en-US" b="1" u="sng"/>
          </a:p>
        </p:txBody>
      </p: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55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6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7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971800" y="5029200"/>
            <a:ext cx="609600" cy="558800"/>
            <a:chOff x="3048000" y="5029200"/>
            <a:chExt cx="609600" cy="558800"/>
          </a:xfrm>
        </p:grpSpPr>
        <p:grpSp>
          <p:nvGrpSpPr>
            <p:cNvPr id="33844" name="Group 128"/>
            <p:cNvGrpSpPr>
              <a:grpSpLocks/>
            </p:cNvGrpSpPr>
            <p:nvPr/>
          </p:nvGrpSpPr>
          <p:grpSpPr bwMode="auto">
            <a:xfrm>
              <a:off x="3048000" y="5105400"/>
              <a:ext cx="609600" cy="457200"/>
              <a:chOff x="3048000" y="5105400"/>
              <a:chExt cx="609600" cy="457200"/>
            </a:xfrm>
          </p:grpSpPr>
          <p:sp>
            <p:nvSpPr>
              <p:cNvPr id="52255" name="Line 31"/>
              <p:cNvSpPr>
                <a:spLocks noChangeShapeType="1"/>
              </p:cNvSpPr>
              <p:nvPr/>
            </p:nvSpPr>
            <p:spPr bwMode="auto">
              <a:xfrm>
                <a:off x="3048000" y="5120640"/>
                <a:ext cx="6096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b="1" dirty="0"/>
              </a:p>
            </p:txBody>
          </p:sp>
          <p:sp>
            <p:nvSpPr>
              <p:cNvPr id="33851" name="Freeform 36"/>
              <p:cNvSpPr>
                <a:spLocks/>
              </p:cNvSpPr>
              <p:nvPr/>
            </p:nvSpPr>
            <p:spPr bwMode="auto">
              <a:xfrm>
                <a:off x="3048000" y="5105400"/>
                <a:ext cx="152400" cy="457200"/>
              </a:xfrm>
              <a:custGeom>
                <a:avLst/>
                <a:gdLst>
                  <a:gd name="T0" fmla="*/ 2147483647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2147483647 h 240"/>
                  <a:gd name="T6" fmla="*/ 2147483647 w 144"/>
                  <a:gd name="T7" fmla="*/ 0 h 240"/>
                  <a:gd name="T8" fmla="*/ 2147483647 w 144"/>
                  <a:gd name="T9" fmla="*/ 2147483647 h 240"/>
                  <a:gd name="T10" fmla="*/ 2147483647 w 144"/>
                  <a:gd name="T11" fmla="*/ 2147483647 h 240"/>
                  <a:gd name="T12" fmla="*/ 0 w 144"/>
                  <a:gd name="T13" fmla="*/ 2147483647 h 240"/>
                  <a:gd name="T14" fmla="*/ 2147483647 w 144"/>
                  <a:gd name="T15" fmla="*/ 0 h 240"/>
                  <a:gd name="T16" fmla="*/ 2147483647 w 144"/>
                  <a:gd name="T17" fmla="*/ 2147483647 h 2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4"/>
                  <a:gd name="T28" fmla="*/ 0 h 240"/>
                  <a:gd name="T29" fmla="*/ 144 w 144"/>
                  <a:gd name="T30" fmla="*/ 240 h 2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4" h="240">
                    <a:moveTo>
                      <a:pt x="96" y="240"/>
                    </a:moveTo>
                    <a:cubicBezTo>
                      <a:pt x="96" y="184"/>
                      <a:pt x="96" y="128"/>
                      <a:pt x="96" y="96"/>
                    </a:cubicBezTo>
                    <a:cubicBezTo>
                      <a:pt x="96" y="64"/>
                      <a:pt x="96" y="64"/>
                      <a:pt x="96" y="48"/>
                    </a:cubicBezTo>
                    <a:cubicBezTo>
                      <a:pt x="96" y="32"/>
                      <a:pt x="88" y="0"/>
                      <a:pt x="96" y="0"/>
                    </a:cubicBezTo>
                    <a:cubicBezTo>
                      <a:pt x="104" y="0"/>
                      <a:pt x="144" y="32"/>
                      <a:pt x="144" y="48"/>
                    </a:cubicBezTo>
                    <a:cubicBezTo>
                      <a:pt x="144" y="64"/>
                      <a:pt x="120" y="96"/>
                      <a:pt x="96" y="96"/>
                    </a:cubicBezTo>
                    <a:cubicBezTo>
                      <a:pt x="72" y="96"/>
                      <a:pt x="0" y="64"/>
                      <a:pt x="0" y="48"/>
                    </a:cubicBezTo>
                    <a:cubicBezTo>
                      <a:pt x="0" y="32"/>
                      <a:pt x="80" y="0"/>
                      <a:pt x="96" y="0"/>
                    </a:cubicBezTo>
                    <a:cubicBezTo>
                      <a:pt x="112" y="0"/>
                      <a:pt x="104" y="24"/>
                      <a:pt x="96" y="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3845" name="Group 129"/>
            <p:cNvGrpSpPr>
              <a:grpSpLocks/>
            </p:cNvGrpSpPr>
            <p:nvPr/>
          </p:nvGrpSpPr>
          <p:grpSpPr bwMode="auto">
            <a:xfrm>
              <a:off x="3276600" y="5029200"/>
              <a:ext cx="241300" cy="558800"/>
              <a:chOff x="3276600" y="5029200"/>
              <a:chExt cx="241300" cy="558800"/>
            </a:xfrm>
          </p:grpSpPr>
          <p:sp>
            <p:nvSpPr>
              <p:cNvPr id="33846" name="Freeform 35"/>
              <p:cNvSpPr>
                <a:spLocks/>
              </p:cNvSpPr>
              <p:nvPr/>
            </p:nvSpPr>
            <p:spPr bwMode="auto">
              <a:xfrm>
                <a:off x="3276600" y="5029200"/>
                <a:ext cx="76200" cy="558800"/>
              </a:xfrm>
              <a:custGeom>
                <a:avLst/>
                <a:gdLst>
                  <a:gd name="T0" fmla="*/ 2147483647 w 104"/>
                  <a:gd name="T1" fmla="*/ 2147483647 h 352"/>
                  <a:gd name="T2" fmla="*/ 2147483647 w 104"/>
                  <a:gd name="T3" fmla="*/ 2147483647 h 352"/>
                  <a:gd name="T4" fmla="*/ 2147483647 w 104"/>
                  <a:gd name="T5" fmla="*/ 2147483647 h 352"/>
                  <a:gd name="T6" fmla="*/ 0 w 104"/>
                  <a:gd name="T7" fmla="*/ 2147483647 h 352"/>
                  <a:gd name="T8" fmla="*/ 2147483647 w 104"/>
                  <a:gd name="T9" fmla="*/ 2147483647 h 352"/>
                  <a:gd name="T10" fmla="*/ 2147483647 w 104"/>
                  <a:gd name="T11" fmla="*/ 0 h 352"/>
                  <a:gd name="T12" fmla="*/ 2147483647 w 104"/>
                  <a:gd name="T13" fmla="*/ 2147483647 h 352"/>
                  <a:gd name="T14" fmla="*/ 2147483647 w 104"/>
                  <a:gd name="T15" fmla="*/ 2147483647 h 352"/>
                  <a:gd name="T16" fmla="*/ 2147483647 w 104"/>
                  <a:gd name="T17" fmla="*/ 2147483647 h 352"/>
                  <a:gd name="T18" fmla="*/ 2147483647 w 104"/>
                  <a:gd name="T19" fmla="*/ 2147483647 h 352"/>
                  <a:gd name="T20" fmla="*/ 2147483647 w 104"/>
                  <a:gd name="T21" fmla="*/ 2147483647 h 352"/>
                  <a:gd name="T22" fmla="*/ 2147483647 w 104"/>
                  <a:gd name="T23" fmla="*/ 2147483647 h 35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4"/>
                  <a:gd name="T37" fmla="*/ 0 h 352"/>
                  <a:gd name="T38" fmla="*/ 104 w 104"/>
                  <a:gd name="T39" fmla="*/ 352 h 35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4" h="352">
                    <a:moveTo>
                      <a:pt x="48" y="288"/>
                    </a:moveTo>
                    <a:cubicBezTo>
                      <a:pt x="48" y="252"/>
                      <a:pt x="48" y="216"/>
                      <a:pt x="48" y="192"/>
                    </a:cubicBezTo>
                    <a:cubicBezTo>
                      <a:pt x="48" y="168"/>
                      <a:pt x="56" y="160"/>
                      <a:pt x="48" y="144"/>
                    </a:cubicBezTo>
                    <a:cubicBezTo>
                      <a:pt x="40" y="128"/>
                      <a:pt x="0" y="112"/>
                      <a:pt x="0" y="96"/>
                    </a:cubicBezTo>
                    <a:cubicBezTo>
                      <a:pt x="0" y="80"/>
                      <a:pt x="40" y="64"/>
                      <a:pt x="48" y="48"/>
                    </a:cubicBezTo>
                    <a:cubicBezTo>
                      <a:pt x="56" y="32"/>
                      <a:pt x="40" y="0"/>
                      <a:pt x="48" y="0"/>
                    </a:cubicBezTo>
                    <a:cubicBezTo>
                      <a:pt x="56" y="0"/>
                      <a:pt x="88" y="32"/>
                      <a:pt x="96" y="48"/>
                    </a:cubicBezTo>
                    <a:cubicBezTo>
                      <a:pt x="104" y="64"/>
                      <a:pt x="104" y="72"/>
                      <a:pt x="96" y="96"/>
                    </a:cubicBezTo>
                    <a:cubicBezTo>
                      <a:pt x="88" y="120"/>
                      <a:pt x="56" y="168"/>
                      <a:pt x="48" y="192"/>
                    </a:cubicBezTo>
                    <a:cubicBezTo>
                      <a:pt x="40" y="216"/>
                      <a:pt x="48" y="216"/>
                      <a:pt x="48" y="240"/>
                    </a:cubicBezTo>
                    <a:cubicBezTo>
                      <a:pt x="48" y="264"/>
                      <a:pt x="48" y="352"/>
                      <a:pt x="48" y="336"/>
                    </a:cubicBezTo>
                    <a:cubicBezTo>
                      <a:pt x="48" y="320"/>
                      <a:pt x="48" y="176"/>
                      <a:pt x="48" y="14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7" name="Freeform 37"/>
              <p:cNvSpPr>
                <a:spLocks/>
              </p:cNvSpPr>
              <p:nvPr/>
            </p:nvSpPr>
            <p:spPr bwMode="auto">
              <a:xfrm>
                <a:off x="3429000" y="5029200"/>
                <a:ext cx="88900" cy="546100"/>
              </a:xfrm>
              <a:custGeom>
                <a:avLst/>
                <a:gdLst>
                  <a:gd name="T0" fmla="*/ 2147483647 w 56"/>
                  <a:gd name="T1" fmla="*/ 2147483647 h 344"/>
                  <a:gd name="T2" fmla="*/ 2147483647 w 56"/>
                  <a:gd name="T3" fmla="*/ 2147483647 h 344"/>
                  <a:gd name="T4" fmla="*/ 0 w 56"/>
                  <a:gd name="T5" fmla="*/ 2147483647 h 344"/>
                  <a:gd name="T6" fmla="*/ 2147483647 w 56"/>
                  <a:gd name="T7" fmla="*/ 2147483647 h 344"/>
                  <a:gd name="T8" fmla="*/ 2147483647 w 56"/>
                  <a:gd name="T9" fmla="*/ 2147483647 h 344"/>
                  <a:gd name="T10" fmla="*/ 2147483647 w 56"/>
                  <a:gd name="T11" fmla="*/ 2147483647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344"/>
                  <a:gd name="T20" fmla="*/ 56 w 56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344">
                    <a:moveTo>
                      <a:pt x="48" y="344"/>
                    </a:moveTo>
                    <a:cubicBezTo>
                      <a:pt x="52" y="292"/>
                      <a:pt x="56" y="240"/>
                      <a:pt x="48" y="200"/>
                    </a:cubicBezTo>
                    <a:cubicBezTo>
                      <a:pt x="40" y="160"/>
                      <a:pt x="0" y="136"/>
                      <a:pt x="0" y="104"/>
                    </a:cubicBezTo>
                    <a:cubicBezTo>
                      <a:pt x="0" y="72"/>
                      <a:pt x="40" y="0"/>
                      <a:pt x="48" y="8"/>
                    </a:cubicBezTo>
                    <a:cubicBezTo>
                      <a:pt x="56" y="16"/>
                      <a:pt x="48" y="112"/>
                      <a:pt x="48" y="152"/>
                    </a:cubicBezTo>
                    <a:cubicBezTo>
                      <a:pt x="48" y="192"/>
                      <a:pt x="48" y="220"/>
                      <a:pt x="48" y="2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3124200" y="2819400"/>
            <a:ext cx="228600" cy="939800"/>
            <a:chOff x="3276600" y="2108200"/>
            <a:chExt cx="228600" cy="939800"/>
          </a:xfrm>
        </p:grpSpPr>
        <p:sp>
          <p:nvSpPr>
            <p:cNvPr id="33841" name="AutoShape 25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76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2" name="Freeform 26"/>
            <p:cNvSpPr>
              <a:spLocks/>
            </p:cNvSpPr>
            <p:nvPr/>
          </p:nvSpPr>
          <p:spPr bwMode="auto">
            <a:xfrm>
              <a:off x="3276600" y="2108200"/>
              <a:ext cx="228600" cy="254000"/>
            </a:xfrm>
            <a:custGeom>
              <a:avLst/>
              <a:gdLst>
                <a:gd name="T0" fmla="*/ 0 w 144"/>
                <a:gd name="T1" fmla="*/ 2147483647 h 160"/>
                <a:gd name="T2" fmla="*/ 2147483647 w 144"/>
                <a:gd name="T3" fmla="*/ 2147483647 h 160"/>
                <a:gd name="T4" fmla="*/ 2147483647 w 144"/>
                <a:gd name="T5" fmla="*/ 2147483647 h 160"/>
                <a:gd name="T6" fmla="*/ 2147483647 w 144"/>
                <a:gd name="T7" fmla="*/ 2147483647 h 160"/>
                <a:gd name="T8" fmla="*/ 2147483647 w 144"/>
                <a:gd name="T9" fmla="*/ 2147483647 h 160"/>
                <a:gd name="T10" fmla="*/ 2147483647 w 144"/>
                <a:gd name="T11" fmla="*/ 2147483647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160"/>
                <a:gd name="T20" fmla="*/ 144 w 144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160">
                  <a:moveTo>
                    <a:pt x="0" y="160"/>
                  </a:moveTo>
                  <a:cubicBezTo>
                    <a:pt x="20" y="148"/>
                    <a:pt x="40" y="136"/>
                    <a:pt x="48" y="112"/>
                  </a:cubicBezTo>
                  <a:cubicBezTo>
                    <a:pt x="56" y="88"/>
                    <a:pt x="40" y="32"/>
                    <a:pt x="48" y="16"/>
                  </a:cubicBezTo>
                  <a:cubicBezTo>
                    <a:pt x="56" y="0"/>
                    <a:pt x="88" y="0"/>
                    <a:pt x="96" y="16"/>
                  </a:cubicBezTo>
                  <a:cubicBezTo>
                    <a:pt x="104" y="32"/>
                    <a:pt x="88" y="88"/>
                    <a:pt x="96" y="112"/>
                  </a:cubicBezTo>
                  <a:cubicBezTo>
                    <a:pt x="104" y="136"/>
                    <a:pt x="136" y="152"/>
                    <a:pt x="14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3" name="AutoShape 38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685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8" name="Text Box 39"/>
          <p:cNvSpPr txBox="1">
            <a:spLocks noChangeArrowheads="1"/>
          </p:cNvSpPr>
          <p:nvPr/>
        </p:nvSpPr>
        <p:spPr bwMode="auto">
          <a:xfrm rot="-1434042">
            <a:off x="3941763" y="3765550"/>
            <a:ext cx="123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Maturing</a:t>
            </a:r>
          </a:p>
          <a:p>
            <a:r>
              <a:rPr lang="en-US" b="1"/>
              <a:t>Disciple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3962400" y="19050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Training</a:t>
            </a:r>
            <a:endParaRPr lang="en-US" b="1" u="sng"/>
          </a:p>
        </p:txBody>
      </p:sp>
      <p:sp>
        <p:nvSpPr>
          <p:cNvPr id="5140" name="Text Box 42"/>
          <p:cNvSpPr txBox="1">
            <a:spLocks noChangeArrowheads="1"/>
          </p:cNvSpPr>
          <p:nvPr/>
        </p:nvSpPr>
        <p:spPr bwMode="auto">
          <a:xfrm>
            <a:off x="38100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3:5-6</a:t>
            </a:r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3962400" y="838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Servant</a:t>
            </a:r>
          </a:p>
        </p:txBody>
      </p: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4191000" y="2819400"/>
            <a:ext cx="685800" cy="838200"/>
            <a:chOff x="4343400" y="2209800"/>
            <a:chExt cx="685800" cy="838200"/>
          </a:xfrm>
        </p:grpSpPr>
        <p:sp>
          <p:nvSpPr>
            <p:cNvPr id="33834" name="AutoShape 44"/>
            <p:cNvSpPr>
              <a:spLocks noChangeArrowheads="1"/>
            </p:cNvSpPr>
            <p:nvPr/>
          </p:nvSpPr>
          <p:spPr bwMode="auto">
            <a:xfrm>
              <a:off x="4343400" y="2362200"/>
              <a:ext cx="381000" cy="685800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835" name="Group 111"/>
            <p:cNvGrpSpPr>
              <a:grpSpLocks/>
            </p:cNvGrpSpPr>
            <p:nvPr/>
          </p:nvGrpSpPr>
          <p:grpSpPr bwMode="auto">
            <a:xfrm>
              <a:off x="4724400" y="2209800"/>
              <a:ext cx="304800" cy="533400"/>
              <a:chOff x="4724400" y="2209800"/>
              <a:chExt cx="304800" cy="533400"/>
            </a:xfrm>
          </p:grpSpPr>
          <p:sp>
            <p:nvSpPr>
              <p:cNvPr id="33838" name="Freeform 45"/>
              <p:cNvSpPr>
                <a:spLocks/>
              </p:cNvSpPr>
              <p:nvPr/>
            </p:nvSpPr>
            <p:spPr bwMode="auto">
              <a:xfrm>
                <a:off x="4724400" y="22860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12" y="188"/>
                      <a:pt x="24" y="136"/>
                      <a:pt x="48" y="96"/>
                    </a:cubicBezTo>
                    <a:cubicBezTo>
                      <a:pt x="72" y="56"/>
                      <a:pt x="128" y="16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9" name="Freeform 46"/>
              <p:cNvSpPr>
                <a:spLocks/>
              </p:cNvSpPr>
              <p:nvPr/>
            </p:nvSpPr>
            <p:spPr bwMode="auto">
              <a:xfrm>
                <a:off x="4724400" y="23622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36" y="164"/>
                      <a:pt x="72" y="88"/>
                      <a:pt x="96" y="48"/>
                    </a:cubicBezTo>
                    <a:cubicBezTo>
                      <a:pt x="120" y="8"/>
                      <a:pt x="136" y="8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0" name="Oval 47"/>
              <p:cNvSpPr>
                <a:spLocks noChangeArrowheads="1"/>
              </p:cNvSpPr>
              <p:nvPr/>
            </p:nvSpPr>
            <p:spPr bwMode="auto">
              <a:xfrm>
                <a:off x="4953000" y="2209800"/>
                <a:ext cx="762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36" name="Freeform 48"/>
            <p:cNvSpPr>
              <a:spLocks/>
            </p:cNvSpPr>
            <p:nvPr/>
          </p:nvSpPr>
          <p:spPr bwMode="auto">
            <a:xfrm>
              <a:off x="4343400" y="2209800"/>
              <a:ext cx="381000" cy="2667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7" name="Freeform 49"/>
            <p:cNvSpPr>
              <a:spLocks/>
            </p:cNvSpPr>
            <p:nvPr/>
          </p:nvSpPr>
          <p:spPr bwMode="auto">
            <a:xfrm>
              <a:off x="4343400" y="2286000"/>
              <a:ext cx="381000" cy="1524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26"/>
          <p:cNvGrpSpPr>
            <a:grpSpLocks/>
          </p:cNvGrpSpPr>
          <p:nvPr/>
        </p:nvGrpSpPr>
        <p:grpSpPr bwMode="auto">
          <a:xfrm>
            <a:off x="4038600" y="4724400"/>
            <a:ext cx="990600" cy="762000"/>
            <a:chOff x="4038600" y="4724400"/>
            <a:chExt cx="990600" cy="762000"/>
          </a:xfrm>
        </p:grpSpPr>
        <p:sp>
          <p:nvSpPr>
            <p:cNvPr id="33826" name="Text Box 55"/>
            <p:cNvSpPr txBox="1">
              <a:spLocks noChangeArrowheads="1"/>
            </p:cNvSpPr>
            <p:nvPr/>
          </p:nvSpPr>
          <p:spPr bwMode="auto">
            <a:xfrm>
              <a:off x="4038600" y="4800600"/>
              <a:ext cx="762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. . : .</a:t>
              </a:r>
            </a:p>
          </p:txBody>
        </p:sp>
        <p:grpSp>
          <p:nvGrpSpPr>
            <p:cNvPr id="33827" name="Group 126"/>
            <p:cNvGrpSpPr>
              <a:grpSpLocks/>
            </p:cNvGrpSpPr>
            <p:nvPr/>
          </p:nvGrpSpPr>
          <p:grpSpPr bwMode="auto">
            <a:xfrm>
              <a:off x="4038600" y="4724400"/>
              <a:ext cx="990600" cy="762000"/>
              <a:chOff x="4114800" y="4572000"/>
              <a:chExt cx="990600" cy="762000"/>
            </a:xfrm>
          </p:grpSpPr>
          <p:sp>
            <p:nvSpPr>
              <p:cNvPr id="33828" name="Line 50"/>
              <p:cNvSpPr>
                <a:spLocks noChangeShapeType="1"/>
              </p:cNvSpPr>
              <p:nvPr/>
            </p:nvSpPr>
            <p:spPr bwMode="auto">
              <a:xfrm>
                <a:off x="4114800" y="5334000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9" name="Freeform 51"/>
              <p:cNvSpPr>
                <a:spLocks/>
              </p:cNvSpPr>
              <p:nvPr/>
            </p:nvSpPr>
            <p:spPr bwMode="auto">
              <a:xfrm>
                <a:off x="43434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0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48" y="240"/>
                    </a:moveTo>
                    <a:cubicBezTo>
                      <a:pt x="52" y="188"/>
                      <a:pt x="56" y="136"/>
                      <a:pt x="48" y="96"/>
                    </a:cubicBezTo>
                    <a:cubicBezTo>
                      <a:pt x="40" y="56"/>
                      <a:pt x="8" y="16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0" name="Freeform 52"/>
              <p:cNvSpPr>
                <a:spLocks/>
              </p:cNvSpPr>
              <p:nvPr/>
            </p:nvSpPr>
            <p:spPr bwMode="auto">
              <a:xfrm>
                <a:off x="45593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2147483647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8" y="240"/>
                    </a:moveTo>
                    <a:cubicBezTo>
                      <a:pt x="4" y="188"/>
                      <a:pt x="0" y="136"/>
                      <a:pt x="8" y="96"/>
                    </a:cubicBezTo>
                    <a:cubicBezTo>
                      <a:pt x="16" y="56"/>
                      <a:pt x="48" y="16"/>
                      <a:pt x="56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1" name="Freeform 53"/>
              <p:cNvSpPr>
                <a:spLocks/>
              </p:cNvSpPr>
              <p:nvPr/>
            </p:nvSpPr>
            <p:spPr bwMode="auto">
              <a:xfrm>
                <a:off x="4152900" y="4622800"/>
                <a:ext cx="660400" cy="444500"/>
              </a:xfrm>
              <a:custGeom>
                <a:avLst/>
                <a:gdLst>
                  <a:gd name="T0" fmla="*/ 2147483647 w 416"/>
                  <a:gd name="T1" fmla="*/ 2147483647 h 280"/>
                  <a:gd name="T2" fmla="*/ 2147483647 w 416"/>
                  <a:gd name="T3" fmla="*/ 2147483647 h 280"/>
                  <a:gd name="T4" fmla="*/ 2147483647 w 416"/>
                  <a:gd name="T5" fmla="*/ 2147483647 h 280"/>
                  <a:gd name="T6" fmla="*/ 2147483647 w 416"/>
                  <a:gd name="T7" fmla="*/ 2147483647 h 280"/>
                  <a:gd name="T8" fmla="*/ 2147483647 w 416"/>
                  <a:gd name="T9" fmla="*/ 2147483647 h 280"/>
                  <a:gd name="T10" fmla="*/ 2147483647 w 416"/>
                  <a:gd name="T11" fmla="*/ 2147483647 h 280"/>
                  <a:gd name="T12" fmla="*/ 2147483647 w 416"/>
                  <a:gd name="T13" fmla="*/ 2147483647 h 280"/>
                  <a:gd name="T14" fmla="*/ 2147483647 w 416"/>
                  <a:gd name="T15" fmla="*/ 2147483647 h 2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6"/>
                  <a:gd name="T25" fmla="*/ 0 h 280"/>
                  <a:gd name="T26" fmla="*/ 416 w 416"/>
                  <a:gd name="T27" fmla="*/ 280 h 2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6" h="280">
                    <a:moveTo>
                      <a:pt x="168" y="256"/>
                    </a:moveTo>
                    <a:cubicBezTo>
                      <a:pt x="108" y="248"/>
                      <a:pt x="48" y="240"/>
                      <a:pt x="24" y="208"/>
                    </a:cubicBezTo>
                    <a:cubicBezTo>
                      <a:pt x="0" y="176"/>
                      <a:pt x="8" y="96"/>
                      <a:pt x="24" y="64"/>
                    </a:cubicBezTo>
                    <a:cubicBezTo>
                      <a:pt x="40" y="32"/>
                      <a:pt x="72" y="24"/>
                      <a:pt x="120" y="16"/>
                    </a:cubicBezTo>
                    <a:cubicBezTo>
                      <a:pt x="168" y="8"/>
                      <a:pt x="264" y="0"/>
                      <a:pt x="312" y="16"/>
                    </a:cubicBezTo>
                    <a:cubicBezTo>
                      <a:pt x="360" y="32"/>
                      <a:pt x="400" y="72"/>
                      <a:pt x="408" y="112"/>
                    </a:cubicBezTo>
                    <a:cubicBezTo>
                      <a:pt x="416" y="152"/>
                      <a:pt x="384" y="232"/>
                      <a:pt x="360" y="256"/>
                    </a:cubicBezTo>
                    <a:cubicBezTo>
                      <a:pt x="336" y="280"/>
                      <a:pt x="280" y="256"/>
                      <a:pt x="264" y="25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2" name="Text Box 54"/>
              <p:cNvSpPr txBox="1">
                <a:spLocks noChangeArrowheads="1"/>
              </p:cNvSpPr>
              <p:nvPr/>
            </p:nvSpPr>
            <p:spPr bwMode="auto">
              <a:xfrm>
                <a:off x="4191000" y="4572000"/>
                <a:ext cx="9144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 .  . .</a:t>
                </a:r>
              </a:p>
            </p:txBody>
          </p:sp>
          <p:sp>
            <p:nvSpPr>
              <p:cNvPr id="33833" name="Text Box 56"/>
              <p:cNvSpPr txBox="1">
                <a:spLocks noChangeArrowheads="1"/>
              </p:cNvSpPr>
              <p:nvPr/>
            </p:nvSpPr>
            <p:spPr bwMode="auto">
              <a:xfrm>
                <a:off x="4114800" y="4572000"/>
                <a:ext cx="7620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. : . .</a:t>
                </a:r>
              </a:p>
            </p:txBody>
          </p:sp>
        </p:grpSp>
      </p:grp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1" name="Text Box 117"/>
          <p:cNvSpPr txBox="1">
            <a:spLocks noChangeArrowheads="1"/>
          </p:cNvSpPr>
          <p:nvPr/>
        </p:nvSpPr>
        <p:spPr bwMode="auto">
          <a:xfrm>
            <a:off x="3810000" y="5640388"/>
            <a:ext cx="1543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Discipleship</a:t>
            </a:r>
            <a:endParaRPr lang="en-US" b="1" dirty="0">
              <a:cs typeface="+mn-cs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2667000" y="564038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Lordship</a:t>
            </a:r>
            <a:endParaRPr lang="en-US" b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533400" y="6096000"/>
            <a:ext cx="7620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131" grpId="0"/>
      <p:bldP spid="5132" grpId="0"/>
      <p:bldP spid="52247" grpId="0"/>
      <p:bldP spid="52248" grpId="0"/>
      <p:bldP spid="5138" grpId="0"/>
      <p:bldP spid="52265" grpId="0"/>
      <p:bldP spid="5140" grpId="0"/>
      <p:bldP spid="52267" grpId="0"/>
      <p:bldP spid="52341" grpId="0"/>
      <p:bldP spid="52342" grpId="0"/>
      <p:bldP spid="523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772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Discipling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392933E-4D86-4170-974D-13BEDD2F015C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35843" name="TextBox 5"/>
          <p:cNvSpPr txBox="1">
            <a:spLocks noChangeArrowheads="1"/>
          </p:cNvSpPr>
          <p:nvPr/>
        </p:nvSpPr>
        <p:spPr bwMode="auto">
          <a:xfrm>
            <a:off x="2057400" y="3048000"/>
            <a:ext cx="6324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3200"/>
                </a:solidFill>
              </a:rPr>
              <a:t>Identify the people whom God has brought to you in order for you to disciple them.</a:t>
            </a:r>
          </a:p>
        </p:txBody>
      </p:sp>
      <p:pic>
        <p:nvPicPr>
          <p:cNvPr id="35844" name="Picture 2" descr="http://3.bp.blogspot.com/_H0iqHTCqRyo/SX-H7eHg77I/AAAAAAAAAzU/PCaKO1rUums/s400/agile+teams+-+the+need+for+flexibilit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37890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37891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37990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91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20"/>
          <p:cNvSpPr txBox="1">
            <a:spLocks noChangeArrowheads="1"/>
          </p:cNvSpPr>
          <p:nvPr/>
        </p:nvSpPr>
        <p:spPr bwMode="auto">
          <a:xfrm rot="-1135116">
            <a:off x="2727325" y="41656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Spiritual   Baby</a:t>
            </a:r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25908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3:1-3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7432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Parent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743200" y="19050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Nurture</a:t>
            </a:r>
            <a:endParaRPr lang="en-US" b="1" u="sng"/>
          </a:p>
        </p:txBody>
      </p: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987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8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89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971800" y="5029200"/>
            <a:ext cx="609600" cy="558800"/>
            <a:chOff x="3048000" y="5029200"/>
            <a:chExt cx="609600" cy="558800"/>
          </a:xfrm>
        </p:grpSpPr>
        <p:grpSp>
          <p:nvGrpSpPr>
            <p:cNvPr id="37976" name="Group 128"/>
            <p:cNvGrpSpPr>
              <a:grpSpLocks/>
            </p:cNvGrpSpPr>
            <p:nvPr/>
          </p:nvGrpSpPr>
          <p:grpSpPr bwMode="auto">
            <a:xfrm>
              <a:off x="3048000" y="5105400"/>
              <a:ext cx="609600" cy="457200"/>
              <a:chOff x="3048000" y="5105400"/>
              <a:chExt cx="609600" cy="457200"/>
            </a:xfrm>
          </p:grpSpPr>
          <p:sp>
            <p:nvSpPr>
              <p:cNvPr id="52255" name="Line 31"/>
              <p:cNvSpPr>
                <a:spLocks noChangeShapeType="1"/>
              </p:cNvSpPr>
              <p:nvPr/>
            </p:nvSpPr>
            <p:spPr bwMode="auto">
              <a:xfrm>
                <a:off x="3048000" y="5120640"/>
                <a:ext cx="6096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b="1" dirty="0"/>
              </a:p>
            </p:txBody>
          </p:sp>
          <p:sp>
            <p:nvSpPr>
              <p:cNvPr id="37983" name="Freeform 36"/>
              <p:cNvSpPr>
                <a:spLocks/>
              </p:cNvSpPr>
              <p:nvPr/>
            </p:nvSpPr>
            <p:spPr bwMode="auto">
              <a:xfrm>
                <a:off x="3048000" y="5105400"/>
                <a:ext cx="152400" cy="457200"/>
              </a:xfrm>
              <a:custGeom>
                <a:avLst/>
                <a:gdLst>
                  <a:gd name="T0" fmla="*/ 2147483647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2147483647 h 240"/>
                  <a:gd name="T6" fmla="*/ 2147483647 w 144"/>
                  <a:gd name="T7" fmla="*/ 0 h 240"/>
                  <a:gd name="T8" fmla="*/ 2147483647 w 144"/>
                  <a:gd name="T9" fmla="*/ 2147483647 h 240"/>
                  <a:gd name="T10" fmla="*/ 2147483647 w 144"/>
                  <a:gd name="T11" fmla="*/ 2147483647 h 240"/>
                  <a:gd name="T12" fmla="*/ 0 w 144"/>
                  <a:gd name="T13" fmla="*/ 2147483647 h 240"/>
                  <a:gd name="T14" fmla="*/ 2147483647 w 144"/>
                  <a:gd name="T15" fmla="*/ 0 h 240"/>
                  <a:gd name="T16" fmla="*/ 2147483647 w 144"/>
                  <a:gd name="T17" fmla="*/ 2147483647 h 2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4"/>
                  <a:gd name="T28" fmla="*/ 0 h 240"/>
                  <a:gd name="T29" fmla="*/ 144 w 144"/>
                  <a:gd name="T30" fmla="*/ 240 h 2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4" h="240">
                    <a:moveTo>
                      <a:pt x="96" y="240"/>
                    </a:moveTo>
                    <a:cubicBezTo>
                      <a:pt x="96" y="184"/>
                      <a:pt x="96" y="128"/>
                      <a:pt x="96" y="96"/>
                    </a:cubicBezTo>
                    <a:cubicBezTo>
                      <a:pt x="96" y="64"/>
                      <a:pt x="96" y="64"/>
                      <a:pt x="96" y="48"/>
                    </a:cubicBezTo>
                    <a:cubicBezTo>
                      <a:pt x="96" y="32"/>
                      <a:pt x="88" y="0"/>
                      <a:pt x="96" y="0"/>
                    </a:cubicBezTo>
                    <a:cubicBezTo>
                      <a:pt x="104" y="0"/>
                      <a:pt x="144" y="32"/>
                      <a:pt x="144" y="48"/>
                    </a:cubicBezTo>
                    <a:cubicBezTo>
                      <a:pt x="144" y="64"/>
                      <a:pt x="120" y="96"/>
                      <a:pt x="96" y="96"/>
                    </a:cubicBezTo>
                    <a:cubicBezTo>
                      <a:pt x="72" y="96"/>
                      <a:pt x="0" y="64"/>
                      <a:pt x="0" y="48"/>
                    </a:cubicBezTo>
                    <a:cubicBezTo>
                      <a:pt x="0" y="32"/>
                      <a:pt x="80" y="0"/>
                      <a:pt x="96" y="0"/>
                    </a:cubicBezTo>
                    <a:cubicBezTo>
                      <a:pt x="112" y="0"/>
                      <a:pt x="104" y="24"/>
                      <a:pt x="96" y="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7977" name="Group 129"/>
            <p:cNvGrpSpPr>
              <a:grpSpLocks/>
            </p:cNvGrpSpPr>
            <p:nvPr/>
          </p:nvGrpSpPr>
          <p:grpSpPr bwMode="auto">
            <a:xfrm>
              <a:off x="3276600" y="5029200"/>
              <a:ext cx="241300" cy="558800"/>
              <a:chOff x="3276600" y="5029200"/>
              <a:chExt cx="241300" cy="558800"/>
            </a:xfrm>
          </p:grpSpPr>
          <p:sp>
            <p:nvSpPr>
              <p:cNvPr id="37978" name="Freeform 35"/>
              <p:cNvSpPr>
                <a:spLocks/>
              </p:cNvSpPr>
              <p:nvPr/>
            </p:nvSpPr>
            <p:spPr bwMode="auto">
              <a:xfrm>
                <a:off x="3276600" y="5029200"/>
                <a:ext cx="76200" cy="558800"/>
              </a:xfrm>
              <a:custGeom>
                <a:avLst/>
                <a:gdLst>
                  <a:gd name="T0" fmla="*/ 2147483647 w 104"/>
                  <a:gd name="T1" fmla="*/ 2147483647 h 352"/>
                  <a:gd name="T2" fmla="*/ 2147483647 w 104"/>
                  <a:gd name="T3" fmla="*/ 2147483647 h 352"/>
                  <a:gd name="T4" fmla="*/ 2147483647 w 104"/>
                  <a:gd name="T5" fmla="*/ 2147483647 h 352"/>
                  <a:gd name="T6" fmla="*/ 0 w 104"/>
                  <a:gd name="T7" fmla="*/ 2147483647 h 352"/>
                  <a:gd name="T8" fmla="*/ 2147483647 w 104"/>
                  <a:gd name="T9" fmla="*/ 2147483647 h 352"/>
                  <a:gd name="T10" fmla="*/ 2147483647 w 104"/>
                  <a:gd name="T11" fmla="*/ 0 h 352"/>
                  <a:gd name="T12" fmla="*/ 2147483647 w 104"/>
                  <a:gd name="T13" fmla="*/ 2147483647 h 352"/>
                  <a:gd name="T14" fmla="*/ 2147483647 w 104"/>
                  <a:gd name="T15" fmla="*/ 2147483647 h 352"/>
                  <a:gd name="T16" fmla="*/ 2147483647 w 104"/>
                  <a:gd name="T17" fmla="*/ 2147483647 h 352"/>
                  <a:gd name="T18" fmla="*/ 2147483647 w 104"/>
                  <a:gd name="T19" fmla="*/ 2147483647 h 352"/>
                  <a:gd name="T20" fmla="*/ 2147483647 w 104"/>
                  <a:gd name="T21" fmla="*/ 2147483647 h 352"/>
                  <a:gd name="T22" fmla="*/ 2147483647 w 104"/>
                  <a:gd name="T23" fmla="*/ 2147483647 h 35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4"/>
                  <a:gd name="T37" fmla="*/ 0 h 352"/>
                  <a:gd name="T38" fmla="*/ 104 w 104"/>
                  <a:gd name="T39" fmla="*/ 352 h 35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4" h="352">
                    <a:moveTo>
                      <a:pt x="48" y="288"/>
                    </a:moveTo>
                    <a:cubicBezTo>
                      <a:pt x="48" y="252"/>
                      <a:pt x="48" y="216"/>
                      <a:pt x="48" y="192"/>
                    </a:cubicBezTo>
                    <a:cubicBezTo>
                      <a:pt x="48" y="168"/>
                      <a:pt x="56" y="160"/>
                      <a:pt x="48" y="144"/>
                    </a:cubicBezTo>
                    <a:cubicBezTo>
                      <a:pt x="40" y="128"/>
                      <a:pt x="0" y="112"/>
                      <a:pt x="0" y="96"/>
                    </a:cubicBezTo>
                    <a:cubicBezTo>
                      <a:pt x="0" y="80"/>
                      <a:pt x="40" y="64"/>
                      <a:pt x="48" y="48"/>
                    </a:cubicBezTo>
                    <a:cubicBezTo>
                      <a:pt x="56" y="32"/>
                      <a:pt x="40" y="0"/>
                      <a:pt x="48" y="0"/>
                    </a:cubicBezTo>
                    <a:cubicBezTo>
                      <a:pt x="56" y="0"/>
                      <a:pt x="88" y="32"/>
                      <a:pt x="96" y="48"/>
                    </a:cubicBezTo>
                    <a:cubicBezTo>
                      <a:pt x="104" y="64"/>
                      <a:pt x="104" y="72"/>
                      <a:pt x="96" y="96"/>
                    </a:cubicBezTo>
                    <a:cubicBezTo>
                      <a:pt x="88" y="120"/>
                      <a:pt x="56" y="168"/>
                      <a:pt x="48" y="192"/>
                    </a:cubicBezTo>
                    <a:cubicBezTo>
                      <a:pt x="40" y="216"/>
                      <a:pt x="48" y="216"/>
                      <a:pt x="48" y="240"/>
                    </a:cubicBezTo>
                    <a:cubicBezTo>
                      <a:pt x="48" y="264"/>
                      <a:pt x="48" y="352"/>
                      <a:pt x="48" y="336"/>
                    </a:cubicBezTo>
                    <a:cubicBezTo>
                      <a:pt x="48" y="320"/>
                      <a:pt x="48" y="176"/>
                      <a:pt x="48" y="14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79" name="Freeform 37"/>
              <p:cNvSpPr>
                <a:spLocks/>
              </p:cNvSpPr>
              <p:nvPr/>
            </p:nvSpPr>
            <p:spPr bwMode="auto">
              <a:xfrm>
                <a:off x="3429000" y="5029200"/>
                <a:ext cx="88900" cy="546100"/>
              </a:xfrm>
              <a:custGeom>
                <a:avLst/>
                <a:gdLst>
                  <a:gd name="T0" fmla="*/ 2147483647 w 56"/>
                  <a:gd name="T1" fmla="*/ 2147483647 h 344"/>
                  <a:gd name="T2" fmla="*/ 2147483647 w 56"/>
                  <a:gd name="T3" fmla="*/ 2147483647 h 344"/>
                  <a:gd name="T4" fmla="*/ 0 w 56"/>
                  <a:gd name="T5" fmla="*/ 2147483647 h 344"/>
                  <a:gd name="T6" fmla="*/ 2147483647 w 56"/>
                  <a:gd name="T7" fmla="*/ 2147483647 h 344"/>
                  <a:gd name="T8" fmla="*/ 2147483647 w 56"/>
                  <a:gd name="T9" fmla="*/ 2147483647 h 344"/>
                  <a:gd name="T10" fmla="*/ 2147483647 w 56"/>
                  <a:gd name="T11" fmla="*/ 2147483647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344"/>
                  <a:gd name="T20" fmla="*/ 56 w 56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344">
                    <a:moveTo>
                      <a:pt x="48" y="344"/>
                    </a:moveTo>
                    <a:cubicBezTo>
                      <a:pt x="52" y="292"/>
                      <a:pt x="56" y="240"/>
                      <a:pt x="48" y="200"/>
                    </a:cubicBezTo>
                    <a:cubicBezTo>
                      <a:pt x="40" y="160"/>
                      <a:pt x="0" y="136"/>
                      <a:pt x="0" y="104"/>
                    </a:cubicBezTo>
                    <a:cubicBezTo>
                      <a:pt x="0" y="72"/>
                      <a:pt x="40" y="0"/>
                      <a:pt x="48" y="8"/>
                    </a:cubicBezTo>
                    <a:cubicBezTo>
                      <a:pt x="56" y="16"/>
                      <a:pt x="48" y="112"/>
                      <a:pt x="48" y="152"/>
                    </a:cubicBezTo>
                    <a:cubicBezTo>
                      <a:pt x="48" y="192"/>
                      <a:pt x="48" y="220"/>
                      <a:pt x="48" y="2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3124200" y="2819400"/>
            <a:ext cx="228600" cy="939800"/>
            <a:chOff x="3276600" y="2108200"/>
            <a:chExt cx="228600" cy="939800"/>
          </a:xfrm>
        </p:grpSpPr>
        <p:sp>
          <p:nvSpPr>
            <p:cNvPr id="37973" name="AutoShape 25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76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4" name="Freeform 26"/>
            <p:cNvSpPr>
              <a:spLocks/>
            </p:cNvSpPr>
            <p:nvPr/>
          </p:nvSpPr>
          <p:spPr bwMode="auto">
            <a:xfrm>
              <a:off x="3276600" y="2108200"/>
              <a:ext cx="228600" cy="254000"/>
            </a:xfrm>
            <a:custGeom>
              <a:avLst/>
              <a:gdLst>
                <a:gd name="T0" fmla="*/ 0 w 144"/>
                <a:gd name="T1" fmla="*/ 2147483647 h 160"/>
                <a:gd name="T2" fmla="*/ 2147483647 w 144"/>
                <a:gd name="T3" fmla="*/ 2147483647 h 160"/>
                <a:gd name="T4" fmla="*/ 2147483647 w 144"/>
                <a:gd name="T5" fmla="*/ 2147483647 h 160"/>
                <a:gd name="T6" fmla="*/ 2147483647 w 144"/>
                <a:gd name="T7" fmla="*/ 2147483647 h 160"/>
                <a:gd name="T8" fmla="*/ 2147483647 w 144"/>
                <a:gd name="T9" fmla="*/ 2147483647 h 160"/>
                <a:gd name="T10" fmla="*/ 2147483647 w 144"/>
                <a:gd name="T11" fmla="*/ 2147483647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160"/>
                <a:gd name="T20" fmla="*/ 144 w 144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160">
                  <a:moveTo>
                    <a:pt x="0" y="160"/>
                  </a:moveTo>
                  <a:cubicBezTo>
                    <a:pt x="20" y="148"/>
                    <a:pt x="40" y="136"/>
                    <a:pt x="48" y="112"/>
                  </a:cubicBezTo>
                  <a:cubicBezTo>
                    <a:pt x="56" y="88"/>
                    <a:pt x="40" y="32"/>
                    <a:pt x="48" y="16"/>
                  </a:cubicBezTo>
                  <a:cubicBezTo>
                    <a:pt x="56" y="0"/>
                    <a:pt x="88" y="0"/>
                    <a:pt x="96" y="16"/>
                  </a:cubicBezTo>
                  <a:cubicBezTo>
                    <a:pt x="104" y="32"/>
                    <a:pt x="88" y="88"/>
                    <a:pt x="96" y="112"/>
                  </a:cubicBezTo>
                  <a:cubicBezTo>
                    <a:pt x="104" y="136"/>
                    <a:pt x="136" y="152"/>
                    <a:pt x="14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75" name="AutoShape 38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685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8" name="Text Box 39"/>
          <p:cNvSpPr txBox="1">
            <a:spLocks noChangeArrowheads="1"/>
          </p:cNvSpPr>
          <p:nvPr/>
        </p:nvSpPr>
        <p:spPr bwMode="auto">
          <a:xfrm rot="-1434042">
            <a:off x="3941763" y="3765550"/>
            <a:ext cx="123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Maturing</a:t>
            </a:r>
          </a:p>
          <a:p>
            <a:r>
              <a:rPr lang="en-US" b="1"/>
              <a:t>Disciple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3962400" y="19050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Training</a:t>
            </a:r>
            <a:endParaRPr lang="en-US" b="1" u="sng"/>
          </a:p>
        </p:txBody>
      </p:sp>
      <p:sp>
        <p:nvSpPr>
          <p:cNvPr id="5140" name="Text Box 42"/>
          <p:cNvSpPr txBox="1">
            <a:spLocks noChangeArrowheads="1"/>
          </p:cNvSpPr>
          <p:nvPr/>
        </p:nvSpPr>
        <p:spPr bwMode="auto">
          <a:xfrm>
            <a:off x="38100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3:5-6</a:t>
            </a:r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3962400" y="838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Servant</a:t>
            </a:r>
          </a:p>
        </p:txBody>
      </p: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4191000" y="2819400"/>
            <a:ext cx="685800" cy="838200"/>
            <a:chOff x="4343400" y="2209800"/>
            <a:chExt cx="685800" cy="838200"/>
          </a:xfrm>
        </p:grpSpPr>
        <p:sp>
          <p:nvSpPr>
            <p:cNvPr id="37966" name="AutoShape 44"/>
            <p:cNvSpPr>
              <a:spLocks noChangeArrowheads="1"/>
            </p:cNvSpPr>
            <p:nvPr/>
          </p:nvSpPr>
          <p:spPr bwMode="auto">
            <a:xfrm>
              <a:off x="4343400" y="2362200"/>
              <a:ext cx="381000" cy="685800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967" name="Group 111"/>
            <p:cNvGrpSpPr>
              <a:grpSpLocks/>
            </p:cNvGrpSpPr>
            <p:nvPr/>
          </p:nvGrpSpPr>
          <p:grpSpPr bwMode="auto">
            <a:xfrm>
              <a:off x="4724400" y="2209800"/>
              <a:ext cx="304800" cy="533400"/>
              <a:chOff x="4724400" y="2209800"/>
              <a:chExt cx="304800" cy="533400"/>
            </a:xfrm>
          </p:grpSpPr>
          <p:sp>
            <p:nvSpPr>
              <p:cNvPr id="37970" name="Freeform 45"/>
              <p:cNvSpPr>
                <a:spLocks/>
              </p:cNvSpPr>
              <p:nvPr/>
            </p:nvSpPr>
            <p:spPr bwMode="auto">
              <a:xfrm>
                <a:off x="4724400" y="22860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12" y="188"/>
                      <a:pt x="24" y="136"/>
                      <a:pt x="48" y="96"/>
                    </a:cubicBezTo>
                    <a:cubicBezTo>
                      <a:pt x="72" y="56"/>
                      <a:pt x="128" y="16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71" name="Freeform 46"/>
              <p:cNvSpPr>
                <a:spLocks/>
              </p:cNvSpPr>
              <p:nvPr/>
            </p:nvSpPr>
            <p:spPr bwMode="auto">
              <a:xfrm>
                <a:off x="4724400" y="23622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36" y="164"/>
                      <a:pt x="72" y="88"/>
                      <a:pt x="96" y="48"/>
                    </a:cubicBezTo>
                    <a:cubicBezTo>
                      <a:pt x="120" y="8"/>
                      <a:pt x="136" y="8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72" name="Oval 47"/>
              <p:cNvSpPr>
                <a:spLocks noChangeArrowheads="1"/>
              </p:cNvSpPr>
              <p:nvPr/>
            </p:nvSpPr>
            <p:spPr bwMode="auto">
              <a:xfrm>
                <a:off x="4953000" y="2209800"/>
                <a:ext cx="762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968" name="Freeform 48"/>
            <p:cNvSpPr>
              <a:spLocks/>
            </p:cNvSpPr>
            <p:nvPr/>
          </p:nvSpPr>
          <p:spPr bwMode="auto">
            <a:xfrm>
              <a:off x="4343400" y="2209800"/>
              <a:ext cx="381000" cy="2667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69" name="Freeform 49"/>
            <p:cNvSpPr>
              <a:spLocks/>
            </p:cNvSpPr>
            <p:nvPr/>
          </p:nvSpPr>
          <p:spPr bwMode="auto">
            <a:xfrm>
              <a:off x="4343400" y="2286000"/>
              <a:ext cx="381000" cy="1524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26"/>
          <p:cNvGrpSpPr>
            <a:grpSpLocks/>
          </p:cNvGrpSpPr>
          <p:nvPr/>
        </p:nvGrpSpPr>
        <p:grpSpPr bwMode="auto">
          <a:xfrm>
            <a:off x="4038600" y="4724400"/>
            <a:ext cx="990600" cy="762000"/>
            <a:chOff x="4038600" y="4724400"/>
            <a:chExt cx="990600" cy="762000"/>
          </a:xfrm>
        </p:grpSpPr>
        <p:sp>
          <p:nvSpPr>
            <p:cNvPr id="37958" name="Text Box 55"/>
            <p:cNvSpPr txBox="1">
              <a:spLocks noChangeArrowheads="1"/>
            </p:cNvSpPr>
            <p:nvPr/>
          </p:nvSpPr>
          <p:spPr bwMode="auto">
            <a:xfrm>
              <a:off x="4038600" y="4800600"/>
              <a:ext cx="762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. . : .</a:t>
              </a:r>
            </a:p>
          </p:txBody>
        </p:sp>
        <p:grpSp>
          <p:nvGrpSpPr>
            <p:cNvPr id="37959" name="Group 126"/>
            <p:cNvGrpSpPr>
              <a:grpSpLocks/>
            </p:cNvGrpSpPr>
            <p:nvPr/>
          </p:nvGrpSpPr>
          <p:grpSpPr bwMode="auto">
            <a:xfrm>
              <a:off x="4038600" y="4724400"/>
              <a:ext cx="990600" cy="762000"/>
              <a:chOff x="4114800" y="4572000"/>
              <a:chExt cx="990600" cy="762000"/>
            </a:xfrm>
          </p:grpSpPr>
          <p:sp>
            <p:nvSpPr>
              <p:cNvPr id="37960" name="Line 50"/>
              <p:cNvSpPr>
                <a:spLocks noChangeShapeType="1"/>
              </p:cNvSpPr>
              <p:nvPr/>
            </p:nvSpPr>
            <p:spPr bwMode="auto">
              <a:xfrm>
                <a:off x="4114800" y="5334000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61" name="Freeform 51"/>
              <p:cNvSpPr>
                <a:spLocks/>
              </p:cNvSpPr>
              <p:nvPr/>
            </p:nvSpPr>
            <p:spPr bwMode="auto">
              <a:xfrm>
                <a:off x="43434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0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48" y="240"/>
                    </a:moveTo>
                    <a:cubicBezTo>
                      <a:pt x="52" y="188"/>
                      <a:pt x="56" y="136"/>
                      <a:pt x="48" y="96"/>
                    </a:cubicBezTo>
                    <a:cubicBezTo>
                      <a:pt x="40" y="56"/>
                      <a:pt x="8" y="16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62" name="Freeform 52"/>
              <p:cNvSpPr>
                <a:spLocks/>
              </p:cNvSpPr>
              <p:nvPr/>
            </p:nvSpPr>
            <p:spPr bwMode="auto">
              <a:xfrm>
                <a:off x="45593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2147483647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8" y="240"/>
                    </a:moveTo>
                    <a:cubicBezTo>
                      <a:pt x="4" y="188"/>
                      <a:pt x="0" y="136"/>
                      <a:pt x="8" y="96"/>
                    </a:cubicBezTo>
                    <a:cubicBezTo>
                      <a:pt x="16" y="56"/>
                      <a:pt x="48" y="16"/>
                      <a:pt x="56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63" name="Freeform 53"/>
              <p:cNvSpPr>
                <a:spLocks/>
              </p:cNvSpPr>
              <p:nvPr/>
            </p:nvSpPr>
            <p:spPr bwMode="auto">
              <a:xfrm>
                <a:off x="4152900" y="4622800"/>
                <a:ext cx="660400" cy="444500"/>
              </a:xfrm>
              <a:custGeom>
                <a:avLst/>
                <a:gdLst>
                  <a:gd name="T0" fmla="*/ 2147483647 w 416"/>
                  <a:gd name="T1" fmla="*/ 2147483647 h 280"/>
                  <a:gd name="T2" fmla="*/ 2147483647 w 416"/>
                  <a:gd name="T3" fmla="*/ 2147483647 h 280"/>
                  <a:gd name="T4" fmla="*/ 2147483647 w 416"/>
                  <a:gd name="T5" fmla="*/ 2147483647 h 280"/>
                  <a:gd name="T6" fmla="*/ 2147483647 w 416"/>
                  <a:gd name="T7" fmla="*/ 2147483647 h 280"/>
                  <a:gd name="T8" fmla="*/ 2147483647 w 416"/>
                  <a:gd name="T9" fmla="*/ 2147483647 h 280"/>
                  <a:gd name="T10" fmla="*/ 2147483647 w 416"/>
                  <a:gd name="T11" fmla="*/ 2147483647 h 280"/>
                  <a:gd name="T12" fmla="*/ 2147483647 w 416"/>
                  <a:gd name="T13" fmla="*/ 2147483647 h 280"/>
                  <a:gd name="T14" fmla="*/ 2147483647 w 416"/>
                  <a:gd name="T15" fmla="*/ 2147483647 h 2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6"/>
                  <a:gd name="T25" fmla="*/ 0 h 280"/>
                  <a:gd name="T26" fmla="*/ 416 w 416"/>
                  <a:gd name="T27" fmla="*/ 280 h 2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6" h="280">
                    <a:moveTo>
                      <a:pt x="168" y="256"/>
                    </a:moveTo>
                    <a:cubicBezTo>
                      <a:pt x="108" y="248"/>
                      <a:pt x="48" y="240"/>
                      <a:pt x="24" y="208"/>
                    </a:cubicBezTo>
                    <a:cubicBezTo>
                      <a:pt x="0" y="176"/>
                      <a:pt x="8" y="96"/>
                      <a:pt x="24" y="64"/>
                    </a:cubicBezTo>
                    <a:cubicBezTo>
                      <a:pt x="40" y="32"/>
                      <a:pt x="72" y="24"/>
                      <a:pt x="120" y="16"/>
                    </a:cubicBezTo>
                    <a:cubicBezTo>
                      <a:pt x="168" y="8"/>
                      <a:pt x="264" y="0"/>
                      <a:pt x="312" y="16"/>
                    </a:cubicBezTo>
                    <a:cubicBezTo>
                      <a:pt x="360" y="32"/>
                      <a:pt x="400" y="72"/>
                      <a:pt x="408" y="112"/>
                    </a:cubicBezTo>
                    <a:cubicBezTo>
                      <a:pt x="416" y="152"/>
                      <a:pt x="384" y="232"/>
                      <a:pt x="360" y="256"/>
                    </a:cubicBezTo>
                    <a:cubicBezTo>
                      <a:pt x="336" y="280"/>
                      <a:pt x="280" y="256"/>
                      <a:pt x="264" y="25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64" name="Text Box 54"/>
              <p:cNvSpPr txBox="1">
                <a:spLocks noChangeArrowheads="1"/>
              </p:cNvSpPr>
              <p:nvPr/>
            </p:nvSpPr>
            <p:spPr bwMode="auto">
              <a:xfrm>
                <a:off x="4191000" y="4572000"/>
                <a:ext cx="9144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 .  . .</a:t>
                </a:r>
              </a:p>
            </p:txBody>
          </p:sp>
          <p:sp>
            <p:nvSpPr>
              <p:cNvPr id="37965" name="Text Box 56"/>
              <p:cNvSpPr txBox="1">
                <a:spLocks noChangeArrowheads="1"/>
              </p:cNvSpPr>
              <p:nvPr/>
            </p:nvSpPr>
            <p:spPr bwMode="auto">
              <a:xfrm>
                <a:off x="4114800" y="4572000"/>
                <a:ext cx="7620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. : . .</a:t>
                </a:r>
              </a:p>
            </p:txBody>
          </p:sp>
        </p:grpSp>
      </p:grpSp>
      <p:sp>
        <p:nvSpPr>
          <p:cNvPr id="5145" name="Text Box 57"/>
          <p:cNvSpPr txBox="1">
            <a:spLocks noChangeArrowheads="1"/>
          </p:cNvSpPr>
          <p:nvPr/>
        </p:nvSpPr>
        <p:spPr bwMode="auto">
          <a:xfrm rot="-1308628">
            <a:off x="5232400" y="3060700"/>
            <a:ext cx="1517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Multiplying    Leader</a:t>
            </a:r>
          </a:p>
        </p:txBody>
      </p:sp>
      <p:sp>
        <p:nvSpPr>
          <p:cNvPr id="5146" name="Text Box 59"/>
          <p:cNvSpPr txBox="1">
            <a:spLocks noChangeArrowheads="1"/>
          </p:cNvSpPr>
          <p:nvPr/>
        </p:nvSpPr>
        <p:spPr bwMode="auto">
          <a:xfrm>
            <a:off x="5181600" y="11430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4:1</a:t>
            </a:r>
          </a:p>
          <a:p>
            <a:r>
              <a:rPr lang="en-US" sz="1600" b="1"/>
              <a:t>1 Cor 3:10-16</a:t>
            </a:r>
          </a:p>
        </p:txBody>
      </p:sp>
      <p:sp>
        <p:nvSpPr>
          <p:cNvPr id="52284" name="Text Box 60"/>
          <p:cNvSpPr txBox="1">
            <a:spLocks noChangeArrowheads="1"/>
          </p:cNvSpPr>
          <p:nvPr/>
        </p:nvSpPr>
        <p:spPr bwMode="auto">
          <a:xfrm>
            <a:off x="5257800" y="19050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Equipping</a:t>
            </a:r>
            <a:endParaRPr lang="en-US" b="1" u="sng"/>
          </a:p>
        </p:txBody>
      </p:sp>
      <p:sp>
        <p:nvSpPr>
          <p:cNvPr id="52285" name="Text Box 61"/>
          <p:cNvSpPr txBox="1">
            <a:spLocks noChangeArrowheads="1"/>
          </p:cNvSpPr>
          <p:nvPr/>
        </p:nvSpPr>
        <p:spPr bwMode="auto">
          <a:xfrm>
            <a:off x="53340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Steward</a:t>
            </a:r>
          </a:p>
        </p:txBody>
      </p: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grpSp>
        <p:nvGrpSpPr>
          <p:cNvPr id="13" name="Group 119"/>
          <p:cNvGrpSpPr>
            <a:grpSpLocks/>
          </p:cNvGrpSpPr>
          <p:nvPr/>
        </p:nvGrpSpPr>
        <p:grpSpPr bwMode="auto">
          <a:xfrm>
            <a:off x="5486400" y="2590800"/>
            <a:ext cx="989013" cy="474663"/>
            <a:chOff x="5183535" y="2040319"/>
            <a:chExt cx="988665" cy="474281"/>
          </a:xfrm>
        </p:grpSpPr>
        <p:sp>
          <p:nvSpPr>
            <p:cNvPr id="37951" name="AutoShape 63"/>
            <p:cNvSpPr>
              <a:spLocks noChangeArrowheads="1"/>
            </p:cNvSpPr>
            <p:nvPr/>
          </p:nvSpPr>
          <p:spPr bwMode="auto">
            <a:xfrm rot="920420">
              <a:off x="5183535" y="2040319"/>
              <a:ext cx="457200" cy="76200"/>
            </a:xfrm>
            <a:prstGeom prst="flowChartTerminator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952" name="Group 118"/>
            <p:cNvGrpSpPr>
              <a:grpSpLocks/>
            </p:cNvGrpSpPr>
            <p:nvPr/>
          </p:nvGrpSpPr>
          <p:grpSpPr bwMode="auto">
            <a:xfrm>
              <a:off x="5562600" y="2133600"/>
              <a:ext cx="609600" cy="381000"/>
              <a:chOff x="5562600" y="2133600"/>
              <a:chExt cx="609600" cy="381000"/>
            </a:xfrm>
          </p:grpSpPr>
          <p:sp>
            <p:nvSpPr>
              <p:cNvPr id="37953" name="Freeform 64"/>
              <p:cNvSpPr>
                <a:spLocks/>
              </p:cNvSpPr>
              <p:nvPr/>
            </p:nvSpPr>
            <p:spPr bwMode="auto">
              <a:xfrm>
                <a:off x="5562600" y="2133600"/>
                <a:ext cx="228600" cy="228600"/>
              </a:xfrm>
              <a:custGeom>
                <a:avLst/>
                <a:gdLst>
                  <a:gd name="T0" fmla="*/ 0 w 192"/>
                  <a:gd name="T1" fmla="*/ 0 h 144"/>
                  <a:gd name="T2" fmla="*/ 2147483647 w 192"/>
                  <a:gd name="T3" fmla="*/ 2147483647 h 144"/>
                  <a:gd name="T4" fmla="*/ 2147483647 w 192"/>
                  <a:gd name="T5" fmla="*/ 2147483647 h 144"/>
                  <a:gd name="T6" fmla="*/ 2147483647 w 192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2"/>
                  <a:gd name="T13" fmla="*/ 0 h 144"/>
                  <a:gd name="T14" fmla="*/ 192 w 192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2" h="144">
                    <a:moveTo>
                      <a:pt x="0" y="0"/>
                    </a:moveTo>
                    <a:cubicBezTo>
                      <a:pt x="44" y="16"/>
                      <a:pt x="88" y="32"/>
                      <a:pt x="96" y="48"/>
                    </a:cubicBezTo>
                    <a:cubicBezTo>
                      <a:pt x="104" y="64"/>
                      <a:pt x="32" y="80"/>
                      <a:pt x="48" y="96"/>
                    </a:cubicBezTo>
                    <a:cubicBezTo>
                      <a:pt x="64" y="112"/>
                      <a:pt x="168" y="136"/>
                      <a:pt x="192" y="144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54" name="Line 65"/>
              <p:cNvSpPr>
                <a:spLocks noChangeShapeType="1"/>
              </p:cNvSpPr>
              <p:nvPr/>
            </p:nvSpPr>
            <p:spPr bwMode="auto">
              <a:xfrm flipV="1">
                <a:off x="5638800" y="2209800"/>
                <a:ext cx="228600" cy="762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55" name="Line 66"/>
              <p:cNvSpPr>
                <a:spLocks noChangeShapeType="1"/>
              </p:cNvSpPr>
              <p:nvPr/>
            </p:nvSpPr>
            <p:spPr bwMode="auto">
              <a:xfrm>
                <a:off x="5638800" y="2286000"/>
                <a:ext cx="0" cy="2286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56" name="Line 67"/>
              <p:cNvSpPr>
                <a:spLocks noChangeShapeType="1"/>
              </p:cNvSpPr>
              <p:nvPr/>
            </p:nvSpPr>
            <p:spPr bwMode="auto">
              <a:xfrm flipV="1">
                <a:off x="5638800" y="2514600"/>
                <a:ext cx="533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57" name="Line 68"/>
              <p:cNvSpPr>
                <a:spLocks noChangeShapeType="1"/>
              </p:cNvSpPr>
              <p:nvPr/>
            </p:nvSpPr>
            <p:spPr bwMode="auto">
              <a:xfrm>
                <a:off x="5867400" y="2209800"/>
                <a:ext cx="304800" cy="3048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0" name="Text Box 116"/>
          <p:cNvSpPr txBox="1">
            <a:spLocks noChangeArrowheads="1"/>
          </p:cNvSpPr>
          <p:nvPr/>
        </p:nvSpPr>
        <p:spPr bwMode="auto">
          <a:xfrm>
            <a:off x="5334000" y="56388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Leadership</a:t>
            </a:r>
          </a:p>
        </p:txBody>
      </p:sp>
      <p:sp>
        <p:nvSpPr>
          <p:cNvPr id="52341" name="Text Box 117"/>
          <p:cNvSpPr txBox="1">
            <a:spLocks noChangeArrowheads="1"/>
          </p:cNvSpPr>
          <p:nvPr/>
        </p:nvSpPr>
        <p:spPr bwMode="auto">
          <a:xfrm>
            <a:off x="3810000" y="5640388"/>
            <a:ext cx="1543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Discipleship</a:t>
            </a:r>
            <a:endParaRPr lang="en-US" b="1" dirty="0">
              <a:cs typeface="+mn-cs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2667000" y="564038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Lordship</a:t>
            </a:r>
            <a:endParaRPr lang="en-US" b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609600" y="6096000"/>
            <a:ext cx="77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grpSp>
        <p:nvGrpSpPr>
          <p:cNvPr id="20" name="Group 135"/>
          <p:cNvGrpSpPr>
            <a:grpSpLocks/>
          </p:cNvGrpSpPr>
          <p:nvPr/>
        </p:nvGrpSpPr>
        <p:grpSpPr bwMode="auto">
          <a:xfrm>
            <a:off x="5334000" y="4572000"/>
            <a:ext cx="1257300" cy="838200"/>
            <a:chOff x="5410200" y="4495800"/>
            <a:chExt cx="1257300" cy="838200"/>
          </a:xfrm>
        </p:grpSpPr>
        <p:grpSp>
          <p:nvGrpSpPr>
            <p:cNvPr id="37929" name="Group 134"/>
            <p:cNvGrpSpPr>
              <a:grpSpLocks/>
            </p:cNvGrpSpPr>
            <p:nvPr/>
          </p:nvGrpSpPr>
          <p:grpSpPr bwMode="auto">
            <a:xfrm>
              <a:off x="5410200" y="4495800"/>
              <a:ext cx="1066800" cy="838200"/>
              <a:chOff x="5410200" y="4495800"/>
              <a:chExt cx="1066800" cy="838200"/>
            </a:xfrm>
          </p:grpSpPr>
          <p:sp>
            <p:nvSpPr>
              <p:cNvPr id="37931" name="Freeform 82"/>
              <p:cNvSpPr>
                <a:spLocks/>
              </p:cNvSpPr>
              <p:nvPr/>
            </p:nvSpPr>
            <p:spPr bwMode="auto">
              <a:xfrm>
                <a:off x="6019800" y="4953000"/>
                <a:ext cx="304800" cy="254000"/>
              </a:xfrm>
              <a:custGeom>
                <a:avLst/>
                <a:gdLst>
                  <a:gd name="T0" fmla="*/ 2147483647 w 216"/>
                  <a:gd name="T1" fmla="*/ 2147483647 h 160"/>
                  <a:gd name="T2" fmla="*/ 2147483647 w 216"/>
                  <a:gd name="T3" fmla="*/ 2147483647 h 160"/>
                  <a:gd name="T4" fmla="*/ 2147483647 w 216"/>
                  <a:gd name="T5" fmla="*/ 2147483647 h 160"/>
                  <a:gd name="T6" fmla="*/ 2147483647 w 216"/>
                  <a:gd name="T7" fmla="*/ 2147483647 h 160"/>
                  <a:gd name="T8" fmla="*/ 2147483647 w 216"/>
                  <a:gd name="T9" fmla="*/ 0 h 160"/>
                  <a:gd name="T10" fmla="*/ 2147483647 w 216"/>
                  <a:gd name="T11" fmla="*/ 2147483647 h 160"/>
                  <a:gd name="T12" fmla="*/ 2147483647 w 216"/>
                  <a:gd name="T13" fmla="*/ 2147483647 h 160"/>
                  <a:gd name="T14" fmla="*/ 2147483647 w 216"/>
                  <a:gd name="T15" fmla="*/ 2147483647 h 16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6"/>
                  <a:gd name="T25" fmla="*/ 0 h 160"/>
                  <a:gd name="T26" fmla="*/ 216 w 216"/>
                  <a:gd name="T27" fmla="*/ 160 h 16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" h="160">
                    <a:moveTo>
                      <a:pt x="104" y="144"/>
                    </a:moveTo>
                    <a:cubicBezTo>
                      <a:pt x="120" y="144"/>
                      <a:pt x="136" y="152"/>
                      <a:pt x="152" y="144"/>
                    </a:cubicBezTo>
                    <a:cubicBezTo>
                      <a:pt x="168" y="136"/>
                      <a:pt x="192" y="112"/>
                      <a:pt x="200" y="96"/>
                    </a:cubicBezTo>
                    <a:cubicBezTo>
                      <a:pt x="208" y="80"/>
                      <a:pt x="216" y="64"/>
                      <a:pt x="200" y="48"/>
                    </a:cubicBezTo>
                    <a:cubicBezTo>
                      <a:pt x="184" y="32"/>
                      <a:pt x="136" y="0"/>
                      <a:pt x="104" y="0"/>
                    </a:cubicBezTo>
                    <a:cubicBezTo>
                      <a:pt x="72" y="0"/>
                      <a:pt x="16" y="24"/>
                      <a:pt x="8" y="48"/>
                    </a:cubicBezTo>
                    <a:cubicBezTo>
                      <a:pt x="0" y="72"/>
                      <a:pt x="40" y="128"/>
                      <a:pt x="56" y="144"/>
                    </a:cubicBezTo>
                    <a:cubicBezTo>
                      <a:pt x="72" y="160"/>
                      <a:pt x="88" y="144"/>
                      <a:pt x="104" y="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932" name="Group 125"/>
              <p:cNvGrpSpPr>
                <a:grpSpLocks/>
              </p:cNvGrpSpPr>
              <p:nvPr/>
            </p:nvGrpSpPr>
            <p:grpSpPr bwMode="auto">
              <a:xfrm>
                <a:off x="5410200" y="4495800"/>
                <a:ext cx="1066800" cy="838200"/>
                <a:chOff x="5181600" y="4495800"/>
                <a:chExt cx="1066800" cy="838200"/>
              </a:xfrm>
            </p:grpSpPr>
            <p:grpSp>
              <p:nvGrpSpPr>
                <p:cNvPr id="37933" name="Group 123"/>
                <p:cNvGrpSpPr>
                  <a:grpSpLocks/>
                </p:cNvGrpSpPr>
                <p:nvPr/>
              </p:nvGrpSpPr>
              <p:grpSpPr bwMode="auto">
                <a:xfrm>
                  <a:off x="5334000" y="4495800"/>
                  <a:ext cx="912813" cy="838200"/>
                  <a:chOff x="5334000" y="4495800"/>
                  <a:chExt cx="912813" cy="838200"/>
                </a:xfrm>
              </p:grpSpPr>
              <p:sp>
                <p:nvSpPr>
                  <p:cNvPr id="37939" name="Freeform 70"/>
                  <p:cNvSpPr>
                    <a:spLocks/>
                  </p:cNvSpPr>
                  <p:nvPr/>
                </p:nvSpPr>
                <p:spPr bwMode="auto">
                  <a:xfrm>
                    <a:off x="5791200" y="4876800"/>
                    <a:ext cx="88900" cy="4572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2147483647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8" y="240"/>
                        </a:moveTo>
                        <a:cubicBezTo>
                          <a:pt x="4" y="188"/>
                          <a:pt x="0" y="136"/>
                          <a:pt x="8" y="96"/>
                        </a:cubicBezTo>
                        <a:cubicBezTo>
                          <a:pt x="16" y="56"/>
                          <a:pt x="48" y="16"/>
                          <a:pt x="56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0" name="Freeform 71"/>
                  <p:cNvSpPr>
                    <a:spLocks/>
                  </p:cNvSpPr>
                  <p:nvPr/>
                </p:nvSpPr>
                <p:spPr bwMode="auto">
                  <a:xfrm>
                    <a:off x="5562600" y="4953000"/>
                    <a:ext cx="152400" cy="3810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1" name="Freeform 72"/>
                  <p:cNvSpPr>
                    <a:spLocks/>
                  </p:cNvSpPr>
                  <p:nvPr/>
                </p:nvSpPr>
                <p:spPr bwMode="auto">
                  <a:xfrm>
                    <a:off x="5461000" y="4572000"/>
                    <a:ext cx="596900" cy="495300"/>
                  </a:xfrm>
                  <a:custGeom>
                    <a:avLst/>
                    <a:gdLst>
                      <a:gd name="T0" fmla="*/ 2147483647 w 376"/>
                      <a:gd name="T1" fmla="*/ 2147483647 h 312"/>
                      <a:gd name="T2" fmla="*/ 2147483647 w 376"/>
                      <a:gd name="T3" fmla="*/ 2147483647 h 312"/>
                      <a:gd name="T4" fmla="*/ 2147483647 w 376"/>
                      <a:gd name="T5" fmla="*/ 2147483647 h 312"/>
                      <a:gd name="T6" fmla="*/ 2147483647 w 376"/>
                      <a:gd name="T7" fmla="*/ 2147483647 h 312"/>
                      <a:gd name="T8" fmla="*/ 2147483647 w 376"/>
                      <a:gd name="T9" fmla="*/ 0 h 312"/>
                      <a:gd name="T10" fmla="*/ 2147483647 w 376"/>
                      <a:gd name="T11" fmla="*/ 2147483647 h 312"/>
                      <a:gd name="T12" fmla="*/ 2147483647 w 376"/>
                      <a:gd name="T13" fmla="*/ 2147483647 h 312"/>
                      <a:gd name="T14" fmla="*/ 2147483647 w 376"/>
                      <a:gd name="T15" fmla="*/ 2147483647 h 312"/>
                      <a:gd name="T16" fmla="*/ 2147483647 w 376"/>
                      <a:gd name="T17" fmla="*/ 2147483647 h 31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376"/>
                      <a:gd name="T28" fmla="*/ 0 h 312"/>
                      <a:gd name="T29" fmla="*/ 376 w 376"/>
                      <a:gd name="T30" fmla="*/ 312 h 312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376" h="312">
                        <a:moveTo>
                          <a:pt x="208" y="288"/>
                        </a:moveTo>
                        <a:cubicBezTo>
                          <a:pt x="268" y="276"/>
                          <a:pt x="328" y="264"/>
                          <a:pt x="352" y="240"/>
                        </a:cubicBezTo>
                        <a:cubicBezTo>
                          <a:pt x="376" y="216"/>
                          <a:pt x="352" y="176"/>
                          <a:pt x="352" y="144"/>
                        </a:cubicBezTo>
                        <a:cubicBezTo>
                          <a:pt x="352" y="112"/>
                          <a:pt x="376" y="72"/>
                          <a:pt x="352" y="48"/>
                        </a:cubicBezTo>
                        <a:cubicBezTo>
                          <a:pt x="328" y="24"/>
                          <a:pt x="256" y="0"/>
                          <a:pt x="208" y="0"/>
                        </a:cubicBezTo>
                        <a:cubicBezTo>
                          <a:pt x="160" y="0"/>
                          <a:pt x="96" y="24"/>
                          <a:pt x="64" y="48"/>
                        </a:cubicBezTo>
                        <a:cubicBezTo>
                          <a:pt x="32" y="72"/>
                          <a:pt x="24" y="104"/>
                          <a:pt x="16" y="144"/>
                        </a:cubicBezTo>
                        <a:cubicBezTo>
                          <a:pt x="8" y="184"/>
                          <a:pt x="0" y="264"/>
                          <a:pt x="16" y="288"/>
                        </a:cubicBezTo>
                        <a:cubicBezTo>
                          <a:pt x="32" y="312"/>
                          <a:pt x="96" y="288"/>
                          <a:pt x="112" y="288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2" name="Freeform 73"/>
                  <p:cNvSpPr>
                    <a:spLocks/>
                  </p:cNvSpPr>
                  <p:nvPr/>
                </p:nvSpPr>
                <p:spPr bwMode="auto">
                  <a:xfrm flipH="1">
                    <a:off x="5562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3" name="Freeform 74"/>
                  <p:cNvSpPr>
                    <a:spLocks/>
                  </p:cNvSpPr>
                  <p:nvPr/>
                </p:nvSpPr>
                <p:spPr bwMode="auto">
                  <a:xfrm flipH="1">
                    <a:off x="5943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4" name="Freeform 75"/>
                  <p:cNvSpPr>
                    <a:spLocks/>
                  </p:cNvSpPr>
                  <p:nvPr/>
                </p:nvSpPr>
                <p:spPr bwMode="auto">
                  <a:xfrm flipH="1">
                    <a:off x="61722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5" name="Freeform 76"/>
                  <p:cNvSpPr>
                    <a:spLocks/>
                  </p:cNvSpPr>
                  <p:nvPr/>
                </p:nvSpPr>
                <p:spPr bwMode="auto">
                  <a:xfrm flipH="1">
                    <a:off x="53340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6" name="Freeform 81"/>
                  <p:cNvSpPr>
                    <a:spLocks/>
                  </p:cNvSpPr>
                  <p:nvPr/>
                </p:nvSpPr>
                <p:spPr bwMode="auto">
                  <a:xfrm>
                    <a:off x="53975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7" name="Freeform 84"/>
                  <p:cNvSpPr>
                    <a:spLocks/>
                  </p:cNvSpPr>
                  <p:nvPr/>
                </p:nvSpPr>
                <p:spPr bwMode="auto">
                  <a:xfrm>
                    <a:off x="57912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8" name="Freeform 85"/>
                  <p:cNvSpPr>
                    <a:spLocks/>
                  </p:cNvSpPr>
                  <p:nvPr/>
                </p:nvSpPr>
                <p:spPr bwMode="auto">
                  <a:xfrm>
                    <a:off x="5638800" y="4876800"/>
                    <a:ext cx="76200" cy="152400"/>
                  </a:xfrm>
                  <a:custGeom>
                    <a:avLst/>
                    <a:gdLst>
                      <a:gd name="T0" fmla="*/ 2147483647 w 56"/>
                      <a:gd name="T1" fmla="*/ 2147483647 h 96"/>
                      <a:gd name="T2" fmla="*/ 2147483647 w 56"/>
                      <a:gd name="T3" fmla="*/ 2147483647 h 96"/>
                      <a:gd name="T4" fmla="*/ 0 w 56"/>
                      <a:gd name="T5" fmla="*/ 0 h 96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96"/>
                      <a:gd name="T11" fmla="*/ 56 w 56"/>
                      <a:gd name="T12" fmla="*/ 96 h 9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96">
                        <a:moveTo>
                          <a:pt x="48" y="96"/>
                        </a:moveTo>
                        <a:cubicBezTo>
                          <a:pt x="52" y="80"/>
                          <a:pt x="56" y="64"/>
                          <a:pt x="48" y="48"/>
                        </a:cubicBezTo>
                        <a:cubicBezTo>
                          <a:pt x="40" y="32"/>
                          <a:pt x="8" y="8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49" name="Text Box 8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68925" y="4495800"/>
                    <a:ext cx="6731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.::.::</a:t>
                    </a:r>
                  </a:p>
                </p:txBody>
              </p:sp>
              <p:sp>
                <p:nvSpPr>
                  <p:cNvPr id="37950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86400" y="4572000"/>
                    <a:ext cx="657225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.:.:..</a:t>
                    </a:r>
                  </a:p>
                </p:txBody>
              </p:sp>
            </p:grpSp>
            <p:grpSp>
              <p:nvGrpSpPr>
                <p:cNvPr id="37934" name="Group 124"/>
                <p:cNvGrpSpPr>
                  <a:grpSpLocks/>
                </p:cNvGrpSpPr>
                <p:nvPr/>
              </p:nvGrpSpPr>
              <p:grpSpPr bwMode="auto">
                <a:xfrm>
                  <a:off x="5181600" y="4724400"/>
                  <a:ext cx="1066800" cy="609600"/>
                  <a:chOff x="5181600" y="4724400"/>
                  <a:chExt cx="1066800" cy="609600"/>
                </a:xfrm>
              </p:grpSpPr>
              <p:sp>
                <p:nvSpPr>
                  <p:cNvPr id="37935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5257800" y="5334000"/>
                    <a:ext cx="99060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36" name="Freeform 77"/>
                  <p:cNvSpPr>
                    <a:spLocks/>
                  </p:cNvSpPr>
                  <p:nvPr/>
                </p:nvSpPr>
                <p:spPr bwMode="auto">
                  <a:xfrm>
                    <a:off x="5257800" y="5105400"/>
                    <a:ext cx="76200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37" name="Freeform 83"/>
                  <p:cNvSpPr>
                    <a:spLocks/>
                  </p:cNvSpPr>
                  <p:nvPr/>
                </p:nvSpPr>
                <p:spPr bwMode="auto">
                  <a:xfrm>
                    <a:off x="51816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38" name="Text Box 8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1600" y="4724400"/>
                    <a:ext cx="102235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….   ...</a:t>
                    </a:r>
                  </a:p>
                </p:txBody>
              </p:sp>
            </p:grpSp>
          </p:grpSp>
        </p:grpSp>
        <p:sp>
          <p:nvSpPr>
            <p:cNvPr id="37930" name="Freeform 84"/>
            <p:cNvSpPr>
              <a:spLocks/>
            </p:cNvSpPr>
            <p:nvPr/>
          </p:nvSpPr>
          <p:spPr bwMode="auto">
            <a:xfrm>
              <a:off x="6324600" y="4953000"/>
              <a:ext cx="342900" cy="254000"/>
            </a:xfrm>
            <a:custGeom>
              <a:avLst/>
              <a:gdLst>
                <a:gd name="T0" fmla="*/ 2147483647 w 216"/>
                <a:gd name="T1" fmla="*/ 2147483647 h 160"/>
                <a:gd name="T2" fmla="*/ 2147483647 w 216"/>
                <a:gd name="T3" fmla="*/ 2147483647 h 160"/>
                <a:gd name="T4" fmla="*/ 2147483647 w 216"/>
                <a:gd name="T5" fmla="*/ 2147483647 h 160"/>
                <a:gd name="T6" fmla="*/ 2147483647 w 216"/>
                <a:gd name="T7" fmla="*/ 2147483647 h 160"/>
                <a:gd name="T8" fmla="*/ 2147483647 w 216"/>
                <a:gd name="T9" fmla="*/ 0 h 160"/>
                <a:gd name="T10" fmla="*/ 2147483647 w 216"/>
                <a:gd name="T11" fmla="*/ 2147483647 h 160"/>
                <a:gd name="T12" fmla="*/ 2147483647 w 216"/>
                <a:gd name="T13" fmla="*/ 2147483647 h 160"/>
                <a:gd name="T14" fmla="*/ 2147483647 w 216"/>
                <a:gd name="T15" fmla="*/ 2147483647 h 1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"/>
                <a:gd name="T25" fmla="*/ 0 h 160"/>
                <a:gd name="T26" fmla="*/ 216 w 216"/>
                <a:gd name="T27" fmla="*/ 160 h 1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" h="160">
                  <a:moveTo>
                    <a:pt x="104" y="144"/>
                  </a:moveTo>
                  <a:cubicBezTo>
                    <a:pt x="120" y="144"/>
                    <a:pt x="136" y="152"/>
                    <a:pt x="152" y="144"/>
                  </a:cubicBezTo>
                  <a:cubicBezTo>
                    <a:pt x="168" y="136"/>
                    <a:pt x="192" y="112"/>
                    <a:pt x="200" y="96"/>
                  </a:cubicBezTo>
                  <a:cubicBezTo>
                    <a:pt x="208" y="80"/>
                    <a:pt x="216" y="64"/>
                    <a:pt x="200" y="48"/>
                  </a:cubicBezTo>
                  <a:cubicBezTo>
                    <a:pt x="184" y="32"/>
                    <a:pt x="136" y="0"/>
                    <a:pt x="104" y="0"/>
                  </a:cubicBezTo>
                  <a:cubicBezTo>
                    <a:pt x="72" y="0"/>
                    <a:pt x="16" y="24"/>
                    <a:pt x="8" y="48"/>
                  </a:cubicBezTo>
                  <a:cubicBezTo>
                    <a:pt x="0" y="72"/>
                    <a:pt x="40" y="128"/>
                    <a:pt x="56" y="144"/>
                  </a:cubicBezTo>
                  <a:cubicBezTo>
                    <a:pt x="72" y="160"/>
                    <a:pt x="88" y="144"/>
                    <a:pt x="104" y="144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131" grpId="0"/>
      <p:bldP spid="5132" grpId="0"/>
      <p:bldP spid="52247" grpId="0"/>
      <p:bldP spid="52248" grpId="0"/>
      <p:bldP spid="5138" grpId="0"/>
      <p:bldP spid="52265" grpId="0"/>
      <p:bldP spid="5140" grpId="0"/>
      <p:bldP spid="52267" grpId="0"/>
      <p:bldP spid="5145" grpId="0"/>
      <p:bldP spid="5146" grpId="0"/>
      <p:bldP spid="52284" grpId="0"/>
      <p:bldP spid="52285" grpId="0"/>
      <p:bldP spid="52340" grpId="0"/>
      <p:bldP spid="52341" grpId="0"/>
      <p:bldP spid="52342" grpId="0"/>
      <p:bldP spid="523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http://home.att.net/~coachthee/Archives/images/leadership.jpg"/>
          <p:cNvPicPr>
            <a:picLocks noChangeAspect="1" noChangeArrowheads="1"/>
          </p:cNvPicPr>
          <p:nvPr/>
        </p:nvPicPr>
        <p:blipFill>
          <a:blip r:embed="rId3">
            <a:lum bright="-22000" contrast="-28000"/>
          </a:blip>
          <a:srcRect/>
          <a:stretch>
            <a:fillRect/>
          </a:stretch>
        </p:blipFill>
        <p:spPr bwMode="auto">
          <a:xfrm>
            <a:off x="2362200" y="1905000"/>
            <a:ext cx="5815013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Multiplying Leaders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6ED3C4-4029-445E-AD50-756096E44D42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2362200" y="2971800"/>
            <a:ext cx="5715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Identify the people whom God has brought to you that could become multiplying leaders.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41986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41987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42120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21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20"/>
          <p:cNvSpPr txBox="1">
            <a:spLocks noChangeArrowheads="1"/>
          </p:cNvSpPr>
          <p:nvPr/>
        </p:nvSpPr>
        <p:spPr bwMode="auto">
          <a:xfrm rot="-1135116">
            <a:off x="2727325" y="41656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Spiritual   Baby</a:t>
            </a:r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25908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3:1-3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7432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Parent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743200" y="19050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Nurture</a:t>
            </a:r>
            <a:endParaRPr lang="en-US" b="1" u="sng"/>
          </a:p>
        </p:txBody>
      </p: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117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18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19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971800" y="5029200"/>
            <a:ext cx="609600" cy="558800"/>
            <a:chOff x="3048000" y="5029200"/>
            <a:chExt cx="609600" cy="558800"/>
          </a:xfrm>
        </p:grpSpPr>
        <p:grpSp>
          <p:nvGrpSpPr>
            <p:cNvPr id="42106" name="Group 128"/>
            <p:cNvGrpSpPr>
              <a:grpSpLocks/>
            </p:cNvGrpSpPr>
            <p:nvPr/>
          </p:nvGrpSpPr>
          <p:grpSpPr bwMode="auto">
            <a:xfrm>
              <a:off x="3048000" y="5105400"/>
              <a:ext cx="609600" cy="457200"/>
              <a:chOff x="3048000" y="5105400"/>
              <a:chExt cx="609600" cy="457200"/>
            </a:xfrm>
          </p:grpSpPr>
          <p:sp>
            <p:nvSpPr>
              <p:cNvPr id="52255" name="Line 31"/>
              <p:cNvSpPr>
                <a:spLocks noChangeShapeType="1"/>
              </p:cNvSpPr>
              <p:nvPr/>
            </p:nvSpPr>
            <p:spPr bwMode="auto">
              <a:xfrm>
                <a:off x="3048000" y="5120640"/>
                <a:ext cx="6096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b="1" dirty="0"/>
              </a:p>
            </p:txBody>
          </p:sp>
          <p:sp>
            <p:nvSpPr>
              <p:cNvPr id="42113" name="Freeform 36"/>
              <p:cNvSpPr>
                <a:spLocks/>
              </p:cNvSpPr>
              <p:nvPr/>
            </p:nvSpPr>
            <p:spPr bwMode="auto">
              <a:xfrm>
                <a:off x="3048000" y="5105400"/>
                <a:ext cx="152400" cy="457200"/>
              </a:xfrm>
              <a:custGeom>
                <a:avLst/>
                <a:gdLst>
                  <a:gd name="T0" fmla="*/ 2147483647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2147483647 h 240"/>
                  <a:gd name="T6" fmla="*/ 2147483647 w 144"/>
                  <a:gd name="T7" fmla="*/ 0 h 240"/>
                  <a:gd name="T8" fmla="*/ 2147483647 w 144"/>
                  <a:gd name="T9" fmla="*/ 2147483647 h 240"/>
                  <a:gd name="T10" fmla="*/ 2147483647 w 144"/>
                  <a:gd name="T11" fmla="*/ 2147483647 h 240"/>
                  <a:gd name="T12" fmla="*/ 0 w 144"/>
                  <a:gd name="T13" fmla="*/ 2147483647 h 240"/>
                  <a:gd name="T14" fmla="*/ 2147483647 w 144"/>
                  <a:gd name="T15" fmla="*/ 0 h 240"/>
                  <a:gd name="T16" fmla="*/ 2147483647 w 144"/>
                  <a:gd name="T17" fmla="*/ 2147483647 h 2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4"/>
                  <a:gd name="T28" fmla="*/ 0 h 240"/>
                  <a:gd name="T29" fmla="*/ 144 w 144"/>
                  <a:gd name="T30" fmla="*/ 240 h 2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4" h="240">
                    <a:moveTo>
                      <a:pt x="96" y="240"/>
                    </a:moveTo>
                    <a:cubicBezTo>
                      <a:pt x="96" y="184"/>
                      <a:pt x="96" y="128"/>
                      <a:pt x="96" y="96"/>
                    </a:cubicBezTo>
                    <a:cubicBezTo>
                      <a:pt x="96" y="64"/>
                      <a:pt x="96" y="64"/>
                      <a:pt x="96" y="48"/>
                    </a:cubicBezTo>
                    <a:cubicBezTo>
                      <a:pt x="96" y="32"/>
                      <a:pt x="88" y="0"/>
                      <a:pt x="96" y="0"/>
                    </a:cubicBezTo>
                    <a:cubicBezTo>
                      <a:pt x="104" y="0"/>
                      <a:pt x="144" y="32"/>
                      <a:pt x="144" y="48"/>
                    </a:cubicBezTo>
                    <a:cubicBezTo>
                      <a:pt x="144" y="64"/>
                      <a:pt x="120" y="96"/>
                      <a:pt x="96" y="96"/>
                    </a:cubicBezTo>
                    <a:cubicBezTo>
                      <a:pt x="72" y="96"/>
                      <a:pt x="0" y="64"/>
                      <a:pt x="0" y="48"/>
                    </a:cubicBezTo>
                    <a:cubicBezTo>
                      <a:pt x="0" y="32"/>
                      <a:pt x="80" y="0"/>
                      <a:pt x="96" y="0"/>
                    </a:cubicBezTo>
                    <a:cubicBezTo>
                      <a:pt x="112" y="0"/>
                      <a:pt x="104" y="24"/>
                      <a:pt x="96" y="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2107" name="Group 129"/>
            <p:cNvGrpSpPr>
              <a:grpSpLocks/>
            </p:cNvGrpSpPr>
            <p:nvPr/>
          </p:nvGrpSpPr>
          <p:grpSpPr bwMode="auto">
            <a:xfrm>
              <a:off x="3276600" y="5029200"/>
              <a:ext cx="241300" cy="558800"/>
              <a:chOff x="3276600" y="5029200"/>
              <a:chExt cx="241300" cy="558800"/>
            </a:xfrm>
          </p:grpSpPr>
          <p:sp>
            <p:nvSpPr>
              <p:cNvPr id="42108" name="Freeform 35"/>
              <p:cNvSpPr>
                <a:spLocks/>
              </p:cNvSpPr>
              <p:nvPr/>
            </p:nvSpPr>
            <p:spPr bwMode="auto">
              <a:xfrm>
                <a:off x="3276600" y="5029200"/>
                <a:ext cx="76200" cy="558800"/>
              </a:xfrm>
              <a:custGeom>
                <a:avLst/>
                <a:gdLst>
                  <a:gd name="T0" fmla="*/ 2147483647 w 104"/>
                  <a:gd name="T1" fmla="*/ 2147483647 h 352"/>
                  <a:gd name="T2" fmla="*/ 2147483647 w 104"/>
                  <a:gd name="T3" fmla="*/ 2147483647 h 352"/>
                  <a:gd name="T4" fmla="*/ 2147483647 w 104"/>
                  <a:gd name="T5" fmla="*/ 2147483647 h 352"/>
                  <a:gd name="T6" fmla="*/ 0 w 104"/>
                  <a:gd name="T7" fmla="*/ 2147483647 h 352"/>
                  <a:gd name="T8" fmla="*/ 2147483647 w 104"/>
                  <a:gd name="T9" fmla="*/ 2147483647 h 352"/>
                  <a:gd name="T10" fmla="*/ 2147483647 w 104"/>
                  <a:gd name="T11" fmla="*/ 0 h 352"/>
                  <a:gd name="T12" fmla="*/ 2147483647 w 104"/>
                  <a:gd name="T13" fmla="*/ 2147483647 h 352"/>
                  <a:gd name="T14" fmla="*/ 2147483647 w 104"/>
                  <a:gd name="T15" fmla="*/ 2147483647 h 352"/>
                  <a:gd name="T16" fmla="*/ 2147483647 w 104"/>
                  <a:gd name="T17" fmla="*/ 2147483647 h 352"/>
                  <a:gd name="T18" fmla="*/ 2147483647 w 104"/>
                  <a:gd name="T19" fmla="*/ 2147483647 h 352"/>
                  <a:gd name="T20" fmla="*/ 2147483647 w 104"/>
                  <a:gd name="T21" fmla="*/ 2147483647 h 352"/>
                  <a:gd name="T22" fmla="*/ 2147483647 w 104"/>
                  <a:gd name="T23" fmla="*/ 2147483647 h 35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4"/>
                  <a:gd name="T37" fmla="*/ 0 h 352"/>
                  <a:gd name="T38" fmla="*/ 104 w 104"/>
                  <a:gd name="T39" fmla="*/ 352 h 35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4" h="352">
                    <a:moveTo>
                      <a:pt x="48" y="288"/>
                    </a:moveTo>
                    <a:cubicBezTo>
                      <a:pt x="48" y="252"/>
                      <a:pt x="48" y="216"/>
                      <a:pt x="48" y="192"/>
                    </a:cubicBezTo>
                    <a:cubicBezTo>
                      <a:pt x="48" y="168"/>
                      <a:pt x="56" y="160"/>
                      <a:pt x="48" y="144"/>
                    </a:cubicBezTo>
                    <a:cubicBezTo>
                      <a:pt x="40" y="128"/>
                      <a:pt x="0" y="112"/>
                      <a:pt x="0" y="96"/>
                    </a:cubicBezTo>
                    <a:cubicBezTo>
                      <a:pt x="0" y="80"/>
                      <a:pt x="40" y="64"/>
                      <a:pt x="48" y="48"/>
                    </a:cubicBezTo>
                    <a:cubicBezTo>
                      <a:pt x="56" y="32"/>
                      <a:pt x="40" y="0"/>
                      <a:pt x="48" y="0"/>
                    </a:cubicBezTo>
                    <a:cubicBezTo>
                      <a:pt x="56" y="0"/>
                      <a:pt x="88" y="32"/>
                      <a:pt x="96" y="48"/>
                    </a:cubicBezTo>
                    <a:cubicBezTo>
                      <a:pt x="104" y="64"/>
                      <a:pt x="104" y="72"/>
                      <a:pt x="96" y="96"/>
                    </a:cubicBezTo>
                    <a:cubicBezTo>
                      <a:pt x="88" y="120"/>
                      <a:pt x="56" y="168"/>
                      <a:pt x="48" y="192"/>
                    </a:cubicBezTo>
                    <a:cubicBezTo>
                      <a:pt x="40" y="216"/>
                      <a:pt x="48" y="216"/>
                      <a:pt x="48" y="240"/>
                    </a:cubicBezTo>
                    <a:cubicBezTo>
                      <a:pt x="48" y="264"/>
                      <a:pt x="48" y="352"/>
                      <a:pt x="48" y="336"/>
                    </a:cubicBezTo>
                    <a:cubicBezTo>
                      <a:pt x="48" y="320"/>
                      <a:pt x="48" y="176"/>
                      <a:pt x="48" y="14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9" name="Freeform 37"/>
              <p:cNvSpPr>
                <a:spLocks/>
              </p:cNvSpPr>
              <p:nvPr/>
            </p:nvSpPr>
            <p:spPr bwMode="auto">
              <a:xfrm>
                <a:off x="3429000" y="5029200"/>
                <a:ext cx="88900" cy="546100"/>
              </a:xfrm>
              <a:custGeom>
                <a:avLst/>
                <a:gdLst>
                  <a:gd name="T0" fmla="*/ 2147483647 w 56"/>
                  <a:gd name="T1" fmla="*/ 2147483647 h 344"/>
                  <a:gd name="T2" fmla="*/ 2147483647 w 56"/>
                  <a:gd name="T3" fmla="*/ 2147483647 h 344"/>
                  <a:gd name="T4" fmla="*/ 0 w 56"/>
                  <a:gd name="T5" fmla="*/ 2147483647 h 344"/>
                  <a:gd name="T6" fmla="*/ 2147483647 w 56"/>
                  <a:gd name="T7" fmla="*/ 2147483647 h 344"/>
                  <a:gd name="T8" fmla="*/ 2147483647 w 56"/>
                  <a:gd name="T9" fmla="*/ 2147483647 h 344"/>
                  <a:gd name="T10" fmla="*/ 2147483647 w 56"/>
                  <a:gd name="T11" fmla="*/ 2147483647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344"/>
                  <a:gd name="T20" fmla="*/ 56 w 56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344">
                    <a:moveTo>
                      <a:pt x="48" y="344"/>
                    </a:moveTo>
                    <a:cubicBezTo>
                      <a:pt x="52" y="292"/>
                      <a:pt x="56" y="240"/>
                      <a:pt x="48" y="200"/>
                    </a:cubicBezTo>
                    <a:cubicBezTo>
                      <a:pt x="40" y="160"/>
                      <a:pt x="0" y="136"/>
                      <a:pt x="0" y="104"/>
                    </a:cubicBezTo>
                    <a:cubicBezTo>
                      <a:pt x="0" y="72"/>
                      <a:pt x="40" y="0"/>
                      <a:pt x="48" y="8"/>
                    </a:cubicBezTo>
                    <a:cubicBezTo>
                      <a:pt x="56" y="16"/>
                      <a:pt x="48" y="112"/>
                      <a:pt x="48" y="152"/>
                    </a:cubicBezTo>
                    <a:cubicBezTo>
                      <a:pt x="48" y="192"/>
                      <a:pt x="48" y="220"/>
                      <a:pt x="48" y="2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3124200" y="2819400"/>
            <a:ext cx="228600" cy="939800"/>
            <a:chOff x="3276600" y="2108200"/>
            <a:chExt cx="228600" cy="939800"/>
          </a:xfrm>
        </p:grpSpPr>
        <p:sp>
          <p:nvSpPr>
            <p:cNvPr id="42103" name="AutoShape 25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76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04" name="Freeform 26"/>
            <p:cNvSpPr>
              <a:spLocks/>
            </p:cNvSpPr>
            <p:nvPr/>
          </p:nvSpPr>
          <p:spPr bwMode="auto">
            <a:xfrm>
              <a:off x="3276600" y="2108200"/>
              <a:ext cx="228600" cy="254000"/>
            </a:xfrm>
            <a:custGeom>
              <a:avLst/>
              <a:gdLst>
                <a:gd name="T0" fmla="*/ 0 w 144"/>
                <a:gd name="T1" fmla="*/ 2147483647 h 160"/>
                <a:gd name="T2" fmla="*/ 2147483647 w 144"/>
                <a:gd name="T3" fmla="*/ 2147483647 h 160"/>
                <a:gd name="T4" fmla="*/ 2147483647 w 144"/>
                <a:gd name="T5" fmla="*/ 2147483647 h 160"/>
                <a:gd name="T6" fmla="*/ 2147483647 w 144"/>
                <a:gd name="T7" fmla="*/ 2147483647 h 160"/>
                <a:gd name="T8" fmla="*/ 2147483647 w 144"/>
                <a:gd name="T9" fmla="*/ 2147483647 h 160"/>
                <a:gd name="T10" fmla="*/ 2147483647 w 144"/>
                <a:gd name="T11" fmla="*/ 2147483647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160"/>
                <a:gd name="T20" fmla="*/ 144 w 144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160">
                  <a:moveTo>
                    <a:pt x="0" y="160"/>
                  </a:moveTo>
                  <a:cubicBezTo>
                    <a:pt x="20" y="148"/>
                    <a:pt x="40" y="136"/>
                    <a:pt x="48" y="112"/>
                  </a:cubicBezTo>
                  <a:cubicBezTo>
                    <a:pt x="56" y="88"/>
                    <a:pt x="40" y="32"/>
                    <a:pt x="48" y="16"/>
                  </a:cubicBezTo>
                  <a:cubicBezTo>
                    <a:pt x="56" y="0"/>
                    <a:pt x="88" y="0"/>
                    <a:pt x="96" y="16"/>
                  </a:cubicBezTo>
                  <a:cubicBezTo>
                    <a:pt x="104" y="32"/>
                    <a:pt x="88" y="88"/>
                    <a:pt x="96" y="112"/>
                  </a:cubicBezTo>
                  <a:cubicBezTo>
                    <a:pt x="104" y="136"/>
                    <a:pt x="136" y="152"/>
                    <a:pt x="14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05" name="AutoShape 38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685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8" name="Text Box 39"/>
          <p:cNvSpPr txBox="1">
            <a:spLocks noChangeArrowheads="1"/>
          </p:cNvSpPr>
          <p:nvPr/>
        </p:nvSpPr>
        <p:spPr bwMode="auto">
          <a:xfrm rot="-1434042">
            <a:off x="3941763" y="3765550"/>
            <a:ext cx="123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Maturing</a:t>
            </a:r>
          </a:p>
          <a:p>
            <a:r>
              <a:rPr lang="en-US" b="1"/>
              <a:t>Disciple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3962400" y="19050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Training</a:t>
            </a:r>
            <a:endParaRPr lang="en-US" b="1" u="sng"/>
          </a:p>
        </p:txBody>
      </p:sp>
      <p:sp>
        <p:nvSpPr>
          <p:cNvPr id="5140" name="Text Box 42"/>
          <p:cNvSpPr txBox="1">
            <a:spLocks noChangeArrowheads="1"/>
          </p:cNvSpPr>
          <p:nvPr/>
        </p:nvSpPr>
        <p:spPr bwMode="auto">
          <a:xfrm>
            <a:off x="38100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3:5-6</a:t>
            </a:r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3962400" y="838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Servant</a:t>
            </a:r>
          </a:p>
        </p:txBody>
      </p: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4191000" y="2819400"/>
            <a:ext cx="685800" cy="838200"/>
            <a:chOff x="4343400" y="2209800"/>
            <a:chExt cx="685800" cy="838200"/>
          </a:xfrm>
        </p:grpSpPr>
        <p:sp>
          <p:nvSpPr>
            <p:cNvPr id="42096" name="AutoShape 44"/>
            <p:cNvSpPr>
              <a:spLocks noChangeArrowheads="1"/>
            </p:cNvSpPr>
            <p:nvPr/>
          </p:nvSpPr>
          <p:spPr bwMode="auto">
            <a:xfrm>
              <a:off x="4343400" y="2362200"/>
              <a:ext cx="381000" cy="685800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097" name="Group 111"/>
            <p:cNvGrpSpPr>
              <a:grpSpLocks/>
            </p:cNvGrpSpPr>
            <p:nvPr/>
          </p:nvGrpSpPr>
          <p:grpSpPr bwMode="auto">
            <a:xfrm>
              <a:off x="4724400" y="2209800"/>
              <a:ext cx="304800" cy="533400"/>
              <a:chOff x="4724400" y="2209800"/>
              <a:chExt cx="304800" cy="533400"/>
            </a:xfrm>
          </p:grpSpPr>
          <p:sp>
            <p:nvSpPr>
              <p:cNvPr id="42100" name="Freeform 45"/>
              <p:cNvSpPr>
                <a:spLocks/>
              </p:cNvSpPr>
              <p:nvPr/>
            </p:nvSpPr>
            <p:spPr bwMode="auto">
              <a:xfrm>
                <a:off x="4724400" y="22860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12" y="188"/>
                      <a:pt x="24" y="136"/>
                      <a:pt x="48" y="96"/>
                    </a:cubicBezTo>
                    <a:cubicBezTo>
                      <a:pt x="72" y="56"/>
                      <a:pt x="128" y="16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1" name="Freeform 46"/>
              <p:cNvSpPr>
                <a:spLocks/>
              </p:cNvSpPr>
              <p:nvPr/>
            </p:nvSpPr>
            <p:spPr bwMode="auto">
              <a:xfrm>
                <a:off x="4724400" y="23622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36" y="164"/>
                      <a:pt x="72" y="88"/>
                      <a:pt x="96" y="48"/>
                    </a:cubicBezTo>
                    <a:cubicBezTo>
                      <a:pt x="120" y="8"/>
                      <a:pt x="136" y="8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2" name="Oval 47"/>
              <p:cNvSpPr>
                <a:spLocks noChangeArrowheads="1"/>
              </p:cNvSpPr>
              <p:nvPr/>
            </p:nvSpPr>
            <p:spPr bwMode="auto">
              <a:xfrm>
                <a:off x="4953000" y="2209800"/>
                <a:ext cx="762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098" name="Freeform 48"/>
            <p:cNvSpPr>
              <a:spLocks/>
            </p:cNvSpPr>
            <p:nvPr/>
          </p:nvSpPr>
          <p:spPr bwMode="auto">
            <a:xfrm>
              <a:off x="4343400" y="2209800"/>
              <a:ext cx="381000" cy="2667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99" name="Freeform 49"/>
            <p:cNvSpPr>
              <a:spLocks/>
            </p:cNvSpPr>
            <p:nvPr/>
          </p:nvSpPr>
          <p:spPr bwMode="auto">
            <a:xfrm>
              <a:off x="4343400" y="2286000"/>
              <a:ext cx="381000" cy="1524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26"/>
          <p:cNvGrpSpPr>
            <a:grpSpLocks/>
          </p:cNvGrpSpPr>
          <p:nvPr/>
        </p:nvGrpSpPr>
        <p:grpSpPr bwMode="auto">
          <a:xfrm>
            <a:off x="4038600" y="4724400"/>
            <a:ext cx="990600" cy="762000"/>
            <a:chOff x="4038600" y="4724400"/>
            <a:chExt cx="990600" cy="762000"/>
          </a:xfrm>
        </p:grpSpPr>
        <p:sp>
          <p:nvSpPr>
            <p:cNvPr id="42088" name="Text Box 55"/>
            <p:cNvSpPr txBox="1">
              <a:spLocks noChangeArrowheads="1"/>
            </p:cNvSpPr>
            <p:nvPr/>
          </p:nvSpPr>
          <p:spPr bwMode="auto">
            <a:xfrm>
              <a:off x="4038600" y="4800600"/>
              <a:ext cx="762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. . : .</a:t>
              </a:r>
            </a:p>
          </p:txBody>
        </p:sp>
        <p:grpSp>
          <p:nvGrpSpPr>
            <p:cNvPr id="42089" name="Group 126"/>
            <p:cNvGrpSpPr>
              <a:grpSpLocks/>
            </p:cNvGrpSpPr>
            <p:nvPr/>
          </p:nvGrpSpPr>
          <p:grpSpPr bwMode="auto">
            <a:xfrm>
              <a:off x="4038600" y="4724400"/>
              <a:ext cx="990600" cy="762000"/>
              <a:chOff x="4114800" y="4572000"/>
              <a:chExt cx="990600" cy="762000"/>
            </a:xfrm>
          </p:grpSpPr>
          <p:sp>
            <p:nvSpPr>
              <p:cNvPr id="42090" name="Line 50"/>
              <p:cNvSpPr>
                <a:spLocks noChangeShapeType="1"/>
              </p:cNvSpPr>
              <p:nvPr/>
            </p:nvSpPr>
            <p:spPr bwMode="auto">
              <a:xfrm>
                <a:off x="4114800" y="5334000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1" name="Freeform 51"/>
              <p:cNvSpPr>
                <a:spLocks/>
              </p:cNvSpPr>
              <p:nvPr/>
            </p:nvSpPr>
            <p:spPr bwMode="auto">
              <a:xfrm>
                <a:off x="43434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0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48" y="240"/>
                    </a:moveTo>
                    <a:cubicBezTo>
                      <a:pt x="52" y="188"/>
                      <a:pt x="56" y="136"/>
                      <a:pt x="48" y="96"/>
                    </a:cubicBezTo>
                    <a:cubicBezTo>
                      <a:pt x="40" y="56"/>
                      <a:pt x="8" y="16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2" name="Freeform 52"/>
              <p:cNvSpPr>
                <a:spLocks/>
              </p:cNvSpPr>
              <p:nvPr/>
            </p:nvSpPr>
            <p:spPr bwMode="auto">
              <a:xfrm>
                <a:off x="45593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2147483647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8" y="240"/>
                    </a:moveTo>
                    <a:cubicBezTo>
                      <a:pt x="4" y="188"/>
                      <a:pt x="0" y="136"/>
                      <a:pt x="8" y="96"/>
                    </a:cubicBezTo>
                    <a:cubicBezTo>
                      <a:pt x="16" y="56"/>
                      <a:pt x="48" y="16"/>
                      <a:pt x="56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3" name="Freeform 53"/>
              <p:cNvSpPr>
                <a:spLocks/>
              </p:cNvSpPr>
              <p:nvPr/>
            </p:nvSpPr>
            <p:spPr bwMode="auto">
              <a:xfrm>
                <a:off x="4152900" y="4622800"/>
                <a:ext cx="660400" cy="444500"/>
              </a:xfrm>
              <a:custGeom>
                <a:avLst/>
                <a:gdLst>
                  <a:gd name="T0" fmla="*/ 2147483647 w 416"/>
                  <a:gd name="T1" fmla="*/ 2147483647 h 280"/>
                  <a:gd name="T2" fmla="*/ 2147483647 w 416"/>
                  <a:gd name="T3" fmla="*/ 2147483647 h 280"/>
                  <a:gd name="T4" fmla="*/ 2147483647 w 416"/>
                  <a:gd name="T5" fmla="*/ 2147483647 h 280"/>
                  <a:gd name="T6" fmla="*/ 2147483647 w 416"/>
                  <a:gd name="T7" fmla="*/ 2147483647 h 280"/>
                  <a:gd name="T8" fmla="*/ 2147483647 w 416"/>
                  <a:gd name="T9" fmla="*/ 2147483647 h 280"/>
                  <a:gd name="T10" fmla="*/ 2147483647 w 416"/>
                  <a:gd name="T11" fmla="*/ 2147483647 h 280"/>
                  <a:gd name="T12" fmla="*/ 2147483647 w 416"/>
                  <a:gd name="T13" fmla="*/ 2147483647 h 280"/>
                  <a:gd name="T14" fmla="*/ 2147483647 w 416"/>
                  <a:gd name="T15" fmla="*/ 2147483647 h 2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6"/>
                  <a:gd name="T25" fmla="*/ 0 h 280"/>
                  <a:gd name="T26" fmla="*/ 416 w 416"/>
                  <a:gd name="T27" fmla="*/ 280 h 2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6" h="280">
                    <a:moveTo>
                      <a:pt x="168" y="256"/>
                    </a:moveTo>
                    <a:cubicBezTo>
                      <a:pt x="108" y="248"/>
                      <a:pt x="48" y="240"/>
                      <a:pt x="24" y="208"/>
                    </a:cubicBezTo>
                    <a:cubicBezTo>
                      <a:pt x="0" y="176"/>
                      <a:pt x="8" y="96"/>
                      <a:pt x="24" y="64"/>
                    </a:cubicBezTo>
                    <a:cubicBezTo>
                      <a:pt x="40" y="32"/>
                      <a:pt x="72" y="24"/>
                      <a:pt x="120" y="16"/>
                    </a:cubicBezTo>
                    <a:cubicBezTo>
                      <a:pt x="168" y="8"/>
                      <a:pt x="264" y="0"/>
                      <a:pt x="312" y="16"/>
                    </a:cubicBezTo>
                    <a:cubicBezTo>
                      <a:pt x="360" y="32"/>
                      <a:pt x="400" y="72"/>
                      <a:pt x="408" y="112"/>
                    </a:cubicBezTo>
                    <a:cubicBezTo>
                      <a:pt x="416" y="152"/>
                      <a:pt x="384" y="232"/>
                      <a:pt x="360" y="256"/>
                    </a:cubicBezTo>
                    <a:cubicBezTo>
                      <a:pt x="336" y="280"/>
                      <a:pt x="280" y="256"/>
                      <a:pt x="264" y="25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4" name="Text Box 54"/>
              <p:cNvSpPr txBox="1">
                <a:spLocks noChangeArrowheads="1"/>
              </p:cNvSpPr>
              <p:nvPr/>
            </p:nvSpPr>
            <p:spPr bwMode="auto">
              <a:xfrm>
                <a:off x="4191000" y="4572000"/>
                <a:ext cx="9144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 .  . .</a:t>
                </a:r>
              </a:p>
            </p:txBody>
          </p:sp>
          <p:sp>
            <p:nvSpPr>
              <p:cNvPr id="42095" name="Text Box 56"/>
              <p:cNvSpPr txBox="1">
                <a:spLocks noChangeArrowheads="1"/>
              </p:cNvSpPr>
              <p:nvPr/>
            </p:nvSpPr>
            <p:spPr bwMode="auto">
              <a:xfrm>
                <a:off x="4114800" y="4572000"/>
                <a:ext cx="7620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. : . .</a:t>
                </a:r>
              </a:p>
            </p:txBody>
          </p:sp>
        </p:grpSp>
      </p:grpSp>
      <p:sp>
        <p:nvSpPr>
          <p:cNvPr id="5145" name="Text Box 57"/>
          <p:cNvSpPr txBox="1">
            <a:spLocks noChangeArrowheads="1"/>
          </p:cNvSpPr>
          <p:nvPr/>
        </p:nvSpPr>
        <p:spPr bwMode="auto">
          <a:xfrm rot="-1308628">
            <a:off x="5232400" y="3060700"/>
            <a:ext cx="1517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Multiplying    Leader</a:t>
            </a:r>
          </a:p>
        </p:txBody>
      </p:sp>
      <p:sp>
        <p:nvSpPr>
          <p:cNvPr id="5146" name="Text Box 59"/>
          <p:cNvSpPr txBox="1">
            <a:spLocks noChangeArrowheads="1"/>
          </p:cNvSpPr>
          <p:nvPr/>
        </p:nvSpPr>
        <p:spPr bwMode="auto">
          <a:xfrm>
            <a:off x="5181600" y="11430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4:1</a:t>
            </a:r>
          </a:p>
          <a:p>
            <a:r>
              <a:rPr lang="en-US" sz="1600" b="1"/>
              <a:t>1 Cor 3:10-16</a:t>
            </a:r>
          </a:p>
        </p:txBody>
      </p:sp>
      <p:sp>
        <p:nvSpPr>
          <p:cNvPr id="52284" name="Text Box 60"/>
          <p:cNvSpPr txBox="1">
            <a:spLocks noChangeArrowheads="1"/>
          </p:cNvSpPr>
          <p:nvPr/>
        </p:nvSpPr>
        <p:spPr bwMode="auto">
          <a:xfrm>
            <a:off x="5257800" y="19050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Equipping</a:t>
            </a:r>
            <a:endParaRPr lang="en-US" b="1" u="sng"/>
          </a:p>
        </p:txBody>
      </p:sp>
      <p:sp>
        <p:nvSpPr>
          <p:cNvPr id="52285" name="Text Box 61"/>
          <p:cNvSpPr txBox="1">
            <a:spLocks noChangeArrowheads="1"/>
          </p:cNvSpPr>
          <p:nvPr/>
        </p:nvSpPr>
        <p:spPr bwMode="auto">
          <a:xfrm>
            <a:off x="53340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Steward</a:t>
            </a:r>
          </a:p>
        </p:txBody>
      </p: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grpSp>
        <p:nvGrpSpPr>
          <p:cNvPr id="13" name="Group 119"/>
          <p:cNvGrpSpPr>
            <a:grpSpLocks/>
          </p:cNvGrpSpPr>
          <p:nvPr/>
        </p:nvGrpSpPr>
        <p:grpSpPr bwMode="auto">
          <a:xfrm>
            <a:off x="5486400" y="2590800"/>
            <a:ext cx="989013" cy="474663"/>
            <a:chOff x="5183535" y="2040319"/>
            <a:chExt cx="988665" cy="474281"/>
          </a:xfrm>
        </p:grpSpPr>
        <p:sp>
          <p:nvSpPr>
            <p:cNvPr id="42081" name="AutoShape 63"/>
            <p:cNvSpPr>
              <a:spLocks noChangeArrowheads="1"/>
            </p:cNvSpPr>
            <p:nvPr/>
          </p:nvSpPr>
          <p:spPr bwMode="auto">
            <a:xfrm rot="920420">
              <a:off x="5183535" y="2040319"/>
              <a:ext cx="457200" cy="76200"/>
            </a:xfrm>
            <a:prstGeom prst="flowChartTerminator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082" name="Group 118"/>
            <p:cNvGrpSpPr>
              <a:grpSpLocks/>
            </p:cNvGrpSpPr>
            <p:nvPr/>
          </p:nvGrpSpPr>
          <p:grpSpPr bwMode="auto">
            <a:xfrm>
              <a:off x="5562600" y="2133600"/>
              <a:ext cx="609600" cy="381000"/>
              <a:chOff x="5562600" y="2133600"/>
              <a:chExt cx="609600" cy="381000"/>
            </a:xfrm>
          </p:grpSpPr>
          <p:sp>
            <p:nvSpPr>
              <p:cNvPr id="42083" name="Freeform 64"/>
              <p:cNvSpPr>
                <a:spLocks/>
              </p:cNvSpPr>
              <p:nvPr/>
            </p:nvSpPr>
            <p:spPr bwMode="auto">
              <a:xfrm>
                <a:off x="5562600" y="2133600"/>
                <a:ext cx="228600" cy="228600"/>
              </a:xfrm>
              <a:custGeom>
                <a:avLst/>
                <a:gdLst>
                  <a:gd name="T0" fmla="*/ 0 w 192"/>
                  <a:gd name="T1" fmla="*/ 0 h 144"/>
                  <a:gd name="T2" fmla="*/ 2147483647 w 192"/>
                  <a:gd name="T3" fmla="*/ 2147483647 h 144"/>
                  <a:gd name="T4" fmla="*/ 2147483647 w 192"/>
                  <a:gd name="T5" fmla="*/ 2147483647 h 144"/>
                  <a:gd name="T6" fmla="*/ 2147483647 w 192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2"/>
                  <a:gd name="T13" fmla="*/ 0 h 144"/>
                  <a:gd name="T14" fmla="*/ 192 w 192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2" h="144">
                    <a:moveTo>
                      <a:pt x="0" y="0"/>
                    </a:moveTo>
                    <a:cubicBezTo>
                      <a:pt x="44" y="16"/>
                      <a:pt x="88" y="32"/>
                      <a:pt x="96" y="48"/>
                    </a:cubicBezTo>
                    <a:cubicBezTo>
                      <a:pt x="104" y="64"/>
                      <a:pt x="32" y="80"/>
                      <a:pt x="48" y="96"/>
                    </a:cubicBezTo>
                    <a:cubicBezTo>
                      <a:pt x="64" y="112"/>
                      <a:pt x="168" y="136"/>
                      <a:pt x="192" y="144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4" name="Line 65"/>
              <p:cNvSpPr>
                <a:spLocks noChangeShapeType="1"/>
              </p:cNvSpPr>
              <p:nvPr/>
            </p:nvSpPr>
            <p:spPr bwMode="auto">
              <a:xfrm flipV="1">
                <a:off x="5638800" y="2209800"/>
                <a:ext cx="228600" cy="762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5" name="Line 66"/>
              <p:cNvSpPr>
                <a:spLocks noChangeShapeType="1"/>
              </p:cNvSpPr>
              <p:nvPr/>
            </p:nvSpPr>
            <p:spPr bwMode="auto">
              <a:xfrm>
                <a:off x="5638800" y="2286000"/>
                <a:ext cx="0" cy="2286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6" name="Line 67"/>
              <p:cNvSpPr>
                <a:spLocks noChangeShapeType="1"/>
              </p:cNvSpPr>
              <p:nvPr/>
            </p:nvSpPr>
            <p:spPr bwMode="auto">
              <a:xfrm flipV="1">
                <a:off x="5638800" y="2514600"/>
                <a:ext cx="533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7" name="Line 68"/>
              <p:cNvSpPr>
                <a:spLocks noChangeShapeType="1"/>
              </p:cNvSpPr>
              <p:nvPr/>
            </p:nvSpPr>
            <p:spPr bwMode="auto">
              <a:xfrm>
                <a:off x="5867400" y="2209800"/>
                <a:ext cx="304800" cy="3048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154" name="Text Box 90"/>
          <p:cNvSpPr txBox="1">
            <a:spLocks noChangeArrowheads="1"/>
          </p:cNvSpPr>
          <p:nvPr/>
        </p:nvSpPr>
        <p:spPr bwMode="auto">
          <a:xfrm>
            <a:off x="6705600" y="11430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b="1"/>
              <a:t>1 Cor 3:7-9</a:t>
            </a:r>
          </a:p>
          <a:p>
            <a:r>
              <a:rPr lang="en-US" sz="1600" b="1"/>
              <a:t>1 Cor 4:6, 17</a:t>
            </a:r>
          </a:p>
        </p:txBody>
      </p:sp>
      <p:sp>
        <p:nvSpPr>
          <p:cNvPr id="5155" name="Text Box 91"/>
          <p:cNvSpPr txBox="1">
            <a:spLocks noChangeArrowheads="1"/>
          </p:cNvSpPr>
          <p:nvPr/>
        </p:nvSpPr>
        <p:spPr bwMode="auto">
          <a:xfrm rot="-1820720">
            <a:off x="6705600" y="2403475"/>
            <a:ext cx="1352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/>
              <a:t>Co-laborer</a:t>
            </a:r>
          </a:p>
        </p:txBody>
      </p:sp>
      <p:sp>
        <p:nvSpPr>
          <p:cNvPr id="52316" name="Text Box 92"/>
          <p:cNvSpPr txBox="1">
            <a:spLocks noChangeArrowheads="1"/>
          </p:cNvSpPr>
          <p:nvPr/>
        </p:nvSpPr>
        <p:spPr bwMode="auto">
          <a:xfrm>
            <a:off x="6705600" y="838200"/>
            <a:ext cx="146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Encourager</a:t>
            </a:r>
          </a:p>
        </p:txBody>
      </p:sp>
      <p:sp>
        <p:nvSpPr>
          <p:cNvPr id="52317" name="Text Box 93"/>
          <p:cNvSpPr txBox="1">
            <a:spLocks noChangeArrowheads="1"/>
          </p:cNvSpPr>
          <p:nvPr/>
        </p:nvSpPr>
        <p:spPr bwMode="auto">
          <a:xfrm>
            <a:off x="6705600" y="1905000"/>
            <a:ext cx="1277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 b="1" u="sng"/>
              <a:t>Supporting</a:t>
            </a:r>
            <a:endParaRPr lang="en-US" b="1" u="sng"/>
          </a:p>
        </p:txBody>
      </p:sp>
      <p:grpSp>
        <p:nvGrpSpPr>
          <p:cNvPr id="15" name="Group 125"/>
          <p:cNvGrpSpPr>
            <a:grpSpLocks/>
          </p:cNvGrpSpPr>
          <p:nvPr/>
        </p:nvGrpSpPr>
        <p:grpSpPr bwMode="auto">
          <a:xfrm>
            <a:off x="6781800" y="4648200"/>
            <a:ext cx="1257300" cy="800100"/>
            <a:chOff x="6781800" y="4648200"/>
            <a:chExt cx="1257300" cy="800100"/>
          </a:xfrm>
        </p:grpSpPr>
        <p:sp>
          <p:nvSpPr>
            <p:cNvPr id="42059" name="Text Box 87"/>
            <p:cNvSpPr txBox="1">
              <a:spLocks noChangeArrowheads="1"/>
            </p:cNvSpPr>
            <p:nvPr/>
          </p:nvSpPr>
          <p:spPr bwMode="auto">
            <a:xfrm>
              <a:off x="6781800" y="4648200"/>
              <a:ext cx="12573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400"/>
                <a:t>::::.   :::::</a:t>
              </a:r>
            </a:p>
          </p:txBody>
        </p:sp>
        <p:grpSp>
          <p:nvGrpSpPr>
            <p:cNvPr id="42060" name="Group 132"/>
            <p:cNvGrpSpPr>
              <a:grpSpLocks/>
            </p:cNvGrpSpPr>
            <p:nvPr/>
          </p:nvGrpSpPr>
          <p:grpSpPr bwMode="auto">
            <a:xfrm>
              <a:off x="6781800" y="4648200"/>
              <a:ext cx="1162050" cy="800100"/>
              <a:chOff x="6781800" y="4648200"/>
              <a:chExt cx="1162050" cy="800100"/>
            </a:xfrm>
          </p:grpSpPr>
          <p:sp>
            <p:nvSpPr>
              <p:cNvPr id="42061" name="Text Box 106"/>
              <p:cNvSpPr txBox="1">
                <a:spLocks noChangeArrowheads="1"/>
              </p:cNvSpPr>
              <p:nvPr/>
            </p:nvSpPr>
            <p:spPr bwMode="auto">
              <a:xfrm>
                <a:off x="6781800" y="4648200"/>
                <a:ext cx="1146175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2400"/>
                  <a:t>.:.:.:.:.:.:</a:t>
                </a:r>
              </a:p>
            </p:txBody>
          </p:sp>
          <p:grpSp>
            <p:nvGrpSpPr>
              <p:cNvPr id="42062" name="Group 131"/>
              <p:cNvGrpSpPr>
                <a:grpSpLocks/>
              </p:cNvGrpSpPr>
              <p:nvPr/>
            </p:nvGrpSpPr>
            <p:grpSpPr bwMode="auto">
              <a:xfrm>
                <a:off x="6858000" y="4724400"/>
                <a:ext cx="1085850" cy="723900"/>
                <a:chOff x="6324600" y="4648200"/>
                <a:chExt cx="1085850" cy="723900"/>
              </a:xfrm>
            </p:grpSpPr>
            <p:sp>
              <p:nvSpPr>
                <p:cNvPr id="42063" name="Freeform 105"/>
                <p:cNvSpPr>
                  <a:spLocks/>
                </p:cNvSpPr>
                <p:nvPr/>
              </p:nvSpPr>
              <p:spPr bwMode="auto">
                <a:xfrm>
                  <a:off x="6324600" y="4648200"/>
                  <a:ext cx="381000" cy="444500"/>
                </a:xfrm>
                <a:custGeom>
                  <a:avLst/>
                  <a:gdLst>
                    <a:gd name="T0" fmla="*/ 2147483647 w 416"/>
                    <a:gd name="T1" fmla="*/ 2147483647 h 280"/>
                    <a:gd name="T2" fmla="*/ 2147483647 w 416"/>
                    <a:gd name="T3" fmla="*/ 2147483647 h 280"/>
                    <a:gd name="T4" fmla="*/ 2147483647 w 416"/>
                    <a:gd name="T5" fmla="*/ 2147483647 h 280"/>
                    <a:gd name="T6" fmla="*/ 2147483647 w 416"/>
                    <a:gd name="T7" fmla="*/ 2147483647 h 280"/>
                    <a:gd name="T8" fmla="*/ 2147483647 w 416"/>
                    <a:gd name="T9" fmla="*/ 2147483647 h 280"/>
                    <a:gd name="T10" fmla="*/ 2147483647 w 416"/>
                    <a:gd name="T11" fmla="*/ 2147483647 h 280"/>
                    <a:gd name="T12" fmla="*/ 2147483647 w 416"/>
                    <a:gd name="T13" fmla="*/ 2147483647 h 280"/>
                    <a:gd name="T14" fmla="*/ 2147483647 w 416"/>
                    <a:gd name="T15" fmla="*/ 2147483647 h 28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16"/>
                    <a:gd name="T25" fmla="*/ 0 h 280"/>
                    <a:gd name="T26" fmla="*/ 416 w 416"/>
                    <a:gd name="T27" fmla="*/ 280 h 28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16" h="280">
                      <a:moveTo>
                        <a:pt x="168" y="256"/>
                      </a:moveTo>
                      <a:cubicBezTo>
                        <a:pt x="108" y="248"/>
                        <a:pt x="48" y="240"/>
                        <a:pt x="24" y="208"/>
                      </a:cubicBezTo>
                      <a:cubicBezTo>
                        <a:pt x="0" y="176"/>
                        <a:pt x="8" y="96"/>
                        <a:pt x="24" y="64"/>
                      </a:cubicBezTo>
                      <a:cubicBezTo>
                        <a:pt x="40" y="32"/>
                        <a:pt x="72" y="24"/>
                        <a:pt x="120" y="16"/>
                      </a:cubicBezTo>
                      <a:cubicBezTo>
                        <a:pt x="168" y="8"/>
                        <a:pt x="264" y="0"/>
                        <a:pt x="312" y="16"/>
                      </a:cubicBezTo>
                      <a:cubicBezTo>
                        <a:pt x="360" y="32"/>
                        <a:pt x="400" y="72"/>
                        <a:pt x="408" y="112"/>
                      </a:cubicBezTo>
                      <a:cubicBezTo>
                        <a:pt x="416" y="152"/>
                        <a:pt x="384" y="232"/>
                        <a:pt x="360" y="256"/>
                      </a:cubicBezTo>
                      <a:cubicBezTo>
                        <a:pt x="336" y="280"/>
                        <a:pt x="280" y="256"/>
                        <a:pt x="264" y="25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64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6324600" y="4648200"/>
                  <a:ext cx="1085850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r>
                    <a:rPr lang="en-US" sz="2400"/>
                    <a:t>::.::.:.:::</a:t>
                  </a:r>
                </a:p>
              </p:txBody>
            </p:sp>
            <p:grpSp>
              <p:nvGrpSpPr>
                <p:cNvPr id="42065" name="Group 122"/>
                <p:cNvGrpSpPr>
                  <a:grpSpLocks/>
                </p:cNvGrpSpPr>
                <p:nvPr/>
              </p:nvGrpSpPr>
              <p:grpSpPr bwMode="auto">
                <a:xfrm>
                  <a:off x="6400800" y="4648200"/>
                  <a:ext cx="990600" cy="723900"/>
                  <a:chOff x="6400800" y="4648200"/>
                  <a:chExt cx="990600" cy="723900"/>
                </a:xfrm>
              </p:grpSpPr>
              <p:sp>
                <p:nvSpPr>
                  <p:cNvPr id="2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6400800" y="4971288"/>
                    <a:ext cx="914400" cy="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69" name="Freeform 99"/>
                  <p:cNvSpPr>
                    <a:spLocks/>
                  </p:cNvSpPr>
                  <p:nvPr/>
                </p:nvSpPr>
                <p:spPr bwMode="auto">
                  <a:xfrm>
                    <a:off x="6400800" y="4876800"/>
                    <a:ext cx="76200" cy="4572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42070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6464300" y="4648200"/>
                    <a:ext cx="927100" cy="723900"/>
                    <a:chOff x="6464300" y="4648200"/>
                    <a:chExt cx="927100" cy="723900"/>
                  </a:xfrm>
                </p:grpSpPr>
                <p:sp>
                  <p:nvSpPr>
                    <p:cNvPr id="42071" name="Freeform 95"/>
                    <p:cNvSpPr>
                      <a:spLocks/>
                    </p:cNvSpPr>
                    <p:nvPr/>
                  </p:nvSpPr>
                  <p:spPr bwMode="auto">
                    <a:xfrm>
                      <a:off x="65532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2" name="Freeform 96"/>
                    <p:cNvSpPr>
                      <a:spLocks/>
                    </p:cNvSpPr>
                    <p:nvPr/>
                  </p:nvSpPr>
                  <p:spPr bwMode="auto">
                    <a:xfrm>
                      <a:off x="67818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3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69342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4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71628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5" name="Freeform 100"/>
                    <p:cNvSpPr>
                      <a:spLocks/>
                    </p:cNvSpPr>
                    <p:nvPr/>
                  </p:nvSpPr>
                  <p:spPr bwMode="auto">
                    <a:xfrm>
                      <a:off x="66294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6" name="Freeform 101"/>
                    <p:cNvSpPr>
                      <a:spLocks/>
                    </p:cNvSpPr>
                    <p:nvPr/>
                  </p:nvSpPr>
                  <p:spPr bwMode="auto">
                    <a:xfrm>
                      <a:off x="67818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7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70104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8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6553200" y="4648200"/>
                      <a:ext cx="660400" cy="444500"/>
                    </a:xfrm>
                    <a:custGeom>
                      <a:avLst/>
                      <a:gdLst>
                        <a:gd name="T0" fmla="*/ 2147483647 w 416"/>
                        <a:gd name="T1" fmla="*/ 2147483647 h 280"/>
                        <a:gd name="T2" fmla="*/ 2147483647 w 416"/>
                        <a:gd name="T3" fmla="*/ 2147483647 h 280"/>
                        <a:gd name="T4" fmla="*/ 2147483647 w 416"/>
                        <a:gd name="T5" fmla="*/ 2147483647 h 280"/>
                        <a:gd name="T6" fmla="*/ 2147483647 w 416"/>
                        <a:gd name="T7" fmla="*/ 2147483647 h 280"/>
                        <a:gd name="T8" fmla="*/ 2147483647 w 416"/>
                        <a:gd name="T9" fmla="*/ 2147483647 h 280"/>
                        <a:gd name="T10" fmla="*/ 2147483647 w 416"/>
                        <a:gd name="T11" fmla="*/ 2147483647 h 280"/>
                        <a:gd name="T12" fmla="*/ 2147483647 w 416"/>
                        <a:gd name="T13" fmla="*/ 2147483647 h 280"/>
                        <a:gd name="T14" fmla="*/ 2147483647 w 416"/>
                        <a:gd name="T15" fmla="*/ 2147483647 h 28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16"/>
                        <a:gd name="T25" fmla="*/ 0 h 280"/>
                        <a:gd name="T26" fmla="*/ 416 w 416"/>
                        <a:gd name="T27" fmla="*/ 280 h 28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16" h="280">
                          <a:moveTo>
                            <a:pt x="168" y="256"/>
                          </a:moveTo>
                          <a:cubicBezTo>
                            <a:pt x="108" y="248"/>
                            <a:pt x="48" y="240"/>
                            <a:pt x="24" y="208"/>
                          </a:cubicBezTo>
                          <a:cubicBezTo>
                            <a:pt x="0" y="176"/>
                            <a:pt x="8" y="96"/>
                            <a:pt x="24" y="64"/>
                          </a:cubicBezTo>
                          <a:cubicBezTo>
                            <a:pt x="40" y="32"/>
                            <a:pt x="72" y="24"/>
                            <a:pt x="120" y="16"/>
                          </a:cubicBezTo>
                          <a:cubicBezTo>
                            <a:pt x="168" y="8"/>
                            <a:pt x="264" y="0"/>
                            <a:pt x="312" y="16"/>
                          </a:cubicBezTo>
                          <a:cubicBezTo>
                            <a:pt x="360" y="32"/>
                            <a:pt x="400" y="72"/>
                            <a:pt x="408" y="112"/>
                          </a:cubicBezTo>
                          <a:cubicBezTo>
                            <a:pt x="416" y="152"/>
                            <a:pt x="384" y="232"/>
                            <a:pt x="360" y="256"/>
                          </a:cubicBezTo>
                          <a:cubicBezTo>
                            <a:pt x="336" y="280"/>
                            <a:pt x="280" y="256"/>
                            <a:pt x="264" y="256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79" name="Freeform 104"/>
                    <p:cNvSpPr>
                      <a:spLocks/>
                    </p:cNvSpPr>
                    <p:nvPr/>
                  </p:nvSpPr>
                  <p:spPr bwMode="auto">
                    <a:xfrm>
                      <a:off x="6781800" y="4648200"/>
                      <a:ext cx="609600" cy="444500"/>
                    </a:xfrm>
                    <a:custGeom>
                      <a:avLst/>
                      <a:gdLst>
                        <a:gd name="T0" fmla="*/ 2147483647 w 416"/>
                        <a:gd name="T1" fmla="*/ 2147483647 h 280"/>
                        <a:gd name="T2" fmla="*/ 2147483647 w 416"/>
                        <a:gd name="T3" fmla="*/ 2147483647 h 280"/>
                        <a:gd name="T4" fmla="*/ 2147483647 w 416"/>
                        <a:gd name="T5" fmla="*/ 2147483647 h 280"/>
                        <a:gd name="T6" fmla="*/ 2147483647 w 416"/>
                        <a:gd name="T7" fmla="*/ 2147483647 h 280"/>
                        <a:gd name="T8" fmla="*/ 2147483647 w 416"/>
                        <a:gd name="T9" fmla="*/ 2147483647 h 280"/>
                        <a:gd name="T10" fmla="*/ 2147483647 w 416"/>
                        <a:gd name="T11" fmla="*/ 2147483647 h 280"/>
                        <a:gd name="T12" fmla="*/ 2147483647 w 416"/>
                        <a:gd name="T13" fmla="*/ 2147483647 h 280"/>
                        <a:gd name="T14" fmla="*/ 2147483647 w 416"/>
                        <a:gd name="T15" fmla="*/ 2147483647 h 28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16"/>
                        <a:gd name="T25" fmla="*/ 0 h 280"/>
                        <a:gd name="T26" fmla="*/ 416 w 416"/>
                        <a:gd name="T27" fmla="*/ 280 h 28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16" h="280">
                          <a:moveTo>
                            <a:pt x="168" y="256"/>
                          </a:moveTo>
                          <a:cubicBezTo>
                            <a:pt x="108" y="248"/>
                            <a:pt x="48" y="240"/>
                            <a:pt x="24" y="208"/>
                          </a:cubicBezTo>
                          <a:cubicBezTo>
                            <a:pt x="0" y="176"/>
                            <a:pt x="8" y="96"/>
                            <a:pt x="24" y="64"/>
                          </a:cubicBezTo>
                          <a:cubicBezTo>
                            <a:pt x="40" y="32"/>
                            <a:pt x="72" y="24"/>
                            <a:pt x="120" y="16"/>
                          </a:cubicBezTo>
                          <a:cubicBezTo>
                            <a:pt x="168" y="8"/>
                            <a:pt x="264" y="0"/>
                            <a:pt x="312" y="16"/>
                          </a:cubicBezTo>
                          <a:cubicBezTo>
                            <a:pt x="360" y="32"/>
                            <a:pt x="400" y="72"/>
                            <a:pt x="408" y="112"/>
                          </a:cubicBezTo>
                          <a:cubicBezTo>
                            <a:pt x="416" y="152"/>
                            <a:pt x="384" y="232"/>
                            <a:pt x="360" y="256"/>
                          </a:cubicBezTo>
                          <a:cubicBezTo>
                            <a:pt x="336" y="280"/>
                            <a:pt x="280" y="256"/>
                            <a:pt x="264" y="256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80" name="Freeform 108"/>
                    <p:cNvSpPr>
                      <a:spLocks/>
                    </p:cNvSpPr>
                    <p:nvPr/>
                  </p:nvSpPr>
                  <p:spPr bwMode="auto">
                    <a:xfrm>
                      <a:off x="6464300" y="5029200"/>
                      <a:ext cx="101600" cy="342900"/>
                    </a:xfrm>
                    <a:custGeom>
                      <a:avLst/>
                      <a:gdLst>
                        <a:gd name="T0" fmla="*/ 2147483647 w 64"/>
                        <a:gd name="T1" fmla="*/ 0 h 216"/>
                        <a:gd name="T2" fmla="*/ 2147483647 w 64"/>
                        <a:gd name="T3" fmla="*/ 2147483647 h 216"/>
                        <a:gd name="T4" fmla="*/ 2147483647 w 64"/>
                        <a:gd name="T5" fmla="*/ 2147483647 h 216"/>
                        <a:gd name="T6" fmla="*/ 2147483647 w 64"/>
                        <a:gd name="T7" fmla="*/ 2147483647 h 216"/>
                        <a:gd name="T8" fmla="*/ 2147483647 w 64"/>
                        <a:gd name="T9" fmla="*/ 2147483647 h 216"/>
                        <a:gd name="T10" fmla="*/ 2147483647 w 64"/>
                        <a:gd name="T11" fmla="*/ 2147483647 h 21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64"/>
                        <a:gd name="T19" fmla="*/ 0 h 216"/>
                        <a:gd name="T20" fmla="*/ 64 w 64"/>
                        <a:gd name="T21" fmla="*/ 216 h 21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64" h="216">
                          <a:moveTo>
                            <a:pt x="8" y="0"/>
                          </a:moveTo>
                          <a:cubicBezTo>
                            <a:pt x="8" y="92"/>
                            <a:pt x="8" y="184"/>
                            <a:pt x="8" y="192"/>
                          </a:cubicBezTo>
                          <a:cubicBezTo>
                            <a:pt x="8" y="200"/>
                            <a:pt x="8" y="48"/>
                            <a:pt x="8" y="48"/>
                          </a:cubicBezTo>
                          <a:cubicBezTo>
                            <a:pt x="8" y="48"/>
                            <a:pt x="0" y="168"/>
                            <a:pt x="8" y="192"/>
                          </a:cubicBezTo>
                          <a:cubicBezTo>
                            <a:pt x="16" y="216"/>
                            <a:pt x="48" y="216"/>
                            <a:pt x="56" y="192"/>
                          </a:cubicBezTo>
                          <a:cubicBezTo>
                            <a:pt x="64" y="168"/>
                            <a:pt x="60" y="108"/>
                            <a:pt x="56" y="48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0" name="Text Box 116"/>
          <p:cNvSpPr txBox="1">
            <a:spLocks noChangeArrowheads="1"/>
          </p:cNvSpPr>
          <p:nvPr/>
        </p:nvSpPr>
        <p:spPr bwMode="auto">
          <a:xfrm>
            <a:off x="5334000" y="56388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Leadership</a:t>
            </a:r>
          </a:p>
        </p:txBody>
      </p:sp>
      <p:sp>
        <p:nvSpPr>
          <p:cNvPr id="52341" name="Text Box 117"/>
          <p:cNvSpPr txBox="1">
            <a:spLocks noChangeArrowheads="1"/>
          </p:cNvSpPr>
          <p:nvPr/>
        </p:nvSpPr>
        <p:spPr bwMode="auto">
          <a:xfrm>
            <a:off x="3810000" y="5640388"/>
            <a:ext cx="1543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Discipleship</a:t>
            </a:r>
            <a:endParaRPr lang="en-US" b="1" dirty="0">
              <a:cs typeface="+mn-cs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2667000" y="564038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Lordship</a:t>
            </a:r>
            <a:endParaRPr lang="en-US" b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457200" y="6096000"/>
            <a:ext cx="77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sp>
        <p:nvSpPr>
          <p:cNvPr id="52348" name="Text Box 124"/>
          <p:cNvSpPr txBox="1">
            <a:spLocks noChangeArrowheads="1"/>
          </p:cNvSpPr>
          <p:nvPr/>
        </p:nvSpPr>
        <p:spPr bwMode="auto">
          <a:xfrm>
            <a:off x="6477000" y="5638800"/>
            <a:ext cx="2057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 algn="ctr">
              <a:defRPr/>
            </a:pPr>
            <a:r>
              <a:rPr lang="en-US" sz="1600" b="1" dirty="0">
                <a:cs typeface="+mn-cs"/>
              </a:rPr>
              <a:t>Partnership</a:t>
            </a:r>
          </a:p>
        </p:txBody>
      </p:sp>
      <p:grpSp>
        <p:nvGrpSpPr>
          <p:cNvPr id="20" name="Group 135"/>
          <p:cNvGrpSpPr>
            <a:grpSpLocks/>
          </p:cNvGrpSpPr>
          <p:nvPr/>
        </p:nvGrpSpPr>
        <p:grpSpPr bwMode="auto">
          <a:xfrm>
            <a:off x="5334000" y="4572000"/>
            <a:ext cx="1257300" cy="838200"/>
            <a:chOff x="5410200" y="4495800"/>
            <a:chExt cx="1257300" cy="838200"/>
          </a:xfrm>
        </p:grpSpPr>
        <p:grpSp>
          <p:nvGrpSpPr>
            <p:cNvPr id="42037" name="Group 134"/>
            <p:cNvGrpSpPr>
              <a:grpSpLocks/>
            </p:cNvGrpSpPr>
            <p:nvPr/>
          </p:nvGrpSpPr>
          <p:grpSpPr bwMode="auto">
            <a:xfrm>
              <a:off x="5410200" y="4495800"/>
              <a:ext cx="1066800" cy="838200"/>
              <a:chOff x="5410200" y="4495800"/>
              <a:chExt cx="1066800" cy="838200"/>
            </a:xfrm>
          </p:grpSpPr>
          <p:sp>
            <p:nvSpPr>
              <p:cNvPr id="42039" name="Freeform 82"/>
              <p:cNvSpPr>
                <a:spLocks/>
              </p:cNvSpPr>
              <p:nvPr/>
            </p:nvSpPr>
            <p:spPr bwMode="auto">
              <a:xfrm>
                <a:off x="6019800" y="4953000"/>
                <a:ext cx="304800" cy="254000"/>
              </a:xfrm>
              <a:custGeom>
                <a:avLst/>
                <a:gdLst>
                  <a:gd name="T0" fmla="*/ 2147483647 w 216"/>
                  <a:gd name="T1" fmla="*/ 2147483647 h 160"/>
                  <a:gd name="T2" fmla="*/ 2147483647 w 216"/>
                  <a:gd name="T3" fmla="*/ 2147483647 h 160"/>
                  <a:gd name="T4" fmla="*/ 2147483647 w 216"/>
                  <a:gd name="T5" fmla="*/ 2147483647 h 160"/>
                  <a:gd name="T6" fmla="*/ 2147483647 w 216"/>
                  <a:gd name="T7" fmla="*/ 2147483647 h 160"/>
                  <a:gd name="T8" fmla="*/ 2147483647 w 216"/>
                  <a:gd name="T9" fmla="*/ 0 h 160"/>
                  <a:gd name="T10" fmla="*/ 2147483647 w 216"/>
                  <a:gd name="T11" fmla="*/ 2147483647 h 160"/>
                  <a:gd name="T12" fmla="*/ 2147483647 w 216"/>
                  <a:gd name="T13" fmla="*/ 2147483647 h 160"/>
                  <a:gd name="T14" fmla="*/ 2147483647 w 216"/>
                  <a:gd name="T15" fmla="*/ 2147483647 h 16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6"/>
                  <a:gd name="T25" fmla="*/ 0 h 160"/>
                  <a:gd name="T26" fmla="*/ 216 w 216"/>
                  <a:gd name="T27" fmla="*/ 160 h 16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" h="160">
                    <a:moveTo>
                      <a:pt x="104" y="144"/>
                    </a:moveTo>
                    <a:cubicBezTo>
                      <a:pt x="120" y="144"/>
                      <a:pt x="136" y="152"/>
                      <a:pt x="152" y="144"/>
                    </a:cubicBezTo>
                    <a:cubicBezTo>
                      <a:pt x="168" y="136"/>
                      <a:pt x="192" y="112"/>
                      <a:pt x="200" y="96"/>
                    </a:cubicBezTo>
                    <a:cubicBezTo>
                      <a:pt x="208" y="80"/>
                      <a:pt x="216" y="64"/>
                      <a:pt x="200" y="48"/>
                    </a:cubicBezTo>
                    <a:cubicBezTo>
                      <a:pt x="184" y="32"/>
                      <a:pt x="136" y="0"/>
                      <a:pt x="104" y="0"/>
                    </a:cubicBezTo>
                    <a:cubicBezTo>
                      <a:pt x="72" y="0"/>
                      <a:pt x="16" y="24"/>
                      <a:pt x="8" y="48"/>
                    </a:cubicBezTo>
                    <a:cubicBezTo>
                      <a:pt x="0" y="72"/>
                      <a:pt x="40" y="128"/>
                      <a:pt x="56" y="144"/>
                    </a:cubicBezTo>
                    <a:cubicBezTo>
                      <a:pt x="72" y="160"/>
                      <a:pt x="88" y="144"/>
                      <a:pt x="104" y="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040" name="Group 125"/>
              <p:cNvGrpSpPr>
                <a:grpSpLocks/>
              </p:cNvGrpSpPr>
              <p:nvPr/>
            </p:nvGrpSpPr>
            <p:grpSpPr bwMode="auto">
              <a:xfrm>
                <a:off x="5410200" y="4495800"/>
                <a:ext cx="1066800" cy="838200"/>
                <a:chOff x="5181600" y="4495800"/>
                <a:chExt cx="1066800" cy="838200"/>
              </a:xfrm>
            </p:grpSpPr>
            <p:grpSp>
              <p:nvGrpSpPr>
                <p:cNvPr id="42041" name="Group 123"/>
                <p:cNvGrpSpPr>
                  <a:grpSpLocks/>
                </p:cNvGrpSpPr>
                <p:nvPr/>
              </p:nvGrpSpPr>
              <p:grpSpPr bwMode="auto">
                <a:xfrm>
                  <a:off x="5334000" y="4495800"/>
                  <a:ext cx="912813" cy="838200"/>
                  <a:chOff x="5334000" y="4495800"/>
                  <a:chExt cx="912813" cy="838200"/>
                </a:xfrm>
              </p:grpSpPr>
              <p:sp>
                <p:nvSpPr>
                  <p:cNvPr id="42047" name="Freeform 70"/>
                  <p:cNvSpPr>
                    <a:spLocks/>
                  </p:cNvSpPr>
                  <p:nvPr/>
                </p:nvSpPr>
                <p:spPr bwMode="auto">
                  <a:xfrm>
                    <a:off x="5791200" y="4876800"/>
                    <a:ext cx="88900" cy="4572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2147483647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8" y="240"/>
                        </a:moveTo>
                        <a:cubicBezTo>
                          <a:pt x="4" y="188"/>
                          <a:pt x="0" y="136"/>
                          <a:pt x="8" y="96"/>
                        </a:cubicBezTo>
                        <a:cubicBezTo>
                          <a:pt x="16" y="56"/>
                          <a:pt x="48" y="16"/>
                          <a:pt x="56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8" name="Freeform 71"/>
                  <p:cNvSpPr>
                    <a:spLocks/>
                  </p:cNvSpPr>
                  <p:nvPr/>
                </p:nvSpPr>
                <p:spPr bwMode="auto">
                  <a:xfrm>
                    <a:off x="5562600" y="4953000"/>
                    <a:ext cx="152400" cy="3810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9" name="Freeform 72"/>
                  <p:cNvSpPr>
                    <a:spLocks/>
                  </p:cNvSpPr>
                  <p:nvPr/>
                </p:nvSpPr>
                <p:spPr bwMode="auto">
                  <a:xfrm>
                    <a:off x="5461000" y="4572000"/>
                    <a:ext cx="596900" cy="495300"/>
                  </a:xfrm>
                  <a:custGeom>
                    <a:avLst/>
                    <a:gdLst>
                      <a:gd name="T0" fmla="*/ 2147483647 w 376"/>
                      <a:gd name="T1" fmla="*/ 2147483647 h 312"/>
                      <a:gd name="T2" fmla="*/ 2147483647 w 376"/>
                      <a:gd name="T3" fmla="*/ 2147483647 h 312"/>
                      <a:gd name="T4" fmla="*/ 2147483647 w 376"/>
                      <a:gd name="T5" fmla="*/ 2147483647 h 312"/>
                      <a:gd name="T6" fmla="*/ 2147483647 w 376"/>
                      <a:gd name="T7" fmla="*/ 2147483647 h 312"/>
                      <a:gd name="T8" fmla="*/ 2147483647 w 376"/>
                      <a:gd name="T9" fmla="*/ 0 h 312"/>
                      <a:gd name="T10" fmla="*/ 2147483647 w 376"/>
                      <a:gd name="T11" fmla="*/ 2147483647 h 312"/>
                      <a:gd name="T12" fmla="*/ 2147483647 w 376"/>
                      <a:gd name="T13" fmla="*/ 2147483647 h 312"/>
                      <a:gd name="T14" fmla="*/ 2147483647 w 376"/>
                      <a:gd name="T15" fmla="*/ 2147483647 h 312"/>
                      <a:gd name="T16" fmla="*/ 2147483647 w 376"/>
                      <a:gd name="T17" fmla="*/ 2147483647 h 31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376"/>
                      <a:gd name="T28" fmla="*/ 0 h 312"/>
                      <a:gd name="T29" fmla="*/ 376 w 376"/>
                      <a:gd name="T30" fmla="*/ 312 h 312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376" h="312">
                        <a:moveTo>
                          <a:pt x="208" y="288"/>
                        </a:moveTo>
                        <a:cubicBezTo>
                          <a:pt x="268" y="276"/>
                          <a:pt x="328" y="264"/>
                          <a:pt x="352" y="240"/>
                        </a:cubicBezTo>
                        <a:cubicBezTo>
                          <a:pt x="376" y="216"/>
                          <a:pt x="352" y="176"/>
                          <a:pt x="352" y="144"/>
                        </a:cubicBezTo>
                        <a:cubicBezTo>
                          <a:pt x="352" y="112"/>
                          <a:pt x="376" y="72"/>
                          <a:pt x="352" y="48"/>
                        </a:cubicBezTo>
                        <a:cubicBezTo>
                          <a:pt x="328" y="24"/>
                          <a:pt x="256" y="0"/>
                          <a:pt x="208" y="0"/>
                        </a:cubicBezTo>
                        <a:cubicBezTo>
                          <a:pt x="160" y="0"/>
                          <a:pt x="96" y="24"/>
                          <a:pt x="64" y="48"/>
                        </a:cubicBezTo>
                        <a:cubicBezTo>
                          <a:pt x="32" y="72"/>
                          <a:pt x="24" y="104"/>
                          <a:pt x="16" y="144"/>
                        </a:cubicBezTo>
                        <a:cubicBezTo>
                          <a:pt x="8" y="184"/>
                          <a:pt x="0" y="264"/>
                          <a:pt x="16" y="288"/>
                        </a:cubicBezTo>
                        <a:cubicBezTo>
                          <a:pt x="32" y="312"/>
                          <a:pt x="96" y="288"/>
                          <a:pt x="112" y="288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0" name="Freeform 73"/>
                  <p:cNvSpPr>
                    <a:spLocks/>
                  </p:cNvSpPr>
                  <p:nvPr/>
                </p:nvSpPr>
                <p:spPr bwMode="auto">
                  <a:xfrm flipH="1">
                    <a:off x="5562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1" name="Freeform 74"/>
                  <p:cNvSpPr>
                    <a:spLocks/>
                  </p:cNvSpPr>
                  <p:nvPr/>
                </p:nvSpPr>
                <p:spPr bwMode="auto">
                  <a:xfrm flipH="1">
                    <a:off x="5943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2" name="Freeform 75"/>
                  <p:cNvSpPr>
                    <a:spLocks/>
                  </p:cNvSpPr>
                  <p:nvPr/>
                </p:nvSpPr>
                <p:spPr bwMode="auto">
                  <a:xfrm flipH="1">
                    <a:off x="61722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3" name="Freeform 76"/>
                  <p:cNvSpPr>
                    <a:spLocks/>
                  </p:cNvSpPr>
                  <p:nvPr/>
                </p:nvSpPr>
                <p:spPr bwMode="auto">
                  <a:xfrm flipH="1">
                    <a:off x="53340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4" name="Freeform 81"/>
                  <p:cNvSpPr>
                    <a:spLocks/>
                  </p:cNvSpPr>
                  <p:nvPr/>
                </p:nvSpPr>
                <p:spPr bwMode="auto">
                  <a:xfrm>
                    <a:off x="53975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5" name="Freeform 84"/>
                  <p:cNvSpPr>
                    <a:spLocks/>
                  </p:cNvSpPr>
                  <p:nvPr/>
                </p:nvSpPr>
                <p:spPr bwMode="auto">
                  <a:xfrm>
                    <a:off x="57912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6" name="Freeform 85"/>
                  <p:cNvSpPr>
                    <a:spLocks/>
                  </p:cNvSpPr>
                  <p:nvPr/>
                </p:nvSpPr>
                <p:spPr bwMode="auto">
                  <a:xfrm>
                    <a:off x="5638800" y="4876800"/>
                    <a:ext cx="76200" cy="152400"/>
                  </a:xfrm>
                  <a:custGeom>
                    <a:avLst/>
                    <a:gdLst>
                      <a:gd name="T0" fmla="*/ 2147483647 w 56"/>
                      <a:gd name="T1" fmla="*/ 2147483647 h 96"/>
                      <a:gd name="T2" fmla="*/ 2147483647 w 56"/>
                      <a:gd name="T3" fmla="*/ 2147483647 h 96"/>
                      <a:gd name="T4" fmla="*/ 0 w 56"/>
                      <a:gd name="T5" fmla="*/ 0 h 96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96"/>
                      <a:gd name="T11" fmla="*/ 56 w 56"/>
                      <a:gd name="T12" fmla="*/ 96 h 9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96">
                        <a:moveTo>
                          <a:pt x="48" y="96"/>
                        </a:moveTo>
                        <a:cubicBezTo>
                          <a:pt x="52" y="80"/>
                          <a:pt x="56" y="64"/>
                          <a:pt x="48" y="48"/>
                        </a:cubicBezTo>
                        <a:cubicBezTo>
                          <a:pt x="40" y="32"/>
                          <a:pt x="8" y="8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57" name="Text Box 8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68925" y="4495800"/>
                    <a:ext cx="6731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.::.::</a:t>
                    </a:r>
                  </a:p>
                </p:txBody>
              </p:sp>
              <p:sp>
                <p:nvSpPr>
                  <p:cNvPr id="42058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86400" y="4572000"/>
                    <a:ext cx="657225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.:.:..</a:t>
                    </a:r>
                  </a:p>
                </p:txBody>
              </p:sp>
            </p:grpSp>
            <p:grpSp>
              <p:nvGrpSpPr>
                <p:cNvPr id="42042" name="Group 124"/>
                <p:cNvGrpSpPr>
                  <a:grpSpLocks/>
                </p:cNvGrpSpPr>
                <p:nvPr/>
              </p:nvGrpSpPr>
              <p:grpSpPr bwMode="auto">
                <a:xfrm>
                  <a:off x="5181600" y="4724400"/>
                  <a:ext cx="1066800" cy="609600"/>
                  <a:chOff x="5181600" y="4724400"/>
                  <a:chExt cx="1066800" cy="609600"/>
                </a:xfrm>
              </p:grpSpPr>
              <p:sp>
                <p:nvSpPr>
                  <p:cNvPr id="4204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5257800" y="5334000"/>
                    <a:ext cx="99060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4" name="Freeform 77"/>
                  <p:cNvSpPr>
                    <a:spLocks/>
                  </p:cNvSpPr>
                  <p:nvPr/>
                </p:nvSpPr>
                <p:spPr bwMode="auto">
                  <a:xfrm>
                    <a:off x="5257800" y="5105400"/>
                    <a:ext cx="76200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5" name="Freeform 83"/>
                  <p:cNvSpPr>
                    <a:spLocks/>
                  </p:cNvSpPr>
                  <p:nvPr/>
                </p:nvSpPr>
                <p:spPr bwMode="auto">
                  <a:xfrm>
                    <a:off x="51816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6" name="Text Box 8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1600" y="4724400"/>
                    <a:ext cx="102235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….   ...</a:t>
                    </a:r>
                  </a:p>
                </p:txBody>
              </p:sp>
            </p:grpSp>
          </p:grpSp>
        </p:grpSp>
        <p:sp>
          <p:nvSpPr>
            <p:cNvPr id="42038" name="Freeform 84"/>
            <p:cNvSpPr>
              <a:spLocks/>
            </p:cNvSpPr>
            <p:nvPr/>
          </p:nvSpPr>
          <p:spPr bwMode="auto">
            <a:xfrm>
              <a:off x="6324600" y="4953000"/>
              <a:ext cx="342900" cy="254000"/>
            </a:xfrm>
            <a:custGeom>
              <a:avLst/>
              <a:gdLst>
                <a:gd name="T0" fmla="*/ 2147483647 w 216"/>
                <a:gd name="T1" fmla="*/ 2147483647 h 160"/>
                <a:gd name="T2" fmla="*/ 2147483647 w 216"/>
                <a:gd name="T3" fmla="*/ 2147483647 h 160"/>
                <a:gd name="T4" fmla="*/ 2147483647 w 216"/>
                <a:gd name="T5" fmla="*/ 2147483647 h 160"/>
                <a:gd name="T6" fmla="*/ 2147483647 w 216"/>
                <a:gd name="T7" fmla="*/ 2147483647 h 160"/>
                <a:gd name="T8" fmla="*/ 2147483647 w 216"/>
                <a:gd name="T9" fmla="*/ 0 h 160"/>
                <a:gd name="T10" fmla="*/ 2147483647 w 216"/>
                <a:gd name="T11" fmla="*/ 2147483647 h 160"/>
                <a:gd name="T12" fmla="*/ 2147483647 w 216"/>
                <a:gd name="T13" fmla="*/ 2147483647 h 160"/>
                <a:gd name="T14" fmla="*/ 2147483647 w 216"/>
                <a:gd name="T15" fmla="*/ 2147483647 h 1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"/>
                <a:gd name="T25" fmla="*/ 0 h 160"/>
                <a:gd name="T26" fmla="*/ 216 w 216"/>
                <a:gd name="T27" fmla="*/ 160 h 1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" h="160">
                  <a:moveTo>
                    <a:pt x="104" y="144"/>
                  </a:moveTo>
                  <a:cubicBezTo>
                    <a:pt x="120" y="144"/>
                    <a:pt x="136" y="152"/>
                    <a:pt x="152" y="144"/>
                  </a:cubicBezTo>
                  <a:cubicBezTo>
                    <a:pt x="168" y="136"/>
                    <a:pt x="192" y="112"/>
                    <a:pt x="200" y="96"/>
                  </a:cubicBezTo>
                  <a:cubicBezTo>
                    <a:pt x="208" y="80"/>
                    <a:pt x="216" y="64"/>
                    <a:pt x="200" y="48"/>
                  </a:cubicBezTo>
                  <a:cubicBezTo>
                    <a:pt x="184" y="32"/>
                    <a:pt x="136" y="0"/>
                    <a:pt x="104" y="0"/>
                  </a:cubicBezTo>
                  <a:cubicBezTo>
                    <a:pt x="72" y="0"/>
                    <a:pt x="16" y="24"/>
                    <a:pt x="8" y="48"/>
                  </a:cubicBezTo>
                  <a:cubicBezTo>
                    <a:pt x="0" y="72"/>
                    <a:pt x="40" y="128"/>
                    <a:pt x="56" y="144"/>
                  </a:cubicBezTo>
                  <a:cubicBezTo>
                    <a:pt x="72" y="160"/>
                    <a:pt x="88" y="144"/>
                    <a:pt x="104" y="144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reeform 126"/>
          <p:cNvSpPr>
            <a:spLocks noChangeAspect="1"/>
          </p:cNvSpPr>
          <p:nvPr/>
        </p:nvSpPr>
        <p:spPr>
          <a:xfrm>
            <a:off x="7045325" y="3505200"/>
            <a:ext cx="269875" cy="425450"/>
          </a:xfrm>
          <a:custGeom>
            <a:avLst/>
            <a:gdLst>
              <a:gd name="connsiteX0" fmla="*/ 0 w 539069"/>
              <a:gd name="connsiteY0" fmla="*/ 9525 h 850849"/>
              <a:gd name="connsiteX1" fmla="*/ 9525 w 539069"/>
              <a:gd name="connsiteY1" fmla="*/ 647700 h 850849"/>
              <a:gd name="connsiteX2" fmla="*/ 19050 w 539069"/>
              <a:gd name="connsiteY2" fmla="*/ 704850 h 850849"/>
              <a:gd name="connsiteX3" fmla="*/ 57150 w 539069"/>
              <a:gd name="connsiteY3" fmla="*/ 790575 h 850849"/>
              <a:gd name="connsiteX4" fmla="*/ 114300 w 539069"/>
              <a:gd name="connsiteY4" fmla="*/ 828675 h 850849"/>
              <a:gd name="connsiteX5" fmla="*/ 180975 w 539069"/>
              <a:gd name="connsiteY5" fmla="*/ 847725 h 850849"/>
              <a:gd name="connsiteX6" fmla="*/ 419100 w 539069"/>
              <a:gd name="connsiteY6" fmla="*/ 838200 h 850849"/>
              <a:gd name="connsiteX7" fmla="*/ 476250 w 539069"/>
              <a:gd name="connsiteY7" fmla="*/ 800100 h 850849"/>
              <a:gd name="connsiteX8" fmla="*/ 523875 w 539069"/>
              <a:gd name="connsiteY8" fmla="*/ 609600 h 850849"/>
              <a:gd name="connsiteX9" fmla="*/ 533400 w 539069"/>
              <a:gd name="connsiteY9" fmla="*/ 0 h 85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9069" h="850849">
                <a:moveTo>
                  <a:pt x="0" y="9525"/>
                </a:moveTo>
                <a:cubicBezTo>
                  <a:pt x="3175" y="222250"/>
                  <a:pt x="3698" y="435031"/>
                  <a:pt x="9525" y="647700"/>
                </a:cubicBezTo>
                <a:cubicBezTo>
                  <a:pt x="10054" y="667006"/>
                  <a:pt x="14366" y="686114"/>
                  <a:pt x="19050" y="704850"/>
                </a:cubicBezTo>
                <a:cubicBezTo>
                  <a:pt x="23875" y="724149"/>
                  <a:pt x="37135" y="773062"/>
                  <a:pt x="57150" y="790575"/>
                </a:cubicBezTo>
                <a:cubicBezTo>
                  <a:pt x="74380" y="805652"/>
                  <a:pt x="92088" y="823122"/>
                  <a:pt x="114300" y="828675"/>
                </a:cubicBezTo>
                <a:cubicBezTo>
                  <a:pt x="162140" y="840635"/>
                  <a:pt x="139981" y="834060"/>
                  <a:pt x="180975" y="847725"/>
                </a:cubicBezTo>
                <a:cubicBezTo>
                  <a:pt x="260350" y="844550"/>
                  <a:pt x="340675" y="850849"/>
                  <a:pt x="419100" y="838200"/>
                </a:cubicBezTo>
                <a:cubicBezTo>
                  <a:pt x="441703" y="834554"/>
                  <a:pt x="476250" y="800100"/>
                  <a:pt x="476250" y="800100"/>
                </a:cubicBezTo>
                <a:cubicBezTo>
                  <a:pt x="539069" y="705871"/>
                  <a:pt x="512719" y="765787"/>
                  <a:pt x="523875" y="609600"/>
                </a:cubicBezTo>
                <a:cubicBezTo>
                  <a:pt x="534289" y="88909"/>
                  <a:pt x="533400" y="292132"/>
                  <a:pt x="5334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8" name="Freeform 127"/>
          <p:cNvSpPr>
            <a:spLocks noChangeAspect="1"/>
          </p:cNvSpPr>
          <p:nvPr/>
        </p:nvSpPr>
        <p:spPr>
          <a:xfrm>
            <a:off x="7467600" y="3505200"/>
            <a:ext cx="269875" cy="425450"/>
          </a:xfrm>
          <a:custGeom>
            <a:avLst/>
            <a:gdLst>
              <a:gd name="connsiteX0" fmla="*/ 0 w 539069"/>
              <a:gd name="connsiteY0" fmla="*/ 9525 h 850849"/>
              <a:gd name="connsiteX1" fmla="*/ 9525 w 539069"/>
              <a:gd name="connsiteY1" fmla="*/ 647700 h 850849"/>
              <a:gd name="connsiteX2" fmla="*/ 19050 w 539069"/>
              <a:gd name="connsiteY2" fmla="*/ 704850 h 850849"/>
              <a:gd name="connsiteX3" fmla="*/ 57150 w 539069"/>
              <a:gd name="connsiteY3" fmla="*/ 790575 h 850849"/>
              <a:gd name="connsiteX4" fmla="*/ 114300 w 539069"/>
              <a:gd name="connsiteY4" fmla="*/ 828675 h 850849"/>
              <a:gd name="connsiteX5" fmla="*/ 180975 w 539069"/>
              <a:gd name="connsiteY5" fmla="*/ 847725 h 850849"/>
              <a:gd name="connsiteX6" fmla="*/ 419100 w 539069"/>
              <a:gd name="connsiteY6" fmla="*/ 838200 h 850849"/>
              <a:gd name="connsiteX7" fmla="*/ 476250 w 539069"/>
              <a:gd name="connsiteY7" fmla="*/ 800100 h 850849"/>
              <a:gd name="connsiteX8" fmla="*/ 523875 w 539069"/>
              <a:gd name="connsiteY8" fmla="*/ 609600 h 850849"/>
              <a:gd name="connsiteX9" fmla="*/ 533400 w 539069"/>
              <a:gd name="connsiteY9" fmla="*/ 0 h 85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9069" h="850849">
                <a:moveTo>
                  <a:pt x="0" y="9525"/>
                </a:moveTo>
                <a:cubicBezTo>
                  <a:pt x="3175" y="222250"/>
                  <a:pt x="3698" y="435031"/>
                  <a:pt x="9525" y="647700"/>
                </a:cubicBezTo>
                <a:cubicBezTo>
                  <a:pt x="10054" y="667006"/>
                  <a:pt x="14366" y="686114"/>
                  <a:pt x="19050" y="704850"/>
                </a:cubicBezTo>
                <a:cubicBezTo>
                  <a:pt x="23875" y="724149"/>
                  <a:pt x="37135" y="773062"/>
                  <a:pt x="57150" y="790575"/>
                </a:cubicBezTo>
                <a:cubicBezTo>
                  <a:pt x="74380" y="805652"/>
                  <a:pt x="92088" y="823122"/>
                  <a:pt x="114300" y="828675"/>
                </a:cubicBezTo>
                <a:cubicBezTo>
                  <a:pt x="162140" y="840635"/>
                  <a:pt x="139981" y="834060"/>
                  <a:pt x="180975" y="847725"/>
                </a:cubicBezTo>
                <a:cubicBezTo>
                  <a:pt x="260350" y="844550"/>
                  <a:pt x="340675" y="850849"/>
                  <a:pt x="419100" y="838200"/>
                </a:cubicBezTo>
                <a:cubicBezTo>
                  <a:pt x="441703" y="834554"/>
                  <a:pt x="476250" y="800100"/>
                  <a:pt x="476250" y="800100"/>
                </a:cubicBezTo>
                <a:cubicBezTo>
                  <a:pt x="539069" y="705871"/>
                  <a:pt x="512719" y="765787"/>
                  <a:pt x="523875" y="609600"/>
                </a:cubicBezTo>
                <a:cubicBezTo>
                  <a:pt x="534289" y="88909"/>
                  <a:pt x="533400" y="292132"/>
                  <a:pt x="5334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9" name="Arc 128"/>
          <p:cNvSpPr>
            <a:spLocks noChangeAspect="1"/>
          </p:cNvSpPr>
          <p:nvPr/>
        </p:nvSpPr>
        <p:spPr>
          <a:xfrm rot="16507039">
            <a:off x="7372350" y="3524250"/>
            <a:ext cx="457200" cy="457200"/>
          </a:xfrm>
          <a:prstGeom prst="arc">
            <a:avLst>
              <a:gd name="adj1" fmla="val 18006316"/>
              <a:gd name="adj2" fmla="val 299196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0" name="Arc 129"/>
          <p:cNvSpPr>
            <a:spLocks noChangeAspect="1"/>
          </p:cNvSpPr>
          <p:nvPr/>
        </p:nvSpPr>
        <p:spPr>
          <a:xfrm rot="16507039">
            <a:off x="6953250" y="3524250"/>
            <a:ext cx="457200" cy="457200"/>
          </a:xfrm>
          <a:prstGeom prst="arc">
            <a:avLst>
              <a:gd name="adj1" fmla="val 18006316"/>
              <a:gd name="adj2" fmla="val 299196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64413" y="3638550"/>
            <a:ext cx="46037" cy="4603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2" name="Straight Connector 131"/>
          <p:cNvCxnSpPr>
            <a:cxnSpLocks noChangeAspect="1"/>
          </p:cNvCxnSpPr>
          <p:nvPr/>
        </p:nvCxnSpPr>
        <p:spPr>
          <a:xfrm>
            <a:off x="7283450" y="3576638"/>
            <a:ext cx="184150" cy="47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131" grpId="0"/>
      <p:bldP spid="5132" grpId="0"/>
      <p:bldP spid="52247" grpId="0"/>
      <p:bldP spid="52248" grpId="0"/>
      <p:bldP spid="5138" grpId="0"/>
      <p:bldP spid="52265" grpId="0"/>
      <p:bldP spid="5140" grpId="0"/>
      <p:bldP spid="52267" grpId="0"/>
      <p:bldP spid="5145" grpId="0"/>
      <p:bldP spid="5146" grpId="0"/>
      <p:bldP spid="52284" grpId="0"/>
      <p:bldP spid="52285" grpId="0"/>
      <p:bldP spid="5154" grpId="0"/>
      <p:bldP spid="5155" grpId="0"/>
      <p:bldP spid="52316" grpId="0"/>
      <p:bldP spid="52317" grpId="0"/>
      <p:bldP spid="52340" grpId="0"/>
      <p:bldP spid="52341" grpId="0"/>
      <p:bldP spid="52342" grpId="0"/>
      <p:bldP spid="52343" grpId="0"/>
      <p:bldP spid="52348" grpId="0"/>
      <p:bldP spid="1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Co-Laborers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DB381DB-6C98-46ED-B236-1AEA2B46C9A0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4035" name="TextBox 5"/>
          <p:cNvSpPr txBox="1">
            <a:spLocks noChangeArrowheads="1"/>
          </p:cNvSpPr>
          <p:nvPr/>
        </p:nvSpPr>
        <p:spPr bwMode="auto">
          <a:xfrm>
            <a:off x="2362200" y="3200400"/>
            <a:ext cx="6400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3200"/>
                </a:solidFill>
              </a:rPr>
              <a:t>Identify the people whom God has brought to you </a:t>
            </a:r>
          </a:p>
          <a:p>
            <a:pPr algn="ctr"/>
            <a:r>
              <a:rPr lang="en-US" sz="3600" b="1">
                <a:solidFill>
                  <a:srgbClr val="003200"/>
                </a:solidFill>
              </a:rPr>
              <a:t>that could become</a:t>
            </a:r>
          </a:p>
          <a:p>
            <a:pPr algn="ctr"/>
            <a:r>
              <a:rPr lang="en-US" sz="3600" b="1">
                <a:solidFill>
                  <a:srgbClr val="003200"/>
                </a:solidFill>
              </a:rPr>
              <a:t>co-laborers.</a:t>
            </a:r>
          </a:p>
        </p:txBody>
      </p:sp>
      <p:pic>
        <p:nvPicPr>
          <p:cNvPr id="44036" name="Picture 2" descr="http://www.advice.com/images/uploaded/article/8/9/890f2518485346d6b2b3ce1654d01a4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603500" cy="33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4"/>
          <p:cNvSpPr>
            <a:spLocks noChangeArrowheads="1"/>
          </p:cNvSpPr>
          <p:nvPr/>
        </p:nvSpPr>
        <p:spPr bwMode="auto">
          <a:xfrm>
            <a:off x="1644650" y="1981200"/>
            <a:ext cx="749935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門訓為健康教會之靈魂，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教會牧養不能</a:t>
            </a:r>
            <a:r>
              <a:rPr lang="en-US" altLang="zh-TW" sz="3200" b="1">
                <a:latin typeface="David" pitchFamily="34" charset="-79"/>
                <a:ea typeface="DFKai-SB" pitchFamily="65" charset="-120"/>
              </a:rPr>
              <a:t>『</a:t>
            </a:r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速成</a:t>
            </a:r>
            <a:r>
              <a:rPr lang="en-US" altLang="zh-TW" sz="3200" b="1">
                <a:latin typeface="David" pitchFamily="34" charset="-79"/>
                <a:ea typeface="DFKai-SB" pitchFamily="65" charset="-120"/>
              </a:rPr>
              <a:t>』</a:t>
            </a:r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，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信徒靈命的成長更沒有所謂的</a:t>
            </a:r>
            <a:r>
              <a:rPr lang="en-US" altLang="zh-TW" sz="3200" b="1">
                <a:latin typeface="David" pitchFamily="34" charset="-79"/>
                <a:ea typeface="DFKai-SB" pitchFamily="65" charset="-120"/>
              </a:rPr>
              <a:t>『</a:t>
            </a:r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捷徑</a:t>
            </a:r>
            <a:r>
              <a:rPr lang="en-US" altLang="zh-TW" sz="3200" b="1">
                <a:latin typeface="David" pitchFamily="34" charset="-79"/>
                <a:ea typeface="DFKai-SB" pitchFamily="65" charset="-120"/>
              </a:rPr>
              <a:t>』</a:t>
            </a:r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。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唯有透過門徒訓練，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使信徒靈命成長，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使教會恢復健康，</a:t>
            </a:r>
            <a:endParaRPr lang="zh-TW" altLang="zh-CN" sz="3200" b="1">
              <a:latin typeface="David" pitchFamily="34" charset="-79"/>
              <a:ea typeface="DFKai-SB" pitchFamily="65" charset="-120"/>
            </a:endParaRPr>
          </a:p>
          <a:p>
            <a:r>
              <a:rPr lang="zh-TW" altLang="en-US" sz="3200" b="1">
                <a:latin typeface="David" pitchFamily="34" charset="-79"/>
                <a:ea typeface="DFKai-SB" pitchFamily="65" charset="-120"/>
              </a:rPr>
              <a:t>得以完成基督的大使命。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zh-CN" sz="4000" b="1" cap="none" smtClean="0">
                <a:ea typeface="PMingLiU" pitchFamily="18" charset="-120"/>
              </a:rPr>
              <a:t>【</a:t>
            </a:r>
            <a:r>
              <a:rPr lang="zh-TW" altLang="en-US" sz="4000" b="1" cap="none" smtClean="0">
                <a:ea typeface="PMingLiU" pitchFamily="18" charset="-120"/>
              </a:rPr>
              <a:t>自己評估</a:t>
            </a:r>
            <a:r>
              <a:rPr lang="en-US" altLang="zh-CN" sz="4000" b="1" cap="none" smtClean="0">
                <a:ea typeface="PMingLiU" pitchFamily="18" charset="-120"/>
              </a:rPr>
              <a:t>】</a:t>
            </a:r>
            <a:br>
              <a:rPr lang="en-US" altLang="zh-CN" sz="4000" b="1" cap="none" smtClean="0">
                <a:ea typeface="PMingLiU" pitchFamily="18" charset="-120"/>
              </a:rPr>
            </a:br>
            <a:r>
              <a:rPr lang="en-US" altLang="zh-TW" sz="4000" b="1" cap="none" smtClean="0">
                <a:ea typeface="PMingLiU" pitchFamily="18" charset="-120"/>
              </a:rPr>
              <a:t> </a:t>
            </a:r>
            <a:r>
              <a:rPr lang="zh-TW" altLang="en-US" sz="4000" b="1" cap="none" smtClean="0">
                <a:ea typeface="PMingLiU" pitchFamily="18" charset="-120"/>
              </a:rPr>
              <a:t>我們靈命是否健康？</a:t>
            </a:r>
            <a:endParaRPr lang="en-US" sz="4000" cap="none" smtClean="0">
              <a:ea typeface="PMingLiU" pitchFamily="18" charset="-120"/>
            </a:endParaRP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>
          <a:xfrm>
            <a:off x="2133600" y="2865438"/>
            <a:ext cx="7010400" cy="3992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zh-CN" sz="3600" smtClean="0">
              <a:ea typeface="PMingLiU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600" smtClean="0"/>
              <a:t>GCCI </a:t>
            </a:r>
            <a:r>
              <a:rPr lang="zh-TW" altLang="en-US" sz="3600" smtClean="0"/>
              <a:t>的個人靈命健康調查表</a:t>
            </a:r>
            <a:endParaRPr lang="zh-TW" altLang="zh-CN" sz="3600" smtClean="0"/>
          </a:p>
          <a:p>
            <a:pPr eaLnBrk="1" hangingPunct="1">
              <a:buFont typeface="Wingdings" pitchFamily="2" charset="2"/>
              <a:buNone/>
            </a:pPr>
            <a:r>
              <a:rPr lang="zh-TW" altLang="zh-CN" sz="3600" smtClean="0"/>
              <a:t>	</a:t>
            </a:r>
            <a:r>
              <a:rPr lang="zh-TW" altLang="en-US" sz="3600" smtClean="0"/>
              <a:t>	</a:t>
            </a:r>
            <a:r>
              <a:rPr lang="zh-TW" altLang="zh-CN" sz="3600" smtClean="0"/>
              <a:t>	</a:t>
            </a:r>
            <a:r>
              <a:rPr lang="zh-TW" altLang="en-US" sz="3600" smtClean="0"/>
              <a:t>（附錄）</a:t>
            </a:r>
            <a:endParaRPr lang="en-US" sz="3600" smtClean="0">
              <a:ea typeface="PMingLiU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3600" smtClean="0">
              <a:ea typeface="PMingLiU" pitchFamily="18" charset="-12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7696200" cy="533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1538288" algn="l"/>
              </a:tabLst>
              <a:defRPr/>
            </a:pPr>
            <a:r>
              <a:rPr lang="en-US" sz="4300" b="1" cap="none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en-US" altLang="zh-CN" sz="4300" b="1" cap="none" smtClean="0">
                <a:effectLst>
                  <a:outerShdw blurRad="38100" dist="38100" dir="2700000" algn="tl">
                    <a:srgbClr val="FFFFFF"/>
                  </a:outerShdw>
                </a:effectLst>
                <a:ea typeface="SimSun" pitchFamily="2" charset="-122"/>
              </a:rPr>
              <a:t>-1</a:t>
            </a:r>
            <a:endParaRPr lang="en-US" sz="4300" b="1" cap="none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3" name="Slide Number Placeholder 4"/>
          <p:cNvSpPr txBox="1">
            <a:spLocks noGrp="1"/>
          </p:cNvSpPr>
          <p:nvPr/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A6342724-B2EA-42E6-B525-D94B7668210F}" type="slidenum">
              <a:rPr lang="en-US" sz="1600" cap="small">
                <a:latin typeface="+mj-lt"/>
                <a:cs typeface="+mn-cs"/>
              </a:rPr>
              <a:pPr algn="ctr">
                <a:defRPr/>
              </a:pPr>
              <a:t>3</a:t>
            </a:fld>
            <a:endParaRPr lang="en-US" sz="1600" cap="small" dirty="0">
              <a:latin typeface="+mj-lt"/>
              <a:cs typeface="+mn-cs"/>
            </a:endParaRPr>
          </a:p>
        </p:txBody>
      </p:sp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2971800" y="14478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1206" name="Discipleship movie clip 2103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000" y="1143000"/>
            <a:ext cx="76962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479" fill="hold"/>
                                        <p:tgtEl>
                                          <p:spTgt spid="512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120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1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12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0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96200" cy="533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1538288" algn="l"/>
              </a:tabLst>
              <a:defRPr/>
            </a:pPr>
            <a:r>
              <a:rPr lang="en-US" sz="4300" b="1" cap="none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VIDEO</a:t>
            </a:r>
            <a:r>
              <a:rPr lang="en-US" altLang="zh-CN" sz="4300" b="1" cap="none" smtClean="0">
                <a:effectLst>
                  <a:outerShdw blurRad="38100" dist="38100" dir="2700000" algn="tl">
                    <a:srgbClr val="FFFFFF"/>
                  </a:outerShdw>
                </a:effectLst>
                <a:ea typeface="SimSun" pitchFamily="2" charset="-122"/>
              </a:rPr>
              <a:t>-2</a:t>
            </a:r>
            <a:endParaRPr lang="en-US" sz="4300" b="1" cap="none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A2E1E1A-E3A8-4DBE-B58E-614EBA2E24C4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9459" name="TextBox 6"/>
          <p:cNvSpPr txBox="1">
            <a:spLocks noChangeArrowheads="1"/>
          </p:cNvSpPr>
          <p:nvPr/>
        </p:nvSpPr>
        <p:spPr bwMode="auto">
          <a:xfrm>
            <a:off x="2971800" y="1447800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487" name="Francis Chan - Making Disciples.mp4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09600" y="1066800"/>
            <a:ext cx="7848600" cy="520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4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48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4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04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Content Placeholder 22" descr="AppleTree.JPG"/>
          <p:cNvPicPr>
            <a:picLocks noChangeAspect="1"/>
          </p:cNvPicPr>
          <p:nvPr/>
        </p:nvPicPr>
        <p:blipFill>
          <a:blip r:embed="rId3" cstate="print">
            <a:alphaModFix/>
            <a:lum contrast="37000"/>
          </a:blip>
          <a:stretch>
            <a:fillRect/>
          </a:stretch>
        </p:blipFill>
        <p:spPr>
          <a:xfrm>
            <a:off x="0" y="228600"/>
            <a:ext cx="4114799" cy="6375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/>
            <a:lightRig rig="contrasting" dir="t">
              <a:rot lat="0" lon="0" rev="1500000"/>
            </a:lightRig>
          </a:scene3d>
          <a:sp3d prstMaterial="metal"/>
        </p:spPr>
      </p:pic>
      <p:grpSp>
        <p:nvGrpSpPr>
          <p:cNvPr id="21506" name="Group 36"/>
          <p:cNvGrpSpPr>
            <a:grpSpLocks/>
          </p:cNvGrpSpPr>
          <p:nvPr/>
        </p:nvGrpSpPr>
        <p:grpSpPr bwMode="auto">
          <a:xfrm>
            <a:off x="3810000" y="4546600"/>
            <a:ext cx="2895600" cy="1016000"/>
            <a:chOff x="4343400" y="4478868"/>
            <a:chExt cx="2057400" cy="677332"/>
          </a:xfrm>
        </p:grpSpPr>
        <p:sp>
          <p:nvSpPr>
            <p:cNvPr id="39" name="Right Arrow 38"/>
            <p:cNvSpPr/>
            <p:nvPr/>
          </p:nvSpPr>
          <p:spPr>
            <a:xfrm rot="10800000">
              <a:off x="4343400" y="4478868"/>
              <a:ext cx="1867903" cy="677332"/>
            </a:xfrm>
            <a:prstGeom prst="righ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1528" name="TextBox 39"/>
            <p:cNvSpPr txBox="1">
              <a:spLocks noChangeArrowheads="1"/>
            </p:cNvSpPr>
            <p:nvPr/>
          </p:nvSpPr>
          <p:spPr bwMode="auto">
            <a:xfrm>
              <a:off x="4343400" y="4648201"/>
              <a:ext cx="2057400" cy="266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Church Functions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876800" y="609600"/>
            <a:ext cx="30480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extrusionClr>
                <a:schemeClr val="bg1">
                  <a:lumMod val="95000"/>
                </a:schemeClr>
              </a:extrusionClr>
            </a:sp3d>
          </a:bodyPr>
          <a:lstStyle/>
          <a:p>
            <a:pPr algn="ctr">
              <a:defRPr/>
            </a:pPr>
            <a:r>
              <a:rPr 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>
                    <a:alpha val="76000"/>
                  </a:srgb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Vision</a:t>
            </a:r>
            <a:r>
              <a:rPr 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 Tree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rot="10800000" flipV="1">
            <a:off x="2895600" y="3200400"/>
            <a:ext cx="68580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 flipH="1">
            <a:off x="3429000" y="3352800"/>
            <a:ext cx="609600" cy="304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581400" y="3200400"/>
            <a:ext cx="2362200" cy="1588"/>
          </a:xfrm>
          <a:prstGeom prst="straightConnector1">
            <a:avLst/>
          </a:prstGeom>
          <a:ln w="571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TextBox 60"/>
          <p:cNvSpPr txBox="1">
            <a:spLocks noChangeArrowheads="1"/>
          </p:cNvSpPr>
          <p:nvPr/>
        </p:nvSpPr>
        <p:spPr bwMode="auto">
          <a:xfrm>
            <a:off x="4495800" y="2819400"/>
            <a:ext cx="160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/>
              <a:t>Systems &amp; Ministries</a:t>
            </a:r>
          </a:p>
        </p:txBody>
      </p:sp>
      <p:sp>
        <p:nvSpPr>
          <p:cNvPr id="21512" name="TextBox 73"/>
          <p:cNvSpPr txBox="1">
            <a:spLocks noChangeArrowheads="1"/>
          </p:cNvSpPr>
          <p:nvPr/>
        </p:nvSpPr>
        <p:spPr bwMode="auto">
          <a:xfrm>
            <a:off x="4419600" y="18034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u="sng"/>
              <a:t>Desired Outcomes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rot="10800000">
            <a:off x="2895600" y="685800"/>
            <a:ext cx="1524000" cy="1371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Picture 82" descr="Appleco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1905000"/>
            <a:ext cx="2087880" cy="20594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cxnSp>
        <p:nvCxnSpPr>
          <p:cNvPr id="26" name="Straight Arrow Connector 25"/>
          <p:cNvCxnSpPr/>
          <p:nvPr/>
        </p:nvCxnSpPr>
        <p:spPr>
          <a:xfrm rot="5400000" flipH="1" flipV="1">
            <a:off x="3467100" y="2857500"/>
            <a:ext cx="457200" cy="2286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Diagram 43"/>
          <p:cNvGraphicFramePr/>
          <p:nvPr/>
        </p:nvGraphicFramePr>
        <p:xfrm>
          <a:off x="381000" y="5359400"/>
          <a:ext cx="1676400" cy="134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21517" name="Group 45"/>
          <p:cNvGrpSpPr>
            <a:grpSpLocks/>
          </p:cNvGrpSpPr>
          <p:nvPr/>
        </p:nvGrpSpPr>
        <p:grpSpPr bwMode="auto">
          <a:xfrm>
            <a:off x="762000" y="3835400"/>
            <a:ext cx="2362200" cy="1768475"/>
            <a:chOff x="1143000" y="3505200"/>
            <a:chExt cx="2362200" cy="1769034"/>
          </a:xfrm>
        </p:grpSpPr>
        <p:pic>
          <p:nvPicPr>
            <p:cNvPr id="47" name="Picture 12" descr="http://www.droog.com/contents/products/multibox/swing_with_the_plants_05.jpg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rgbClr val="FF0000">
                  <a:tint val="45000"/>
                  <a:satMod val="400000"/>
                </a:srgbClr>
              </a:duotone>
              <a:alphaModFix/>
              <a:lum bright="2000" contrast="74000"/>
            </a:blip>
            <a:srcRect/>
            <a:stretch>
              <a:fillRect/>
            </a:stretch>
          </p:blipFill>
          <p:spPr bwMode="auto">
            <a:xfrm>
              <a:off x="1143000" y="3505200"/>
              <a:ext cx="2362200" cy="1769034"/>
            </a:xfrm>
            <a:prstGeom prst="rect">
              <a:avLst/>
            </a:prstGeom>
            <a:noFill/>
          </p:spPr>
        </p:pic>
        <p:sp>
          <p:nvSpPr>
            <p:cNvPr id="49" name="Rectangle 48"/>
            <p:cNvSpPr/>
            <p:nvPr/>
          </p:nvSpPr>
          <p:spPr>
            <a:xfrm>
              <a:off x="1894581" y="4572000"/>
              <a:ext cx="825867" cy="697626"/>
            </a:xfrm>
            <a:prstGeom prst="rect">
              <a:avLst/>
            </a:prstGeom>
            <a:noFill/>
          </p:spPr>
          <p:txBody>
            <a:bodyPr wrap="none"/>
            <a:lstStyle/>
            <a:p>
              <a:pPr algn="ctr">
                <a:defRPr/>
              </a:pPr>
              <a:r>
                <a:rPr lang="en-US" sz="28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cs typeface="+mn-cs"/>
                </a:rPr>
                <a:t>Joy</a:t>
              </a:r>
            </a:p>
          </p:txBody>
        </p:sp>
      </p:grpSp>
      <p:grpSp>
        <p:nvGrpSpPr>
          <p:cNvPr id="21518" name="Group 24"/>
          <p:cNvGrpSpPr>
            <a:grpSpLocks/>
          </p:cNvGrpSpPr>
          <p:nvPr/>
        </p:nvGrpSpPr>
        <p:grpSpPr bwMode="auto">
          <a:xfrm>
            <a:off x="2971800" y="5664200"/>
            <a:ext cx="1295400" cy="1193800"/>
            <a:chOff x="4572000" y="5143500"/>
            <a:chExt cx="1263316" cy="857250"/>
          </a:xfrm>
        </p:grpSpPr>
        <p:pic>
          <p:nvPicPr>
            <p:cNvPr id="21523" name="Picture 55" descr="TreeRoots.jpg"/>
            <p:cNvPicPr>
              <a:picLocks noChangeAspect="1"/>
            </p:cNvPicPr>
            <p:nvPr/>
          </p:nvPicPr>
          <p:blipFill>
            <a:blip r:embed="rId11">
              <a:lum bright="20000" contrast="-54000"/>
            </a:blip>
            <a:srcRect t="61905"/>
            <a:stretch>
              <a:fillRect/>
            </a:stretch>
          </p:blipFill>
          <p:spPr bwMode="auto">
            <a:xfrm>
              <a:off x="4572000" y="5143500"/>
              <a:ext cx="1263316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24" name="TextBox 23"/>
            <p:cNvSpPr txBox="1">
              <a:spLocks noChangeArrowheads="1"/>
            </p:cNvSpPr>
            <p:nvPr/>
          </p:nvSpPr>
          <p:spPr bwMode="auto">
            <a:xfrm>
              <a:off x="4724400" y="5143500"/>
              <a:ext cx="990600" cy="508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Core Values</a:t>
              </a:r>
            </a:p>
          </p:txBody>
        </p:sp>
      </p:grpSp>
      <p:grpSp>
        <p:nvGrpSpPr>
          <p:cNvPr id="21519" name="Group 31"/>
          <p:cNvGrpSpPr>
            <a:grpSpLocks/>
          </p:cNvGrpSpPr>
          <p:nvPr/>
        </p:nvGrpSpPr>
        <p:grpSpPr bwMode="auto">
          <a:xfrm>
            <a:off x="0" y="228600"/>
            <a:ext cx="1981200" cy="762000"/>
            <a:chOff x="-76200" y="228600"/>
            <a:chExt cx="1981200" cy="889000"/>
          </a:xfrm>
        </p:grpSpPr>
        <p:sp>
          <p:nvSpPr>
            <p:cNvPr id="33" name="Down Arrow Callout 32"/>
            <p:cNvSpPr/>
            <p:nvPr/>
          </p:nvSpPr>
          <p:spPr>
            <a:xfrm>
              <a:off x="-76200" y="228600"/>
              <a:ext cx="1981200" cy="889000"/>
            </a:xfrm>
            <a:prstGeom prst="downArrowCallout">
              <a:avLst/>
            </a:prstGeom>
            <a:solidFill>
              <a:schemeClr val="bg1">
                <a:alpha val="88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0" y="317500"/>
              <a:ext cx="1828800" cy="466725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rPr>
                <a:t>Group Think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5334000" y="5486400"/>
            <a:ext cx="3199179" cy="95410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+mn-cs"/>
              </a:rPr>
              <a:t>Discipleship and</a:t>
            </a:r>
          </a:p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+mn-cs"/>
              </a:rPr>
              <a:t>Leadership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23554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23555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23688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9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20"/>
          <p:cNvSpPr txBox="1">
            <a:spLocks noChangeArrowheads="1"/>
          </p:cNvSpPr>
          <p:nvPr/>
        </p:nvSpPr>
        <p:spPr bwMode="auto">
          <a:xfrm rot="-1135116">
            <a:off x="2727325" y="41656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Spiritual   Baby</a:t>
            </a:r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25908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3:1-3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7432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Parent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743200" y="19050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Nurture</a:t>
            </a:r>
            <a:endParaRPr lang="en-US" b="1" u="sng"/>
          </a:p>
        </p:txBody>
      </p: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685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7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971800" y="5029200"/>
            <a:ext cx="609600" cy="558800"/>
            <a:chOff x="3048000" y="5029200"/>
            <a:chExt cx="609600" cy="558800"/>
          </a:xfrm>
        </p:grpSpPr>
        <p:grpSp>
          <p:nvGrpSpPr>
            <p:cNvPr id="23674" name="Group 128"/>
            <p:cNvGrpSpPr>
              <a:grpSpLocks/>
            </p:cNvGrpSpPr>
            <p:nvPr/>
          </p:nvGrpSpPr>
          <p:grpSpPr bwMode="auto">
            <a:xfrm>
              <a:off x="3048000" y="5105400"/>
              <a:ext cx="609600" cy="457200"/>
              <a:chOff x="3048000" y="5105400"/>
              <a:chExt cx="609600" cy="457200"/>
            </a:xfrm>
          </p:grpSpPr>
          <p:sp>
            <p:nvSpPr>
              <p:cNvPr id="52255" name="Line 31"/>
              <p:cNvSpPr>
                <a:spLocks noChangeShapeType="1"/>
              </p:cNvSpPr>
              <p:nvPr/>
            </p:nvSpPr>
            <p:spPr bwMode="auto">
              <a:xfrm>
                <a:off x="3048000" y="5120640"/>
                <a:ext cx="6096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b="1" dirty="0"/>
              </a:p>
            </p:txBody>
          </p:sp>
          <p:sp>
            <p:nvSpPr>
              <p:cNvPr id="23681" name="Freeform 36"/>
              <p:cNvSpPr>
                <a:spLocks/>
              </p:cNvSpPr>
              <p:nvPr/>
            </p:nvSpPr>
            <p:spPr bwMode="auto">
              <a:xfrm>
                <a:off x="3048000" y="5105400"/>
                <a:ext cx="152400" cy="457200"/>
              </a:xfrm>
              <a:custGeom>
                <a:avLst/>
                <a:gdLst>
                  <a:gd name="T0" fmla="*/ 2147483647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2147483647 h 240"/>
                  <a:gd name="T6" fmla="*/ 2147483647 w 144"/>
                  <a:gd name="T7" fmla="*/ 0 h 240"/>
                  <a:gd name="T8" fmla="*/ 2147483647 w 144"/>
                  <a:gd name="T9" fmla="*/ 2147483647 h 240"/>
                  <a:gd name="T10" fmla="*/ 2147483647 w 144"/>
                  <a:gd name="T11" fmla="*/ 2147483647 h 240"/>
                  <a:gd name="T12" fmla="*/ 0 w 144"/>
                  <a:gd name="T13" fmla="*/ 2147483647 h 240"/>
                  <a:gd name="T14" fmla="*/ 2147483647 w 144"/>
                  <a:gd name="T15" fmla="*/ 0 h 240"/>
                  <a:gd name="T16" fmla="*/ 2147483647 w 144"/>
                  <a:gd name="T17" fmla="*/ 2147483647 h 2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4"/>
                  <a:gd name="T28" fmla="*/ 0 h 240"/>
                  <a:gd name="T29" fmla="*/ 144 w 144"/>
                  <a:gd name="T30" fmla="*/ 240 h 2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4" h="240">
                    <a:moveTo>
                      <a:pt x="96" y="240"/>
                    </a:moveTo>
                    <a:cubicBezTo>
                      <a:pt x="96" y="184"/>
                      <a:pt x="96" y="128"/>
                      <a:pt x="96" y="96"/>
                    </a:cubicBezTo>
                    <a:cubicBezTo>
                      <a:pt x="96" y="64"/>
                      <a:pt x="96" y="64"/>
                      <a:pt x="96" y="48"/>
                    </a:cubicBezTo>
                    <a:cubicBezTo>
                      <a:pt x="96" y="32"/>
                      <a:pt x="88" y="0"/>
                      <a:pt x="96" y="0"/>
                    </a:cubicBezTo>
                    <a:cubicBezTo>
                      <a:pt x="104" y="0"/>
                      <a:pt x="144" y="32"/>
                      <a:pt x="144" y="48"/>
                    </a:cubicBezTo>
                    <a:cubicBezTo>
                      <a:pt x="144" y="64"/>
                      <a:pt x="120" y="96"/>
                      <a:pt x="96" y="96"/>
                    </a:cubicBezTo>
                    <a:cubicBezTo>
                      <a:pt x="72" y="96"/>
                      <a:pt x="0" y="64"/>
                      <a:pt x="0" y="48"/>
                    </a:cubicBezTo>
                    <a:cubicBezTo>
                      <a:pt x="0" y="32"/>
                      <a:pt x="80" y="0"/>
                      <a:pt x="96" y="0"/>
                    </a:cubicBezTo>
                    <a:cubicBezTo>
                      <a:pt x="112" y="0"/>
                      <a:pt x="104" y="24"/>
                      <a:pt x="96" y="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75" name="Group 129"/>
            <p:cNvGrpSpPr>
              <a:grpSpLocks/>
            </p:cNvGrpSpPr>
            <p:nvPr/>
          </p:nvGrpSpPr>
          <p:grpSpPr bwMode="auto">
            <a:xfrm>
              <a:off x="3276600" y="5029200"/>
              <a:ext cx="241300" cy="558800"/>
              <a:chOff x="3276600" y="5029200"/>
              <a:chExt cx="241300" cy="558800"/>
            </a:xfrm>
          </p:grpSpPr>
          <p:sp>
            <p:nvSpPr>
              <p:cNvPr id="23676" name="Freeform 35"/>
              <p:cNvSpPr>
                <a:spLocks/>
              </p:cNvSpPr>
              <p:nvPr/>
            </p:nvSpPr>
            <p:spPr bwMode="auto">
              <a:xfrm>
                <a:off x="3276600" y="5029200"/>
                <a:ext cx="76200" cy="558800"/>
              </a:xfrm>
              <a:custGeom>
                <a:avLst/>
                <a:gdLst>
                  <a:gd name="T0" fmla="*/ 2147483647 w 104"/>
                  <a:gd name="T1" fmla="*/ 2147483647 h 352"/>
                  <a:gd name="T2" fmla="*/ 2147483647 w 104"/>
                  <a:gd name="T3" fmla="*/ 2147483647 h 352"/>
                  <a:gd name="T4" fmla="*/ 2147483647 w 104"/>
                  <a:gd name="T5" fmla="*/ 2147483647 h 352"/>
                  <a:gd name="T6" fmla="*/ 0 w 104"/>
                  <a:gd name="T7" fmla="*/ 2147483647 h 352"/>
                  <a:gd name="T8" fmla="*/ 2147483647 w 104"/>
                  <a:gd name="T9" fmla="*/ 2147483647 h 352"/>
                  <a:gd name="T10" fmla="*/ 2147483647 w 104"/>
                  <a:gd name="T11" fmla="*/ 0 h 352"/>
                  <a:gd name="T12" fmla="*/ 2147483647 w 104"/>
                  <a:gd name="T13" fmla="*/ 2147483647 h 352"/>
                  <a:gd name="T14" fmla="*/ 2147483647 w 104"/>
                  <a:gd name="T15" fmla="*/ 2147483647 h 352"/>
                  <a:gd name="T16" fmla="*/ 2147483647 w 104"/>
                  <a:gd name="T17" fmla="*/ 2147483647 h 352"/>
                  <a:gd name="T18" fmla="*/ 2147483647 w 104"/>
                  <a:gd name="T19" fmla="*/ 2147483647 h 352"/>
                  <a:gd name="T20" fmla="*/ 2147483647 w 104"/>
                  <a:gd name="T21" fmla="*/ 2147483647 h 352"/>
                  <a:gd name="T22" fmla="*/ 2147483647 w 104"/>
                  <a:gd name="T23" fmla="*/ 2147483647 h 35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4"/>
                  <a:gd name="T37" fmla="*/ 0 h 352"/>
                  <a:gd name="T38" fmla="*/ 104 w 104"/>
                  <a:gd name="T39" fmla="*/ 352 h 35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4" h="352">
                    <a:moveTo>
                      <a:pt x="48" y="288"/>
                    </a:moveTo>
                    <a:cubicBezTo>
                      <a:pt x="48" y="252"/>
                      <a:pt x="48" y="216"/>
                      <a:pt x="48" y="192"/>
                    </a:cubicBezTo>
                    <a:cubicBezTo>
                      <a:pt x="48" y="168"/>
                      <a:pt x="56" y="160"/>
                      <a:pt x="48" y="144"/>
                    </a:cubicBezTo>
                    <a:cubicBezTo>
                      <a:pt x="40" y="128"/>
                      <a:pt x="0" y="112"/>
                      <a:pt x="0" y="96"/>
                    </a:cubicBezTo>
                    <a:cubicBezTo>
                      <a:pt x="0" y="80"/>
                      <a:pt x="40" y="64"/>
                      <a:pt x="48" y="48"/>
                    </a:cubicBezTo>
                    <a:cubicBezTo>
                      <a:pt x="56" y="32"/>
                      <a:pt x="40" y="0"/>
                      <a:pt x="48" y="0"/>
                    </a:cubicBezTo>
                    <a:cubicBezTo>
                      <a:pt x="56" y="0"/>
                      <a:pt x="88" y="32"/>
                      <a:pt x="96" y="48"/>
                    </a:cubicBezTo>
                    <a:cubicBezTo>
                      <a:pt x="104" y="64"/>
                      <a:pt x="104" y="72"/>
                      <a:pt x="96" y="96"/>
                    </a:cubicBezTo>
                    <a:cubicBezTo>
                      <a:pt x="88" y="120"/>
                      <a:pt x="56" y="168"/>
                      <a:pt x="48" y="192"/>
                    </a:cubicBezTo>
                    <a:cubicBezTo>
                      <a:pt x="40" y="216"/>
                      <a:pt x="48" y="216"/>
                      <a:pt x="48" y="240"/>
                    </a:cubicBezTo>
                    <a:cubicBezTo>
                      <a:pt x="48" y="264"/>
                      <a:pt x="48" y="352"/>
                      <a:pt x="48" y="336"/>
                    </a:cubicBezTo>
                    <a:cubicBezTo>
                      <a:pt x="48" y="320"/>
                      <a:pt x="48" y="176"/>
                      <a:pt x="48" y="14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77" name="Freeform 37"/>
              <p:cNvSpPr>
                <a:spLocks/>
              </p:cNvSpPr>
              <p:nvPr/>
            </p:nvSpPr>
            <p:spPr bwMode="auto">
              <a:xfrm>
                <a:off x="3429000" y="5029200"/>
                <a:ext cx="88900" cy="546100"/>
              </a:xfrm>
              <a:custGeom>
                <a:avLst/>
                <a:gdLst>
                  <a:gd name="T0" fmla="*/ 2147483647 w 56"/>
                  <a:gd name="T1" fmla="*/ 2147483647 h 344"/>
                  <a:gd name="T2" fmla="*/ 2147483647 w 56"/>
                  <a:gd name="T3" fmla="*/ 2147483647 h 344"/>
                  <a:gd name="T4" fmla="*/ 0 w 56"/>
                  <a:gd name="T5" fmla="*/ 2147483647 h 344"/>
                  <a:gd name="T6" fmla="*/ 2147483647 w 56"/>
                  <a:gd name="T7" fmla="*/ 2147483647 h 344"/>
                  <a:gd name="T8" fmla="*/ 2147483647 w 56"/>
                  <a:gd name="T9" fmla="*/ 2147483647 h 344"/>
                  <a:gd name="T10" fmla="*/ 2147483647 w 56"/>
                  <a:gd name="T11" fmla="*/ 2147483647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344"/>
                  <a:gd name="T20" fmla="*/ 56 w 56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344">
                    <a:moveTo>
                      <a:pt x="48" y="344"/>
                    </a:moveTo>
                    <a:cubicBezTo>
                      <a:pt x="52" y="292"/>
                      <a:pt x="56" y="240"/>
                      <a:pt x="48" y="200"/>
                    </a:cubicBezTo>
                    <a:cubicBezTo>
                      <a:pt x="40" y="160"/>
                      <a:pt x="0" y="136"/>
                      <a:pt x="0" y="104"/>
                    </a:cubicBezTo>
                    <a:cubicBezTo>
                      <a:pt x="0" y="72"/>
                      <a:pt x="40" y="0"/>
                      <a:pt x="48" y="8"/>
                    </a:cubicBezTo>
                    <a:cubicBezTo>
                      <a:pt x="56" y="16"/>
                      <a:pt x="48" y="112"/>
                      <a:pt x="48" y="152"/>
                    </a:cubicBezTo>
                    <a:cubicBezTo>
                      <a:pt x="48" y="192"/>
                      <a:pt x="48" y="220"/>
                      <a:pt x="48" y="2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3124200" y="2819400"/>
            <a:ext cx="228600" cy="939800"/>
            <a:chOff x="3276600" y="2108200"/>
            <a:chExt cx="228600" cy="939800"/>
          </a:xfrm>
        </p:grpSpPr>
        <p:sp>
          <p:nvSpPr>
            <p:cNvPr id="23671" name="AutoShape 25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76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2" name="Freeform 26"/>
            <p:cNvSpPr>
              <a:spLocks/>
            </p:cNvSpPr>
            <p:nvPr/>
          </p:nvSpPr>
          <p:spPr bwMode="auto">
            <a:xfrm>
              <a:off x="3276600" y="2108200"/>
              <a:ext cx="228600" cy="254000"/>
            </a:xfrm>
            <a:custGeom>
              <a:avLst/>
              <a:gdLst>
                <a:gd name="T0" fmla="*/ 0 w 144"/>
                <a:gd name="T1" fmla="*/ 2147483647 h 160"/>
                <a:gd name="T2" fmla="*/ 2147483647 w 144"/>
                <a:gd name="T3" fmla="*/ 2147483647 h 160"/>
                <a:gd name="T4" fmla="*/ 2147483647 w 144"/>
                <a:gd name="T5" fmla="*/ 2147483647 h 160"/>
                <a:gd name="T6" fmla="*/ 2147483647 w 144"/>
                <a:gd name="T7" fmla="*/ 2147483647 h 160"/>
                <a:gd name="T8" fmla="*/ 2147483647 w 144"/>
                <a:gd name="T9" fmla="*/ 2147483647 h 160"/>
                <a:gd name="T10" fmla="*/ 2147483647 w 144"/>
                <a:gd name="T11" fmla="*/ 2147483647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160"/>
                <a:gd name="T20" fmla="*/ 144 w 144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160">
                  <a:moveTo>
                    <a:pt x="0" y="160"/>
                  </a:moveTo>
                  <a:cubicBezTo>
                    <a:pt x="20" y="148"/>
                    <a:pt x="40" y="136"/>
                    <a:pt x="48" y="112"/>
                  </a:cubicBezTo>
                  <a:cubicBezTo>
                    <a:pt x="56" y="88"/>
                    <a:pt x="40" y="32"/>
                    <a:pt x="48" y="16"/>
                  </a:cubicBezTo>
                  <a:cubicBezTo>
                    <a:pt x="56" y="0"/>
                    <a:pt x="88" y="0"/>
                    <a:pt x="96" y="16"/>
                  </a:cubicBezTo>
                  <a:cubicBezTo>
                    <a:pt x="104" y="32"/>
                    <a:pt x="88" y="88"/>
                    <a:pt x="96" y="112"/>
                  </a:cubicBezTo>
                  <a:cubicBezTo>
                    <a:pt x="104" y="136"/>
                    <a:pt x="136" y="152"/>
                    <a:pt x="14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3" name="AutoShape 38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685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8" name="Text Box 39"/>
          <p:cNvSpPr txBox="1">
            <a:spLocks noChangeArrowheads="1"/>
          </p:cNvSpPr>
          <p:nvPr/>
        </p:nvSpPr>
        <p:spPr bwMode="auto">
          <a:xfrm rot="-1434042">
            <a:off x="3941763" y="3765550"/>
            <a:ext cx="123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Maturing</a:t>
            </a:r>
          </a:p>
          <a:p>
            <a:r>
              <a:rPr lang="en-US" b="1"/>
              <a:t>Disciple</a:t>
            </a:r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3962400" y="19050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Training</a:t>
            </a:r>
            <a:endParaRPr lang="en-US" b="1" u="sng"/>
          </a:p>
        </p:txBody>
      </p:sp>
      <p:sp>
        <p:nvSpPr>
          <p:cNvPr id="5140" name="Text Box 42"/>
          <p:cNvSpPr txBox="1">
            <a:spLocks noChangeArrowheads="1"/>
          </p:cNvSpPr>
          <p:nvPr/>
        </p:nvSpPr>
        <p:spPr bwMode="auto">
          <a:xfrm>
            <a:off x="38100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3:5-6</a:t>
            </a:r>
          </a:p>
        </p:txBody>
      </p: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3962400" y="838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Servant</a:t>
            </a:r>
          </a:p>
        </p:txBody>
      </p: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4191000" y="2819400"/>
            <a:ext cx="685800" cy="838200"/>
            <a:chOff x="4343400" y="2209800"/>
            <a:chExt cx="685800" cy="838200"/>
          </a:xfrm>
        </p:grpSpPr>
        <p:sp>
          <p:nvSpPr>
            <p:cNvPr id="23664" name="AutoShape 44"/>
            <p:cNvSpPr>
              <a:spLocks noChangeArrowheads="1"/>
            </p:cNvSpPr>
            <p:nvPr/>
          </p:nvSpPr>
          <p:spPr bwMode="auto">
            <a:xfrm>
              <a:off x="4343400" y="2362200"/>
              <a:ext cx="381000" cy="685800"/>
            </a:xfrm>
            <a:prstGeom prst="flowChartMagneticDisk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65" name="Group 111"/>
            <p:cNvGrpSpPr>
              <a:grpSpLocks/>
            </p:cNvGrpSpPr>
            <p:nvPr/>
          </p:nvGrpSpPr>
          <p:grpSpPr bwMode="auto">
            <a:xfrm>
              <a:off x="4724400" y="2209800"/>
              <a:ext cx="304800" cy="533400"/>
              <a:chOff x="4724400" y="2209800"/>
              <a:chExt cx="304800" cy="533400"/>
            </a:xfrm>
          </p:grpSpPr>
          <p:sp>
            <p:nvSpPr>
              <p:cNvPr id="23668" name="Freeform 45"/>
              <p:cNvSpPr>
                <a:spLocks/>
              </p:cNvSpPr>
              <p:nvPr/>
            </p:nvSpPr>
            <p:spPr bwMode="auto">
              <a:xfrm>
                <a:off x="4724400" y="22860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12" y="188"/>
                      <a:pt x="24" y="136"/>
                      <a:pt x="48" y="96"/>
                    </a:cubicBezTo>
                    <a:cubicBezTo>
                      <a:pt x="72" y="56"/>
                      <a:pt x="128" y="16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9" name="Freeform 46"/>
              <p:cNvSpPr>
                <a:spLocks/>
              </p:cNvSpPr>
              <p:nvPr/>
            </p:nvSpPr>
            <p:spPr bwMode="auto">
              <a:xfrm>
                <a:off x="4724400" y="2362200"/>
                <a:ext cx="228600" cy="381000"/>
              </a:xfrm>
              <a:custGeom>
                <a:avLst/>
                <a:gdLst>
                  <a:gd name="T0" fmla="*/ 0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240"/>
                  <a:gd name="T11" fmla="*/ 144 w 1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240">
                    <a:moveTo>
                      <a:pt x="0" y="240"/>
                    </a:moveTo>
                    <a:cubicBezTo>
                      <a:pt x="36" y="164"/>
                      <a:pt x="72" y="88"/>
                      <a:pt x="96" y="48"/>
                    </a:cubicBezTo>
                    <a:cubicBezTo>
                      <a:pt x="120" y="8"/>
                      <a:pt x="136" y="8"/>
                      <a:pt x="144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70" name="Oval 47"/>
              <p:cNvSpPr>
                <a:spLocks noChangeArrowheads="1"/>
              </p:cNvSpPr>
              <p:nvPr/>
            </p:nvSpPr>
            <p:spPr bwMode="auto">
              <a:xfrm>
                <a:off x="4953000" y="2209800"/>
                <a:ext cx="762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66" name="Freeform 48"/>
            <p:cNvSpPr>
              <a:spLocks/>
            </p:cNvSpPr>
            <p:nvPr/>
          </p:nvSpPr>
          <p:spPr bwMode="auto">
            <a:xfrm>
              <a:off x="4343400" y="2209800"/>
              <a:ext cx="381000" cy="2667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7" name="Freeform 49"/>
            <p:cNvSpPr>
              <a:spLocks/>
            </p:cNvSpPr>
            <p:nvPr/>
          </p:nvSpPr>
          <p:spPr bwMode="auto">
            <a:xfrm>
              <a:off x="4343400" y="2286000"/>
              <a:ext cx="381000" cy="152400"/>
            </a:xfrm>
            <a:custGeom>
              <a:avLst/>
              <a:gdLst>
                <a:gd name="T0" fmla="*/ 0 w 240"/>
                <a:gd name="T1" fmla="*/ 2147483647 h 168"/>
                <a:gd name="T2" fmla="*/ 2147483647 w 240"/>
                <a:gd name="T3" fmla="*/ 2147483647 h 168"/>
                <a:gd name="T4" fmla="*/ 2147483647 w 240"/>
                <a:gd name="T5" fmla="*/ 2147483647 h 168"/>
                <a:gd name="T6" fmla="*/ 2147483647 w 240"/>
                <a:gd name="T7" fmla="*/ 2147483647 h 1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0"/>
                <a:gd name="T13" fmla="*/ 0 h 168"/>
                <a:gd name="T14" fmla="*/ 240 w 240"/>
                <a:gd name="T15" fmla="*/ 168 h 1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0" h="168">
                  <a:moveTo>
                    <a:pt x="0" y="168"/>
                  </a:moveTo>
                  <a:cubicBezTo>
                    <a:pt x="32" y="108"/>
                    <a:pt x="64" y="48"/>
                    <a:pt x="96" y="24"/>
                  </a:cubicBezTo>
                  <a:cubicBezTo>
                    <a:pt x="128" y="0"/>
                    <a:pt x="168" y="0"/>
                    <a:pt x="192" y="24"/>
                  </a:cubicBezTo>
                  <a:cubicBezTo>
                    <a:pt x="216" y="48"/>
                    <a:pt x="232" y="144"/>
                    <a:pt x="240" y="16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26"/>
          <p:cNvGrpSpPr>
            <a:grpSpLocks/>
          </p:cNvGrpSpPr>
          <p:nvPr/>
        </p:nvGrpSpPr>
        <p:grpSpPr bwMode="auto">
          <a:xfrm>
            <a:off x="4038600" y="4724400"/>
            <a:ext cx="990600" cy="762000"/>
            <a:chOff x="4038600" y="4724400"/>
            <a:chExt cx="990600" cy="762000"/>
          </a:xfrm>
        </p:grpSpPr>
        <p:sp>
          <p:nvSpPr>
            <p:cNvPr id="23656" name="Text Box 55"/>
            <p:cNvSpPr txBox="1">
              <a:spLocks noChangeArrowheads="1"/>
            </p:cNvSpPr>
            <p:nvPr/>
          </p:nvSpPr>
          <p:spPr bwMode="auto">
            <a:xfrm>
              <a:off x="4038600" y="4800600"/>
              <a:ext cx="7620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/>
                <a:t>. . : .</a:t>
              </a:r>
            </a:p>
          </p:txBody>
        </p:sp>
        <p:grpSp>
          <p:nvGrpSpPr>
            <p:cNvPr id="23657" name="Group 126"/>
            <p:cNvGrpSpPr>
              <a:grpSpLocks/>
            </p:cNvGrpSpPr>
            <p:nvPr/>
          </p:nvGrpSpPr>
          <p:grpSpPr bwMode="auto">
            <a:xfrm>
              <a:off x="4038600" y="4724400"/>
              <a:ext cx="990600" cy="762000"/>
              <a:chOff x="4114800" y="4572000"/>
              <a:chExt cx="990600" cy="762000"/>
            </a:xfrm>
          </p:grpSpPr>
          <p:sp>
            <p:nvSpPr>
              <p:cNvPr id="23658" name="Line 50"/>
              <p:cNvSpPr>
                <a:spLocks noChangeShapeType="1"/>
              </p:cNvSpPr>
              <p:nvPr/>
            </p:nvSpPr>
            <p:spPr bwMode="auto">
              <a:xfrm>
                <a:off x="4114800" y="5334000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9" name="Freeform 51"/>
              <p:cNvSpPr>
                <a:spLocks/>
              </p:cNvSpPr>
              <p:nvPr/>
            </p:nvSpPr>
            <p:spPr bwMode="auto">
              <a:xfrm>
                <a:off x="43434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0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48" y="240"/>
                    </a:moveTo>
                    <a:cubicBezTo>
                      <a:pt x="52" y="188"/>
                      <a:pt x="56" y="136"/>
                      <a:pt x="48" y="96"/>
                    </a:cubicBezTo>
                    <a:cubicBezTo>
                      <a:pt x="40" y="56"/>
                      <a:pt x="8" y="16"/>
                      <a:pt x="0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0" name="Freeform 52"/>
              <p:cNvSpPr>
                <a:spLocks/>
              </p:cNvSpPr>
              <p:nvPr/>
            </p:nvSpPr>
            <p:spPr bwMode="auto">
              <a:xfrm>
                <a:off x="4559300" y="4953000"/>
                <a:ext cx="88900" cy="381000"/>
              </a:xfrm>
              <a:custGeom>
                <a:avLst/>
                <a:gdLst>
                  <a:gd name="T0" fmla="*/ 2147483647 w 56"/>
                  <a:gd name="T1" fmla="*/ 2147483647 h 240"/>
                  <a:gd name="T2" fmla="*/ 2147483647 w 56"/>
                  <a:gd name="T3" fmla="*/ 2147483647 h 240"/>
                  <a:gd name="T4" fmla="*/ 2147483647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8" y="240"/>
                    </a:moveTo>
                    <a:cubicBezTo>
                      <a:pt x="4" y="188"/>
                      <a:pt x="0" y="136"/>
                      <a:pt x="8" y="96"/>
                    </a:cubicBezTo>
                    <a:cubicBezTo>
                      <a:pt x="16" y="56"/>
                      <a:pt x="48" y="16"/>
                      <a:pt x="56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1" name="Freeform 53"/>
              <p:cNvSpPr>
                <a:spLocks/>
              </p:cNvSpPr>
              <p:nvPr/>
            </p:nvSpPr>
            <p:spPr bwMode="auto">
              <a:xfrm>
                <a:off x="4152900" y="4622800"/>
                <a:ext cx="660400" cy="444500"/>
              </a:xfrm>
              <a:custGeom>
                <a:avLst/>
                <a:gdLst>
                  <a:gd name="T0" fmla="*/ 2147483647 w 416"/>
                  <a:gd name="T1" fmla="*/ 2147483647 h 280"/>
                  <a:gd name="T2" fmla="*/ 2147483647 w 416"/>
                  <a:gd name="T3" fmla="*/ 2147483647 h 280"/>
                  <a:gd name="T4" fmla="*/ 2147483647 w 416"/>
                  <a:gd name="T5" fmla="*/ 2147483647 h 280"/>
                  <a:gd name="T6" fmla="*/ 2147483647 w 416"/>
                  <a:gd name="T7" fmla="*/ 2147483647 h 280"/>
                  <a:gd name="T8" fmla="*/ 2147483647 w 416"/>
                  <a:gd name="T9" fmla="*/ 2147483647 h 280"/>
                  <a:gd name="T10" fmla="*/ 2147483647 w 416"/>
                  <a:gd name="T11" fmla="*/ 2147483647 h 280"/>
                  <a:gd name="T12" fmla="*/ 2147483647 w 416"/>
                  <a:gd name="T13" fmla="*/ 2147483647 h 280"/>
                  <a:gd name="T14" fmla="*/ 2147483647 w 416"/>
                  <a:gd name="T15" fmla="*/ 2147483647 h 2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6"/>
                  <a:gd name="T25" fmla="*/ 0 h 280"/>
                  <a:gd name="T26" fmla="*/ 416 w 416"/>
                  <a:gd name="T27" fmla="*/ 280 h 2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6" h="280">
                    <a:moveTo>
                      <a:pt x="168" y="256"/>
                    </a:moveTo>
                    <a:cubicBezTo>
                      <a:pt x="108" y="248"/>
                      <a:pt x="48" y="240"/>
                      <a:pt x="24" y="208"/>
                    </a:cubicBezTo>
                    <a:cubicBezTo>
                      <a:pt x="0" y="176"/>
                      <a:pt x="8" y="96"/>
                      <a:pt x="24" y="64"/>
                    </a:cubicBezTo>
                    <a:cubicBezTo>
                      <a:pt x="40" y="32"/>
                      <a:pt x="72" y="24"/>
                      <a:pt x="120" y="16"/>
                    </a:cubicBezTo>
                    <a:cubicBezTo>
                      <a:pt x="168" y="8"/>
                      <a:pt x="264" y="0"/>
                      <a:pt x="312" y="16"/>
                    </a:cubicBezTo>
                    <a:cubicBezTo>
                      <a:pt x="360" y="32"/>
                      <a:pt x="400" y="72"/>
                      <a:pt x="408" y="112"/>
                    </a:cubicBezTo>
                    <a:cubicBezTo>
                      <a:pt x="416" y="152"/>
                      <a:pt x="384" y="232"/>
                      <a:pt x="360" y="256"/>
                    </a:cubicBezTo>
                    <a:cubicBezTo>
                      <a:pt x="336" y="280"/>
                      <a:pt x="280" y="256"/>
                      <a:pt x="264" y="25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2" name="Text Box 54"/>
              <p:cNvSpPr txBox="1">
                <a:spLocks noChangeArrowheads="1"/>
              </p:cNvSpPr>
              <p:nvPr/>
            </p:nvSpPr>
            <p:spPr bwMode="auto">
              <a:xfrm>
                <a:off x="4191000" y="4572000"/>
                <a:ext cx="9144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 .  . .</a:t>
                </a:r>
              </a:p>
            </p:txBody>
          </p:sp>
          <p:sp>
            <p:nvSpPr>
              <p:cNvPr id="23663" name="Text Box 56"/>
              <p:cNvSpPr txBox="1">
                <a:spLocks noChangeArrowheads="1"/>
              </p:cNvSpPr>
              <p:nvPr/>
            </p:nvSpPr>
            <p:spPr bwMode="auto">
              <a:xfrm>
                <a:off x="4114800" y="4572000"/>
                <a:ext cx="762000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/>
                  <a:t>. : . .</a:t>
                </a:r>
              </a:p>
            </p:txBody>
          </p:sp>
        </p:grpSp>
      </p:grpSp>
      <p:sp>
        <p:nvSpPr>
          <p:cNvPr id="5145" name="Text Box 57"/>
          <p:cNvSpPr txBox="1">
            <a:spLocks noChangeArrowheads="1"/>
          </p:cNvSpPr>
          <p:nvPr/>
        </p:nvSpPr>
        <p:spPr bwMode="auto">
          <a:xfrm rot="-1308628">
            <a:off x="5232400" y="3060700"/>
            <a:ext cx="1517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Multiplying    Leader</a:t>
            </a:r>
          </a:p>
        </p:txBody>
      </p:sp>
      <p:sp>
        <p:nvSpPr>
          <p:cNvPr id="5146" name="Text Box 59"/>
          <p:cNvSpPr txBox="1">
            <a:spLocks noChangeArrowheads="1"/>
          </p:cNvSpPr>
          <p:nvPr/>
        </p:nvSpPr>
        <p:spPr bwMode="auto">
          <a:xfrm>
            <a:off x="5181600" y="11430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4:1</a:t>
            </a:r>
          </a:p>
          <a:p>
            <a:r>
              <a:rPr lang="en-US" sz="1600" b="1"/>
              <a:t>1 Cor 3:10-16</a:t>
            </a:r>
          </a:p>
        </p:txBody>
      </p:sp>
      <p:sp>
        <p:nvSpPr>
          <p:cNvPr id="52284" name="Text Box 60"/>
          <p:cNvSpPr txBox="1">
            <a:spLocks noChangeArrowheads="1"/>
          </p:cNvSpPr>
          <p:nvPr/>
        </p:nvSpPr>
        <p:spPr bwMode="auto">
          <a:xfrm>
            <a:off x="5257800" y="19050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Equipping</a:t>
            </a:r>
            <a:endParaRPr lang="en-US" b="1" u="sng"/>
          </a:p>
        </p:txBody>
      </p:sp>
      <p:sp>
        <p:nvSpPr>
          <p:cNvPr id="52285" name="Text Box 61"/>
          <p:cNvSpPr txBox="1">
            <a:spLocks noChangeArrowheads="1"/>
          </p:cNvSpPr>
          <p:nvPr/>
        </p:nvSpPr>
        <p:spPr bwMode="auto">
          <a:xfrm>
            <a:off x="53340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Steward</a:t>
            </a:r>
          </a:p>
        </p:txBody>
      </p: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grpSp>
        <p:nvGrpSpPr>
          <p:cNvPr id="13" name="Group 119"/>
          <p:cNvGrpSpPr>
            <a:grpSpLocks/>
          </p:cNvGrpSpPr>
          <p:nvPr/>
        </p:nvGrpSpPr>
        <p:grpSpPr bwMode="auto">
          <a:xfrm>
            <a:off x="5486400" y="2590800"/>
            <a:ext cx="989013" cy="474663"/>
            <a:chOff x="5183535" y="2040319"/>
            <a:chExt cx="988665" cy="474281"/>
          </a:xfrm>
        </p:grpSpPr>
        <p:sp>
          <p:nvSpPr>
            <p:cNvPr id="23649" name="AutoShape 63"/>
            <p:cNvSpPr>
              <a:spLocks noChangeArrowheads="1"/>
            </p:cNvSpPr>
            <p:nvPr/>
          </p:nvSpPr>
          <p:spPr bwMode="auto">
            <a:xfrm rot="920420">
              <a:off x="5183535" y="2040319"/>
              <a:ext cx="457200" cy="76200"/>
            </a:xfrm>
            <a:prstGeom prst="flowChartTerminator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50" name="Group 118"/>
            <p:cNvGrpSpPr>
              <a:grpSpLocks/>
            </p:cNvGrpSpPr>
            <p:nvPr/>
          </p:nvGrpSpPr>
          <p:grpSpPr bwMode="auto">
            <a:xfrm>
              <a:off x="5562600" y="2133600"/>
              <a:ext cx="609600" cy="381000"/>
              <a:chOff x="5562600" y="2133600"/>
              <a:chExt cx="609600" cy="381000"/>
            </a:xfrm>
          </p:grpSpPr>
          <p:sp>
            <p:nvSpPr>
              <p:cNvPr id="23651" name="Freeform 64"/>
              <p:cNvSpPr>
                <a:spLocks/>
              </p:cNvSpPr>
              <p:nvPr/>
            </p:nvSpPr>
            <p:spPr bwMode="auto">
              <a:xfrm>
                <a:off x="5562600" y="2133600"/>
                <a:ext cx="228600" cy="228600"/>
              </a:xfrm>
              <a:custGeom>
                <a:avLst/>
                <a:gdLst>
                  <a:gd name="T0" fmla="*/ 0 w 192"/>
                  <a:gd name="T1" fmla="*/ 0 h 144"/>
                  <a:gd name="T2" fmla="*/ 2147483647 w 192"/>
                  <a:gd name="T3" fmla="*/ 2147483647 h 144"/>
                  <a:gd name="T4" fmla="*/ 2147483647 w 192"/>
                  <a:gd name="T5" fmla="*/ 2147483647 h 144"/>
                  <a:gd name="T6" fmla="*/ 2147483647 w 192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2"/>
                  <a:gd name="T13" fmla="*/ 0 h 144"/>
                  <a:gd name="T14" fmla="*/ 192 w 192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2" h="144">
                    <a:moveTo>
                      <a:pt x="0" y="0"/>
                    </a:moveTo>
                    <a:cubicBezTo>
                      <a:pt x="44" y="16"/>
                      <a:pt x="88" y="32"/>
                      <a:pt x="96" y="48"/>
                    </a:cubicBezTo>
                    <a:cubicBezTo>
                      <a:pt x="104" y="64"/>
                      <a:pt x="32" y="80"/>
                      <a:pt x="48" y="96"/>
                    </a:cubicBezTo>
                    <a:cubicBezTo>
                      <a:pt x="64" y="112"/>
                      <a:pt x="168" y="136"/>
                      <a:pt x="192" y="144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2" name="Line 65"/>
              <p:cNvSpPr>
                <a:spLocks noChangeShapeType="1"/>
              </p:cNvSpPr>
              <p:nvPr/>
            </p:nvSpPr>
            <p:spPr bwMode="auto">
              <a:xfrm flipV="1">
                <a:off x="5638800" y="2209800"/>
                <a:ext cx="228600" cy="762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3" name="Line 66"/>
              <p:cNvSpPr>
                <a:spLocks noChangeShapeType="1"/>
              </p:cNvSpPr>
              <p:nvPr/>
            </p:nvSpPr>
            <p:spPr bwMode="auto">
              <a:xfrm>
                <a:off x="5638800" y="2286000"/>
                <a:ext cx="0" cy="2286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4" name="Line 67"/>
              <p:cNvSpPr>
                <a:spLocks noChangeShapeType="1"/>
              </p:cNvSpPr>
              <p:nvPr/>
            </p:nvSpPr>
            <p:spPr bwMode="auto">
              <a:xfrm flipV="1">
                <a:off x="5638800" y="2514600"/>
                <a:ext cx="533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5" name="Line 68"/>
              <p:cNvSpPr>
                <a:spLocks noChangeShapeType="1"/>
              </p:cNvSpPr>
              <p:nvPr/>
            </p:nvSpPr>
            <p:spPr bwMode="auto">
              <a:xfrm>
                <a:off x="5867400" y="2209800"/>
                <a:ext cx="304800" cy="3048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154" name="Text Box 90"/>
          <p:cNvSpPr txBox="1">
            <a:spLocks noChangeArrowheads="1"/>
          </p:cNvSpPr>
          <p:nvPr/>
        </p:nvSpPr>
        <p:spPr bwMode="auto">
          <a:xfrm>
            <a:off x="6705600" y="1143000"/>
            <a:ext cx="152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b="1"/>
              <a:t>1 Cor 3:7-9</a:t>
            </a:r>
          </a:p>
          <a:p>
            <a:r>
              <a:rPr lang="en-US" sz="1600" b="1"/>
              <a:t>1 Cor 4:6, 17</a:t>
            </a:r>
          </a:p>
        </p:txBody>
      </p:sp>
      <p:sp>
        <p:nvSpPr>
          <p:cNvPr id="5155" name="Text Box 91"/>
          <p:cNvSpPr txBox="1">
            <a:spLocks noChangeArrowheads="1"/>
          </p:cNvSpPr>
          <p:nvPr/>
        </p:nvSpPr>
        <p:spPr bwMode="auto">
          <a:xfrm rot="-1820720">
            <a:off x="6705600" y="2403475"/>
            <a:ext cx="1352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/>
              <a:t>Co-laborer</a:t>
            </a:r>
          </a:p>
        </p:txBody>
      </p:sp>
      <p:sp>
        <p:nvSpPr>
          <p:cNvPr id="52316" name="Text Box 92"/>
          <p:cNvSpPr txBox="1">
            <a:spLocks noChangeArrowheads="1"/>
          </p:cNvSpPr>
          <p:nvPr/>
        </p:nvSpPr>
        <p:spPr bwMode="auto">
          <a:xfrm>
            <a:off x="6705600" y="838200"/>
            <a:ext cx="146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Encourager</a:t>
            </a:r>
          </a:p>
        </p:txBody>
      </p:sp>
      <p:sp>
        <p:nvSpPr>
          <p:cNvPr id="52317" name="Text Box 93"/>
          <p:cNvSpPr txBox="1">
            <a:spLocks noChangeArrowheads="1"/>
          </p:cNvSpPr>
          <p:nvPr/>
        </p:nvSpPr>
        <p:spPr bwMode="auto">
          <a:xfrm>
            <a:off x="6705600" y="1905000"/>
            <a:ext cx="1277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 b="1" u="sng"/>
              <a:t>Supporting</a:t>
            </a:r>
            <a:endParaRPr lang="en-US" b="1" u="sng"/>
          </a:p>
        </p:txBody>
      </p:sp>
      <p:grpSp>
        <p:nvGrpSpPr>
          <p:cNvPr id="15" name="Group 125"/>
          <p:cNvGrpSpPr>
            <a:grpSpLocks/>
          </p:cNvGrpSpPr>
          <p:nvPr/>
        </p:nvGrpSpPr>
        <p:grpSpPr bwMode="auto">
          <a:xfrm>
            <a:off x="6781800" y="4648200"/>
            <a:ext cx="1257300" cy="800100"/>
            <a:chOff x="6781800" y="4648200"/>
            <a:chExt cx="1257300" cy="800100"/>
          </a:xfrm>
        </p:grpSpPr>
        <p:sp>
          <p:nvSpPr>
            <p:cNvPr id="23627" name="Text Box 87"/>
            <p:cNvSpPr txBox="1">
              <a:spLocks noChangeArrowheads="1"/>
            </p:cNvSpPr>
            <p:nvPr/>
          </p:nvSpPr>
          <p:spPr bwMode="auto">
            <a:xfrm>
              <a:off x="6781800" y="4648200"/>
              <a:ext cx="12573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400"/>
                <a:t>::::.   :::::</a:t>
              </a:r>
            </a:p>
          </p:txBody>
        </p:sp>
        <p:grpSp>
          <p:nvGrpSpPr>
            <p:cNvPr id="23628" name="Group 132"/>
            <p:cNvGrpSpPr>
              <a:grpSpLocks/>
            </p:cNvGrpSpPr>
            <p:nvPr/>
          </p:nvGrpSpPr>
          <p:grpSpPr bwMode="auto">
            <a:xfrm>
              <a:off x="6781800" y="4648200"/>
              <a:ext cx="1162050" cy="800100"/>
              <a:chOff x="6781800" y="4648200"/>
              <a:chExt cx="1162050" cy="800100"/>
            </a:xfrm>
          </p:grpSpPr>
          <p:sp>
            <p:nvSpPr>
              <p:cNvPr id="23629" name="Text Box 106"/>
              <p:cNvSpPr txBox="1">
                <a:spLocks noChangeArrowheads="1"/>
              </p:cNvSpPr>
              <p:nvPr/>
            </p:nvSpPr>
            <p:spPr bwMode="auto">
              <a:xfrm>
                <a:off x="6781800" y="4648200"/>
                <a:ext cx="1146175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r>
                  <a:rPr lang="en-US" sz="2400"/>
                  <a:t>.:.:.:.:.:.:</a:t>
                </a:r>
              </a:p>
            </p:txBody>
          </p:sp>
          <p:grpSp>
            <p:nvGrpSpPr>
              <p:cNvPr id="23630" name="Group 131"/>
              <p:cNvGrpSpPr>
                <a:grpSpLocks/>
              </p:cNvGrpSpPr>
              <p:nvPr/>
            </p:nvGrpSpPr>
            <p:grpSpPr bwMode="auto">
              <a:xfrm>
                <a:off x="6858000" y="4724400"/>
                <a:ext cx="1085850" cy="723900"/>
                <a:chOff x="6324600" y="4648200"/>
                <a:chExt cx="1085850" cy="723900"/>
              </a:xfrm>
            </p:grpSpPr>
            <p:sp>
              <p:nvSpPr>
                <p:cNvPr id="23631" name="Freeform 105"/>
                <p:cNvSpPr>
                  <a:spLocks/>
                </p:cNvSpPr>
                <p:nvPr/>
              </p:nvSpPr>
              <p:spPr bwMode="auto">
                <a:xfrm>
                  <a:off x="6324600" y="4648200"/>
                  <a:ext cx="381000" cy="444500"/>
                </a:xfrm>
                <a:custGeom>
                  <a:avLst/>
                  <a:gdLst>
                    <a:gd name="T0" fmla="*/ 2147483647 w 416"/>
                    <a:gd name="T1" fmla="*/ 2147483647 h 280"/>
                    <a:gd name="T2" fmla="*/ 2147483647 w 416"/>
                    <a:gd name="T3" fmla="*/ 2147483647 h 280"/>
                    <a:gd name="T4" fmla="*/ 2147483647 w 416"/>
                    <a:gd name="T5" fmla="*/ 2147483647 h 280"/>
                    <a:gd name="T6" fmla="*/ 2147483647 w 416"/>
                    <a:gd name="T7" fmla="*/ 2147483647 h 280"/>
                    <a:gd name="T8" fmla="*/ 2147483647 w 416"/>
                    <a:gd name="T9" fmla="*/ 2147483647 h 280"/>
                    <a:gd name="T10" fmla="*/ 2147483647 w 416"/>
                    <a:gd name="T11" fmla="*/ 2147483647 h 280"/>
                    <a:gd name="T12" fmla="*/ 2147483647 w 416"/>
                    <a:gd name="T13" fmla="*/ 2147483647 h 280"/>
                    <a:gd name="T14" fmla="*/ 2147483647 w 416"/>
                    <a:gd name="T15" fmla="*/ 2147483647 h 28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416"/>
                    <a:gd name="T25" fmla="*/ 0 h 280"/>
                    <a:gd name="T26" fmla="*/ 416 w 416"/>
                    <a:gd name="T27" fmla="*/ 280 h 28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416" h="280">
                      <a:moveTo>
                        <a:pt x="168" y="256"/>
                      </a:moveTo>
                      <a:cubicBezTo>
                        <a:pt x="108" y="248"/>
                        <a:pt x="48" y="240"/>
                        <a:pt x="24" y="208"/>
                      </a:cubicBezTo>
                      <a:cubicBezTo>
                        <a:pt x="0" y="176"/>
                        <a:pt x="8" y="96"/>
                        <a:pt x="24" y="64"/>
                      </a:cubicBezTo>
                      <a:cubicBezTo>
                        <a:pt x="40" y="32"/>
                        <a:pt x="72" y="24"/>
                        <a:pt x="120" y="16"/>
                      </a:cubicBezTo>
                      <a:cubicBezTo>
                        <a:pt x="168" y="8"/>
                        <a:pt x="264" y="0"/>
                        <a:pt x="312" y="16"/>
                      </a:cubicBezTo>
                      <a:cubicBezTo>
                        <a:pt x="360" y="32"/>
                        <a:pt x="400" y="72"/>
                        <a:pt x="408" y="112"/>
                      </a:cubicBezTo>
                      <a:cubicBezTo>
                        <a:pt x="416" y="152"/>
                        <a:pt x="384" y="232"/>
                        <a:pt x="360" y="256"/>
                      </a:cubicBezTo>
                      <a:cubicBezTo>
                        <a:pt x="336" y="280"/>
                        <a:pt x="280" y="256"/>
                        <a:pt x="264" y="25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32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6324600" y="4648200"/>
                  <a:ext cx="1085850" cy="4572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r>
                    <a:rPr lang="en-US" sz="2400"/>
                    <a:t>::.::.:.:::</a:t>
                  </a:r>
                </a:p>
              </p:txBody>
            </p:sp>
            <p:grpSp>
              <p:nvGrpSpPr>
                <p:cNvPr id="23633" name="Group 122"/>
                <p:cNvGrpSpPr>
                  <a:grpSpLocks/>
                </p:cNvGrpSpPr>
                <p:nvPr/>
              </p:nvGrpSpPr>
              <p:grpSpPr bwMode="auto">
                <a:xfrm>
                  <a:off x="6400800" y="4648200"/>
                  <a:ext cx="990600" cy="723900"/>
                  <a:chOff x="6400800" y="4648200"/>
                  <a:chExt cx="990600" cy="723900"/>
                </a:xfrm>
              </p:grpSpPr>
              <p:sp>
                <p:nvSpPr>
                  <p:cNvPr id="2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6400800" y="4971288"/>
                    <a:ext cx="914400" cy="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3637" name="Freeform 99"/>
                  <p:cNvSpPr>
                    <a:spLocks/>
                  </p:cNvSpPr>
                  <p:nvPr/>
                </p:nvSpPr>
                <p:spPr bwMode="auto">
                  <a:xfrm>
                    <a:off x="6400800" y="4876800"/>
                    <a:ext cx="76200" cy="4572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3638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6464300" y="4648200"/>
                    <a:ext cx="927100" cy="723900"/>
                    <a:chOff x="6464300" y="4648200"/>
                    <a:chExt cx="927100" cy="723900"/>
                  </a:xfrm>
                </p:grpSpPr>
                <p:sp>
                  <p:nvSpPr>
                    <p:cNvPr id="23639" name="Freeform 95"/>
                    <p:cNvSpPr>
                      <a:spLocks/>
                    </p:cNvSpPr>
                    <p:nvPr/>
                  </p:nvSpPr>
                  <p:spPr bwMode="auto">
                    <a:xfrm>
                      <a:off x="65532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0" name="Freeform 96"/>
                    <p:cNvSpPr>
                      <a:spLocks/>
                    </p:cNvSpPr>
                    <p:nvPr/>
                  </p:nvSpPr>
                  <p:spPr bwMode="auto">
                    <a:xfrm>
                      <a:off x="67818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1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69342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2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7162800" y="4876800"/>
                      <a:ext cx="889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2147483647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8" y="240"/>
                          </a:moveTo>
                          <a:cubicBezTo>
                            <a:pt x="4" y="188"/>
                            <a:pt x="0" y="136"/>
                            <a:pt x="8" y="96"/>
                          </a:cubicBezTo>
                          <a:cubicBezTo>
                            <a:pt x="16" y="56"/>
                            <a:pt x="48" y="16"/>
                            <a:pt x="56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3" name="Freeform 100"/>
                    <p:cNvSpPr>
                      <a:spLocks/>
                    </p:cNvSpPr>
                    <p:nvPr/>
                  </p:nvSpPr>
                  <p:spPr bwMode="auto">
                    <a:xfrm>
                      <a:off x="66294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4" name="Freeform 101"/>
                    <p:cNvSpPr>
                      <a:spLocks/>
                    </p:cNvSpPr>
                    <p:nvPr/>
                  </p:nvSpPr>
                  <p:spPr bwMode="auto">
                    <a:xfrm>
                      <a:off x="67818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5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7010400" y="4876800"/>
                      <a:ext cx="76200" cy="457200"/>
                    </a:xfrm>
                    <a:custGeom>
                      <a:avLst/>
                      <a:gdLst>
                        <a:gd name="T0" fmla="*/ 2147483647 w 56"/>
                        <a:gd name="T1" fmla="*/ 2147483647 h 240"/>
                        <a:gd name="T2" fmla="*/ 2147483647 w 56"/>
                        <a:gd name="T3" fmla="*/ 2147483647 h 240"/>
                        <a:gd name="T4" fmla="*/ 0 w 56"/>
                        <a:gd name="T5" fmla="*/ 0 h 240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240"/>
                        <a:gd name="T11" fmla="*/ 56 w 56"/>
                        <a:gd name="T12" fmla="*/ 240 h 24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240">
                          <a:moveTo>
                            <a:pt x="48" y="240"/>
                          </a:moveTo>
                          <a:cubicBezTo>
                            <a:pt x="52" y="188"/>
                            <a:pt x="56" y="136"/>
                            <a:pt x="48" y="96"/>
                          </a:cubicBezTo>
                          <a:cubicBezTo>
                            <a:pt x="40" y="56"/>
                            <a:pt x="8" y="16"/>
                            <a:pt x="0" y="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6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6553200" y="4648200"/>
                      <a:ext cx="660400" cy="444500"/>
                    </a:xfrm>
                    <a:custGeom>
                      <a:avLst/>
                      <a:gdLst>
                        <a:gd name="T0" fmla="*/ 2147483647 w 416"/>
                        <a:gd name="T1" fmla="*/ 2147483647 h 280"/>
                        <a:gd name="T2" fmla="*/ 2147483647 w 416"/>
                        <a:gd name="T3" fmla="*/ 2147483647 h 280"/>
                        <a:gd name="T4" fmla="*/ 2147483647 w 416"/>
                        <a:gd name="T5" fmla="*/ 2147483647 h 280"/>
                        <a:gd name="T6" fmla="*/ 2147483647 w 416"/>
                        <a:gd name="T7" fmla="*/ 2147483647 h 280"/>
                        <a:gd name="T8" fmla="*/ 2147483647 w 416"/>
                        <a:gd name="T9" fmla="*/ 2147483647 h 280"/>
                        <a:gd name="T10" fmla="*/ 2147483647 w 416"/>
                        <a:gd name="T11" fmla="*/ 2147483647 h 280"/>
                        <a:gd name="T12" fmla="*/ 2147483647 w 416"/>
                        <a:gd name="T13" fmla="*/ 2147483647 h 280"/>
                        <a:gd name="T14" fmla="*/ 2147483647 w 416"/>
                        <a:gd name="T15" fmla="*/ 2147483647 h 28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16"/>
                        <a:gd name="T25" fmla="*/ 0 h 280"/>
                        <a:gd name="T26" fmla="*/ 416 w 416"/>
                        <a:gd name="T27" fmla="*/ 280 h 28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16" h="280">
                          <a:moveTo>
                            <a:pt x="168" y="256"/>
                          </a:moveTo>
                          <a:cubicBezTo>
                            <a:pt x="108" y="248"/>
                            <a:pt x="48" y="240"/>
                            <a:pt x="24" y="208"/>
                          </a:cubicBezTo>
                          <a:cubicBezTo>
                            <a:pt x="0" y="176"/>
                            <a:pt x="8" y="96"/>
                            <a:pt x="24" y="64"/>
                          </a:cubicBezTo>
                          <a:cubicBezTo>
                            <a:pt x="40" y="32"/>
                            <a:pt x="72" y="24"/>
                            <a:pt x="120" y="16"/>
                          </a:cubicBezTo>
                          <a:cubicBezTo>
                            <a:pt x="168" y="8"/>
                            <a:pt x="264" y="0"/>
                            <a:pt x="312" y="16"/>
                          </a:cubicBezTo>
                          <a:cubicBezTo>
                            <a:pt x="360" y="32"/>
                            <a:pt x="400" y="72"/>
                            <a:pt x="408" y="112"/>
                          </a:cubicBezTo>
                          <a:cubicBezTo>
                            <a:pt x="416" y="152"/>
                            <a:pt x="384" y="232"/>
                            <a:pt x="360" y="256"/>
                          </a:cubicBezTo>
                          <a:cubicBezTo>
                            <a:pt x="336" y="280"/>
                            <a:pt x="280" y="256"/>
                            <a:pt x="264" y="256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7" name="Freeform 104"/>
                    <p:cNvSpPr>
                      <a:spLocks/>
                    </p:cNvSpPr>
                    <p:nvPr/>
                  </p:nvSpPr>
                  <p:spPr bwMode="auto">
                    <a:xfrm>
                      <a:off x="6781800" y="4648200"/>
                      <a:ext cx="609600" cy="444500"/>
                    </a:xfrm>
                    <a:custGeom>
                      <a:avLst/>
                      <a:gdLst>
                        <a:gd name="T0" fmla="*/ 2147483647 w 416"/>
                        <a:gd name="T1" fmla="*/ 2147483647 h 280"/>
                        <a:gd name="T2" fmla="*/ 2147483647 w 416"/>
                        <a:gd name="T3" fmla="*/ 2147483647 h 280"/>
                        <a:gd name="T4" fmla="*/ 2147483647 w 416"/>
                        <a:gd name="T5" fmla="*/ 2147483647 h 280"/>
                        <a:gd name="T6" fmla="*/ 2147483647 w 416"/>
                        <a:gd name="T7" fmla="*/ 2147483647 h 280"/>
                        <a:gd name="T8" fmla="*/ 2147483647 w 416"/>
                        <a:gd name="T9" fmla="*/ 2147483647 h 280"/>
                        <a:gd name="T10" fmla="*/ 2147483647 w 416"/>
                        <a:gd name="T11" fmla="*/ 2147483647 h 280"/>
                        <a:gd name="T12" fmla="*/ 2147483647 w 416"/>
                        <a:gd name="T13" fmla="*/ 2147483647 h 280"/>
                        <a:gd name="T14" fmla="*/ 2147483647 w 416"/>
                        <a:gd name="T15" fmla="*/ 2147483647 h 28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16"/>
                        <a:gd name="T25" fmla="*/ 0 h 280"/>
                        <a:gd name="T26" fmla="*/ 416 w 416"/>
                        <a:gd name="T27" fmla="*/ 280 h 28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16" h="280">
                          <a:moveTo>
                            <a:pt x="168" y="256"/>
                          </a:moveTo>
                          <a:cubicBezTo>
                            <a:pt x="108" y="248"/>
                            <a:pt x="48" y="240"/>
                            <a:pt x="24" y="208"/>
                          </a:cubicBezTo>
                          <a:cubicBezTo>
                            <a:pt x="0" y="176"/>
                            <a:pt x="8" y="96"/>
                            <a:pt x="24" y="64"/>
                          </a:cubicBezTo>
                          <a:cubicBezTo>
                            <a:pt x="40" y="32"/>
                            <a:pt x="72" y="24"/>
                            <a:pt x="120" y="16"/>
                          </a:cubicBezTo>
                          <a:cubicBezTo>
                            <a:pt x="168" y="8"/>
                            <a:pt x="264" y="0"/>
                            <a:pt x="312" y="16"/>
                          </a:cubicBezTo>
                          <a:cubicBezTo>
                            <a:pt x="360" y="32"/>
                            <a:pt x="400" y="72"/>
                            <a:pt x="408" y="112"/>
                          </a:cubicBezTo>
                          <a:cubicBezTo>
                            <a:pt x="416" y="152"/>
                            <a:pt x="384" y="232"/>
                            <a:pt x="360" y="256"/>
                          </a:cubicBezTo>
                          <a:cubicBezTo>
                            <a:pt x="336" y="280"/>
                            <a:pt x="280" y="256"/>
                            <a:pt x="264" y="256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648" name="Freeform 108"/>
                    <p:cNvSpPr>
                      <a:spLocks/>
                    </p:cNvSpPr>
                    <p:nvPr/>
                  </p:nvSpPr>
                  <p:spPr bwMode="auto">
                    <a:xfrm>
                      <a:off x="6464300" y="5029200"/>
                      <a:ext cx="101600" cy="342900"/>
                    </a:xfrm>
                    <a:custGeom>
                      <a:avLst/>
                      <a:gdLst>
                        <a:gd name="T0" fmla="*/ 2147483647 w 64"/>
                        <a:gd name="T1" fmla="*/ 0 h 216"/>
                        <a:gd name="T2" fmla="*/ 2147483647 w 64"/>
                        <a:gd name="T3" fmla="*/ 2147483647 h 216"/>
                        <a:gd name="T4" fmla="*/ 2147483647 w 64"/>
                        <a:gd name="T5" fmla="*/ 2147483647 h 216"/>
                        <a:gd name="T6" fmla="*/ 2147483647 w 64"/>
                        <a:gd name="T7" fmla="*/ 2147483647 h 216"/>
                        <a:gd name="T8" fmla="*/ 2147483647 w 64"/>
                        <a:gd name="T9" fmla="*/ 2147483647 h 216"/>
                        <a:gd name="T10" fmla="*/ 2147483647 w 64"/>
                        <a:gd name="T11" fmla="*/ 2147483647 h 216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64"/>
                        <a:gd name="T19" fmla="*/ 0 h 216"/>
                        <a:gd name="T20" fmla="*/ 64 w 64"/>
                        <a:gd name="T21" fmla="*/ 216 h 21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64" h="216">
                          <a:moveTo>
                            <a:pt x="8" y="0"/>
                          </a:moveTo>
                          <a:cubicBezTo>
                            <a:pt x="8" y="92"/>
                            <a:pt x="8" y="184"/>
                            <a:pt x="8" y="192"/>
                          </a:cubicBezTo>
                          <a:cubicBezTo>
                            <a:pt x="8" y="200"/>
                            <a:pt x="8" y="48"/>
                            <a:pt x="8" y="48"/>
                          </a:cubicBezTo>
                          <a:cubicBezTo>
                            <a:pt x="8" y="48"/>
                            <a:pt x="0" y="168"/>
                            <a:pt x="8" y="192"/>
                          </a:cubicBezTo>
                          <a:cubicBezTo>
                            <a:pt x="16" y="216"/>
                            <a:pt x="48" y="216"/>
                            <a:pt x="56" y="192"/>
                          </a:cubicBezTo>
                          <a:cubicBezTo>
                            <a:pt x="64" y="168"/>
                            <a:pt x="60" y="108"/>
                            <a:pt x="56" y="48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0" name="Text Box 116"/>
          <p:cNvSpPr txBox="1">
            <a:spLocks noChangeArrowheads="1"/>
          </p:cNvSpPr>
          <p:nvPr/>
        </p:nvSpPr>
        <p:spPr bwMode="auto">
          <a:xfrm>
            <a:off x="5334000" y="56388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Leadership</a:t>
            </a:r>
          </a:p>
        </p:txBody>
      </p:sp>
      <p:sp>
        <p:nvSpPr>
          <p:cNvPr id="52341" name="Text Box 117"/>
          <p:cNvSpPr txBox="1">
            <a:spLocks noChangeArrowheads="1"/>
          </p:cNvSpPr>
          <p:nvPr/>
        </p:nvSpPr>
        <p:spPr bwMode="auto">
          <a:xfrm>
            <a:off x="3810000" y="5640388"/>
            <a:ext cx="1543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Discipleship</a:t>
            </a:r>
            <a:endParaRPr lang="en-US" b="1" dirty="0">
              <a:cs typeface="+mn-cs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2667000" y="564038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Lordship</a:t>
            </a:r>
            <a:endParaRPr lang="en-US" b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457200" y="6096000"/>
            <a:ext cx="77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sp>
        <p:nvSpPr>
          <p:cNvPr id="52348" name="Text Box 124"/>
          <p:cNvSpPr txBox="1">
            <a:spLocks noChangeArrowheads="1"/>
          </p:cNvSpPr>
          <p:nvPr/>
        </p:nvSpPr>
        <p:spPr bwMode="auto">
          <a:xfrm>
            <a:off x="6477000" y="5638800"/>
            <a:ext cx="2057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 algn="ctr">
              <a:defRPr/>
            </a:pPr>
            <a:r>
              <a:rPr lang="en-US" sz="1600" b="1" dirty="0">
                <a:cs typeface="+mn-cs"/>
              </a:rPr>
              <a:t>Partnership</a:t>
            </a:r>
          </a:p>
        </p:txBody>
      </p:sp>
      <p:grpSp>
        <p:nvGrpSpPr>
          <p:cNvPr id="20" name="Group 135"/>
          <p:cNvGrpSpPr>
            <a:grpSpLocks/>
          </p:cNvGrpSpPr>
          <p:nvPr/>
        </p:nvGrpSpPr>
        <p:grpSpPr bwMode="auto">
          <a:xfrm>
            <a:off x="5334000" y="4572000"/>
            <a:ext cx="1257300" cy="838200"/>
            <a:chOff x="5410200" y="4495800"/>
            <a:chExt cx="1257300" cy="838200"/>
          </a:xfrm>
        </p:grpSpPr>
        <p:grpSp>
          <p:nvGrpSpPr>
            <p:cNvPr id="23605" name="Group 134"/>
            <p:cNvGrpSpPr>
              <a:grpSpLocks/>
            </p:cNvGrpSpPr>
            <p:nvPr/>
          </p:nvGrpSpPr>
          <p:grpSpPr bwMode="auto">
            <a:xfrm>
              <a:off x="5410200" y="4495800"/>
              <a:ext cx="1066800" cy="838200"/>
              <a:chOff x="5410200" y="4495800"/>
              <a:chExt cx="1066800" cy="838200"/>
            </a:xfrm>
          </p:grpSpPr>
          <p:sp>
            <p:nvSpPr>
              <p:cNvPr id="23607" name="Freeform 82"/>
              <p:cNvSpPr>
                <a:spLocks/>
              </p:cNvSpPr>
              <p:nvPr/>
            </p:nvSpPr>
            <p:spPr bwMode="auto">
              <a:xfrm>
                <a:off x="6019800" y="4953000"/>
                <a:ext cx="304800" cy="254000"/>
              </a:xfrm>
              <a:custGeom>
                <a:avLst/>
                <a:gdLst>
                  <a:gd name="T0" fmla="*/ 2147483647 w 216"/>
                  <a:gd name="T1" fmla="*/ 2147483647 h 160"/>
                  <a:gd name="T2" fmla="*/ 2147483647 w 216"/>
                  <a:gd name="T3" fmla="*/ 2147483647 h 160"/>
                  <a:gd name="T4" fmla="*/ 2147483647 w 216"/>
                  <a:gd name="T5" fmla="*/ 2147483647 h 160"/>
                  <a:gd name="T6" fmla="*/ 2147483647 w 216"/>
                  <a:gd name="T7" fmla="*/ 2147483647 h 160"/>
                  <a:gd name="T8" fmla="*/ 2147483647 w 216"/>
                  <a:gd name="T9" fmla="*/ 0 h 160"/>
                  <a:gd name="T10" fmla="*/ 2147483647 w 216"/>
                  <a:gd name="T11" fmla="*/ 2147483647 h 160"/>
                  <a:gd name="T12" fmla="*/ 2147483647 w 216"/>
                  <a:gd name="T13" fmla="*/ 2147483647 h 160"/>
                  <a:gd name="T14" fmla="*/ 2147483647 w 216"/>
                  <a:gd name="T15" fmla="*/ 2147483647 h 16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6"/>
                  <a:gd name="T25" fmla="*/ 0 h 160"/>
                  <a:gd name="T26" fmla="*/ 216 w 216"/>
                  <a:gd name="T27" fmla="*/ 160 h 16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" h="160">
                    <a:moveTo>
                      <a:pt x="104" y="144"/>
                    </a:moveTo>
                    <a:cubicBezTo>
                      <a:pt x="120" y="144"/>
                      <a:pt x="136" y="152"/>
                      <a:pt x="152" y="144"/>
                    </a:cubicBezTo>
                    <a:cubicBezTo>
                      <a:pt x="168" y="136"/>
                      <a:pt x="192" y="112"/>
                      <a:pt x="200" y="96"/>
                    </a:cubicBezTo>
                    <a:cubicBezTo>
                      <a:pt x="208" y="80"/>
                      <a:pt x="216" y="64"/>
                      <a:pt x="200" y="48"/>
                    </a:cubicBezTo>
                    <a:cubicBezTo>
                      <a:pt x="184" y="32"/>
                      <a:pt x="136" y="0"/>
                      <a:pt x="104" y="0"/>
                    </a:cubicBezTo>
                    <a:cubicBezTo>
                      <a:pt x="72" y="0"/>
                      <a:pt x="16" y="24"/>
                      <a:pt x="8" y="48"/>
                    </a:cubicBezTo>
                    <a:cubicBezTo>
                      <a:pt x="0" y="72"/>
                      <a:pt x="40" y="128"/>
                      <a:pt x="56" y="144"/>
                    </a:cubicBezTo>
                    <a:cubicBezTo>
                      <a:pt x="72" y="160"/>
                      <a:pt x="88" y="144"/>
                      <a:pt x="104" y="1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08" name="Group 125"/>
              <p:cNvGrpSpPr>
                <a:grpSpLocks/>
              </p:cNvGrpSpPr>
              <p:nvPr/>
            </p:nvGrpSpPr>
            <p:grpSpPr bwMode="auto">
              <a:xfrm>
                <a:off x="5410200" y="4495800"/>
                <a:ext cx="1066800" cy="838200"/>
                <a:chOff x="5181600" y="4495800"/>
                <a:chExt cx="1066800" cy="838200"/>
              </a:xfrm>
            </p:grpSpPr>
            <p:grpSp>
              <p:nvGrpSpPr>
                <p:cNvPr id="23609" name="Group 123"/>
                <p:cNvGrpSpPr>
                  <a:grpSpLocks/>
                </p:cNvGrpSpPr>
                <p:nvPr/>
              </p:nvGrpSpPr>
              <p:grpSpPr bwMode="auto">
                <a:xfrm>
                  <a:off x="5334000" y="4495800"/>
                  <a:ext cx="912813" cy="838200"/>
                  <a:chOff x="5334000" y="4495800"/>
                  <a:chExt cx="912813" cy="838200"/>
                </a:xfrm>
              </p:grpSpPr>
              <p:sp>
                <p:nvSpPr>
                  <p:cNvPr id="23615" name="Freeform 70"/>
                  <p:cNvSpPr>
                    <a:spLocks/>
                  </p:cNvSpPr>
                  <p:nvPr/>
                </p:nvSpPr>
                <p:spPr bwMode="auto">
                  <a:xfrm>
                    <a:off x="5791200" y="4876800"/>
                    <a:ext cx="88900" cy="4572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2147483647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8" y="240"/>
                        </a:moveTo>
                        <a:cubicBezTo>
                          <a:pt x="4" y="188"/>
                          <a:pt x="0" y="136"/>
                          <a:pt x="8" y="96"/>
                        </a:cubicBezTo>
                        <a:cubicBezTo>
                          <a:pt x="16" y="56"/>
                          <a:pt x="48" y="16"/>
                          <a:pt x="56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6" name="Freeform 71"/>
                  <p:cNvSpPr>
                    <a:spLocks/>
                  </p:cNvSpPr>
                  <p:nvPr/>
                </p:nvSpPr>
                <p:spPr bwMode="auto">
                  <a:xfrm>
                    <a:off x="5562600" y="4953000"/>
                    <a:ext cx="152400" cy="3810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7" name="Freeform 72"/>
                  <p:cNvSpPr>
                    <a:spLocks/>
                  </p:cNvSpPr>
                  <p:nvPr/>
                </p:nvSpPr>
                <p:spPr bwMode="auto">
                  <a:xfrm>
                    <a:off x="5461000" y="4572000"/>
                    <a:ext cx="596900" cy="495300"/>
                  </a:xfrm>
                  <a:custGeom>
                    <a:avLst/>
                    <a:gdLst>
                      <a:gd name="T0" fmla="*/ 2147483647 w 376"/>
                      <a:gd name="T1" fmla="*/ 2147483647 h 312"/>
                      <a:gd name="T2" fmla="*/ 2147483647 w 376"/>
                      <a:gd name="T3" fmla="*/ 2147483647 h 312"/>
                      <a:gd name="T4" fmla="*/ 2147483647 w 376"/>
                      <a:gd name="T5" fmla="*/ 2147483647 h 312"/>
                      <a:gd name="T6" fmla="*/ 2147483647 w 376"/>
                      <a:gd name="T7" fmla="*/ 2147483647 h 312"/>
                      <a:gd name="T8" fmla="*/ 2147483647 w 376"/>
                      <a:gd name="T9" fmla="*/ 0 h 312"/>
                      <a:gd name="T10" fmla="*/ 2147483647 w 376"/>
                      <a:gd name="T11" fmla="*/ 2147483647 h 312"/>
                      <a:gd name="T12" fmla="*/ 2147483647 w 376"/>
                      <a:gd name="T13" fmla="*/ 2147483647 h 312"/>
                      <a:gd name="T14" fmla="*/ 2147483647 w 376"/>
                      <a:gd name="T15" fmla="*/ 2147483647 h 312"/>
                      <a:gd name="T16" fmla="*/ 2147483647 w 376"/>
                      <a:gd name="T17" fmla="*/ 2147483647 h 31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376"/>
                      <a:gd name="T28" fmla="*/ 0 h 312"/>
                      <a:gd name="T29" fmla="*/ 376 w 376"/>
                      <a:gd name="T30" fmla="*/ 312 h 312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376" h="312">
                        <a:moveTo>
                          <a:pt x="208" y="288"/>
                        </a:moveTo>
                        <a:cubicBezTo>
                          <a:pt x="268" y="276"/>
                          <a:pt x="328" y="264"/>
                          <a:pt x="352" y="240"/>
                        </a:cubicBezTo>
                        <a:cubicBezTo>
                          <a:pt x="376" y="216"/>
                          <a:pt x="352" y="176"/>
                          <a:pt x="352" y="144"/>
                        </a:cubicBezTo>
                        <a:cubicBezTo>
                          <a:pt x="352" y="112"/>
                          <a:pt x="376" y="72"/>
                          <a:pt x="352" y="48"/>
                        </a:cubicBezTo>
                        <a:cubicBezTo>
                          <a:pt x="328" y="24"/>
                          <a:pt x="256" y="0"/>
                          <a:pt x="208" y="0"/>
                        </a:cubicBezTo>
                        <a:cubicBezTo>
                          <a:pt x="160" y="0"/>
                          <a:pt x="96" y="24"/>
                          <a:pt x="64" y="48"/>
                        </a:cubicBezTo>
                        <a:cubicBezTo>
                          <a:pt x="32" y="72"/>
                          <a:pt x="24" y="104"/>
                          <a:pt x="16" y="144"/>
                        </a:cubicBezTo>
                        <a:cubicBezTo>
                          <a:pt x="8" y="184"/>
                          <a:pt x="0" y="264"/>
                          <a:pt x="16" y="288"/>
                        </a:cubicBezTo>
                        <a:cubicBezTo>
                          <a:pt x="32" y="312"/>
                          <a:pt x="96" y="288"/>
                          <a:pt x="112" y="288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8" name="Freeform 73"/>
                  <p:cNvSpPr>
                    <a:spLocks/>
                  </p:cNvSpPr>
                  <p:nvPr/>
                </p:nvSpPr>
                <p:spPr bwMode="auto">
                  <a:xfrm flipH="1">
                    <a:off x="5562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9" name="Freeform 74"/>
                  <p:cNvSpPr>
                    <a:spLocks/>
                  </p:cNvSpPr>
                  <p:nvPr/>
                </p:nvSpPr>
                <p:spPr bwMode="auto">
                  <a:xfrm flipH="1">
                    <a:off x="59436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0" name="Freeform 75"/>
                  <p:cNvSpPr>
                    <a:spLocks/>
                  </p:cNvSpPr>
                  <p:nvPr/>
                </p:nvSpPr>
                <p:spPr bwMode="auto">
                  <a:xfrm flipH="1">
                    <a:off x="61722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1" name="Freeform 76"/>
                  <p:cNvSpPr>
                    <a:spLocks/>
                  </p:cNvSpPr>
                  <p:nvPr/>
                </p:nvSpPr>
                <p:spPr bwMode="auto">
                  <a:xfrm flipH="1">
                    <a:off x="5334000" y="5105400"/>
                    <a:ext cx="74613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2" name="Freeform 81"/>
                  <p:cNvSpPr>
                    <a:spLocks/>
                  </p:cNvSpPr>
                  <p:nvPr/>
                </p:nvSpPr>
                <p:spPr bwMode="auto">
                  <a:xfrm>
                    <a:off x="53975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3" name="Freeform 84"/>
                  <p:cNvSpPr>
                    <a:spLocks/>
                  </p:cNvSpPr>
                  <p:nvPr/>
                </p:nvSpPr>
                <p:spPr bwMode="auto">
                  <a:xfrm>
                    <a:off x="57912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4" name="Freeform 85"/>
                  <p:cNvSpPr>
                    <a:spLocks/>
                  </p:cNvSpPr>
                  <p:nvPr/>
                </p:nvSpPr>
                <p:spPr bwMode="auto">
                  <a:xfrm>
                    <a:off x="5638800" y="4876800"/>
                    <a:ext cx="76200" cy="152400"/>
                  </a:xfrm>
                  <a:custGeom>
                    <a:avLst/>
                    <a:gdLst>
                      <a:gd name="T0" fmla="*/ 2147483647 w 56"/>
                      <a:gd name="T1" fmla="*/ 2147483647 h 96"/>
                      <a:gd name="T2" fmla="*/ 2147483647 w 56"/>
                      <a:gd name="T3" fmla="*/ 2147483647 h 96"/>
                      <a:gd name="T4" fmla="*/ 0 w 56"/>
                      <a:gd name="T5" fmla="*/ 0 h 96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96"/>
                      <a:gd name="T11" fmla="*/ 56 w 56"/>
                      <a:gd name="T12" fmla="*/ 96 h 9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96">
                        <a:moveTo>
                          <a:pt x="48" y="96"/>
                        </a:moveTo>
                        <a:cubicBezTo>
                          <a:pt x="52" y="80"/>
                          <a:pt x="56" y="64"/>
                          <a:pt x="48" y="48"/>
                        </a:cubicBezTo>
                        <a:cubicBezTo>
                          <a:pt x="40" y="32"/>
                          <a:pt x="8" y="8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25" name="Text Box 8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68925" y="4495800"/>
                    <a:ext cx="67310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.::.::</a:t>
                    </a:r>
                  </a:p>
                </p:txBody>
              </p:sp>
              <p:sp>
                <p:nvSpPr>
                  <p:cNvPr id="23626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86400" y="4572000"/>
                    <a:ext cx="657225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.:.:..</a:t>
                    </a:r>
                  </a:p>
                </p:txBody>
              </p:sp>
            </p:grpSp>
            <p:grpSp>
              <p:nvGrpSpPr>
                <p:cNvPr id="23610" name="Group 124"/>
                <p:cNvGrpSpPr>
                  <a:grpSpLocks/>
                </p:cNvGrpSpPr>
                <p:nvPr/>
              </p:nvGrpSpPr>
              <p:grpSpPr bwMode="auto">
                <a:xfrm>
                  <a:off x="5181600" y="4724400"/>
                  <a:ext cx="1066800" cy="609600"/>
                  <a:chOff x="5181600" y="4724400"/>
                  <a:chExt cx="1066800" cy="609600"/>
                </a:xfrm>
              </p:grpSpPr>
              <p:sp>
                <p:nvSpPr>
                  <p:cNvPr id="23611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5257800" y="5334000"/>
                    <a:ext cx="99060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2" name="Freeform 77"/>
                  <p:cNvSpPr>
                    <a:spLocks/>
                  </p:cNvSpPr>
                  <p:nvPr/>
                </p:nvSpPr>
                <p:spPr bwMode="auto">
                  <a:xfrm>
                    <a:off x="5257800" y="5105400"/>
                    <a:ext cx="76200" cy="228600"/>
                  </a:xfrm>
                  <a:custGeom>
                    <a:avLst/>
                    <a:gdLst>
                      <a:gd name="T0" fmla="*/ 2147483647 w 56"/>
                      <a:gd name="T1" fmla="*/ 2147483647 h 240"/>
                      <a:gd name="T2" fmla="*/ 2147483647 w 56"/>
                      <a:gd name="T3" fmla="*/ 2147483647 h 240"/>
                      <a:gd name="T4" fmla="*/ 0 w 56"/>
                      <a:gd name="T5" fmla="*/ 0 h 240"/>
                      <a:gd name="T6" fmla="*/ 0 60000 65536"/>
                      <a:gd name="T7" fmla="*/ 0 60000 65536"/>
                      <a:gd name="T8" fmla="*/ 0 60000 65536"/>
                      <a:gd name="T9" fmla="*/ 0 w 56"/>
                      <a:gd name="T10" fmla="*/ 0 h 240"/>
                      <a:gd name="T11" fmla="*/ 56 w 56"/>
                      <a:gd name="T12" fmla="*/ 240 h 24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6" h="240">
                        <a:moveTo>
                          <a:pt x="48" y="240"/>
                        </a:moveTo>
                        <a:cubicBezTo>
                          <a:pt x="52" y="188"/>
                          <a:pt x="56" y="136"/>
                          <a:pt x="48" y="96"/>
                        </a:cubicBezTo>
                        <a:cubicBezTo>
                          <a:pt x="40" y="56"/>
                          <a:pt x="8" y="16"/>
                          <a:pt x="0" y="0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3" name="Freeform 83"/>
                  <p:cNvSpPr>
                    <a:spLocks/>
                  </p:cNvSpPr>
                  <p:nvPr/>
                </p:nvSpPr>
                <p:spPr bwMode="auto">
                  <a:xfrm>
                    <a:off x="5181600" y="4953000"/>
                    <a:ext cx="342900" cy="254000"/>
                  </a:xfrm>
                  <a:custGeom>
                    <a:avLst/>
                    <a:gdLst>
                      <a:gd name="T0" fmla="*/ 2147483647 w 216"/>
                      <a:gd name="T1" fmla="*/ 2147483647 h 160"/>
                      <a:gd name="T2" fmla="*/ 2147483647 w 216"/>
                      <a:gd name="T3" fmla="*/ 2147483647 h 160"/>
                      <a:gd name="T4" fmla="*/ 2147483647 w 216"/>
                      <a:gd name="T5" fmla="*/ 2147483647 h 160"/>
                      <a:gd name="T6" fmla="*/ 2147483647 w 216"/>
                      <a:gd name="T7" fmla="*/ 2147483647 h 160"/>
                      <a:gd name="T8" fmla="*/ 2147483647 w 216"/>
                      <a:gd name="T9" fmla="*/ 0 h 160"/>
                      <a:gd name="T10" fmla="*/ 2147483647 w 216"/>
                      <a:gd name="T11" fmla="*/ 2147483647 h 160"/>
                      <a:gd name="T12" fmla="*/ 2147483647 w 216"/>
                      <a:gd name="T13" fmla="*/ 2147483647 h 160"/>
                      <a:gd name="T14" fmla="*/ 2147483647 w 216"/>
                      <a:gd name="T15" fmla="*/ 2147483647 h 16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6"/>
                      <a:gd name="T25" fmla="*/ 0 h 160"/>
                      <a:gd name="T26" fmla="*/ 216 w 216"/>
                      <a:gd name="T27" fmla="*/ 160 h 16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6" h="160">
                        <a:moveTo>
                          <a:pt x="104" y="144"/>
                        </a:moveTo>
                        <a:cubicBezTo>
                          <a:pt x="120" y="144"/>
                          <a:pt x="136" y="152"/>
                          <a:pt x="152" y="144"/>
                        </a:cubicBezTo>
                        <a:cubicBezTo>
                          <a:pt x="168" y="136"/>
                          <a:pt x="192" y="112"/>
                          <a:pt x="200" y="96"/>
                        </a:cubicBezTo>
                        <a:cubicBezTo>
                          <a:pt x="208" y="80"/>
                          <a:pt x="216" y="64"/>
                          <a:pt x="200" y="48"/>
                        </a:cubicBezTo>
                        <a:cubicBezTo>
                          <a:pt x="184" y="32"/>
                          <a:pt x="136" y="0"/>
                          <a:pt x="104" y="0"/>
                        </a:cubicBezTo>
                        <a:cubicBezTo>
                          <a:pt x="72" y="0"/>
                          <a:pt x="16" y="24"/>
                          <a:pt x="8" y="48"/>
                        </a:cubicBezTo>
                        <a:cubicBezTo>
                          <a:pt x="0" y="72"/>
                          <a:pt x="40" y="128"/>
                          <a:pt x="56" y="144"/>
                        </a:cubicBezTo>
                        <a:cubicBezTo>
                          <a:pt x="72" y="160"/>
                          <a:pt x="88" y="144"/>
                          <a:pt x="104" y="14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614" name="Text Box 8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1600" y="4724400"/>
                    <a:ext cx="1022350" cy="457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>
                    <a:spAutoFit/>
                  </a:bodyPr>
                  <a:lstStyle/>
                  <a:p>
                    <a:r>
                      <a:rPr lang="en-US" sz="2400"/>
                      <a:t>….   ...</a:t>
                    </a:r>
                  </a:p>
                </p:txBody>
              </p:sp>
            </p:grpSp>
          </p:grpSp>
        </p:grpSp>
        <p:sp>
          <p:nvSpPr>
            <p:cNvPr id="23606" name="Freeform 84"/>
            <p:cNvSpPr>
              <a:spLocks/>
            </p:cNvSpPr>
            <p:nvPr/>
          </p:nvSpPr>
          <p:spPr bwMode="auto">
            <a:xfrm>
              <a:off x="6324600" y="4953000"/>
              <a:ext cx="342900" cy="254000"/>
            </a:xfrm>
            <a:custGeom>
              <a:avLst/>
              <a:gdLst>
                <a:gd name="T0" fmla="*/ 2147483647 w 216"/>
                <a:gd name="T1" fmla="*/ 2147483647 h 160"/>
                <a:gd name="T2" fmla="*/ 2147483647 w 216"/>
                <a:gd name="T3" fmla="*/ 2147483647 h 160"/>
                <a:gd name="T4" fmla="*/ 2147483647 w 216"/>
                <a:gd name="T5" fmla="*/ 2147483647 h 160"/>
                <a:gd name="T6" fmla="*/ 2147483647 w 216"/>
                <a:gd name="T7" fmla="*/ 2147483647 h 160"/>
                <a:gd name="T8" fmla="*/ 2147483647 w 216"/>
                <a:gd name="T9" fmla="*/ 0 h 160"/>
                <a:gd name="T10" fmla="*/ 2147483647 w 216"/>
                <a:gd name="T11" fmla="*/ 2147483647 h 160"/>
                <a:gd name="T12" fmla="*/ 2147483647 w 216"/>
                <a:gd name="T13" fmla="*/ 2147483647 h 160"/>
                <a:gd name="T14" fmla="*/ 2147483647 w 216"/>
                <a:gd name="T15" fmla="*/ 2147483647 h 1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"/>
                <a:gd name="T25" fmla="*/ 0 h 160"/>
                <a:gd name="T26" fmla="*/ 216 w 216"/>
                <a:gd name="T27" fmla="*/ 160 h 16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" h="160">
                  <a:moveTo>
                    <a:pt x="104" y="144"/>
                  </a:moveTo>
                  <a:cubicBezTo>
                    <a:pt x="120" y="144"/>
                    <a:pt x="136" y="152"/>
                    <a:pt x="152" y="144"/>
                  </a:cubicBezTo>
                  <a:cubicBezTo>
                    <a:pt x="168" y="136"/>
                    <a:pt x="192" y="112"/>
                    <a:pt x="200" y="96"/>
                  </a:cubicBezTo>
                  <a:cubicBezTo>
                    <a:pt x="208" y="80"/>
                    <a:pt x="216" y="64"/>
                    <a:pt x="200" y="48"/>
                  </a:cubicBezTo>
                  <a:cubicBezTo>
                    <a:pt x="184" y="32"/>
                    <a:pt x="136" y="0"/>
                    <a:pt x="104" y="0"/>
                  </a:cubicBezTo>
                  <a:cubicBezTo>
                    <a:pt x="72" y="0"/>
                    <a:pt x="16" y="24"/>
                    <a:pt x="8" y="48"/>
                  </a:cubicBezTo>
                  <a:cubicBezTo>
                    <a:pt x="0" y="72"/>
                    <a:pt x="40" y="128"/>
                    <a:pt x="56" y="144"/>
                  </a:cubicBezTo>
                  <a:cubicBezTo>
                    <a:pt x="72" y="160"/>
                    <a:pt x="88" y="144"/>
                    <a:pt x="104" y="144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reeform 126"/>
          <p:cNvSpPr>
            <a:spLocks noChangeAspect="1"/>
          </p:cNvSpPr>
          <p:nvPr/>
        </p:nvSpPr>
        <p:spPr>
          <a:xfrm>
            <a:off x="7045325" y="3505200"/>
            <a:ext cx="269875" cy="425450"/>
          </a:xfrm>
          <a:custGeom>
            <a:avLst/>
            <a:gdLst>
              <a:gd name="connsiteX0" fmla="*/ 0 w 539069"/>
              <a:gd name="connsiteY0" fmla="*/ 9525 h 850849"/>
              <a:gd name="connsiteX1" fmla="*/ 9525 w 539069"/>
              <a:gd name="connsiteY1" fmla="*/ 647700 h 850849"/>
              <a:gd name="connsiteX2" fmla="*/ 19050 w 539069"/>
              <a:gd name="connsiteY2" fmla="*/ 704850 h 850849"/>
              <a:gd name="connsiteX3" fmla="*/ 57150 w 539069"/>
              <a:gd name="connsiteY3" fmla="*/ 790575 h 850849"/>
              <a:gd name="connsiteX4" fmla="*/ 114300 w 539069"/>
              <a:gd name="connsiteY4" fmla="*/ 828675 h 850849"/>
              <a:gd name="connsiteX5" fmla="*/ 180975 w 539069"/>
              <a:gd name="connsiteY5" fmla="*/ 847725 h 850849"/>
              <a:gd name="connsiteX6" fmla="*/ 419100 w 539069"/>
              <a:gd name="connsiteY6" fmla="*/ 838200 h 850849"/>
              <a:gd name="connsiteX7" fmla="*/ 476250 w 539069"/>
              <a:gd name="connsiteY7" fmla="*/ 800100 h 850849"/>
              <a:gd name="connsiteX8" fmla="*/ 523875 w 539069"/>
              <a:gd name="connsiteY8" fmla="*/ 609600 h 850849"/>
              <a:gd name="connsiteX9" fmla="*/ 533400 w 539069"/>
              <a:gd name="connsiteY9" fmla="*/ 0 h 85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9069" h="850849">
                <a:moveTo>
                  <a:pt x="0" y="9525"/>
                </a:moveTo>
                <a:cubicBezTo>
                  <a:pt x="3175" y="222250"/>
                  <a:pt x="3698" y="435031"/>
                  <a:pt x="9525" y="647700"/>
                </a:cubicBezTo>
                <a:cubicBezTo>
                  <a:pt x="10054" y="667006"/>
                  <a:pt x="14366" y="686114"/>
                  <a:pt x="19050" y="704850"/>
                </a:cubicBezTo>
                <a:cubicBezTo>
                  <a:pt x="23875" y="724149"/>
                  <a:pt x="37135" y="773062"/>
                  <a:pt x="57150" y="790575"/>
                </a:cubicBezTo>
                <a:cubicBezTo>
                  <a:pt x="74380" y="805652"/>
                  <a:pt x="92088" y="823122"/>
                  <a:pt x="114300" y="828675"/>
                </a:cubicBezTo>
                <a:cubicBezTo>
                  <a:pt x="162140" y="840635"/>
                  <a:pt x="139981" y="834060"/>
                  <a:pt x="180975" y="847725"/>
                </a:cubicBezTo>
                <a:cubicBezTo>
                  <a:pt x="260350" y="844550"/>
                  <a:pt x="340675" y="850849"/>
                  <a:pt x="419100" y="838200"/>
                </a:cubicBezTo>
                <a:cubicBezTo>
                  <a:pt x="441703" y="834554"/>
                  <a:pt x="476250" y="800100"/>
                  <a:pt x="476250" y="800100"/>
                </a:cubicBezTo>
                <a:cubicBezTo>
                  <a:pt x="539069" y="705871"/>
                  <a:pt x="512719" y="765787"/>
                  <a:pt x="523875" y="609600"/>
                </a:cubicBezTo>
                <a:cubicBezTo>
                  <a:pt x="534289" y="88909"/>
                  <a:pt x="533400" y="292132"/>
                  <a:pt x="5334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8" name="Freeform 127"/>
          <p:cNvSpPr>
            <a:spLocks noChangeAspect="1"/>
          </p:cNvSpPr>
          <p:nvPr/>
        </p:nvSpPr>
        <p:spPr>
          <a:xfrm>
            <a:off x="7467600" y="3505200"/>
            <a:ext cx="269875" cy="425450"/>
          </a:xfrm>
          <a:custGeom>
            <a:avLst/>
            <a:gdLst>
              <a:gd name="connsiteX0" fmla="*/ 0 w 539069"/>
              <a:gd name="connsiteY0" fmla="*/ 9525 h 850849"/>
              <a:gd name="connsiteX1" fmla="*/ 9525 w 539069"/>
              <a:gd name="connsiteY1" fmla="*/ 647700 h 850849"/>
              <a:gd name="connsiteX2" fmla="*/ 19050 w 539069"/>
              <a:gd name="connsiteY2" fmla="*/ 704850 h 850849"/>
              <a:gd name="connsiteX3" fmla="*/ 57150 w 539069"/>
              <a:gd name="connsiteY3" fmla="*/ 790575 h 850849"/>
              <a:gd name="connsiteX4" fmla="*/ 114300 w 539069"/>
              <a:gd name="connsiteY4" fmla="*/ 828675 h 850849"/>
              <a:gd name="connsiteX5" fmla="*/ 180975 w 539069"/>
              <a:gd name="connsiteY5" fmla="*/ 847725 h 850849"/>
              <a:gd name="connsiteX6" fmla="*/ 419100 w 539069"/>
              <a:gd name="connsiteY6" fmla="*/ 838200 h 850849"/>
              <a:gd name="connsiteX7" fmla="*/ 476250 w 539069"/>
              <a:gd name="connsiteY7" fmla="*/ 800100 h 850849"/>
              <a:gd name="connsiteX8" fmla="*/ 523875 w 539069"/>
              <a:gd name="connsiteY8" fmla="*/ 609600 h 850849"/>
              <a:gd name="connsiteX9" fmla="*/ 533400 w 539069"/>
              <a:gd name="connsiteY9" fmla="*/ 0 h 85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9069" h="850849">
                <a:moveTo>
                  <a:pt x="0" y="9525"/>
                </a:moveTo>
                <a:cubicBezTo>
                  <a:pt x="3175" y="222250"/>
                  <a:pt x="3698" y="435031"/>
                  <a:pt x="9525" y="647700"/>
                </a:cubicBezTo>
                <a:cubicBezTo>
                  <a:pt x="10054" y="667006"/>
                  <a:pt x="14366" y="686114"/>
                  <a:pt x="19050" y="704850"/>
                </a:cubicBezTo>
                <a:cubicBezTo>
                  <a:pt x="23875" y="724149"/>
                  <a:pt x="37135" y="773062"/>
                  <a:pt x="57150" y="790575"/>
                </a:cubicBezTo>
                <a:cubicBezTo>
                  <a:pt x="74380" y="805652"/>
                  <a:pt x="92088" y="823122"/>
                  <a:pt x="114300" y="828675"/>
                </a:cubicBezTo>
                <a:cubicBezTo>
                  <a:pt x="162140" y="840635"/>
                  <a:pt x="139981" y="834060"/>
                  <a:pt x="180975" y="847725"/>
                </a:cubicBezTo>
                <a:cubicBezTo>
                  <a:pt x="260350" y="844550"/>
                  <a:pt x="340675" y="850849"/>
                  <a:pt x="419100" y="838200"/>
                </a:cubicBezTo>
                <a:cubicBezTo>
                  <a:pt x="441703" y="834554"/>
                  <a:pt x="476250" y="800100"/>
                  <a:pt x="476250" y="800100"/>
                </a:cubicBezTo>
                <a:cubicBezTo>
                  <a:pt x="539069" y="705871"/>
                  <a:pt x="512719" y="765787"/>
                  <a:pt x="523875" y="609600"/>
                </a:cubicBezTo>
                <a:cubicBezTo>
                  <a:pt x="534289" y="88909"/>
                  <a:pt x="533400" y="292132"/>
                  <a:pt x="533400" y="0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9" name="Arc 128"/>
          <p:cNvSpPr>
            <a:spLocks noChangeAspect="1"/>
          </p:cNvSpPr>
          <p:nvPr/>
        </p:nvSpPr>
        <p:spPr>
          <a:xfrm rot="16507039">
            <a:off x="7372350" y="3524250"/>
            <a:ext cx="457200" cy="457200"/>
          </a:xfrm>
          <a:prstGeom prst="arc">
            <a:avLst>
              <a:gd name="adj1" fmla="val 18006316"/>
              <a:gd name="adj2" fmla="val 299196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0" name="Arc 129"/>
          <p:cNvSpPr>
            <a:spLocks noChangeAspect="1"/>
          </p:cNvSpPr>
          <p:nvPr/>
        </p:nvSpPr>
        <p:spPr>
          <a:xfrm rot="16507039">
            <a:off x="6953250" y="3524250"/>
            <a:ext cx="457200" cy="457200"/>
          </a:xfrm>
          <a:prstGeom prst="arc">
            <a:avLst>
              <a:gd name="adj1" fmla="val 18006316"/>
              <a:gd name="adj2" fmla="val 299196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7364413" y="3638550"/>
            <a:ext cx="46037" cy="46038"/>
          </a:xfrm>
          <a:prstGeom prst="ellipse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2" name="Straight Connector 131"/>
          <p:cNvCxnSpPr>
            <a:cxnSpLocks noChangeAspect="1"/>
          </p:cNvCxnSpPr>
          <p:nvPr/>
        </p:nvCxnSpPr>
        <p:spPr>
          <a:xfrm>
            <a:off x="7283450" y="3576638"/>
            <a:ext cx="184150" cy="47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2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2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2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131" grpId="0"/>
      <p:bldP spid="5132" grpId="0"/>
      <p:bldP spid="52247" grpId="0"/>
      <p:bldP spid="52248" grpId="0"/>
      <p:bldP spid="5138" grpId="0"/>
      <p:bldP spid="52265" grpId="0"/>
      <p:bldP spid="5140" grpId="0"/>
      <p:bldP spid="52267" grpId="0"/>
      <p:bldP spid="5145" grpId="0"/>
      <p:bldP spid="5146" grpId="0"/>
      <p:bldP spid="52284" grpId="0"/>
      <p:bldP spid="52285" grpId="0"/>
      <p:bldP spid="5154" grpId="0"/>
      <p:bldP spid="5155" grpId="0"/>
      <p:bldP spid="52316" grpId="0"/>
      <p:bldP spid="52317" grpId="0"/>
      <p:bldP spid="52340" grpId="0"/>
      <p:bldP spid="52341" grpId="0"/>
      <p:bldP spid="52342" grpId="0"/>
      <p:bldP spid="52343" grpId="0"/>
      <p:bldP spid="52348" grpId="0"/>
      <p:bldP spid="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25602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25603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25626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23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609600" y="6096000"/>
            <a:ext cx="792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2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Evangelism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A0CD68-2C1B-427C-83ED-10AF53825E98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27651" name="Picture 2" descr="http://www.bbc.co.uk/tyne/great_north_run/2003/picture_gallery/images/finish2/crowd_shot400.jpg"/>
          <p:cNvPicPr>
            <a:picLocks noChangeAspect="1" noChangeArrowheads="1"/>
          </p:cNvPicPr>
          <p:nvPr/>
        </p:nvPicPr>
        <p:blipFill>
          <a:blip r:embed="rId3">
            <a:lum bright="-12000" contrast="-58000"/>
          </a:blip>
          <a:srcRect/>
          <a:stretch>
            <a:fillRect/>
          </a:stretch>
        </p:blipFill>
        <p:spPr bwMode="auto">
          <a:xfrm>
            <a:off x="2286000" y="17526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2286000" y="2590800"/>
            <a:ext cx="5867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List the names of people with whom you know that are not yet believers.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0" y="457200"/>
            <a:ext cx="16002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dirty="0">
                <a:cs typeface="+mn-cs"/>
              </a:rPr>
              <a:t>Discipler’s</a:t>
            </a:r>
          </a:p>
          <a:p>
            <a:pPr>
              <a:defRPr/>
            </a:pPr>
            <a:endParaRPr lang="en-US" sz="2000" b="1" i="1" dirty="0">
              <a:cs typeface="+mn-cs"/>
            </a:endParaRPr>
          </a:p>
          <a:p>
            <a:pPr>
              <a:lnSpc>
                <a:spcPct val="40000"/>
              </a:lnSpc>
              <a:defRPr/>
            </a:pPr>
            <a:r>
              <a:rPr lang="en-US" sz="2000" b="1" i="1" dirty="0">
                <a:cs typeface="+mn-cs"/>
              </a:rPr>
              <a:t>Role</a:t>
            </a:r>
          </a:p>
        </p:txBody>
      </p:sp>
      <p:sp>
        <p:nvSpPr>
          <p:cNvPr id="29698" name="Text Box 11"/>
          <p:cNvSpPr txBox="1">
            <a:spLocks noChangeArrowheads="1"/>
          </p:cNvSpPr>
          <p:nvPr/>
        </p:nvSpPr>
        <p:spPr bwMode="auto">
          <a:xfrm>
            <a:off x="152400" y="182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/>
              <a:t>Task</a:t>
            </a:r>
          </a:p>
        </p:txBody>
      </p:sp>
      <p:sp>
        <p:nvSpPr>
          <p:cNvPr id="29699" name="Freeform 12"/>
          <p:cNvSpPr>
            <a:spLocks/>
          </p:cNvSpPr>
          <p:nvPr/>
        </p:nvSpPr>
        <p:spPr bwMode="auto">
          <a:xfrm>
            <a:off x="1295400" y="1524000"/>
            <a:ext cx="6765925" cy="35052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Freeform 13"/>
          <p:cNvSpPr>
            <a:spLocks/>
          </p:cNvSpPr>
          <p:nvPr/>
        </p:nvSpPr>
        <p:spPr bwMode="auto">
          <a:xfrm>
            <a:off x="1295400" y="2362200"/>
            <a:ext cx="6765925" cy="3276600"/>
          </a:xfrm>
          <a:custGeom>
            <a:avLst/>
            <a:gdLst>
              <a:gd name="T0" fmla="*/ 0 w 3360"/>
              <a:gd name="T1" fmla="*/ 2147483647 h 2640"/>
              <a:gd name="T2" fmla="*/ 2147483647 w 3360"/>
              <a:gd name="T3" fmla="*/ 2147483647 h 2640"/>
              <a:gd name="T4" fmla="*/ 2147483647 w 3360"/>
              <a:gd name="T5" fmla="*/ 2147483647 h 2640"/>
              <a:gd name="T6" fmla="*/ 2147483647 w 3360"/>
              <a:gd name="T7" fmla="*/ 2147483647 h 2640"/>
              <a:gd name="T8" fmla="*/ 2147483647 w 3360"/>
              <a:gd name="T9" fmla="*/ 2147483647 h 2640"/>
              <a:gd name="T10" fmla="*/ 2147483647 w 3360"/>
              <a:gd name="T11" fmla="*/ 2147483647 h 2640"/>
              <a:gd name="T12" fmla="*/ 2147483647 w 3360"/>
              <a:gd name="T13" fmla="*/ 2147483647 h 2640"/>
              <a:gd name="T14" fmla="*/ 2147483647 w 3360"/>
              <a:gd name="T15" fmla="*/ 2147483647 h 2640"/>
              <a:gd name="T16" fmla="*/ 2147483647 w 3360"/>
              <a:gd name="T17" fmla="*/ 2147483647 h 2640"/>
              <a:gd name="T18" fmla="*/ 2147483647 w 3360"/>
              <a:gd name="T19" fmla="*/ 2147483647 h 2640"/>
              <a:gd name="T20" fmla="*/ 2147483647 w 3360"/>
              <a:gd name="T21" fmla="*/ 0 h 2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0"/>
              <a:gd name="T34" fmla="*/ 0 h 2640"/>
              <a:gd name="T35" fmla="*/ 3360 w 3360"/>
              <a:gd name="T36" fmla="*/ 2640 h 2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0" h="2640">
                <a:moveTo>
                  <a:pt x="0" y="2640"/>
                </a:moveTo>
                <a:cubicBezTo>
                  <a:pt x="132" y="2560"/>
                  <a:pt x="264" y="2480"/>
                  <a:pt x="384" y="2400"/>
                </a:cubicBezTo>
                <a:cubicBezTo>
                  <a:pt x="504" y="2320"/>
                  <a:pt x="600" y="2232"/>
                  <a:pt x="720" y="2160"/>
                </a:cubicBezTo>
                <a:cubicBezTo>
                  <a:pt x="840" y="2088"/>
                  <a:pt x="984" y="2032"/>
                  <a:pt x="1104" y="1968"/>
                </a:cubicBezTo>
                <a:cubicBezTo>
                  <a:pt x="1224" y="1904"/>
                  <a:pt x="1312" y="1856"/>
                  <a:pt x="1440" y="1776"/>
                </a:cubicBezTo>
                <a:cubicBezTo>
                  <a:pt x="1568" y="1696"/>
                  <a:pt x="1744" y="1592"/>
                  <a:pt x="1872" y="1488"/>
                </a:cubicBezTo>
                <a:cubicBezTo>
                  <a:pt x="2000" y="1384"/>
                  <a:pt x="2088" y="1240"/>
                  <a:pt x="2208" y="1152"/>
                </a:cubicBezTo>
                <a:cubicBezTo>
                  <a:pt x="2328" y="1064"/>
                  <a:pt x="2472" y="1048"/>
                  <a:pt x="2592" y="960"/>
                </a:cubicBezTo>
                <a:cubicBezTo>
                  <a:pt x="2712" y="872"/>
                  <a:pt x="2824" y="736"/>
                  <a:pt x="2928" y="624"/>
                </a:cubicBezTo>
                <a:cubicBezTo>
                  <a:pt x="3032" y="512"/>
                  <a:pt x="3144" y="392"/>
                  <a:pt x="3216" y="288"/>
                </a:cubicBezTo>
                <a:cubicBezTo>
                  <a:pt x="3288" y="184"/>
                  <a:pt x="3336" y="48"/>
                  <a:pt x="336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Text Box 14"/>
          <p:cNvSpPr txBox="1">
            <a:spLocks noChangeArrowheads="1"/>
          </p:cNvSpPr>
          <p:nvPr/>
        </p:nvSpPr>
        <p:spPr bwMode="auto">
          <a:xfrm rot="-1230986">
            <a:off x="1398588" y="4845050"/>
            <a:ext cx="119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Unsaved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3716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Witness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295400" y="1905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Evangelism</a:t>
            </a:r>
            <a:endParaRPr lang="en-US" b="1" u="sng"/>
          </a:p>
        </p:txBody>
      </p:sp>
      <p:sp>
        <p:nvSpPr>
          <p:cNvPr id="5129" name="Text Box 17"/>
          <p:cNvSpPr txBox="1">
            <a:spLocks noChangeArrowheads="1"/>
          </p:cNvSpPr>
          <p:nvPr/>
        </p:nvSpPr>
        <p:spPr bwMode="auto">
          <a:xfrm>
            <a:off x="12192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1:18</a:t>
            </a:r>
          </a:p>
          <a:p>
            <a:r>
              <a:rPr lang="en-US" sz="1600" b="1"/>
              <a:t>1 Cor 2:1-5</a:t>
            </a:r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1676400" y="2743200"/>
            <a:ext cx="457200" cy="990600"/>
            <a:chOff x="1981200" y="2133600"/>
            <a:chExt cx="457200" cy="990600"/>
          </a:xfrm>
        </p:grpSpPr>
        <p:sp>
          <p:nvSpPr>
            <p:cNvPr id="29740" name="Line 18"/>
            <p:cNvSpPr>
              <a:spLocks noChangeShapeType="1"/>
            </p:cNvSpPr>
            <p:nvPr/>
          </p:nvSpPr>
          <p:spPr bwMode="auto">
            <a:xfrm>
              <a:off x="2209800" y="2133600"/>
              <a:ext cx="0" cy="990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1" name="Line 19"/>
            <p:cNvSpPr>
              <a:spLocks noChangeShapeType="1"/>
            </p:cNvSpPr>
            <p:nvPr/>
          </p:nvSpPr>
          <p:spPr bwMode="auto">
            <a:xfrm>
              <a:off x="1981200" y="2362200"/>
              <a:ext cx="457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1" name="Text Box 20"/>
          <p:cNvSpPr txBox="1">
            <a:spLocks noChangeArrowheads="1"/>
          </p:cNvSpPr>
          <p:nvPr/>
        </p:nvSpPr>
        <p:spPr bwMode="auto">
          <a:xfrm rot="-1135116">
            <a:off x="2727325" y="41656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Spiritual   Baby</a:t>
            </a:r>
          </a:p>
        </p:txBody>
      </p:sp>
      <p:sp>
        <p:nvSpPr>
          <p:cNvPr id="5132" name="Text Box 22"/>
          <p:cNvSpPr txBox="1">
            <a:spLocks noChangeArrowheads="1"/>
          </p:cNvSpPr>
          <p:nvPr/>
        </p:nvSpPr>
        <p:spPr bwMode="auto">
          <a:xfrm>
            <a:off x="2590800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1 Cor 3:1-3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2743200" y="838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cs typeface="+mn-cs"/>
              </a:rPr>
              <a:t>Parent</a:t>
            </a:r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743200" y="19050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 u="sng"/>
              <a:t>Nurture</a:t>
            </a:r>
            <a:endParaRPr lang="en-US" b="1" u="sng"/>
          </a:p>
        </p:txBody>
      </p:sp>
      <p:grpSp>
        <p:nvGrpSpPr>
          <p:cNvPr id="4" name="Group 127"/>
          <p:cNvGrpSpPr>
            <a:grpSpLocks/>
          </p:cNvGrpSpPr>
          <p:nvPr/>
        </p:nvGrpSpPr>
        <p:grpSpPr bwMode="auto">
          <a:xfrm>
            <a:off x="1905000" y="5486400"/>
            <a:ext cx="609600" cy="76200"/>
            <a:chOff x="2133600" y="5334000"/>
            <a:chExt cx="609600" cy="76200"/>
          </a:xfrm>
        </p:grpSpPr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2133600" y="4968240"/>
              <a:ext cx="6096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37" name="Oval 32"/>
            <p:cNvSpPr>
              <a:spLocks noChangeArrowheads="1"/>
            </p:cNvSpPr>
            <p:nvPr/>
          </p:nvSpPr>
          <p:spPr bwMode="auto">
            <a:xfrm>
              <a:off x="23622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Oval 33"/>
            <p:cNvSpPr>
              <a:spLocks noChangeArrowheads="1"/>
            </p:cNvSpPr>
            <p:nvPr/>
          </p:nvSpPr>
          <p:spPr bwMode="auto">
            <a:xfrm>
              <a:off x="25146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Oval 34"/>
            <p:cNvSpPr>
              <a:spLocks noChangeArrowheads="1"/>
            </p:cNvSpPr>
            <p:nvPr/>
          </p:nvSpPr>
          <p:spPr bwMode="auto">
            <a:xfrm>
              <a:off x="2209800" y="5334000"/>
              <a:ext cx="76200" cy="76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30"/>
          <p:cNvGrpSpPr>
            <a:grpSpLocks/>
          </p:cNvGrpSpPr>
          <p:nvPr/>
        </p:nvGrpSpPr>
        <p:grpSpPr bwMode="auto">
          <a:xfrm>
            <a:off x="2971800" y="5029200"/>
            <a:ext cx="609600" cy="558800"/>
            <a:chOff x="3048000" y="5029200"/>
            <a:chExt cx="609600" cy="558800"/>
          </a:xfrm>
        </p:grpSpPr>
        <p:grpSp>
          <p:nvGrpSpPr>
            <p:cNvPr id="29726" name="Group 128"/>
            <p:cNvGrpSpPr>
              <a:grpSpLocks/>
            </p:cNvGrpSpPr>
            <p:nvPr/>
          </p:nvGrpSpPr>
          <p:grpSpPr bwMode="auto">
            <a:xfrm>
              <a:off x="3048000" y="5105400"/>
              <a:ext cx="609600" cy="457200"/>
              <a:chOff x="3048000" y="5105400"/>
              <a:chExt cx="609600" cy="457200"/>
            </a:xfrm>
          </p:grpSpPr>
          <p:sp>
            <p:nvSpPr>
              <p:cNvPr id="52255" name="Line 31"/>
              <p:cNvSpPr>
                <a:spLocks noChangeShapeType="1"/>
              </p:cNvSpPr>
              <p:nvPr/>
            </p:nvSpPr>
            <p:spPr bwMode="auto">
              <a:xfrm>
                <a:off x="3048000" y="5120640"/>
                <a:ext cx="6096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b="1" dirty="0"/>
              </a:p>
            </p:txBody>
          </p:sp>
          <p:sp>
            <p:nvSpPr>
              <p:cNvPr id="29733" name="Freeform 36"/>
              <p:cNvSpPr>
                <a:spLocks/>
              </p:cNvSpPr>
              <p:nvPr/>
            </p:nvSpPr>
            <p:spPr bwMode="auto">
              <a:xfrm>
                <a:off x="3048000" y="5105400"/>
                <a:ext cx="152400" cy="457200"/>
              </a:xfrm>
              <a:custGeom>
                <a:avLst/>
                <a:gdLst>
                  <a:gd name="T0" fmla="*/ 2147483647 w 144"/>
                  <a:gd name="T1" fmla="*/ 2147483647 h 240"/>
                  <a:gd name="T2" fmla="*/ 2147483647 w 144"/>
                  <a:gd name="T3" fmla="*/ 2147483647 h 240"/>
                  <a:gd name="T4" fmla="*/ 2147483647 w 144"/>
                  <a:gd name="T5" fmla="*/ 2147483647 h 240"/>
                  <a:gd name="T6" fmla="*/ 2147483647 w 144"/>
                  <a:gd name="T7" fmla="*/ 0 h 240"/>
                  <a:gd name="T8" fmla="*/ 2147483647 w 144"/>
                  <a:gd name="T9" fmla="*/ 2147483647 h 240"/>
                  <a:gd name="T10" fmla="*/ 2147483647 w 144"/>
                  <a:gd name="T11" fmla="*/ 2147483647 h 240"/>
                  <a:gd name="T12" fmla="*/ 0 w 144"/>
                  <a:gd name="T13" fmla="*/ 2147483647 h 240"/>
                  <a:gd name="T14" fmla="*/ 2147483647 w 144"/>
                  <a:gd name="T15" fmla="*/ 0 h 240"/>
                  <a:gd name="T16" fmla="*/ 2147483647 w 144"/>
                  <a:gd name="T17" fmla="*/ 2147483647 h 2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4"/>
                  <a:gd name="T28" fmla="*/ 0 h 240"/>
                  <a:gd name="T29" fmla="*/ 144 w 144"/>
                  <a:gd name="T30" fmla="*/ 240 h 2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4" h="240">
                    <a:moveTo>
                      <a:pt x="96" y="240"/>
                    </a:moveTo>
                    <a:cubicBezTo>
                      <a:pt x="96" y="184"/>
                      <a:pt x="96" y="128"/>
                      <a:pt x="96" y="96"/>
                    </a:cubicBezTo>
                    <a:cubicBezTo>
                      <a:pt x="96" y="64"/>
                      <a:pt x="96" y="64"/>
                      <a:pt x="96" y="48"/>
                    </a:cubicBezTo>
                    <a:cubicBezTo>
                      <a:pt x="96" y="32"/>
                      <a:pt x="88" y="0"/>
                      <a:pt x="96" y="0"/>
                    </a:cubicBezTo>
                    <a:cubicBezTo>
                      <a:pt x="104" y="0"/>
                      <a:pt x="144" y="32"/>
                      <a:pt x="144" y="48"/>
                    </a:cubicBezTo>
                    <a:cubicBezTo>
                      <a:pt x="144" y="64"/>
                      <a:pt x="120" y="96"/>
                      <a:pt x="96" y="96"/>
                    </a:cubicBezTo>
                    <a:cubicBezTo>
                      <a:pt x="72" y="96"/>
                      <a:pt x="0" y="64"/>
                      <a:pt x="0" y="48"/>
                    </a:cubicBezTo>
                    <a:cubicBezTo>
                      <a:pt x="0" y="32"/>
                      <a:pt x="80" y="0"/>
                      <a:pt x="96" y="0"/>
                    </a:cubicBezTo>
                    <a:cubicBezTo>
                      <a:pt x="112" y="0"/>
                      <a:pt x="104" y="24"/>
                      <a:pt x="96" y="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27" name="Group 129"/>
            <p:cNvGrpSpPr>
              <a:grpSpLocks/>
            </p:cNvGrpSpPr>
            <p:nvPr/>
          </p:nvGrpSpPr>
          <p:grpSpPr bwMode="auto">
            <a:xfrm>
              <a:off x="3276600" y="5029200"/>
              <a:ext cx="241300" cy="558800"/>
              <a:chOff x="3276600" y="5029200"/>
              <a:chExt cx="241300" cy="558800"/>
            </a:xfrm>
          </p:grpSpPr>
          <p:sp>
            <p:nvSpPr>
              <p:cNvPr id="29728" name="Freeform 35"/>
              <p:cNvSpPr>
                <a:spLocks/>
              </p:cNvSpPr>
              <p:nvPr/>
            </p:nvSpPr>
            <p:spPr bwMode="auto">
              <a:xfrm>
                <a:off x="3276600" y="5029200"/>
                <a:ext cx="76200" cy="558800"/>
              </a:xfrm>
              <a:custGeom>
                <a:avLst/>
                <a:gdLst>
                  <a:gd name="T0" fmla="*/ 2147483647 w 104"/>
                  <a:gd name="T1" fmla="*/ 2147483647 h 352"/>
                  <a:gd name="T2" fmla="*/ 2147483647 w 104"/>
                  <a:gd name="T3" fmla="*/ 2147483647 h 352"/>
                  <a:gd name="T4" fmla="*/ 2147483647 w 104"/>
                  <a:gd name="T5" fmla="*/ 2147483647 h 352"/>
                  <a:gd name="T6" fmla="*/ 0 w 104"/>
                  <a:gd name="T7" fmla="*/ 2147483647 h 352"/>
                  <a:gd name="T8" fmla="*/ 2147483647 w 104"/>
                  <a:gd name="T9" fmla="*/ 2147483647 h 352"/>
                  <a:gd name="T10" fmla="*/ 2147483647 w 104"/>
                  <a:gd name="T11" fmla="*/ 0 h 352"/>
                  <a:gd name="T12" fmla="*/ 2147483647 w 104"/>
                  <a:gd name="T13" fmla="*/ 2147483647 h 352"/>
                  <a:gd name="T14" fmla="*/ 2147483647 w 104"/>
                  <a:gd name="T15" fmla="*/ 2147483647 h 352"/>
                  <a:gd name="T16" fmla="*/ 2147483647 w 104"/>
                  <a:gd name="T17" fmla="*/ 2147483647 h 352"/>
                  <a:gd name="T18" fmla="*/ 2147483647 w 104"/>
                  <a:gd name="T19" fmla="*/ 2147483647 h 352"/>
                  <a:gd name="T20" fmla="*/ 2147483647 w 104"/>
                  <a:gd name="T21" fmla="*/ 2147483647 h 352"/>
                  <a:gd name="T22" fmla="*/ 2147483647 w 104"/>
                  <a:gd name="T23" fmla="*/ 2147483647 h 35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04"/>
                  <a:gd name="T37" fmla="*/ 0 h 352"/>
                  <a:gd name="T38" fmla="*/ 104 w 104"/>
                  <a:gd name="T39" fmla="*/ 352 h 35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04" h="352">
                    <a:moveTo>
                      <a:pt x="48" y="288"/>
                    </a:moveTo>
                    <a:cubicBezTo>
                      <a:pt x="48" y="252"/>
                      <a:pt x="48" y="216"/>
                      <a:pt x="48" y="192"/>
                    </a:cubicBezTo>
                    <a:cubicBezTo>
                      <a:pt x="48" y="168"/>
                      <a:pt x="56" y="160"/>
                      <a:pt x="48" y="144"/>
                    </a:cubicBezTo>
                    <a:cubicBezTo>
                      <a:pt x="40" y="128"/>
                      <a:pt x="0" y="112"/>
                      <a:pt x="0" y="96"/>
                    </a:cubicBezTo>
                    <a:cubicBezTo>
                      <a:pt x="0" y="80"/>
                      <a:pt x="40" y="64"/>
                      <a:pt x="48" y="48"/>
                    </a:cubicBezTo>
                    <a:cubicBezTo>
                      <a:pt x="56" y="32"/>
                      <a:pt x="40" y="0"/>
                      <a:pt x="48" y="0"/>
                    </a:cubicBezTo>
                    <a:cubicBezTo>
                      <a:pt x="56" y="0"/>
                      <a:pt x="88" y="32"/>
                      <a:pt x="96" y="48"/>
                    </a:cubicBezTo>
                    <a:cubicBezTo>
                      <a:pt x="104" y="64"/>
                      <a:pt x="104" y="72"/>
                      <a:pt x="96" y="96"/>
                    </a:cubicBezTo>
                    <a:cubicBezTo>
                      <a:pt x="88" y="120"/>
                      <a:pt x="56" y="168"/>
                      <a:pt x="48" y="192"/>
                    </a:cubicBezTo>
                    <a:cubicBezTo>
                      <a:pt x="40" y="216"/>
                      <a:pt x="48" y="216"/>
                      <a:pt x="48" y="240"/>
                    </a:cubicBezTo>
                    <a:cubicBezTo>
                      <a:pt x="48" y="264"/>
                      <a:pt x="48" y="352"/>
                      <a:pt x="48" y="336"/>
                    </a:cubicBezTo>
                    <a:cubicBezTo>
                      <a:pt x="48" y="320"/>
                      <a:pt x="48" y="176"/>
                      <a:pt x="48" y="14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9" name="Freeform 37"/>
              <p:cNvSpPr>
                <a:spLocks/>
              </p:cNvSpPr>
              <p:nvPr/>
            </p:nvSpPr>
            <p:spPr bwMode="auto">
              <a:xfrm>
                <a:off x="3429000" y="5029200"/>
                <a:ext cx="88900" cy="546100"/>
              </a:xfrm>
              <a:custGeom>
                <a:avLst/>
                <a:gdLst>
                  <a:gd name="T0" fmla="*/ 2147483647 w 56"/>
                  <a:gd name="T1" fmla="*/ 2147483647 h 344"/>
                  <a:gd name="T2" fmla="*/ 2147483647 w 56"/>
                  <a:gd name="T3" fmla="*/ 2147483647 h 344"/>
                  <a:gd name="T4" fmla="*/ 0 w 56"/>
                  <a:gd name="T5" fmla="*/ 2147483647 h 344"/>
                  <a:gd name="T6" fmla="*/ 2147483647 w 56"/>
                  <a:gd name="T7" fmla="*/ 2147483647 h 344"/>
                  <a:gd name="T8" fmla="*/ 2147483647 w 56"/>
                  <a:gd name="T9" fmla="*/ 2147483647 h 344"/>
                  <a:gd name="T10" fmla="*/ 2147483647 w 56"/>
                  <a:gd name="T11" fmla="*/ 2147483647 h 3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6"/>
                  <a:gd name="T19" fmla="*/ 0 h 344"/>
                  <a:gd name="T20" fmla="*/ 56 w 56"/>
                  <a:gd name="T21" fmla="*/ 344 h 34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6" h="344">
                    <a:moveTo>
                      <a:pt x="48" y="344"/>
                    </a:moveTo>
                    <a:cubicBezTo>
                      <a:pt x="52" y="292"/>
                      <a:pt x="56" y="240"/>
                      <a:pt x="48" y="200"/>
                    </a:cubicBezTo>
                    <a:cubicBezTo>
                      <a:pt x="40" y="160"/>
                      <a:pt x="0" y="136"/>
                      <a:pt x="0" y="104"/>
                    </a:cubicBezTo>
                    <a:cubicBezTo>
                      <a:pt x="0" y="72"/>
                      <a:pt x="40" y="0"/>
                      <a:pt x="48" y="8"/>
                    </a:cubicBezTo>
                    <a:cubicBezTo>
                      <a:pt x="56" y="16"/>
                      <a:pt x="48" y="112"/>
                      <a:pt x="48" y="152"/>
                    </a:cubicBezTo>
                    <a:cubicBezTo>
                      <a:pt x="48" y="192"/>
                      <a:pt x="48" y="220"/>
                      <a:pt x="48" y="24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113"/>
          <p:cNvGrpSpPr>
            <a:grpSpLocks/>
          </p:cNvGrpSpPr>
          <p:nvPr/>
        </p:nvGrpSpPr>
        <p:grpSpPr bwMode="auto">
          <a:xfrm>
            <a:off x="3124200" y="2819400"/>
            <a:ext cx="228600" cy="939800"/>
            <a:chOff x="3276600" y="2108200"/>
            <a:chExt cx="228600" cy="939800"/>
          </a:xfrm>
        </p:grpSpPr>
        <p:sp>
          <p:nvSpPr>
            <p:cNvPr id="29723" name="AutoShape 25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762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Freeform 26"/>
            <p:cNvSpPr>
              <a:spLocks/>
            </p:cNvSpPr>
            <p:nvPr/>
          </p:nvSpPr>
          <p:spPr bwMode="auto">
            <a:xfrm>
              <a:off x="3276600" y="2108200"/>
              <a:ext cx="228600" cy="254000"/>
            </a:xfrm>
            <a:custGeom>
              <a:avLst/>
              <a:gdLst>
                <a:gd name="T0" fmla="*/ 0 w 144"/>
                <a:gd name="T1" fmla="*/ 2147483647 h 160"/>
                <a:gd name="T2" fmla="*/ 2147483647 w 144"/>
                <a:gd name="T3" fmla="*/ 2147483647 h 160"/>
                <a:gd name="T4" fmla="*/ 2147483647 w 144"/>
                <a:gd name="T5" fmla="*/ 2147483647 h 160"/>
                <a:gd name="T6" fmla="*/ 2147483647 w 144"/>
                <a:gd name="T7" fmla="*/ 2147483647 h 160"/>
                <a:gd name="T8" fmla="*/ 2147483647 w 144"/>
                <a:gd name="T9" fmla="*/ 2147483647 h 160"/>
                <a:gd name="T10" fmla="*/ 2147483647 w 144"/>
                <a:gd name="T11" fmla="*/ 2147483647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160"/>
                <a:gd name="T20" fmla="*/ 144 w 144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160">
                  <a:moveTo>
                    <a:pt x="0" y="160"/>
                  </a:moveTo>
                  <a:cubicBezTo>
                    <a:pt x="20" y="148"/>
                    <a:pt x="40" y="136"/>
                    <a:pt x="48" y="112"/>
                  </a:cubicBezTo>
                  <a:cubicBezTo>
                    <a:pt x="56" y="88"/>
                    <a:pt x="40" y="32"/>
                    <a:pt x="48" y="16"/>
                  </a:cubicBezTo>
                  <a:cubicBezTo>
                    <a:pt x="56" y="0"/>
                    <a:pt x="88" y="0"/>
                    <a:pt x="96" y="16"/>
                  </a:cubicBezTo>
                  <a:cubicBezTo>
                    <a:pt x="104" y="32"/>
                    <a:pt x="88" y="88"/>
                    <a:pt x="96" y="112"/>
                  </a:cubicBezTo>
                  <a:cubicBezTo>
                    <a:pt x="104" y="136"/>
                    <a:pt x="136" y="152"/>
                    <a:pt x="14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AutoShape 38"/>
            <p:cNvSpPr>
              <a:spLocks noChangeArrowheads="1"/>
            </p:cNvSpPr>
            <p:nvPr/>
          </p:nvSpPr>
          <p:spPr bwMode="auto">
            <a:xfrm>
              <a:off x="3276600" y="2362200"/>
              <a:ext cx="228600" cy="685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286" name="Text Box 62"/>
          <p:cNvSpPr txBox="1">
            <a:spLocks noChangeArrowheads="1"/>
          </p:cNvSpPr>
          <p:nvPr/>
        </p:nvSpPr>
        <p:spPr bwMode="auto">
          <a:xfrm>
            <a:off x="3733800" y="0"/>
            <a:ext cx="1600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cs typeface="+mn-cs"/>
              </a:rPr>
              <a:t>GOD</a:t>
            </a:r>
          </a:p>
        </p:txBody>
      </p:sp>
      <p:sp>
        <p:nvSpPr>
          <p:cNvPr id="52335" name="Text Box 111"/>
          <p:cNvSpPr txBox="1">
            <a:spLocks noChangeArrowheads="1"/>
          </p:cNvSpPr>
          <p:nvPr/>
        </p:nvSpPr>
        <p:spPr bwMode="auto">
          <a:xfrm>
            <a:off x="0" y="55626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b="1" i="1" dirty="0">
                <a:cs typeface="+mn-cs"/>
              </a:rPr>
              <a:t>Emphasis</a:t>
            </a:r>
            <a:endParaRPr lang="en-US" sz="2400" b="1" i="1" dirty="0">
              <a:cs typeface="+mn-cs"/>
            </a:endParaRPr>
          </a:p>
        </p:txBody>
      </p:sp>
      <p:sp>
        <p:nvSpPr>
          <p:cNvPr id="52342" name="Text Box 118"/>
          <p:cNvSpPr txBox="1">
            <a:spLocks noChangeArrowheads="1"/>
          </p:cNvSpPr>
          <p:nvPr/>
        </p:nvSpPr>
        <p:spPr bwMode="auto">
          <a:xfrm>
            <a:off x="2667000" y="564038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Lordship</a:t>
            </a:r>
            <a:endParaRPr lang="en-US" b="1" dirty="0">
              <a:cs typeface="+mn-cs"/>
            </a:endParaRPr>
          </a:p>
        </p:txBody>
      </p:sp>
      <p:sp>
        <p:nvSpPr>
          <p:cNvPr id="52343" name="Text Box 119"/>
          <p:cNvSpPr txBox="1">
            <a:spLocks noChangeArrowheads="1"/>
          </p:cNvSpPr>
          <p:nvPr/>
        </p:nvSpPr>
        <p:spPr bwMode="auto">
          <a:xfrm>
            <a:off x="1295400" y="5640388"/>
            <a:ext cx="1403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1600" b="1" dirty="0">
                <a:cs typeface="+mn-cs"/>
              </a:rPr>
              <a:t>Friendship</a:t>
            </a:r>
            <a:endParaRPr lang="en-US" b="1" dirty="0">
              <a:cs typeface="+mn-cs"/>
            </a:endParaRPr>
          </a:p>
        </p:txBody>
      </p:sp>
      <p:sp>
        <p:nvSpPr>
          <p:cNvPr id="52347" name="Text Box 123"/>
          <p:cNvSpPr txBox="1">
            <a:spLocks noChangeArrowheads="1"/>
          </p:cNvSpPr>
          <p:nvPr/>
        </p:nvSpPr>
        <p:spPr bwMode="auto">
          <a:xfrm>
            <a:off x="838200" y="6096000"/>
            <a:ext cx="7239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cs typeface="+mn-cs"/>
              </a:rPr>
              <a:t>Disciple’s Journey – Master Builder</a:t>
            </a:r>
            <a:endParaRPr lang="en-US" sz="3200" dirty="0">
              <a:cs typeface="+mn-cs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rot="16200000" flipH="1">
            <a:off x="2247900" y="476250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2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2239" grpId="0"/>
      <p:bldP spid="52240" grpId="0"/>
      <p:bldP spid="5129" grpId="0"/>
      <p:bldP spid="5131" grpId="0"/>
      <p:bldP spid="5132" grpId="0"/>
      <p:bldP spid="52247" grpId="0"/>
      <p:bldP spid="52248" grpId="0"/>
      <p:bldP spid="52342" grpId="0"/>
      <p:bldP spid="5234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2332</TotalTime>
  <Words>579</Words>
  <Application>Microsoft Office PowerPoint</Application>
  <PresentationFormat>On-screen Show (4:3)</PresentationFormat>
  <Paragraphs>256</Paragraphs>
  <Slides>17</Slides>
  <Notes>14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Theme1</vt:lpstr>
      <vt:lpstr>PowerPoint Presentation</vt:lpstr>
      <vt:lpstr>【自己評估】  我們靈命是否健康？</vt:lpstr>
      <vt:lpstr>VIDEO-1</vt:lpstr>
      <vt:lpstr>VIDEO-2</vt:lpstr>
      <vt:lpstr>PowerPoint Presentation</vt:lpstr>
      <vt:lpstr>PowerPoint Presentation</vt:lpstr>
      <vt:lpstr>PowerPoint Presentation</vt:lpstr>
      <vt:lpstr>Evangelism</vt:lpstr>
      <vt:lpstr>PowerPoint Presentation</vt:lpstr>
      <vt:lpstr>Nurture</vt:lpstr>
      <vt:lpstr>PowerPoint Presentation</vt:lpstr>
      <vt:lpstr>Discipling</vt:lpstr>
      <vt:lpstr>PowerPoint Presentation</vt:lpstr>
      <vt:lpstr>Multiplying Leaders</vt:lpstr>
      <vt:lpstr>PowerPoint Presentation</vt:lpstr>
      <vt:lpstr>Co-Laborers</vt:lpstr>
      <vt:lpstr>PowerPoint Presentation</vt:lpstr>
    </vt:vector>
  </TitlesOfParts>
  <Company>North American Mission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ldobbins</dc:creator>
  <cp:lastModifiedBy>james chuang</cp:lastModifiedBy>
  <cp:revision>172</cp:revision>
  <dcterms:created xsi:type="dcterms:W3CDTF">2010-12-01T15:45:52Z</dcterms:created>
  <dcterms:modified xsi:type="dcterms:W3CDTF">2013-09-25T02:34:36Z</dcterms:modified>
</cp:coreProperties>
</file>