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0" r:id="rId1"/>
  </p:sldMasterIdLst>
  <p:notesMasterIdLst>
    <p:notesMasterId r:id="rId33"/>
  </p:notesMasterIdLst>
  <p:handoutMasterIdLst>
    <p:handoutMasterId r:id="rId34"/>
  </p:handoutMasterIdLst>
  <p:sldIdLst>
    <p:sldId id="1373" r:id="rId2"/>
    <p:sldId id="1341" r:id="rId3"/>
    <p:sldId id="1342" r:id="rId4"/>
    <p:sldId id="1344" r:id="rId5"/>
    <p:sldId id="1343" r:id="rId6"/>
    <p:sldId id="1345" r:id="rId7"/>
    <p:sldId id="1346" r:id="rId8"/>
    <p:sldId id="1347" r:id="rId9"/>
    <p:sldId id="1348" r:id="rId10"/>
    <p:sldId id="1349" r:id="rId11"/>
    <p:sldId id="1350" r:id="rId12"/>
    <p:sldId id="1351" r:id="rId13"/>
    <p:sldId id="1369" r:id="rId14"/>
    <p:sldId id="1353" r:id="rId15"/>
    <p:sldId id="1354" r:id="rId16"/>
    <p:sldId id="1355" r:id="rId17"/>
    <p:sldId id="1356" r:id="rId18"/>
    <p:sldId id="1357" r:id="rId19"/>
    <p:sldId id="1360" r:id="rId20"/>
    <p:sldId id="1358" r:id="rId21"/>
    <p:sldId id="1367" r:id="rId22"/>
    <p:sldId id="1359" r:id="rId23"/>
    <p:sldId id="1368" r:id="rId24"/>
    <p:sldId id="1361" r:id="rId25"/>
    <p:sldId id="1362" r:id="rId26"/>
    <p:sldId id="1366" r:id="rId27"/>
    <p:sldId id="1363" r:id="rId28"/>
    <p:sldId id="1364" r:id="rId29"/>
    <p:sldId id="1372" r:id="rId30"/>
    <p:sldId id="1371" r:id="rId31"/>
    <p:sldId id="136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0000CC"/>
    <a:srgbClr val="990033"/>
    <a:srgbClr val="FFFF00"/>
    <a:srgbClr val="FFCCCC"/>
    <a:srgbClr val="99FFCC"/>
    <a:srgbClr val="FF0000"/>
    <a:srgbClr val="00CC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90" autoAdjust="0"/>
  </p:normalViewPr>
  <p:slideViewPr>
    <p:cSldViewPr>
      <p:cViewPr varScale="1">
        <p:scale>
          <a:sx n="69" d="100"/>
          <a:sy n="69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D96D39A-21C2-4959-B78D-6C4975196D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80488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1BDC7F8-293C-40FE-B412-9523C3FC5E4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66055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677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lnSpcReduction="10000"/>
          </a:bodyPr>
          <a:lstStyle/>
          <a:p>
            <a:r>
              <a:rPr lang="en-US" altLang="zh-TW" sz="4000" dirty="0"/>
              <a:t>19.</a:t>
            </a:r>
            <a:r>
              <a:rPr lang="zh-TW" altLang="en-US" sz="4000" dirty="0"/>
              <a:t>又吩咐第二、第三，和一切趕群畜的人說：你們遇見以掃的時候也要這樣對他說；</a:t>
            </a:r>
          </a:p>
          <a:p>
            <a:r>
              <a:rPr lang="en-US" altLang="zh-TW" sz="4000" dirty="0"/>
              <a:t>20.</a:t>
            </a:r>
            <a:r>
              <a:rPr lang="zh-TW" altLang="en-US" sz="4000" dirty="0"/>
              <a:t>並且你們要說：你僕人雅各在我們後邊。因雅各心裡說：我藉著在我前頭去的</a:t>
            </a:r>
            <a:r>
              <a:rPr lang="zh-TW" altLang="en-US" sz="4000" b="1" u="sng" dirty="0">
                <a:solidFill>
                  <a:srgbClr val="FF0000"/>
                </a:solidFill>
              </a:rPr>
              <a:t>禮物解他的恨</a:t>
            </a:r>
            <a:r>
              <a:rPr lang="zh-TW" altLang="en-US" sz="4000" dirty="0"/>
              <a:t>，然後再見他的面，或者他容納我。</a:t>
            </a:r>
          </a:p>
          <a:p>
            <a:r>
              <a:rPr lang="en-US" altLang="zh-TW" sz="4000" dirty="0"/>
              <a:t>21.</a:t>
            </a:r>
            <a:r>
              <a:rPr lang="zh-TW" altLang="en-US" sz="4000" dirty="0"/>
              <a:t>於是</a:t>
            </a:r>
            <a:r>
              <a:rPr lang="zh-TW" altLang="en-US" sz="4000" b="1" u="sng" dirty="0">
                <a:solidFill>
                  <a:srgbClr val="FF0000"/>
                </a:solidFill>
              </a:rPr>
              <a:t>禮物先過去了</a:t>
            </a:r>
            <a:r>
              <a:rPr lang="zh-TW" altLang="en-US" sz="4000" dirty="0"/>
              <a:t>；那夜，雅各在隊中住宿。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26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箴</a:t>
            </a:r>
            <a:r>
              <a:rPr lang="en-US" altLang="zh-TW" sz="4000" dirty="0"/>
              <a:t>18:16 </a:t>
            </a:r>
            <a:r>
              <a:rPr lang="zh-TW" altLang="en-US" sz="4000" dirty="0"/>
              <a:t>人的禮物為他開路，引他到高位的人面前。</a:t>
            </a:r>
          </a:p>
          <a:p>
            <a:r>
              <a:rPr lang="zh-TW" altLang="en-US" sz="4000" dirty="0"/>
              <a:t>箴</a:t>
            </a:r>
            <a:r>
              <a:rPr lang="en-US" altLang="zh-TW" sz="4000" dirty="0"/>
              <a:t>21:14 </a:t>
            </a:r>
            <a:r>
              <a:rPr lang="zh-TW" altLang="en-US" sz="4000" dirty="0"/>
              <a:t>暗中送的禮物挽回怒</a:t>
            </a:r>
            <a:r>
              <a:rPr lang="zh-TW" altLang="en-US" sz="4000" dirty="0" smtClean="0"/>
              <a:t>氣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9831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二、神人的摔跤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355160" cy="5328592"/>
          </a:xfrm>
        </p:spPr>
        <p:txBody>
          <a:bodyPr/>
          <a:lstStyle/>
          <a:p>
            <a:r>
              <a:rPr lang="en-US" altLang="zh-TW" sz="3600" dirty="0" smtClean="0"/>
              <a:t>24.</a:t>
            </a:r>
            <a:r>
              <a:rPr lang="zh-TW" altLang="en-US" sz="3600" dirty="0" smtClean="0"/>
              <a:t>只</a:t>
            </a:r>
            <a:r>
              <a:rPr lang="zh-TW" altLang="en-US" sz="3600" dirty="0"/>
              <a:t>剩下雅各一人。有一個人來和他摔跤，直到黎明。</a:t>
            </a:r>
          </a:p>
          <a:p>
            <a:r>
              <a:rPr lang="en-US" altLang="zh-TW" sz="3600" dirty="0" smtClean="0"/>
              <a:t>25.</a:t>
            </a:r>
            <a:r>
              <a:rPr lang="zh-TW" altLang="en-US" sz="3600" dirty="0" smtClean="0"/>
              <a:t>那</a:t>
            </a:r>
            <a:r>
              <a:rPr lang="zh-TW" altLang="en-US" sz="3600" dirty="0"/>
              <a:t>人見自己勝不過他，就將他的大腿窩摸了一把，雅各的大腿窩正在摔跤的時候就扭了。</a:t>
            </a:r>
          </a:p>
          <a:p>
            <a:r>
              <a:rPr lang="en-US" altLang="zh-TW" sz="3600" dirty="0" smtClean="0"/>
              <a:t>26.</a:t>
            </a:r>
            <a:r>
              <a:rPr lang="zh-TW" altLang="en-US" sz="3600" dirty="0" smtClean="0"/>
              <a:t>那</a:t>
            </a:r>
            <a:r>
              <a:rPr lang="zh-TW" altLang="en-US" sz="3600" dirty="0"/>
              <a:t>人說：天黎明了，容我去吧！雅各說：你不給我祝福，我就不容你去。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02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" y="0"/>
            <a:ext cx="9207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07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你是否覺得長期以來你一直追尋、珍愛的某些東西，你必須放棄？</a:t>
            </a:r>
          </a:p>
          <a:p>
            <a:r>
              <a:rPr lang="zh-TW" altLang="en-US" sz="3600" dirty="0"/>
              <a:t>你是否明明知道應當全人順服在神面前，卻在你裏面有一股強烈悖逆的意願，使你無法向神降服？</a:t>
            </a:r>
          </a:p>
          <a:p>
            <a:r>
              <a:rPr lang="zh-TW" altLang="en-US" sz="3600" dirty="0"/>
              <a:t>你是否覺得陷於兩難之間，一端是神的靈，一端是你自己的選擇？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089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1. </a:t>
            </a:r>
            <a:r>
              <a:rPr lang="zh-TW" altLang="en-US" dirty="0">
                <a:solidFill>
                  <a:srgbClr val="D60093"/>
                </a:solidFill>
              </a:rPr>
              <a:t>三個問題</a:t>
            </a:r>
            <a:r>
              <a:rPr lang="zh-TW" altLang="en-US" dirty="0" smtClean="0">
                <a:solidFill>
                  <a:srgbClr val="D60093"/>
                </a:solidFill>
              </a:rPr>
              <a:t>？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27168" cy="5256584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a</a:t>
            </a:r>
            <a:r>
              <a:rPr lang="en-US" altLang="zh-TW" sz="3200" dirty="0"/>
              <a:t>. </a:t>
            </a:r>
            <a:r>
              <a:rPr lang="zh-TW" altLang="en-US" sz="3200" dirty="0"/>
              <a:t>雅各怎麼</a:t>
            </a:r>
            <a:r>
              <a:rPr lang="zh-TW" altLang="en-US" sz="3200" b="1" u="sng" dirty="0">
                <a:solidFill>
                  <a:srgbClr val="FF0000"/>
                </a:solidFill>
              </a:rPr>
              <a:t>敵友不分</a:t>
            </a:r>
            <a:r>
              <a:rPr lang="zh-TW" altLang="en-US" sz="3200" dirty="0"/>
              <a:t>，居然和天使摔跤了一整個晚上？</a:t>
            </a:r>
          </a:p>
          <a:p>
            <a:r>
              <a:rPr lang="en-US" altLang="zh-TW" sz="3200" dirty="0"/>
              <a:t>b. </a:t>
            </a:r>
            <a:r>
              <a:rPr lang="zh-TW" altLang="en-US" sz="3200" dirty="0"/>
              <a:t>如果是友人，撫摸或按摩，目的通常是讓人身體舒服！天使摸雅各的大腿，不但沒有讓雅各舒服些，反而讓他瘸腿，以致</a:t>
            </a:r>
            <a:r>
              <a:rPr lang="zh-TW" altLang="en-US" sz="3200" b="1" u="sng" dirty="0">
                <a:solidFill>
                  <a:srgbClr val="FF0000"/>
                </a:solidFill>
              </a:rPr>
              <a:t>留下一生忘不了的傷痛</a:t>
            </a:r>
            <a:r>
              <a:rPr lang="zh-TW" altLang="en-US" sz="3200" dirty="0"/>
              <a:t>。</a:t>
            </a:r>
          </a:p>
          <a:p>
            <a:r>
              <a:rPr lang="en-US" altLang="zh-TW" sz="3200" dirty="0"/>
              <a:t>c. </a:t>
            </a:r>
            <a:r>
              <a:rPr lang="zh-TW" altLang="en-US" sz="3200" dirty="0"/>
              <a:t>一般人碰到作對的人要離開，應該是高興都來不及，恨不得他立刻離開，雅各卻相反，不但不讓扭傷他的人離開，</a:t>
            </a:r>
            <a:r>
              <a:rPr lang="zh-TW" altLang="en-US" sz="3200" b="1" u="sng" dirty="0">
                <a:solidFill>
                  <a:srgbClr val="FF0000"/>
                </a:solidFill>
              </a:rPr>
              <a:t>還要得到他的祝福</a:t>
            </a:r>
            <a:r>
              <a:rPr lang="zh-TW" altLang="en-US" sz="3200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3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2. </a:t>
            </a:r>
            <a:r>
              <a:rPr lang="zh-TW" altLang="en-US" dirty="0">
                <a:solidFill>
                  <a:srgbClr val="D60093"/>
                </a:solidFill>
              </a:rPr>
              <a:t>生命的奧祕與真</a:t>
            </a:r>
            <a:r>
              <a:rPr lang="zh-TW" altLang="en-US" dirty="0" smtClean="0">
                <a:solidFill>
                  <a:srgbClr val="D60093"/>
                </a:solidFill>
              </a:rPr>
              <a:t>理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27168" cy="5256584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a</a:t>
            </a:r>
            <a:r>
              <a:rPr lang="en-US" altLang="zh-TW" sz="3600" dirty="0"/>
              <a:t>. </a:t>
            </a:r>
            <a:r>
              <a:rPr lang="zh-TW" altLang="en-US" sz="3600" b="1" u="sng" dirty="0">
                <a:solidFill>
                  <a:srgbClr val="FF0000"/>
                </a:solidFill>
              </a:rPr>
              <a:t>敵人與祝福</a:t>
            </a:r>
            <a:r>
              <a:rPr lang="zh-TW" altLang="en-US" sz="3600" dirty="0"/>
              <a:t>常是一件事情的兩面，事先不易看的清楚！</a:t>
            </a:r>
          </a:p>
          <a:p>
            <a:r>
              <a:rPr lang="en-US" altLang="zh-TW" sz="3600" dirty="0"/>
              <a:t>b. </a:t>
            </a:r>
            <a:r>
              <a:rPr lang="zh-TW" altLang="en-US" sz="3600" dirty="0"/>
              <a:t>我們要有心理準備，</a:t>
            </a:r>
            <a:r>
              <a:rPr lang="zh-TW" altLang="en-US" sz="3600" b="1" u="sng" dirty="0">
                <a:solidFill>
                  <a:srgbClr val="FF0000"/>
                </a:solidFill>
              </a:rPr>
              <a:t>祝福與一生忘不了的傷痛</a:t>
            </a:r>
            <a:r>
              <a:rPr lang="zh-TW" altLang="en-US" sz="3600" dirty="0"/>
              <a:t>，常常是密切連在一起的。</a:t>
            </a:r>
          </a:p>
          <a:p>
            <a:r>
              <a:rPr lang="en-US" altLang="zh-TW" sz="3600" dirty="0"/>
              <a:t>c. </a:t>
            </a:r>
            <a:r>
              <a:rPr lang="zh-TW" altLang="en-US" sz="3600" dirty="0"/>
              <a:t>生命的奧秘是，面對打擊，要向雅各一樣祈求：</a:t>
            </a:r>
            <a:r>
              <a:rPr lang="en-US" altLang="zh-TW" sz="3600" dirty="0"/>
              <a:t>『</a:t>
            </a:r>
            <a:r>
              <a:rPr lang="zh-TW" altLang="en-US" sz="3600" b="1" u="sng" dirty="0">
                <a:solidFill>
                  <a:srgbClr val="0000CC"/>
                </a:solidFill>
              </a:rPr>
              <a:t>你不給我祝福，我就不容你去。</a:t>
            </a:r>
            <a:r>
              <a:rPr lang="en-US" altLang="zh-TW" sz="3600" dirty="0"/>
              <a:t>』</a:t>
            </a:r>
            <a:r>
              <a:rPr lang="zh-TW" altLang="en-US" sz="3600" dirty="0"/>
              <a:t>（</a:t>
            </a:r>
            <a:r>
              <a:rPr lang="en-US" altLang="zh-TW" sz="3600" dirty="0"/>
              <a:t>32:26</a:t>
            </a:r>
            <a:r>
              <a:rPr lang="zh-TW" altLang="en-US" sz="3600" dirty="0"/>
              <a:t>）直到那未知的祝福來臨。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89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仇人</a:t>
            </a:r>
            <a:r>
              <a:rPr lang="en-US" altLang="zh-TW" dirty="0" smtClean="0">
                <a:solidFill>
                  <a:srgbClr val="D60093"/>
                </a:solidFill>
              </a:rPr>
              <a:t>&amp;</a:t>
            </a:r>
            <a:r>
              <a:rPr lang="zh-TW" altLang="en-US" dirty="0" smtClean="0">
                <a:solidFill>
                  <a:srgbClr val="D60093"/>
                </a:solidFill>
              </a:rPr>
              <a:t>恩人</a:t>
            </a:r>
            <a:endParaRPr lang="en-US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Users\angel\Desktop\shanghai-yieh-united-corporation-elevato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6358"/>
            <a:ext cx="4788361" cy="319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gel\Desktop\s2_53ba3be3266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1710570" cy="3298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22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3. </a:t>
            </a:r>
            <a:r>
              <a:rPr lang="zh-TW" altLang="en-US" dirty="0">
                <a:solidFill>
                  <a:srgbClr val="D60093"/>
                </a:solidFill>
              </a:rPr>
              <a:t>得著祝</a:t>
            </a:r>
            <a:r>
              <a:rPr lang="zh-TW" altLang="en-US" dirty="0" smtClean="0">
                <a:solidFill>
                  <a:srgbClr val="D60093"/>
                </a:solidFill>
              </a:rPr>
              <a:t>福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27.</a:t>
            </a:r>
            <a:r>
              <a:rPr lang="zh-TW" altLang="en-US" sz="3200" dirty="0" smtClean="0"/>
              <a:t>那</a:t>
            </a:r>
            <a:r>
              <a:rPr lang="zh-TW" altLang="en-US" sz="3200" dirty="0"/>
              <a:t>人說：你名叫什麼？他說：我名叫雅各。</a:t>
            </a:r>
          </a:p>
          <a:p>
            <a:r>
              <a:rPr lang="en-US" altLang="zh-TW" sz="3200" dirty="0" smtClean="0"/>
              <a:t>28.</a:t>
            </a:r>
            <a:r>
              <a:rPr lang="zh-TW" altLang="en-US" sz="3200" dirty="0" smtClean="0"/>
              <a:t>那</a:t>
            </a:r>
            <a:r>
              <a:rPr lang="zh-TW" altLang="en-US" sz="3200" dirty="0"/>
              <a:t>人說：你的名不要再叫雅各，要叫以色列；因為你與神與人較力，都得了勝。</a:t>
            </a:r>
          </a:p>
          <a:p>
            <a:r>
              <a:rPr lang="en-US" altLang="zh-TW" sz="3200" dirty="0" smtClean="0"/>
              <a:t>29.</a:t>
            </a:r>
            <a:r>
              <a:rPr lang="zh-TW" altLang="en-US" sz="3200" dirty="0" smtClean="0"/>
              <a:t>雅</a:t>
            </a:r>
            <a:r>
              <a:rPr lang="zh-TW" altLang="en-US" sz="3200" dirty="0"/>
              <a:t>各問他說：請將你的名告訴我。那人說：何必問我的名？於是在那裡給雅各祝福。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58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a. </a:t>
            </a:r>
            <a:r>
              <a:rPr lang="zh-TW" altLang="en-US" dirty="0">
                <a:solidFill>
                  <a:srgbClr val="D60093"/>
                </a:solidFill>
              </a:rPr>
              <a:t>改變名字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從</a:t>
            </a:r>
            <a:r>
              <a:rPr lang="zh-TW" altLang="en-US" sz="4000" dirty="0"/>
              <a:t>欺詐者、陰謀者、騙子改換成神的王子！成為尊貴的一位！從倚靠自己緊抓不放的人生；成為降服神，倚靠神的人生！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47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D60093"/>
                </a:solidFill>
              </a:rPr>
              <a:t>一、人際關係破裂帶來的痛</a:t>
            </a:r>
            <a:r>
              <a:rPr lang="zh-TW" altLang="en-US" dirty="0" smtClean="0">
                <a:solidFill>
                  <a:srgbClr val="D60093"/>
                </a:solidFill>
              </a:rPr>
              <a:t>苦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99176" cy="5328592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雅</a:t>
            </a:r>
            <a:r>
              <a:rPr lang="zh-TW" altLang="en-US" sz="4000" dirty="0"/>
              <a:t>各打發人先往西珥地去，就是以東地，</a:t>
            </a:r>
            <a:r>
              <a:rPr lang="zh-TW" altLang="en-US" sz="4000" b="1" u="sng" dirty="0">
                <a:solidFill>
                  <a:srgbClr val="FF0000"/>
                </a:solidFill>
              </a:rPr>
              <a:t>見他哥哥以掃</a:t>
            </a:r>
            <a:r>
              <a:rPr lang="zh-TW" altLang="en-US" sz="4000" dirty="0"/>
              <a:t>，</a:t>
            </a:r>
          </a:p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吩</a:t>
            </a:r>
            <a:r>
              <a:rPr lang="zh-TW" altLang="en-US" sz="4000" dirty="0"/>
              <a:t>咐他們說：你們對我主以掃說：你的僕人雅各這樣說：我在拉班那裡寄居，直到如今。</a:t>
            </a:r>
          </a:p>
          <a:p>
            <a:r>
              <a:rPr lang="en-US" altLang="zh-TW" sz="4000" dirty="0" smtClean="0"/>
              <a:t>5.</a:t>
            </a:r>
            <a:r>
              <a:rPr lang="zh-TW" altLang="en-US" sz="4000" dirty="0" smtClean="0"/>
              <a:t>我</a:t>
            </a:r>
            <a:r>
              <a:rPr lang="zh-TW" altLang="en-US" sz="4000" dirty="0"/>
              <a:t>有牛、驢、羊群、僕婢，現在打發人來報告我主，</a:t>
            </a:r>
            <a:r>
              <a:rPr lang="zh-TW" altLang="en-US" sz="4000" b="1" u="sng" dirty="0">
                <a:solidFill>
                  <a:srgbClr val="0000CC"/>
                </a:solidFill>
              </a:rPr>
              <a:t>為要在你眼前蒙恩</a:t>
            </a:r>
            <a:r>
              <a:rPr lang="zh-TW" altLang="en-US" sz="4000" b="1" u="sng" dirty="0" smtClean="0">
                <a:solidFill>
                  <a:srgbClr val="0000CC"/>
                </a:solidFill>
              </a:rPr>
              <a:t>。</a:t>
            </a:r>
            <a:endParaRPr lang="zh-TW" altLang="en-US" sz="40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49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b. </a:t>
            </a:r>
            <a:r>
              <a:rPr lang="zh-TW" altLang="en-US" dirty="0">
                <a:solidFill>
                  <a:srgbClr val="D60093"/>
                </a:solidFill>
              </a:rPr>
              <a:t>得著能力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你</a:t>
            </a:r>
            <a:r>
              <a:rPr lang="zh-TW" altLang="en-US" sz="3200" dirty="0"/>
              <a:t>與神與人較力都得勝了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r>
              <a:rPr lang="zh-TW" altLang="en-US" sz="3200" dirty="0" smtClean="0"/>
              <a:t>過</a:t>
            </a:r>
            <a:r>
              <a:rPr lang="zh-TW" altLang="en-US" sz="3200" dirty="0"/>
              <a:t>去是靠著自己的能力</a:t>
            </a:r>
            <a:r>
              <a:rPr lang="zh-TW" altLang="en-US" sz="3200" dirty="0" smtClean="0"/>
              <a:t>！如今得</a:t>
            </a:r>
            <a:r>
              <a:rPr lang="zh-TW" altLang="en-US" sz="3200" dirty="0"/>
              <a:t>著神的能力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r>
              <a:rPr lang="zh-TW" altLang="en-US" sz="3200" dirty="0" smtClean="0"/>
              <a:t>雅</a:t>
            </a:r>
            <a:r>
              <a:rPr lang="zh-TW" altLang="en-US" sz="3200" dirty="0"/>
              <a:t>各的大腿瘸了！他失去自己的能力！卻得著神的能力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endParaRPr lang="en-US" altLang="zh-TW" dirty="0"/>
          </a:p>
          <a:p>
            <a:endParaRPr lang="en-US" dirty="0"/>
          </a:p>
        </p:txBody>
      </p:sp>
      <p:pic>
        <p:nvPicPr>
          <p:cNvPr id="4098" name="Picture 2" descr="C:\Users\angel\Desktop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2958"/>
            <a:ext cx="3600400" cy="259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76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正如保羅在林前</a:t>
            </a:r>
            <a:r>
              <a:rPr lang="en-US" altLang="zh-TW" sz="4000" dirty="0"/>
              <a:t>12:9~10『</a:t>
            </a:r>
            <a:r>
              <a:rPr lang="zh-TW" altLang="en-US" sz="4000" dirty="0"/>
              <a:t>我更喜歡誇我自己的軟弱，好叫基督的能力覆庇我，我為基督的緣故，就以軟弱、凌辱、急難、逼迫、困苦為可喜樂的！</a:t>
            </a:r>
            <a:r>
              <a:rPr lang="zh-TW" altLang="en-US" sz="4000" b="1" u="sng" dirty="0">
                <a:solidFill>
                  <a:srgbClr val="FF0000"/>
                </a:solidFill>
              </a:rPr>
              <a:t>因我在甚麼時候軟弱，甚時候就剛強了。</a:t>
            </a:r>
            <a:r>
              <a:rPr lang="en-US" altLang="zh-TW" sz="4000" dirty="0"/>
              <a:t>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247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c.</a:t>
            </a:r>
            <a:r>
              <a:rPr lang="zh-TW" altLang="en-US" dirty="0">
                <a:solidFill>
                  <a:srgbClr val="D60093"/>
                </a:solidFill>
              </a:rPr>
              <a:t> 遇見神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30.</a:t>
            </a:r>
            <a:r>
              <a:rPr lang="zh-TW" altLang="en-US" sz="4000" dirty="0"/>
              <a:t>雅各便給那地方起名叫毘努伊勒</a:t>
            </a:r>
            <a:r>
              <a:rPr lang="en-US" altLang="zh-TW" sz="4000" dirty="0"/>
              <a:t>【</a:t>
            </a:r>
            <a:r>
              <a:rPr lang="zh-TW" altLang="en-US" sz="4000" dirty="0"/>
              <a:t>就是神之面的意思</a:t>
            </a:r>
            <a:r>
              <a:rPr lang="en-US" altLang="zh-TW" sz="4000" dirty="0"/>
              <a:t>】</a:t>
            </a:r>
            <a:r>
              <a:rPr lang="zh-TW" altLang="en-US" sz="4000" dirty="0"/>
              <a:t>，意思說：</a:t>
            </a:r>
            <a:r>
              <a:rPr lang="zh-TW" altLang="en-US" sz="4000" b="1" u="sng" dirty="0">
                <a:solidFill>
                  <a:srgbClr val="FF0000"/>
                </a:solidFill>
              </a:rPr>
              <a:t>我面對面見了神</a:t>
            </a:r>
            <a:r>
              <a:rPr lang="zh-TW" altLang="en-US" sz="4000" dirty="0"/>
              <a:t>，我的性命仍得保全。</a:t>
            </a:r>
          </a:p>
          <a:p>
            <a:endParaRPr lang="en-US" dirty="0"/>
          </a:p>
        </p:txBody>
      </p:sp>
      <p:pic>
        <p:nvPicPr>
          <p:cNvPr id="5123" name="Picture 3" descr="C:\Users\angel\Desktop\0728b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955596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65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427168" cy="597666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雅</a:t>
            </a:r>
            <a:r>
              <a:rPr lang="zh-TW" altLang="en-US" sz="3200" dirty="0"/>
              <a:t>各：</a:t>
            </a:r>
            <a:r>
              <a:rPr lang="en-US" altLang="zh-TW" sz="3200" dirty="0"/>
              <a:t>『</a:t>
            </a:r>
            <a:r>
              <a:rPr lang="zh-TW" altLang="en-US" sz="3200" dirty="0"/>
              <a:t>我面對面見了神</a:t>
            </a:r>
            <a:r>
              <a:rPr lang="en-US" altLang="zh-TW" sz="3200" dirty="0"/>
              <a:t>』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當</a:t>
            </a:r>
            <a:r>
              <a:rPr lang="zh-TW" altLang="en-US" sz="3200" dirty="0"/>
              <a:t>約伯受了極大的苦而經歷神的教導後，他說：</a:t>
            </a:r>
            <a:r>
              <a:rPr lang="en-US" altLang="zh-TW" sz="3200" dirty="0"/>
              <a:t>『</a:t>
            </a:r>
            <a:r>
              <a:rPr lang="zh-TW" altLang="en-US" sz="3200" dirty="0"/>
              <a:t>從前我風聞有你，如今我親眼見你。</a:t>
            </a:r>
            <a:r>
              <a:rPr lang="en-US" altLang="zh-TW" sz="3200" dirty="0"/>
              <a:t>』</a:t>
            </a:r>
          </a:p>
          <a:p>
            <a:r>
              <a:rPr lang="zh-TW" altLang="en-US" sz="3200" dirty="0"/>
              <a:t>生命就在這裏彰顯出來！有神的同在才是天堂！我們是否曾經面對面見過神呢？</a:t>
            </a:r>
          </a:p>
          <a:p>
            <a:r>
              <a:rPr lang="zh-TW" altLang="en-US" sz="3200" dirty="0"/>
              <a:t>除非你全然的降服！除非拿掉你生命中不肯屈服神的那一部份！</a:t>
            </a:r>
          </a:p>
          <a:p>
            <a:r>
              <a:rPr lang="zh-TW" altLang="en-US" sz="3200" dirty="0"/>
              <a:t>不然你見不到神自己！那麼你的生命就不夠有深度！你也無法有雅各與約伯的經歷！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245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d.</a:t>
            </a:r>
            <a:r>
              <a:rPr lang="zh-TW" altLang="en-US" dirty="0" smtClean="0">
                <a:solidFill>
                  <a:srgbClr val="D60093"/>
                </a:solidFill>
              </a:rPr>
              <a:t>被神用的人都是瘸著腿走路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31.</a:t>
            </a:r>
            <a:r>
              <a:rPr lang="zh-TW" altLang="en-US" sz="4000" dirty="0"/>
              <a:t>日頭剛出來的時候，雅各經過毘努伊勒，他的</a:t>
            </a:r>
            <a:r>
              <a:rPr lang="zh-TW" altLang="en-US" sz="4000" b="1" u="sng" dirty="0">
                <a:solidFill>
                  <a:srgbClr val="FF0000"/>
                </a:solidFill>
              </a:rPr>
              <a:t>大腿就瘸了</a:t>
            </a:r>
            <a:r>
              <a:rPr lang="zh-TW" altLang="en-US" sz="4000" dirty="0"/>
              <a:t>。</a:t>
            </a:r>
          </a:p>
          <a:p>
            <a:r>
              <a:rPr lang="en-US" altLang="zh-TW" sz="4000" dirty="0"/>
              <a:t>32.</a:t>
            </a:r>
            <a:r>
              <a:rPr lang="zh-TW" altLang="en-US" sz="4000" dirty="0"/>
              <a:t>故此，以色列人不吃大腿窩的筋，直到今日，因為那人摸了雅各大腿窩的筋。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54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D60093"/>
                </a:solidFill>
              </a:rPr>
              <a:t/>
            </a:r>
            <a:br>
              <a:rPr lang="zh-TW" altLang="en-US" dirty="0">
                <a:solidFill>
                  <a:srgbClr val="D60093"/>
                </a:solidFill>
              </a:rPr>
            </a:br>
            <a:r>
              <a:rPr lang="zh-TW" altLang="en-US" dirty="0" smtClean="0">
                <a:solidFill>
                  <a:srgbClr val="D60093"/>
                </a:solidFill>
              </a:rPr>
              <a:t>三</a:t>
            </a:r>
            <a:r>
              <a:rPr lang="zh-TW" altLang="en-US" dirty="0">
                <a:solidFill>
                  <a:srgbClr val="D60093"/>
                </a:solidFill>
              </a:rPr>
              <a:t>、和好帶下祝</a:t>
            </a:r>
            <a:r>
              <a:rPr lang="zh-TW" altLang="en-US" dirty="0" smtClean="0">
                <a:solidFill>
                  <a:srgbClr val="D60093"/>
                </a:solidFill>
              </a:rPr>
              <a:t>福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雅</a:t>
            </a:r>
            <a:r>
              <a:rPr lang="zh-TW" altLang="en-US" sz="3600" dirty="0"/>
              <a:t>各舉目觀看，見以掃來了，後頭跟著四百人，他就把孩子們分開交給利亞、拉結，和兩個使女，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並</a:t>
            </a:r>
            <a:r>
              <a:rPr lang="zh-TW" altLang="en-US" sz="3600" dirty="0"/>
              <a:t>且叫兩個使女和他們的孩子在前頭，利亞和他的孩子在後頭，拉結和約瑟在儘後頭。</a:t>
            </a:r>
          </a:p>
          <a:p>
            <a:r>
              <a:rPr lang="en-US" altLang="zh-TW" sz="3600" dirty="0" smtClean="0"/>
              <a:t>3.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他</a:t>
            </a:r>
            <a:r>
              <a:rPr lang="zh-TW" altLang="en-US" sz="3600" b="1" u="sng" dirty="0">
                <a:solidFill>
                  <a:srgbClr val="FF0000"/>
                </a:solidFill>
              </a:rPr>
              <a:t>自己在他們前頭過去</a:t>
            </a:r>
            <a:r>
              <a:rPr lang="zh-TW" altLang="en-US" sz="3600" dirty="0"/>
              <a:t>，一連七次俯伏在地才就近他哥哥。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1926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1.</a:t>
            </a:r>
            <a:r>
              <a:rPr lang="zh-TW" altLang="en-US" dirty="0">
                <a:solidFill>
                  <a:srgbClr val="D60093"/>
                </a:solidFill>
              </a:rPr>
              <a:t>生命的更</a:t>
            </a:r>
            <a:r>
              <a:rPr lang="zh-TW" altLang="en-US" dirty="0" smtClean="0">
                <a:solidFill>
                  <a:srgbClr val="D60093"/>
                </a:solidFill>
              </a:rPr>
              <a:t>新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355160" cy="4987936"/>
          </a:xfrm>
        </p:spPr>
        <p:txBody>
          <a:bodyPr/>
          <a:lstStyle/>
          <a:p>
            <a:r>
              <a:rPr lang="zh-TW" altLang="en-US" sz="3600" dirty="0" smtClean="0"/>
              <a:t>雅</a:t>
            </a:r>
            <a:r>
              <a:rPr lang="zh-TW" altLang="en-US" sz="3600" dirty="0"/>
              <a:t>各從</a:t>
            </a:r>
            <a:r>
              <a:rPr lang="en-US" altLang="zh-TW" sz="3600" dirty="0"/>
              <a:t>32:23</a:t>
            </a:r>
            <a:r>
              <a:rPr lang="zh-TW" altLang="en-US" sz="3600" dirty="0"/>
              <a:t>先叫別人過去</a:t>
            </a:r>
            <a:r>
              <a:rPr lang="zh-TW" altLang="en-US" sz="3600" dirty="0" smtClean="0"/>
              <a:t>！</a:t>
            </a:r>
            <a:endParaRPr lang="en-US" altLang="zh-TW" sz="3600" dirty="0" smtClean="0"/>
          </a:p>
          <a:p>
            <a:r>
              <a:rPr lang="zh-TW" altLang="en-US" sz="3600" dirty="0" smtClean="0"/>
              <a:t>更</a:t>
            </a:r>
            <a:r>
              <a:rPr lang="zh-TW" altLang="en-US" sz="3600" dirty="0"/>
              <a:t>新成</a:t>
            </a:r>
            <a:r>
              <a:rPr lang="en-US" altLang="zh-TW" sz="3600" dirty="0"/>
              <a:t>33:3</a:t>
            </a:r>
            <a:r>
              <a:rPr lang="zh-TW" altLang="en-US" sz="3600" dirty="0"/>
              <a:t>他自己在前頭過去！</a:t>
            </a:r>
          </a:p>
          <a:p>
            <a:r>
              <a:rPr lang="zh-TW" altLang="en-US" dirty="0"/>
              <a:t> </a:t>
            </a:r>
            <a:endParaRPr lang="en-US" altLang="zh-TW" dirty="0" smtClean="0"/>
          </a:p>
          <a:p>
            <a:r>
              <a:rPr lang="zh-TW" altLang="en-US" sz="3200" b="1" i="1" u="sng" dirty="0" smtClean="0">
                <a:solidFill>
                  <a:srgbClr val="0000CC"/>
                </a:solidFill>
              </a:rPr>
              <a:t>他</a:t>
            </a:r>
            <a:r>
              <a:rPr lang="zh-TW" altLang="en-US" sz="3200" b="1" i="1" u="sng" dirty="0">
                <a:solidFill>
                  <a:srgbClr val="0000CC"/>
                </a:solidFill>
              </a:rPr>
              <a:t>有信心不再逃避</a:t>
            </a:r>
            <a:r>
              <a:rPr lang="zh-TW" altLang="en-US" sz="3200" b="1" i="1" u="sng" dirty="0" smtClean="0">
                <a:solidFill>
                  <a:srgbClr val="0000CC"/>
                </a:solidFill>
              </a:rPr>
              <a:t>。</a:t>
            </a:r>
            <a:endParaRPr lang="en-US" altLang="zh-TW" sz="3200" b="1" i="1" u="sng" dirty="0" smtClean="0">
              <a:solidFill>
                <a:srgbClr val="0000CC"/>
              </a:solidFill>
            </a:endParaRPr>
          </a:p>
          <a:p>
            <a:r>
              <a:rPr lang="zh-TW" altLang="en-US" sz="3200" b="1" i="1" u="sng" dirty="0" smtClean="0">
                <a:solidFill>
                  <a:srgbClr val="0000CC"/>
                </a:solidFill>
              </a:rPr>
              <a:t>他</a:t>
            </a:r>
            <a:r>
              <a:rPr lang="zh-TW" altLang="en-US" sz="3200" b="1" i="1" u="sng" dirty="0">
                <a:solidFill>
                  <a:srgbClr val="0000CC"/>
                </a:solidFill>
              </a:rPr>
              <a:t>知道神會為他負責到</a:t>
            </a:r>
            <a:r>
              <a:rPr lang="zh-TW" altLang="en-US" sz="3200" b="1" i="1" u="sng" dirty="0" smtClean="0">
                <a:solidFill>
                  <a:srgbClr val="0000CC"/>
                </a:solidFill>
              </a:rPr>
              <a:t>底</a:t>
            </a:r>
            <a:endParaRPr lang="en-US" altLang="zh-TW" sz="3200" b="1" i="1" u="sng" dirty="0" smtClean="0">
              <a:solidFill>
                <a:srgbClr val="0000CC"/>
              </a:solidFill>
            </a:endParaRPr>
          </a:p>
          <a:p>
            <a:r>
              <a:rPr lang="zh-TW" altLang="en-US" sz="3200" b="1" i="1" u="sng" dirty="0" smtClean="0">
                <a:solidFill>
                  <a:srgbClr val="0000CC"/>
                </a:solidFill>
              </a:rPr>
              <a:t>他</a:t>
            </a:r>
            <a:r>
              <a:rPr lang="zh-TW" altLang="en-US" sz="3200" b="1" i="1" u="sng" dirty="0">
                <a:solidFill>
                  <a:srgbClr val="0000CC"/>
                </a:solidFill>
              </a:rPr>
              <a:t>不再倚靠自己的籌算和計劃</a:t>
            </a:r>
            <a:r>
              <a:rPr lang="zh-TW" altLang="en-US" sz="3200" b="1" i="1" u="sng" dirty="0" smtClean="0">
                <a:solidFill>
                  <a:srgbClr val="0000CC"/>
                </a:solidFill>
              </a:rPr>
              <a:t>！</a:t>
            </a:r>
            <a:endParaRPr lang="en-US" altLang="zh-TW" sz="3200" b="1" i="1" u="sng" dirty="0" smtClean="0">
              <a:solidFill>
                <a:srgbClr val="0000CC"/>
              </a:solidFill>
            </a:endParaRPr>
          </a:p>
          <a:p>
            <a:r>
              <a:rPr lang="zh-TW" altLang="en-US" sz="3200" b="1" i="1" u="sng" dirty="0" smtClean="0">
                <a:solidFill>
                  <a:srgbClr val="0000CC"/>
                </a:solidFill>
              </a:rPr>
              <a:t>他</a:t>
            </a:r>
            <a:r>
              <a:rPr lang="zh-TW" altLang="en-US" sz="3200" b="1" i="1" u="sng" dirty="0">
                <a:solidFill>
                  <a:srgbClr val="0000CC"/>
                </a:solidFill>
              </a:rPr>
              <a:t>信的過神！相信神會照顧一切</a:t>
            </a:r>
            <a:r>
              <a:rPr lang="zh-TW" altLang="en-US" sz="3200" b="1" i="1" u="sng" dirty="0" smtClean="0">
                <a:solidFill>
                  <a:srgbClr val="0000CC"/>
                </a:solidFill>
              </a:rPr>
              <a:t>！</a:t>
            </a:r>
            <a:endParaRPr lang="en-US" altLang="zh-TW" sz="3200" b="1" i="1" u="sng" dirty="0" smtClean="0">
              <a:solidFill>
                <a:srgbClr val="0000CC"/>
              </a:solidFill>
            </a:endParaRPr>
          </a:p>
          <a:p>
            <a:r>
              <a:rPr lang="zh-TW" altLang="en-US" sz="3200" b="1" i="1" u="sng" dirty="0" smtClean="0">
                <a:solidFill>
                  <a:srgbClr val="0000CC"/>
                </a:solidFill>
              </a:rPr>
              <a:t>他</a:t>
            </a:r>
            <a:r>
              <a:rPr lang="zh-TW" altLang="en-US" sz="3200" b="1" i="1" u="sng" dirty="0">
                <a:solidFill>
                  <a:srgbClr val="0000CC"/>
                </a:solidFill>
              </a:rPr>
              <a:t>的生命從愁煩退縮成為勇敢面對。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9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2.</a:t>
            </a:r>
            <a:r>
              <a:rPr lang="zh-TW" altLang="en-US" dirty="0">
                <a:solidFill>
                  <a:srgbClr val="D60093"/>
                </a:solidFill>
              </a:rPr>
              <a:t>謙卑俯</a:t>
            </a:r>
            <a:r>
              <a:rPr lang="zh-TW" altLang="en-US" dirty="0" smtClean="0">
                <a:solidFill>
                  <a:srgbClr val="D60093"/>
                </a:solidFill>
              </a:rPr>
              <a:t>伏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499176" cy="5472608"/>
          </a:xfrm>
        </p:spPr>
        <p:txBody>
          <a:bodyPr/>
          <a:lstStyle/>
          <a:p>
            <a:r>
              <a:rPr lang="zh-TW" altLang="en-US" sz="3200" dirty="0"/>
              <a:t>他自己在他們前頭過去，一連</a:t>
            </a:r>
            <a:r>
              <a:rPr lang="zh-TW" altLang="en-US" sz="3200" b="1" u="sng" dirty="0">
                <a:solidFill>
                  <a:srgbClr val="FF0000"/>
                </a:solidFill>
              </a:rPr>
              <a:t>七次俯伏在地</a:t>
            </a:r>
            <a:r>
              <a:rPr lang="zh-TW" altLang="en-US" sz="3200" dirty="0"/>
              <a:t>才就近他哥哥。</a:t>
            </a:r>
          </a:p>
          <a:p>
            <a:r>
              <a:rPr lang="zh-TW" altLang="en-US" sz="3200" dirty="0"/>
              <a:t>以掃</a:t>
            </a:r>
            <a:r>
              <a:rPr lang="zh-TW" altLang="en-US" sz="3200" b="1" u="sng" dirty="0">
                <a:solidFill>
                  <a:srgbClr val="0000CC"/>
                </a:solidFill>
              </a:rPr>
              <a:t>跑來迎接</a:t>
            </a:r>
            <a:r>
              <a:rPr lang="zh-TW" altLang="en-US" sz="3200" dirty="0"/>
              <a:t>他，將他</a:t>
            </a:r>
            <a:r>
              <a:rPr lang="zh-TW" altLang="en-US" sz="3200" b="1" u="sng" dirty="0">
                <a:solidFill>
                  <a:srgbClr val="0000CC"/>
                </a:solidFill>
              </a:rPr>
              <a:t>抱住</a:t>
            </a:r>
            <a:r>
              <a:rPr lang="zh-TW" altLang="en-US" sz="3200" dirty="0"/>
              <a:t>，又</a:t>
            </a:r>
            <a:r>
              <a:rPr lang="zh-TW" altLang="en-US" sz="3200" b="1" u="sng" dirty="0">
                <a:solidFill>
                  <a:srgbClr val="0000CC"/>
                </a:solidFill>
              </a:rPr>
              <a:t>摟著</a:t>
            </a:r>
            <a:r>
              <a:rPr lang="zh-TW" altLang="en-US" sz="3200" dirty="0"/>
              <a:t>他的頸項，與他</a:t>
            </a:r>
            <a:r>
              <a:rPr lang="zh-TW" altLang="en-US" sz="3200" b="1" u="sng" dirty="0">
                <a:solidFill>
                  <a:srgbClr val="0000CC"/>
                </a:solidFill>
              </a:rPr>
              <a:t>親嘴</a:t>
            </a:r>
            <a:r>
              <a:rPr lang="zh-TW" altLang="en-US" sz="3200" dirty="0"/>
              <a:t>，兩個人就</a:t>
            </a:r>
            <a:r>
              <a:rPr lang="zh-TW" altLang="en-US" sz="3200" b="1" u="sng" dirty="0">
                <a:solidFill>
                  <a:srgbClr val="0000CC"/>
                </a:solidFill>
              </a:rPr>
              <a:t>哭</a:t>
            </a:r>
            <a:r>
              <a:rPr lang="zh-TW" altLang="en-US" sz="3200" dirty="0"/>
              <a:t>了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dirty="0"/>
          </a:p>
        </p:txBody>
      </p:sp>
      <p:pic>
        <p:nvPicPr>
          <p:cNvPr id="2050" name="Picture 2" descr="C:\Users\angel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3888432" cy="3260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900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3.</a:t>
            </a:r>
            <a:r>
              <a:rPr lang="zh-TW" altLang="en-US" dirty="0">
                <a:solidFill>
                  <a:srgbClr val="D60093"/>
                </a:solidFill>
              </a:rPr>
              <a:t>仇敵變神</a:t>
            </a:r>
            <a:r>
              <a:rPr lang="zh-TW" altLang="en-US" dirty="0" smtClean="0">
                <a:solidFill>
                  <a:srgbClr val="D60093"/>
                </a:solidFill>
              </a:rPr>
              <a:t>面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r>
              <a:rPr lang="en-US" altLang="zh-TW" sz="4000" dirty="0" smtClean="0"/>
              <a:t>33:10</a:t>
            </a:r>
            <a:r>
              <a:rPr lang="en-US" altLang="zh-TW" sz="4000" dirty="0"/>
              <a:t>『</a:t>
            </a:r>
            <a:r>
              <a:rPr lang="zh-TW" altLang="en-US" sz="4000" dirty="0"/>
              <a:t>因為我見了你的面，如同見了神的面！</a:t>
            </a:r>
            <a:r>
              <a:rPr lang="en-US" altLang="zh-TW" sz="4000" dirty="0" smtClean="0"/>
              <a:t>』</a:t>
            </a:r>
          </a:p>
          <a:p>
            <a:endParaRPr lang="en-US" altLang="zh-TW" dirty="0" smtClean="0"/>
          </a:p>
          <a:p>
            <a:endParaRPr lang="en-US" dirty="0"/>
          </a:p>
        </p:txBody>
      </p:sp>
      <p:pic>
        <p:nvPicPr>
          <p:cNvPr id="7170" name="Picture 2" descr="C:\Users\angel\Desktop\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0" t="6419" r="3003" b="4823"/>
          <a:stretch/>
        </p:blipFill>
        <p:spPr bwMode="auto">
          <a:xfrm>
            <a:off x="1619672" y="2996952"/>
            <a:ext cx="5400600" cy="3799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04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悲慘世界</a:t>
            </a:r>
            <a:r>
              <a:rPr lang="en-US" altLang="zh-TW" dirty="0" smtClean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神父饒恕主角尚萬強</a:t>
            </a:r>
            <a:endParaRPr lang="en-US" dirty="0">
              <a:solidFill>
                <a:srgbClr val="D6009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Content Placeholder 3" descr="1360081772-23084621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628800"/>
            <a:ext cx="8736265" cy="3960440"/>
          </a:xfrm>
        </p:spPr>
      </p:pic>
    </p:spTree>
    <p:extLst>
      <p:ext uri="{BB962C8B-B14F-4D97-AF65-F5344CB8AC3E}">
        <p14:creationId xmlns="" xmlns:p14="http://schemas.microsoft.com/office/powerpoint/2010/main" val="10988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1.</a:t>
            </a:r>
            <a:r>
              <a:rPr lang="zh-TW" altLang="en-US" dirty="0" smtClean="0">
                <a:solidFill>
                  <a:srgbClr val="D60093"/>
                </a:solidFill>
              </a:rPr>
              <a:t>懼怕愁煩的生命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000" dirty="0"/>
              <a:t>6.</a:t>
            </a:r>
            <a:r>
              <a:rPr lang="zh-TW" altLang="en-US" sz="4000" dirty="0"/>
              <a:t>所打發的人回到雅各那裡，說：我們到了你哥哥以掃那裡，他帶著四百人，正迎著你來。</a:t>
            </a:r>
          </a:p>
          <a:p>
            <a:r>
              <a:rPr lang="en-US" altLang="zh-TW" sz="4000" dirty="0"/>
              <a:t>7.</a:t>
            </a:r>
            <a:r>
              <a:rPr lang="zh-TW" altLang="en-US" sz="4000" dirty="0"/>
              <a:t>雅各就甚</a:t>
            </a:r>
            <a:r>
              <a:rPr lang="zh-TW" altLang="en-US" sz="4000" b="1" u="sng" dirty="0">
                <a:solidFill>
                  <a:srgbClr val="FF0000"/>
                </a:solidFill>
              </a:rPr>
              <a:t>懼怕</a:t>
            </a:r>
            <a:r>
              <a:rPr lang="zh-TW" altLang="en-US" sz="4000" dirty="0"/>
              <a:t>，而且</a:t>
            </a:r>
            <a:r>
              <a:rPr lang="zh-TW" altLang="en-US" sz="4000" b="1" u="sng" dirty="0">
                <a:solidFill>
                  <a:srgbClr val="FF0000"/>
                </a:solidFill>
              </a:rPr>
              <a:t>愁煩</a:t>
            </a:r>
            <a:r>
              <a:rPr lang="zh-TW" altLang="en-US" sz="4000" dirty="0"/>
              <a:t>，便把那與他同在的人口和羊群、牛群、駱駝分做兩隊，</a:t>
            </a:r>
          </a:p>
          <a:p>
            <a:r>
              <a:rPr lang="en-US" altLang="zh-TW" sz="4000" dirty="0"/>
              <a:t>8.</a:t>
            </a:r>
            <a:r>
              <a:rPr lang="zh-TW" altLang="en-US" sz="4000" dirty="0"/>
              <a:t>說：以掃若來擊殺這一隊，剩下的那一隊還可以逃避。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801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7035146" cy="4221088"/>
          </a:xfrm>
        </p:spPr>
      </p:pic>
      <p:pic>
        <p:nvPicPr>
          <p:cNvPr id="8" name="Content Placeholder 7" descr="imagesCABWQNW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005064"/>
            <a:ext cx="4317072" cy="2852936"/>
          </a:xfrm>
        </p:spPr>
      </p:pic>
    </p:spTree>
    <p:extLst>
      <p:ext uri="{BB962C8B-B14F-4D97-AF65-F5344CB8AC3E}">
        <p14:creationId xmlns="" xmlns:p14="http://schemas.microsoft.com/office/powerpoint/2010/main" val="382623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結論：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328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</a:t>
            </a:r>
            <a:r>
              <a:rPr lang="zh-TW" altLang="en-US" sz="3200" dirty="0" smtClean="0"/>
              <a:t>人際關係的破裂，帶來懼怕愁煩</a:t>
            </a:r>
            <a:endParaRPr lang="en-US" altLang="zh-TW" sz="3200" dirty="0" smtClean="0"/>
          </a:p>
          <a:p>
            <a:r>
              <a:rPr lang="en-US" sz="3200" dirty="0" smtClean="0"/>
              <a:t>2.</a:t>
            </a:r>
            <a:r>
              <a:rPr lang="zh-TW" altLang="en-US" sz="3200" dirty="0" smtClean="0"/>
              <a:t>回轉向神，抓住神的應許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神必厚待</a:t>
            </a:r>
            <a:endParaRPr lang="en-US" altLang="zh-TW" sz="3200" dirty="0" smtClean="0"/>
          </a:p>
          <a:p>
            <a:r>
              <a:rPr lang="en-US" sz="3200" dirty="0" smtClean="0"/>
              <a:t>3.</a:t>
            </a:r>
            <a:r>
              <a:rPr lang="zh-TW" altLang="en-US" sz="3200" dirty="0" smtClean="0"/>
              <a:t>送禮物使人心柔軟</a:t>
            </a:r>
            <a:endParaRPr lang="en-US" altLang="zh-TW" sz="3200" dirty="0" smtClean="0"/>
          </a:p>
          <a:p>
            <a:r>
              <a:rPr lang="en-US" sz="3200" dirty="0" smtClean="0"/>
              <a:t>4.</a:t>
            </a:r>
            <a:r>
              <a:rPr lang="zh-TW" altLang="en-US" sz="3200" dirty="0" smtClean="0"/>
              <a:t>放下心中一切的堅持</a:t>
            </a:r>
            <a:endParaRPr lang="en-US" altLang="zh-TW" sz="3200" dirty="0" smtClean="0"/>
          </a:p>
          <a:p>
            <a:r>
              <a:rPr lang="en-US" altLang="zh-TW" sz="3200" dirty="0" smtClean="0"/>
              <a:t>5.</a:t>
            </a:r>
            <a:r>
              <a:rPr lang="zh-TW" altLang="en-US" sz="3200" dirty="0" smtClean="0"/>
              <a:t>失去自己人的力量，得著神的能力</a:t>
            </a:r>
            <a:endParaRPr lang="en-US" altLang="zh-TW" sz="3200" dirty="0" smtClean="0"/>
          </a:p>
          <a:p>
            <a:r>
              <a:rPr lang="en-US" sz="3200" dirty="0" smtClean="0"/>
              <a:t>6.</a:t>
            </a:r>
            <a:r>
              <a:rPr lang="zh-TW" altLang="en-US" sz="3200" dirty="0" smtClean="0"/>
              <a:t>走在前頭，主動和好</a:t>
            </a:r>
            <a:endParaRPr lang="en-US" altLang="zh-TW" sz="3200" dirty="0" smtClean="0"/>
          </a:p>
          <a:p>
            <a:r>
              <a:rPr lang="en-US" sz="3200" dirty="0"/>
              <a:t>7</a:t>
            </a:r>
            <a:r>
              <a:rPr lang="en-US" sz="3200" dirty="0" smtClean="0"/>
              <a:t>.</a:t>
            </a:r>
            <a:r>
              <a:rPr lang="zh-TW" altLang="en-US" sz="3200" dirty="0" smtClean="0"/>
              <a:t>謙卑低下俯伏</a:t>
            </a:r>
            <a:endParaRPr lang="en-US" altLang="zh-TW" sz="3200" dirty="0" smtClean="0"/>
          </a:p>
          <a:p>
            <a:r>
              <a:rPr lang="en-US" sz="3200" dirty="0" smtClean="0"/>
              <a:t>8.</a:t>
            </a:r>
            <a:r>
              <a:rPr lang="zh-TW" altLang="en-US" sz="3200" dirty="0" smtClean="0"/>
              <a:t>見仇敵的面如見神的面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077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D60093"/>
                </a:solidFill>
              </a:rPr>
              <a:t>馬太福音</a:t>
            </a:r>
            <a:r>
              <a:rPr lang="en-US" altLang="zh-TW" dirty="0">
                <a:solidFill>
                  <a:srgbClr val="D60093"/>
                </a:solidFill>
              </a:rPr>
              <a:t>5:23~24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『</a:t>
            </a:r>
            <a:r>
              <a:rPr lang="zh-TW" altLang="en-US" sz="4000" dirty="0"/>
              <a:t>所以你在祭壇上獻禮物的時候，若想起弟兄向你</a:t>
            </a:r>
            <a:r>
              <a:rPr lang="zh-TW" altLang="en-US" sz="4000" b="1" u="sng" dirty="0">
                <a:solidFill>
                  <a:srgbClr val="FF0000"/>
                </a:solidFill>
              </a:rPr>
              <a:t>懷怨</a:t>
            </a:r>
            <a:r>
              <a:rPr lang="zh-TW" altLang="en-US" sz="4000" dirty="0"/>
              <a:t>，就把禮物留在壇前，先去同弟兄</a:t>
            </a:r>
            <a:r>
              <a:rPr lang="zh-TW" altLang="en-US" sz="4000" b="1" u="sng" dirty="0">
                <a:solidFill>
                  <a:srgbClr val="FF0000"/>
                </a:solidFill>
              </a:rPr>
              <a:t>和好</a:t>
            </a:r>
            <a:r>
              <a:rPr lang="zh-TW" altLang="en-US" sz="4000" dirty="0"/>
              <a:t>，然後來獻禮物！</a:t>
            </a:r>
            <a:r>
              <a:rPr lang="en-US" altLang="zh-TW" sz="4000" dirty="0"/>
              <a:t>』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83268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2.</a:t>
            </a:r>
            <a:r>
              <a:rPr lang="zh-TW" altLang="en-US" dirty="0">
                <a:solidFill>
                  <a:srgbClr val="D60093"/>
                </a:solidFill>
              </a:rPr>
              <a:t>回轉向神禱告（</a:t>
            </a:r>
            <a:r>
              <a:rPr lang="en-US" altLang="zh-TW" dirty="0">
                <a:solidFill>
                  <a:srgbClr val="D60093"/>
                </a:solidFill>
              </a:rPr>
              <a:t>32:9~12</a:t>
            </a:r>
            <a:r>
              <a:rPr lang="zh-TW" altLang="en-US" dirty="0" smtClean="0">
                <a:solidFill>
                  <a:srgbClr val="D60093"/>
                </a:solidFill>
              </a:rPr>
              <a:t>）</a:t>
            </a:r>
            <a:r>
              <a:rPr lang="en-US" altLang="zh-TW" dirty="0" smtClean="0">
                <a:solidFill>
                  <a:srgbClr val="D60093"/>
                </a:solidFill>
              </a:rPr>
              <a:t/>
            </a:r>
            <a:br>
              <a:rPr lang="en-US" altLang="zh-TW" dirty="0" smtClean="0">
                <a:solidFill>
                  <a:srgbClr val="D60093"/>
                </a:solidFill>
              </a:rPr>
            </a:br>
            <a:r>
              <a:rPr lang="en-US" altLang="zh-TW" dirty="0">
                <a:solidFill>
                  <a:srgbClr val="D60093"/>
                </a:solidFill>
              </a:rPr>
              <a:t> </a:t>
            </a:r>
            <a:r>
              <a:rPr lang="en-US" altLang="zh-TW" dirty="0" smtClean="0">
                <a:solidFill>
                  <a:srgbClr val="D60093"/>
                </a:solidFill>
              </a:rPr>
              <a:t>  </a:t>
            </a:r>
            <a:r>
              <a:rPr lang="en-US" altLang="zh-TW" dirty="0" smtClean="0">
                <a:solidFill>
                  <a:srgbClr val="0000CC"/>
                </a:solidFill>
              </a:rPr>
              <a:t>a.</a:t>
            </a:r>
            <a:r>
              <a:rPr lang="zh-TW" altLang="en-US" dirty="0" smtClean="0">
                <a:solidFill>
                  <a:srgbClr val="0000CC"/>
                </a:solidFill>
              </a:rPr>
              <a:t>抓住神的應許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/>
          <a:lstStyle/>
          <a:p>
            <a:r>
              <a:rPr lang="en-US" altLang="zh-TW" sz="4000" dirty="0"/>
              <a:t>9.</a:t>
            </a:r>
            <a:r>
              <a:rPr lang="zh-TW" altLang="en-US" sz="4000" dirty="0"/>
              <a:t>雅各說：耶和華─我祖亞伯拉罕的神，我父親以撒的神啊，</a:t>
            </a:r>
            <a:r>
              <a:rPr lang="zh-TW" altLang="en-US" sz="4000" b="1" u="sng" dirty="0">
                <a:solidFill>
                  <a:srgbClr val="FF0000"/>
                </a:solidFill>
              </a:rPr>
              <a:t>你曾對我說</a:t>
            </a:r>
            <a:r>
              <a:rPr lang="zh-TW" altLang="en-US" sz="4000" dirty="0"/>
              <a:t>：回你本地本族去，我要</a:t>
            </a:r>
            <a:r>
              <a:rPr lang="zh-TW" altLang="en-US" sz="4000" b="1" u="sng" dirty="0">
                <a:solidFill>
                  <a:srgbClr val="0000CC"/>
                </a:solidFill>
              </a:rPr>
              <a:t>厚待</a:t>
            </a:r>
            <a:r>
              <a:rPr lang="zh-TW" altLang="en-US" sz="4000" dirty="0"/>
              <a:t>你。</a:t>
            </a:r>
          </a:p>
          <a:p>
            <a:r>
              <a:rPr lang="en-US" altLang="zh-TW" sz="4000" dirty="0" smtClean="0"/>
              <a:t>12</a:t>
            </a:r>
            <a:r>
              <a:rPr lang="en-US" altLang="zh-TW" sz="4000" dirty="0"/>
              <a:t>.</a:t>
            </a:r>
            <a:r>
              <a:rPr lang="zh-TW" altLang="en-US" sz="4000" b="1" u="sng" dirty="0">
                <a:solidFill>
                  <a:srgbClr val="FF0000"/>
                </a:solidFill>
              </a:rPr>
              <a:t>你曾說</a:t>
            </a:r>
            <a:r>
              <a:rPr lang="zh-TW" altLang="en-US" sz="4000" dirty="0"/>
              <a:t>：我必定</a:t>
            </a:r>
            <a:r>
              <a:rPr lang="zh-TW" altLang="en-US" sz="4000" b="1" u="sng" dirty="0">
                <a:solidFill>
                  <a:srgbClr val="0000CC"/>
                </a:solidFill>
              </a:rPr>
              <a:t>厚待</a:t>
            </a:r>
            <a:r>
              <a:rPr lang="zh-TW" altLang="en-US" sz="4000" dirty="0"/>
              <a:t>你，使你的後裔如同海邊的沙，多得不可勝數。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92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b.</a:t>
            </a:r>
            <a:r>
              <a:rPr lang="zh-TW" altLang="en-US" dirty="0" smtClean="0">
                <a:solidFill>
                  <a:srgbClr val="0000CC"/>
                </a:solidFill>
              </a:rPr>
              <a:t>謙卑自己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10.</a:t>
            </a:r>
            <a:r>
              <a:rPr lang="zh-TW" altLang="en-US" sz="4000" dirty="0"/>
              <a:t>你向僕人所施的一切慈愛和誠實，</a:t>
            </a:r>
            <a:r>
              <a:rPr lang="zh-TW" altLang="en-US" sz="4000" b="1" u="sng" dirty="0">
                <a:solidFill>
                  <a:srgbClr val="FF0000"/>
                </a:solidFill>
              </a:rPr>
              <a:t>我一點也不配得</a:t>
            </a:r>
            <a:r>
              <a:rPr lang="zh-TW" altLang="en-US" sz="4000" dirty="0"/>
              <a:t>；我先前只拿著我的杖過這約但河，如今我卻成了兩隊了。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418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c.</a:t>
            </a:r>
            <a:r>
              <a:rPr lang="zh-TW" altLang="en-US" dirty="0" smtClean="0">
                <a:solidFill>
                  <a:srgbClr val="0000CC"/>
                </a:solidFill>
              </a:rPr>
              <a:t>向神傾心吐意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11.</a:t>
            </a:r>
            <a:r>
              <a:rPr lang="zh-TW" altLang="en-US" sz="4000" dirty="0"/>
              <a:t>求你</a:t>
            </a:r>
            <a:r>
              <a:rPr lang="zh-TW" altLang="en-US" sz="4000" b="1" u="sng" dirty="0">
                <a:solidFill>
                  <a:srgbClr val="FF0000"/>
                </a:solidFill>
              </a:rPr>
              <a:t>救我</a:t>
            </a:r>
            <a:r>
              <a:rPr lang="zh-TW" altLang="en-US" sz="4000" dirty="0"/>
              <a:t>脫離我哥哥以掃的手；因為</a:t>
            </a:r>
            <a:r>
              <a:rPr lang="zh-TW" altLang="en-US" sz="4000" b="1" u="sng" dirty="0">
                <a:solidFill>
                  <a:srgbClr val="FF0000"/>
                </a:solidFill>
              </a:rPr>
              <a:t>我怕</a:t>
            </a:r>
            <a:r>
              <a:rPr lang="zh-TW" altLang="en-US" sz="4000" dirty="0"/>
              <a:t>他來殺我，連妻子帶兒女</a:t>
            </a:r>
            <a:r>
              <a:rPr lang="zh-TW" altLang="en-US" sz="4000" b="1" u="sng" dirty="0">
                <a:solidFill>
                  <a:srgbClr val="FF0000"/>
                </a:solidFill>
              </a:rPr>
              <a:t>一同殺了</a:t>
            </a:r>
            <a:r>
              <a:rPr lang="zh-TW" altLang="en-US" sz="4000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710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3.</a:t>
            </a:r>
            <a:r>
              <a:rPr lang="zh-TW" altLang="en-US" dirty="0" smtClean="0">
                <a:solidFill>
                  <a:srgbClr val="D60093"/>
                </a:solidFill>
              </a:rPr>
              <a:t>送禮物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13.</a:t>
            </a:r>
            <a:r>
              <a:rPr lang="zh-TW" altLang="en-US" sz="3600" dirty="0" smtClean="0"/>
              <a:t>當</a:t>
            </a:r>
            <a:r>
              <a:rPr lang="zh-TW" altLang="en-US" sz="3600" dirty="0"/>
              <a:t>夜，雅各在那裡住宿，就從他所有的物中</a:t>
            </a:r>
            <a:r>
              <a:rPr lang="zh-TW" altLang="en-US" sz="3600" b="1" u="sng" dirty="0">
                <a:solidFill>
                  <a:srgbClr val="FF0000"/>
                </a:solidFill>
              </a:rPr>
              <a:t>拿禮物要送給他哥哥以掃</a:t>
            </a:r>
            <a:r>
              <a:rPr lang="zh-TW" altLang="en-US" sz="3600" dirty="0"/>
              <a:t>：</a:t>
            </a:r>
          </a:p>
          <a:p>
            <a:r>
              <a:rPr lang="en-US" altLang="zh-TW" sz="3600" dirty="0" smtClean="0"/>
              <a:t>14.</a:t>
            </a:r>
            <a:r>
              <a:rPr lang="zh-TW" altLang="en-US" sz="3600" dirty="0" smtClean="0"/>
              <a:t>母</a:t>
            </a:r>
            <a:r>
              <a:rPr lang="zh-TW" altLang="en-US" sz="3600" dirty="0"/>
              <a:t>山羊二百隻，公山羊二十隻，母綿羊二百隻，公綿羊二十隻，</a:t>
            </a:r>
          </a:p>
          <a:p>
            <a:r>
              <a:rPr lang="en-US" altLang="zh-TW" sz="3600" dirty="0" smtClean="0"/>
              <a:t>15.</a:t>
            </a:r>
            <a:r>
              <a:rPr lang="zh-TW" altLang="en-US" sz="3600" dirty="0" smtClean="0"/>
              <a:t>奶</a:t>
            </a:r>
            <a:r>
              <a:rPr lang="zh-TW" altLang="en-US" sz="3600" dirty="0"/>
              <a:t>崽子的駱駝三十隻─各帶著崽子，母牛四十隻，公牛十隻，母驢二十匹，驢駒十匹</a:t>
            </a:r>
            <a:r>
              <a:rPr lang="zh-TW" altLang="en-US" sz="3600" dirty="0" smtClean="0"/>
              <a:t>；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32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16.</a:t>
            </a:r>
            <a:r>
              <a:rPr lang="zh-TW" altLang="en-US" sz="3600" dirty="0"/>
              <a:t>每樣各分一群，交在僕人手下，就對僕人說：你們要在我前頭過去，</a:t>
            </a:r>
            <a:r>
              <a:rPr lang="zh-TW" altLang="en-US" sz="3600" b="1" u="sng" dirty="0">
                <a:solidFill>
                  <a:srgbClr val="FF0000"/>
                </a:solidFill>
              </a:rPr>
              <a:t>使群群相離，有空閒的地方</a:t>
            </a:r>
            <a:r>
              <a:rPr lang="zh-TW" altLang="en-US" sz="3600" dirty="0"/>
              <a:t>；</a:t>
            </a:r>
          </a:p>
          <a:p>
            <a:r>
              <a:rPr lang="en-US" altLang="zh-TW" sz="3600" dirty="0"/>
              <a:t>17.</a:t>
            </a:r>
            <a:r>
              <a:rPr lang="zh-TW" altLang="en-US" sz="3600" dirty="0"/>
              <a:t>又吩咐儘先走的說：我哥哥以掃遇見你的時候，問你說：你是哪家的人？要往哪裡去？你前頭這些是誰的？</a:t>
            </a:r>
          </a:p>
          <a:p>
            <a:r>
              <a:rPr lang="en-US" altLang="zh-TW" sz="3600" dirty="0"/>
              <a:t>18.</a:t>
            </a:r>
            <a:r>
              <a:rPr lang="zh-TW" altLang="en-US" sz="3600" dirty="0"/>
              <a:t>你就說：是你僕人雅各的，是送給我主以掃的禮物；他自己也在我們後邊。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475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8932</TotalTime>
  <Words>2370</Words>
  <Application>Microsoft Office PowerPoint</Application>
  <PresentationFormat>On-screen Show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華麗</vt:lpstr>
      <vt:lpstr>Slide 1</vt:lpstr>
      <vt:lpstr>一、人際關係破裂帶來的痛苦</vt:lpstr>
      <vt:lpstr>1.懼怕愁煩的生命</vt:lpstr>
      <vt:lpstr>馬太福音5:23~24</vt:lpstr>
      <vt:lpstr>2.回轉向神禱告（32:9~12）    a.抓住神的應許</vt:lpstr>
      <vt:lpstr>b.謙卑自己</vt:lpstr>
      <vt:lpstr>c.向神傾心吐意</vt:lpstr>
      <vt:lpstr>3.送禮物</vt:lpstr>
      <vt:lpstr>Slide 9</vt:lpstr>
      <vt:lpstr>Slide 10</vt:lpstr>
      <vt:lpstr>Slide 11</vt:lpstr>
      <vt:lpstr>二、神人的摔跤</vt:lpstr>
      <vt:lpstr>Slide 13</vt:lpstr>
      <vt:lpstr>Slide 14</vt:lpstr>
      <vt:lpstr>1. 三個問題？</vt:lpstr>
      <vt:lpstr>2. 生命的奧祕與真理</vt:lpstr>
      <vt:lpstr>仇人&amp;恩人</vt:lpstr>
      <vt:lpstr>3. 得著祝福</vt:lpstr>
      <vt:lpstr>a. 改變名字</vt:lpstr>
      <vt:lpstr>b. 得著能力</vt:lpstr>
      <vt:lpstr>Slide 21</vt:lpstr>
      <vt:lpstr>c. 遇見神</vt:lpstr>
      <vt:lpstr>Slide 23</vt:lpstr>
      <vt:lpstr>d.被神用的人都是瘸著腿走路</vt:lpstr>
      <vt:lpstr> 三、和好帶下祝福</vt:lpstr>
      <vt:lpstr>1.生命的更新</vt:lpstr>
      <vt:lpstr>2.謙卑俯伏</vt:lpstr>
      <vt:lpstr>3.仇敵變神面</vt:lpstr>
      <vt:lpstr>悲慘世界:神父饒恕主角尚萬強</vt:lpstr>
      <vt:lpstr>Slide 30</vt:lpstr>
      <vt:lpstr>結論：</vt:lpstr>
    </vt:vector>
  </TitlesOfParts>
  <Company>Heartlight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Ware</dc:creator>
  <cp:lastModifiedBy>cchen</cp:lastModifiedBy>
  <cp:revision>1142</cp:revision>
  <dcterms:created xsi:type="dcterms:W3CDTF">2001-03-22T05:38:46Z</dcterms:created>
  <dcterms:modified xsi:type="dcterms:W3CDTF">2016-09-17T22:39:19Z</dcterms:modified>
</cp:coreProperties>
</file>