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20" r:id="rId2"/>
    <p:sldMasterId id="2147483738" r:id="rId3"/>
  </p:sldMasterIdLst>
  <p:notesMasterIdLst>
    <p:notesMasterId r:id="rId24"/>
  </p:notesMasterIdLst>
  <p:handoutMasterIdLst>
    <p:handoutMasterId r:id="rId25"/>
  </p:handoutMasterIdLst>
  <p:sldIdLst>
    <p:sldId id="324" r:id="rId4"/>
    <p:sldId id="256" r:id="rId5"/>
    <p:sldId id="331" r:id="rId6"/>
    <p:sldId id="332" r:id="rId7"/>
    <p:sldId id="333" r:id="rId8"/>
    <p:sldId id="335" r:id="rId9"/>
    <p:sldId id="336" r:id="rId10"/>
    <p:sldId id="345" r:id="rId11"/>
    <p:sldId id="347" r:id="rId12"/>
    <p:sldId id="349" r:id="rId13"/>
    <p:sldId id="327" r:id="rId14"/>
    <p:sldId id="328" r:id="rId15"/>
    <p:sldId id="338" r:id="rId16"/>
    <p:sldId id="330" r:id="rId17"/>
    <p:sldId id="343" r:id="rId18"/>
    <p:sldId id="329" r:id="rId19"/>
    <p:sldId id="309" r:id="rId20"/>
    <p:sldId id="348" r:id="rId21"/>
    <p:sldId id="339" r:id="rId22"/>
    <p:sldId id="350" r:id="rId2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7C24467-59FF-4E37-88B1-CE5C26BBBA5A}">
          <p14:sldIdLst>
            <p14:sldId id="324"/>
            <p14:sldId id="256"/>
            <p14:sldId id="331"/>
            <p14:sldId id="332"/>
            <p14:sldId id="333"/>
            <p14:sldId id="335"/>
            <p14:sldId id="336"/>
            <p14:sldId id="345"/>
            <p14:sldId id="347"/>
            <p14:sldId id="349"/>
            <p14:sldId id="327"/>
            <p14:sldId id="328"/>
            <p14:sldId id="338"/>
            <p14:sldId id="330"/>
            <p14:sldId id="343"/>
            <p14:sldId id="329"/>
            <p14:sldId id="309"/>
            <p14:sldId id="348"/>
            <p14:sldId id="339"/>
            <p14:sldId id="350"/>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0" autoAdjust="0"/>
    <p:restoredTop sz="77872" autoAdjust="0"/>
  </p:normalViewPr>
  <p:slideViewPr>
    <p:cSldViewPr snapToGrid="0">
      <p:cViewPr>
        <p:scale>
          <a:sx n="72" d="100"/>
          <a:sy n="72" d="100"/>
        </p:scale>
        <p:origin x="-336" y="22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F28CA54-9706-4552-96F2-07E7CB376C16}" type="datetimeFigureOut">
              <a:rPr lang="en-US" smtClean="0"/>
              <a:t>9/13/2018</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9F7DAF23-A071-4A34-9681-AC52E09EAC16}" type="slidenum">
              <a:rPr lang="en-US" smtClean="0"/>
              <a:t>‹#›</a:t>
            </a:fld>
            <a:endParaRPr lang="en-US"/>
          </a:p>
        </p:txBody>
      </p:sp>
    </p:spTree>
    <p:extLst>
      <p:ext uri="{BB962C8B-B14F-4D97-AF65-F5344CB8AC3E}">
        <p14:creationId xmlns:p14="http://schemas.microsoft.com/office/powerpoint/2010/main" val="4119600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0AD67DC7-E278-EE4E-9D8A-57043098460D}" type="datetimeFigureOut">
              <a:rPr lang="en-US" smtClean="0"/>
              <a:t>9/13/2018</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A8839C04-A2BE-CF48-B03A-D94E755C48E8}" type="slidenum">
              <a:rPr lang="en-US" smtClean="0"/>
              <a:t>‹#›</a:t>
            </a:fld>
            <a:endParaRPr lang="en-US"/>
          </a:p>
        </p:txBody>
      </p:sp>
    </p:spTree>
    <p:extLst>
      <p:ext uri="{BB962C8B-B14F-4D97-AF65-F5344CB8AC3E}">
        <p14:creationId xmlns:p14="http://schemas.microsoft.com/office/powerpoint/2010/main" val="81307817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xmlns="" id="{83CC1B7E-06C0-43EA-ABAB-65143024040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379AE2E-10A2-432F-ACF5-387A96C8545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47" name="Rectangle 2">
            <a:extLst>
              <a:ext uri="{FF2B5EF4-FFF2-40B4-BE49-F238E27FC236}">
                <a16:creationId xmlns:a16="http://schemas.microsoft.com/office/drawing/2014/main" xmlns="" id="{DF5C77C0-FAE9-42F6-8872-8DD9567033A6}"/>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xmlns="" id="{5F14B55A-7697-44A5-A0F0-D6A5ED18B0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2:30-3:45PM</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839C04-A2BE-CF48-B03A-D94E755C48E8}" type="slidenum">
              <a:rPr lang="en-US" smtClean="0"/>
              <a:t>12</a:t>
            </a:fld>
            <a:endParaRPr lang="en-US"/>
          </a:p>
        </p:txBody>
      </p:sp>
    </p:spTree>
    <p:extLst>
      <p:ext uri="{BB962C8B-B14F-4D97-AF65-F5344CB8AC3E}">
        <p14:creationId xmlns:p14="http://schemas.microsoft.com/office/powerpoint/2010/main" val="30547659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dirty="0"/>
              <a:t>支持弟兄姊妹以行動來做最佳見證</a:t>
            </a:r>
            <a:endParaRPr lang="en-US" altLang="zh-TW" dirty="0"/>
          </a:p>
          <a:p>
            <a:r>
              <a:rPr lang="zh-TW" altLang="en-US" dirty="0"/>
              <a:t>支持弟兄姊妹以行動來做最佳見證</a:t>
            </a:r>
          </a:p>
          <a:p>
            <a:r>
              <a:rPr lang="zh-TW" altLang="en-US" dirty="0"/>
              <a:t>跟隨外子在台灣、中國與美國服事二十餘年，遇到不少夫婦是信與不信的組合，很多例子是信的那方在結婚之後才歸入主名下的。有姊妹身處在恪守台灣民間傳統信仰的夫家，仍舊必須幫忙預備祭品，以供其他家人祭拜，牧者除了表達為她們繼續對基督信仰的委身感謝神，也必須對她們的掙扎表達同理，肯定 神對她的了解與接納，不至於在承受夫家要求及教會責備的雙重壓力下灰心喪志。我們在台灣過傳統年節時常常會為這種家庭禱告，主動表達理解弟兄姊妹來自親友的壓力，也祝福他們在逼迫中經歷神所賜的平安。我們也曾遇到有姊妹對教會的事工很熱心，其非信徒先生向外子告狀，說太太未曾為他煮頓飯，卻熱心地為教會活動配料煮菜給大家吃，每次教會辦活動，太太忙碌，而先生旁觀益加不是滋味。外子在牧養教會時常常會考量信與不信婚姻組合之弟兄姊妹的需要，減輕他們服事的重擔，勉勵其以服事尚未信主的配偶為首務。欲在尚未領受救恩的家人當中發揮影響力，個人生命榜樣實為信仰最美好的見證。這也回應了聖經的一個建議</a:t>
            </a:r>
            <a:r>
              <a:rPr lang="en-US" altLang="zh-TW" dirty="0"/>
              <a:t>: </a:t>
            </a:r>
          </a:p>
          <a:p>
            <a:r>
              <a:rPr lang="zh-TW" altLang="en-US" dirty="0"/>
              <a:t>「只要心裏尊主基督為聖。有人問你們心中盼望的緣由，就要常作準備，以溫柔、敬畏的心回答各人。」</a:t>
            </a:r>
            <a:r>
              <a:rPr lang="en-US" altLang="zh-TW" dirty="0"/>
              <a:t>(</a:t>
            </a:r>
            <a:r>
              <a:rPr lang="zh-TW" altLang="en-US" dirty="0"/>
              <a:t>彼得前書三章</a:t>
            </a:r>
            <a:r>
              <a:rPr lang="en-US" altLang="zh-TW" dirty="0"/>
              <a:t>15</a:t>
            </a:r>
            <a:r>
              <a:rPr lang="zh-TW" altLang="en-US" dirty="0"/>
              <a:t>節</a:t>
            </a:r>
            <a:r>
              <a:rPr lang="en-US" altLang="zh-TW" dirty="0"/>
              <a:t>) </a:t>
            </a:r>
            <a:r>
              <a:rPr lang="zh-TW" altLang="en-US" dirty="0"/>
              <a:t>牧者應該積極地促成弟兄姊妹在家中言行一致，勉勵他們</a:t>
            </a:r>
            <a:r>
              <a:rPr lang="en-US" altLang="zh-TW" dirty="0"/>
              <a:t>: </a:t>
            </a:r>
            <a:r>
              <a:rPr lang="zh-TW" altLang="en-US" dirty="0"/>
              <a:t>行動是訴說心中盼望緣由的最佳方式，讓不信的配偶及兒女看到基督徒的另一半或父母不僅坐而言</a:t>
            </a:r>
            <a:r>
              <a:rPr lang="en-US" altLang="zh-TW" dirty="0"/>
              <a:t>, </a:t>
            </a:r>
            <a:r>
              <a:rPr lang="zh-TW" altLang="en-US" dirty="0"/>
              <a:t>還起而行，態度與行為都流露出基督之愛。這是聖經裡說</a:t>
            </a:r>
            <a:r>
              <a:rPr lang="en-US" altLang="zh-TW" dirty="0"/>
              <a:t>: </a:t>
            </a:r>
            <a:r>
              <a:rPr lang="zh-TW" altLang="en-US" dirty="0"/>
              <a:t>「常作準備」的體現。</a:t>
            </a:r>
          </a:p>
          <a:p>
            <a:r>
              <a:rPr lang="zh-TW" altLang="en-US" dirty="0"/>
              <a:t>拉近教會與未信配偶的距離</a:t>
            </a:r>
          </a:p>
          <a:p>
            <a:r>
              <a:rPr lang="zh-TW" altLang="en-US" dirty="0"/>
              <a:t>筆者在所從事的研究中發現，現代的華人牧者站在福音外展的觀點，對於這種信與不信的夫妻例子，能夠比較敏銳周到地去關心這整個家庭的福祉，也視這類家庭為福音的禾場。支持信的一方，教會牧者應提供友善聖潔的環境，使其未信主的配偶及家人有機會感受到接納與薰陶。與非信徒同性別的牧者或弟兄姊妹常常利用機會邀請她</a:t>
            </a:r>
            <a:r>
              <a:rPr lang="en-US" altLang="zh-TW" dirty="0"/>
              <a:t>(</a:t>
            </a:r>
            <a:r>
              <a:rPr lang="zh-TW" altLang="en-US" dirty="0"/>
              <a:t>他</a:t>
            </a:r>
            <a:r>
              <a:rPr lang="en-US" altLang="zh-TW" dirty="0"/>
              <a:t>)</a:t>
            </a:r>
            <a:r>
              <a:rPr lang="zh-TW" altLang="en-US" dirty="0"/>
              <a:t>一起出遊或吃飯。台灣有教會定期舉辦餐宴，配搭有意義的活動，鼓勵邀請平常沒有來教會的配偶赴宴，據說效果不錯，中國、香港都有受訪牧者談到他們刻意地邀請弟兄姊妹的配偶一起吃飯聊天出遊。讓教會的溫暖與可接近成為福音工作的自然催化劑。</a:t>
            </a:r>
          </a:p>
          <a:p>
            <a:r>
              <a:rPr lang="zh-TW" altLang="en-US" dirty="0"/>
              <a:t>強化婚姻家庭關係</a:t>
            </a:r>
          </a:p>
          <a:p>
            <a:r>
              <a:rPr lang="zh-TW" altLang="en-US" dirty="0"/>
              <a:t>繁忙，是筆者研究中大多牧者引述的家庭挑戰第一位，不僅夫妻忙於工作，孩子也忙於活動，夫妻親子關係日 漸疏離。不去面對夫妻的疏離，反而”逃避”在教會的服事或活動者並不少見。又移民教會服事的對象常見</a:t>
            </a:r>
            <a:r>
              <a:rPr lang="en-US" altLang="zh-TW" dirty="0"/>
              <a:t>: </a:t>
            </a:r>
            <a:r>
              <a:rPr lang="zh-TW" altLang="en-US" dirty="0"/>
              <a:t>遠距家庭，夫妻常常分住兩地或兩國，對關係原本就疏離的夫妻，我們更要留意這樣的環境，造成夫妻表面的 “相安無事” ，卻讓婚姻家庭的破口日益加大而不自知。不少弟兄姊妹是在移民的過程中，進入教會認識 神，他們一方面繼續認識 神，一方面可能要在脆弱的處境</a:t>
            </a:r>
            <a:r>
              <a:rPr lang="en-US" altLang="zh-TW" dirty="0"/>
              <a:t>(</a:t>
            </a:r>
            <a:r>
              <a:rPr lang="zh-TW" altLang="en-US" dirty="0"/>
              <a:t>比如</a:t>
            </a:r>
            <a:r>
              <a:rPr lang="en-US" altLang="zh-TW" dirty="0"/>
              <a:t>: </a:t>
            </a:r>
            <a:r>
              <a:rPr lang="zh-TW" altLang="en-US" dirty="0"/>
              <a:t>過長工時、寂寞、假性單親</a:t>
            </a:r>
            <a:r>
              <a:rPr lang="en-US" altLang="zh-TW" dirty="0"/>
              <a:t>)</a:t>
            </a:r>
            <a:r>
              <a:rPr lang="zh-TW" altLang="en-US" dirty="0"/>
              <a:t>中服事家人、教養孩子。信者與其不信的配偶在價值觀出現歧異時，特別需要教會敏銳地為之代禱，急切給予建議常常帶來當事人本身與夫妻之間的壓力。牧者除了繼續傳講婚姻家庭的真義，聲明堅固婚姻的立場，還要鼓勵夫妻與親子多些時間溝通，尊重也支持其難得的家庭時光。在舉辦聖經講座、培靈會等活動讓弟兄姊妹屬靈知識成長之際，教牧人員也用實際的行動支持他們與配偶及孩子享受同在的時刻，肯定家庭是靈命進深的工場，關係裡成長代表靈命的長進。在關顧當今的家庭時，應當幫助弟兄姊妹在團契時建立合宜的界限，減低不信配偶的疑慮，更避免性的試探帶來對婚姻的威脅。</a:t>
            </a:r>
          </a:p>
          <a:p>
            <a:r>
              <a:rPr lang="zh-TW" altLang="en-US" dirty="0"/>
              <a:t>結語</a:t>
            </a:r>
          </a:p>
          <a:p>
            <a:r>
              <a:rPr lang="zh-TW" altLang="en-US" dirty="0"/>
              <a:t>華人族群中信與不信所組成的家庭很常見，挑戰雖多，但機會更不少</a:t>
            </a:r>
            <a:r>
              <a:rPr lang="en-US" altLang="zh-TW" dirty="0"/>
              <a:t>—</a:t>
            </a:r>
            <a:r>
              <a:rPr lang="zh-TW" altLang="en-US" dirty="0"/>
              <a:t>傳福音、做見證、肢體彼此代禱守望。教會在信息與行動上，當鼓勵弟兄姊妹用溫柔等候的心，在生活中做美好的見證，連結教會與個別家庭，以得著全家為目標。信與不信的家庭給牧者帶來關顧上的更周全的視野，更真實地活出信仰的機會。</a:t>
            </a:r>
          </a:p>
          <a:p>
            <a:endParaRPr lang="zh-TW" altLang="en-US" dirty="0"/>
          </a:p>
          <a:p>
            <a:endParaRPr lang="zh-TW" altLang="en-US" dirty="0"/>
          </a:p>
          <a:p>
            <a:endParaRPr lang="zh-TW" altLang="en-US" dirty="0"/>
          </a:p>
          <a:p>
            <a:r>
              <a:rPr lang="en-US" altLang="zh-TW" dirty="0"/>
              <a:t>1Thiselton, A. C. (2000). The First Epistle to the Corinthians: a commentary on the Greek text. Grand Rapids, MI: W.B. Eerdmans.       </a:t>
            </a:r>
          </a:p>
          <a:p>
            <a:r>
              <a:rPr lang="en-US" altLang="zh-TW" dirty="0"/>
              <a:t>2</a:t>
            </a:r>
            <a:r>
              <a:rPr lang="zh-TW" altLang="en-US" dirty="0"/>
              <a:t>此項目為筆者與張江光麗博士一同進行的質性研究，名稱為</a:t>
            </a:r>
            <a:r>
              <a:rPr lang="en-US" altLang="zh-TW" dirty="0"/>
              <a:t>:  </a:t>
            </a:r>
            <a:r>
              <a:rPr lang="zh-TW" altLang="en-US" dirty="0"/>
              <a:t>華人教會對家庭事工的看法和實務概況 ，一共訪談</a:t>
            </a:r>
            <a:r>
              <a:rPr lang="en-US" altLang="zh-TW" dirty="0"/>
              <a:t>52</a:t>
            </a:r>
            <a:r>
              <a:rPr lang="zh-TW" altLang="en-US" dirty="0"/>
              <a:t>位來自美加、中港台、紐澳等地區華人教會的教牧領袖。        </a:t>
            </a:r>
          </a:p>
          <a:p>
            <a:endParaRPr lang="zh-TW" altLang="en-US" dirty="0"/>
          </a:p>
          <a:p>
            <a:endParaRPr lang="en-US" dirty="0"/>
          </a:p>
        </p:txBody>
      </p:sp>
      <p:sp>
        <p:nvSpPr>
          <p:cNvPr id="4" name="Slide Number Placeholder 3"/>
          <p:cNvSpPr>
            <a:spLocks noGrp="1"/>
          </p:cNvSpPr>
          <p:nvPr>
            <p:ph type="sldNum" sz="quarter" idx="10"/>
          </p:nvPr>
        </p:nvSpPr>
        <p:spPr/>
        <p:txBody>
          <a:bodyPr/>
          <a:lstStyle/>
          <a:p>
            <a:fld id="{A8839C04-A2BE-CF48-B03A-D94E755C48E8}" type="slidenum">
              <a:rPr lang="en-US" smtClean="0"/>
              <a:t>13</a:t>
            </a:fld>
            <a:endParaRPr lang="en-US"/>
          </a:p>
        </p:txBody>
      </p:sp>
    </p:spTree>
    <p:extLst>
      <p:ext uri="{BB962C8B-B14F-4D97-AF65-F5344CB8AC3E}">
        <p14:creationId xmlns:p14="http://schemas.microsoft.com/office/powerpoint/2010/main" val="40967180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839C04-A2BE-CF48-B03A-D94E755C48E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99740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839C04-A2BE-CF48-B03A-D94E755C48E8}" type="slidenum">
              <a:rPr lang="en-US" smtClean="0"/>
              <a:t>15</a:t>
            </a:fld>
            <a:endParaRPr lang="en-US"/>
          </a:p>
        </p:txBody>
      </p:sp>
    </p:spTree>
    <p:extLst>
      <p:ext uri="{BB962C8B-B14F-4D97-AF65-F5344CB8AC3E}">
        <p14:creationId xmlns:p14="http://schemas.microsoft.com/office/powerpoint/2010/main" val="26376779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839C04-A2BE-CF48-B03A-D94E755C48E8}" type="slidenum">
              <a:rPr lang="en-US" smtClean="0"/>
              <a:t>16</a:t>
            </a:fld>
            <a:endParaRPr lang="en-US"/>
          </a:p>
        </p:txBody>
      </p:sp>
    </p:spTree>
    <p:extLst>
      <p:ext uri="{BB962C8B-B14F-4D97-AF65-F5344CB8AC3E}">
        <p14:creationId xmlns:p14="http://schemas.microsoft.com/office/powerpoint/2010/main" val="10150079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839C04-A2BE-CF48-B03A-D94E755C48E8}" type="slidenum">
              <a:rPr lang="en-US" smtClean="0"/>
              <a:t>17</a:t>
            </a:fld>
            <a:endParaRPr lang="en-US"/>
          </a:p>
        </p:txBody>
      </p:sp>
    </p:spTree>
    <p:extLst>
      <p:ext uri="{BB962C8B-B14F-4D97-AF65-F5344CB8AC3E}">
        <p14:creationId xmlns:p14="http://schemas.microsoft.com/office/powerpoint/2010/main" val="2549023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TW" dirty="0"/>
              <a:t>10’</a:t>
            </a:r>
            <a:r>
              <a:rPr lang="zh-TW" altLang="en-US" dirty="0"/>
              <a:t>    </a:t>
            </a:r>
            <a:r>
              <a:rPr lang="en-US" altLang="zh-TW" dirty="0"/>
              <a:t>(3:30)</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839C04-A2BE-CF48-B03A-D94E755C48E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48110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839C04-A2BE-CF48-B03A-D94E755C48E8}" type="slidenum">
              <a:rPr lang="en-US" smtClean="0"/>
              <a:t>19</a:t>
            </a:fld>
            <a:endParaRPr lang="en-US"/>
          </a:p>
        </p:txBody>
      </p:sp>
    </p:spTree>
    <p:extLst>
      <p:ext uri="{BB962C8B-B14F-4D97-AF65-F5344CB8AC3E}">
        <p14:creationId xmlns:p14="http://schemas.microsoft.com/office/powerpoint/2010/main" val="482169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zh-TW" dirty="0"/>
          </a:p>
          <a:p>
            <a:endParaRPr lang="en-US" dirty="0"/>
          </a:p>
        </p:txBody>
      </p:sp>
      <p:sp>
        <p:nvSpPr>
          <p:cNvPr id="4" name="Slide Number Placeholder 3"/>
          <p:cNvSpPr>
            <a:spLocks noGrp="1"/>
          </p:cNvSpPr>
          <p:nvPr>
            <p:ph type="sldNum" sz="quarter" idx="10"/>
          </p:nvPr>
        </p:nvSpPr>
        <p:spPr/>
        <p:txBody>
          <a:bodyPr/>
          <a:lstStyle/>
          <a:p>
            <a:fld id="{A8839C04-A2BE-CF48-B03A-D94E755C48E8}" type="slidenum">
              <a:rPr lang="en-US" smtClean="0"/>
              <a:t>2</a:t>
            </a:fld>
            <a:endParaRPr lang="en-US"/>
          </a:p>
        </p:txBody>
      </p:sp>
    </p:spTree>
    <p:extLst>
      <p:ext uri="{BB962C8B-B14F-4D97-AF65-F5344CB8AC3E}">
        <p14:creationId xmlns:p14="http://schemas.microsoft.com/office/powerpoint/2010/main" val="32724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839C04-A2BE-CF48-B03A-D94E755C48E8}" type="slidenum">
              <a:rPr lang="en-US" smtClean="0"/>
              <a:t>3</a:t>
            </a:fld>
            <a:endParaRPr lang="en-US"/>
          </a:p>
        </p:txBody>
      </p:sp>
    </p:spTree>
    <p:extLst>
      <p:ext uri="{BB962C8B-B14F-4D97-AF65-F5344CB8AC3E}">
        <p14:creationId xmlns:p14="http://schemas.microsoft.com/office/powerpoint/2010/main" val="4227828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839C04-A2BE-CF48-B03A-D94E755C48E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24623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839C04-A2BE-CF48-B03A-D94E755C48E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28482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839C04-A2BE-CF48-B03A-D94E755C48E8}" type="slidenum">
              <a:rPr lang="en-US" smtClean="0"/>
              <a:t>6</a:t>
            </a:fld>
            <a:endParaRPr lang="en-US"/>
          </a:p>
        </p:txBody>
      </p:sp>
    </p:spTree>
    <p:extLst>
      <p:ext uri="{BB962C8B-B14F-4D97-AF65-F5344CB8AC3E}">
        <p14:creationId xmlns:p14="http://schemas.microsoft.com/office/powerpoint/2010/main" val="2209758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839C04-A2BE-CF48-B03A-D94E755C48E8}" type="slidenum">
              <a:rPr lang="en-US" smtClean="0"/>
              <a:t>7</a:t>
            </a:fld>
            <a:endParaRPr lang="en-US"/>
          </a:p>
        </p:txBody>
      </p:sp>
    </p:spTree>
    <p:extLst>
      <p:ext uri="{BB962C8B-B14F-4D97-AF65-F5344CB8AC3E}">
        <p14:creationId xmlns:p14="http://schemas.microsoft.com/office/powerpoint/2010/main" val="27717418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839C04-A2BE-CF48-B03A-D94E755C48E8}" type="slidenum">
              <a:rPr lang="en-US" smtClean="0"/>
              <a:t>10</a:t>
            </a:fld>
            <a:endParaRPr lang="en-US"/>
          </a:p>
        </p:txBody>
      </p:sp>
    </p:spTree>
    <p:extLst>
      <p:ext uri="{BB962C8B-B14F-4D97-AF65-F5344CB8AC3E}">
        <p14:creationId xmlns:p14="http://schemas.microsoft.com/office/powerpoint/2010/main" val="4093965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839C04-A2BE-CF48-B03A-D94E755C48E8}" type="slidenum">
              <a:rPr lang="en-US" smtClean="0"/>
              <a:t>11</a:t>
            </a:fld>
            <a:endParaRPr lang="en-US"/>
          </a:p>
        </p:txBody>
      </p:sp>
    </p:spTree>
    <p:extLst>
      <p:ext uri="{BB962C8B-B14F-4D97-AF65-F5344CB8AC3E}">
        <p14:creationId xmlns:p14="http://schemas.microsoft.com/office/powerpoint/2010/main" val="3494727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xmlns="" id="{8CF1904B-E7AC-4411-8002-7B9A6CD86AD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xmlns="" id="{28F61AD7-91F6-49B7-863B-E91A43B920F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xmlns="" id="{534B297A-8639-4C2A-8783-AC0ED0B4D60C}"/>
              </a:ext>
            </a:extLst>
          </p:cNvPr>
          <p:cNvSpPr>
            <a:spLocks noGrp="1" noChangeArrowheads="1"/>
          </p:cNvSpPr>
          <p:nvPr>
            <p:ph type="sldNum" sz="quarter" idx="12"/>
          </p:nvPr>
        </p:nvSpPr>
        <p:spPr>
          <a:ln/>
        </p:spPr>
        <p:txBody>
          <a:bodyPr/>
          <a:lstStyle>
            <a:lvl1pPr>
              <a:defRPr/>
            </a:lvl1pPr>
          </a:lstStyle>
          <a:p>
            <a:fld id="{731FF7E4-7840-438D-BA86-2160B1780173}" type="slidenum">
              <a:rPr lang="en-US" altLang="en-US"/>
              <a:pPr/>
              <a:t>‹#›</a:t>
            </a:fld>
            <a:endParaRPr lang="en-US" altLang="en-US"/>
          </a:p>
        </p:txBody>
      </p:sp>
    </p:spTree>
    <p:extLst>
      <p:ext uri="{BB962C8B-B14F-4D97-AF65-F5344CB8AC3E}">
        <p14:creationId xmlns:p14="http://schemas.microsoft.com/office/powerpoint/2010/main" val="787417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5736E476-5527-48D2-9CDB-85E4281C2E7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xmlns="" id="{59054A53-71CA-4AFC-880C-E01FD6EF98F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xmlns="" id="{37E94BEF-6F14-492A-8E14-387536B15407}"/>
              </a:ext>
            </a:extLst>
          </p:cNvPr>
          <p:cNvSpPr>
            <a:spLocks noGrp="1" noChangeArrowheads="1"/>
          </p:cNvSpPr>
          <p:nvPr>
            <p:ph type="sldNum" sz="quarter" idx="12"/>
          </p:nvPr>
        </p:nvSpPr>
        <p:spPr>
          <a:ln/>
        </p:spPr>
        <p:txBody>
          <a:bodyPr/>
          <a:lstStyle>
            <a:lvl1pPr>
              <a:defRPr/>
            </a:lvl1pPr>
          </a:lstStyle>
          <a:p>
            <a:fld id="{FEC58BBA-E773-40A1-B143-5EB96787BC31}" type="slidenum">
              <a:rPr lang="en-US" altLang="en-US"/>
              <a:pPr/>
              <a:t>‹#›</a:t>
            </a:fld>
            <a:endParaRPr lang="en-US" altLang="en-US"/>
          </a:p>
        </p:txBody>
      </p:sp>
    </p:spTree>
    <p:extLst>
      <p:ext uri="{BB962C8B-B14F-4D97-AF65-F5344CB8AC3E}">
        <p14:creationId xmlns:p14="http://schemas.microsoft.com/office/powerpoint/2010/main" val="3921192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24AA0C28-5E01-41A3-90EC-F00A4E2176D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xmlns="" id="{1F200BC8-8145-4EEB-A3DD-EF840AC46D6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xmlns="" id="{7EB9E567-163D-4163-BEF0-33CC3C65C1F9}"/>
              </a:ext>
            </a:extLst>
          </p:cNvPr>
          <p:cNvSpPr>
            <a:spLocks noGrp="1" noChangeArrowheads="1"/>
          </p:cNvSpPr>
          <p:nvPr>
            <p:ph type="sldNum" sz="quarter" idx="12"/>
          </p:nvPr>
        </p:nvSpPr>
        <p:spPr>
          <a:ln/>
        </p:spPr>
        <p:txBody>
          <a:bodyPr/>
          <a:lstStyle>
            <a:lvl1pPr>
              <a:defRPr/>
            </a:lvl1pPr>
          </a:lstStyle>
          <a:p>
            <a:fld id="{49F48E76-389E-4480-AA48-B2FB06C7E1BD}" type="slidenum">
              <a:rPr lang="en-US" altLang="en-US"/>
              <a:pPr/>
              <a:t>‹#›</a:t>
            </a:fld>
            <a:endParaRPr lang="en-US" altLang="en-US"/>
          </a:p>
        </p:txBody>
      </p:sp>
    </p:spTree>
    <p:extLst>
      <p:ext uri="{BB962C8B-B14F-4D97-AF65-F5344CB8AC3E}">
        <p14:creationId xmlns:p14="http://schemas.microsoft.com/office/powerpoint/2010/main" val="39876423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650FD263-72DB-4DCE-97CC-D20F3A3AE100}" type="datetimeFigureOut">
              <a:rPr lang="en-US" smtClean="0"/>
              <a:t>9/13/2018</a:t>
            </a:fld>
            <a:endParaRPr lang="en-US"/>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0AE5224A-3523-4DB6-8CDC-1D7592F60547}" type="slidenum">
              <a:rPr lang="en-US" smtClean="0"/>
              <a:t>‹#›</a:t>
            </a:fld>
            <a:endParaRPr lang="en-US"/>
          </a:p>
        </p:txBody>
      </p:sp>
    </p:spTree>
    <p:extLst>
      <p:ext uri="{BB962C8B-B14F-4D97-AF65-F5344CB8AC3E}">
        <p14:creationId xmlns:p14="http://schemas.microsoft.com/office/powerpoint/2010/main" val="1283845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0FD263-72DB-4DCE-97CC-D20F3A3AE100}"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E5224A-3523-4DB6-8CDC-1D7592F60547}" type="slidenum">
              <a:rPr lang="en-US" smtClean="0"/>
              <a:t>‹#›</a:t>
            </a:fld>
            <a:endParaRPr lang="en-US"/>
          </a:p>
        </p:txBody>
      </p:sp>
    </p:spTree>
    <p:extLst>
      <p:ext uri="{BB962C8B-B14F-4D97-AF65-F5344CB8AC3E}">
        <p14:creationId xmlns:p14="http://schemas.microsoft.com/office/powerpoint/2010/main" val="6916994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50FD263-72DB-4DCE-97CC-D20F3A3AE100}"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AE5224A-3523-4DB6-8CDC-1D7592F60547}" type="slidenum">
              <a:rPr lang="en-US" smtClean="0"/>
              <a:t>‹#›</a:t>
            </a:fld>
            <a:endParaRPr lang="en-US"/>
          </a:p>
        </p:txBody>
      </p:sp>
    </p:spTree>
    <p:extLst>
      <p:ext uri="{BB962C8B-B14F-4D97-AF65-F5344CB8AC3E}">
        <p14:creationId xmlns:p14="http://schemas.microsoft.com/office/powerpoint/2010/main" val="18981199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50FD263-72DB-4DCE-97CC-D20F3A3AE100}"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E5224A-3523-4DB6-8CDC-1D7592F60547}" type="slidenum">
              <a:rPr lang="en-US" smtClean="0"/>
              <a:t>‹#›</a:t>
            </a:fld>
            <a:endParaRPr lang="en-US"/>
          </a:p>
        </p:txBody>
      </p:sp>
    </p:spTree>
    <p:extLst>
      <p:ext uri="{BB962C8B-B14F-4D97-AF65-F5344CB8AC3E}">
        <p14:creationId xmlns:p14="http://schemas.microsoft.com/office/powerpoint/2010/main" val="33576512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50FD263-72DB-4DCE-97CC-D20F3A3AE100}" type="datetimeFigureOut">
              <a:rPr lang="en-US" smtClean="0"/>
              <a:t>9/13/2018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E5224A-3523-4DB6-8CDC-1D7592F60547}" type="slidenum">
              <a:rPr lang="en-US" smtClean="0"/>
              <a:t>‹#›</a:t>
            </a:fld>
            <a:endParaRPr lang="en-US"/>
          </a:p>
        </p:txBody>
      </p:sp>
    </p:spTree>
    <p:extLst>
      <p:ext uri="{BB962C8B-B14F-4D97-AF65-F5344CB8AC3E}">
        <p14:creationId xmlns:p14="http://schemas.microsoft.com/office/powerpoint/2010/main" val="3518768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50FD263-72DB-4DCE-97CC-D20F3A3AE100}" type="datetimeFigureOut">
              <a:rPr lang="en-US" smtClean="0"/>
              <a:t>9/13/2018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AE5224A-3523-4DB6-8CDC-1D7592F60547}" type="slidenum">
              <a:rPr lang="en-US" smtClean="0"/>
              <a:t>‹#›</a:t>
            </a:fld>
            <a:endParaRPr lang="en-US"/>
          </a:p>
        </p:txBody>
      </p:sp>
    </p:spTree>
    <p:extLst>
      <p:ext uri="{BB962C8B-B14F-4D97-AF65-F5344CB8AC3E}">
        <p14:creationId xmlns:p14="http://schemas.microsoft.com/office/powerpoint/2010/main" val="8449210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0FD263-72DB-4DCE-97CC-D20F3A3AE100}" type="datetimeFigureOut">
              <a:rPr lang="en-US" smtClean="0"/>
              <a:t>9/13/2018</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0AE5224A-3523-4DB6-8CDC-1D7592F60547}" type="slidenum">
              <a:rPr lang="en-US" smtClean="0"/>
              <a:t>‹#›</a:t>
            </a:fld>
            <a:endParaRPr lang="en-US"/>
          </a:p>
        </p:txBody>
      </p:sp>
    </p:spTree>
    <p:extLst>
      <p:ext uri="{BB962C8B-B14F-4D97-AF65-F5344CB8AC3E}">
        <p14:creationId xmlns:p14="http://schemas.microsoft.com/office/powerpoint/2010/main" val="8124380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50FD263-72DB-4DCE-97CC-D20F3A3AE100}"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0AE5224A-3523-4DB6-8CDC-1D7592F60547}" type="slidenum">
              <a:rPr lang="en-US" smtClean="0"/>
              <a:t>‹#›</a:t>
            </a:fld>
            <a:endParaRPr lang="en-US"/>
          </a:p>
        </p:txBody>
      </p:sp>
    </p:spTree>
    <p:extLst>
      <p:ext uri="{BB962C8B-B14F-4D97-AF65-F5344CB8AC3E}">
        <p14:creationId xmlns:p14="http://schemas.microsoft.com/office/powerpoint/2010/main" val="3269426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FADD515C-CC87-4A3D-B8A4-A4D2A3CCE98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xmlns="" id="{99DFD311-135C-4103-8CBF-C3CE34A998F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xmlns="" id="{60902D70-2192-41AA-AC0E-D644424CAE63}"/>
              </a:ext>
            </a:extLst>
          </p:cNvPr>
          <p:cNvSpPr>
            <a:spLocks noGrp="1" noChangeArrowheads="1"/>
          </p:cNvSpPr>
          <p:nvPr>
            <p:ph type="sldNum" sz="quarter" idx="12"/>
          </p:nvPr>
        </p:nvSpPr>
        <p:spPr>
          <a:ln/>
        </p:spPr>
        <p:txBody>
          <a:bodyPr/>
          <a:lstStyle>
            <a:lvl1pPr>
              <a:defRPr/>
            </a:lvl1pPr>
          </a:lstStyle>
          <a:p>
            <a:fld id="{2E945E53-5745-42AD-869A-9BE01CE4C03C}" type="slidenum">
              <a:rPr lang="en-US" altLang="en-US"/>
              <a:pPr/>
              <a:t>‹#›</a:t>
            </a:fld>
            <a:endParaRPr lang="en-US" altLang="en-US"/>
          </a:p>
        </p:txBody>
      </p:sp>
    </p:spTree>
    <p:extLst>
      <p:ext uri="{BB962C8B-B14F-4D97-AF65-F5344CB8AC3E}">
        <p14:creationId xmlns:p14="http://schemas.microsoft.com/office/powerpoint/2010/main" val="31192654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50FD263-72DB-4DCE-97CC-D20F3A3AE100}"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0AE5224A-3523-4DB6-8CDC-1D7592F60547}" type="slidenum">
              <a:rPr lang="en-US" smtClean="0"/>
              <a:t>‹#›</a:t>
            </a:fld>
            <a:endParaRPr lang="en-US"/>
          </a:p>
        </p:txBody>
      </p:sp>
    </p:spTree>
    <p:extLst>
      <p:ext uri="{BB962C8B-B14F-4D97-AF65-F5344CB8AC3E}">
        <p14:creationId xmlns:p14="http://schemas.microsoft.com/office/powerpoint/2010/main" val="18815997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50FD263-72DB-4DCE-97CC-D20F3A3AE100}"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0AE5224A-3523-4DB6-8CDC-1D7592F60547}" type="slidenum">
              <a:rPr lang="en-US" smtClean="0"/>
              <a:t>‹#›</a:t>
            </a:fld>
            <a:endParaRPr lang="en-US"/>
          </a:p>
        </p:txBody>
      </p:sp>
    </p:spTree>
    <p:extLst>
      <p:ext uri="{BB962C8B-B14F-4D97-AF65-F5344CB8AC3E}">
        <p14:creationId xmlns:p14="http://schemas.microsoft.com/office/powerpoint/2010/main" val="13861089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650FD263-72DB-4DCE-97CC-D20F3A3AE100}"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AE5224A-3523-4DB6-8CDC-1D7592F60547}" type="slidenum">
              <a:rPr lang="en-US" smtClean="0"/>
              <a:t>‹#›</a:t>
            </a:fld>
            <a:endParaRPr lang="en-US"/>
          </a:p>
        </p:txBody>
      </p:sp>
    </p:spTree>
    <p:extLst>
      <p:ext uri="{BB962C8B-B14F-4D97-AF65-F5344CB8AC3E}">
        <p14:creationId xmlns:p14="http://schemas.microsoft.com/office/powerpoint/2010/main" val="42405591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650FD263-72DB-4DCE-97CC-D20F3A3AE100}"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AE5224A-3523-4DB6-8CDC-1D7592F60547}" type="slidenum">
              <a:rPr lang="en-US" smtClean="0"/>
              <a:t>‹#›</a:t>
            </a:fld>
            <a:endParaRPr lang="en-US"/>
          </a:p>
        </p:txBody>
      </p:sp>
    </p:spTree>
    <p:extLst>
      <p:ext uri="{BB962C8B-B14F-4D97-AF65-F5344CB8AC3E}">
        <p14:creationId xmlns:p14="http://schemas.microsoft.com/office/powerpoint/2010/main" val="3275927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50FD263-72DB-4DCE-97CC-D20F3A3AE100}"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AE5224A-3523-4DB6-8CDC-1D7592F60547}" type="slidenum">
              <a:rPr lang="en-US" smtClean="0"/>
              <a:t>‹#›</a:t>
            </a:fld>
            <a:endParaRPr lang="en-US"/>
          </a:p>
        </p:txBody>
      </p:sp>
    </p:spTree>
    <p:extLst>
      <p:ext uri="{BB962C8B-B14F-4D97-AF65-F5344CB8AC3E}">
        <p14:creationId xmlns:p14="http://schemas.microsoft.com/office/powerpoint/2010/main" val="7685633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50FD263-72DB-4DCE-97CC-D20F3A3AE100}" type="datetimeFigureOut">
              <a:rPr lang="en-US" smtClean="0"/>
              <a:t>9/13/2018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E5224A-3523-4DB6-8CDC-1D7592F60547}" type="slidenum">
              <a:rPr lang="en-US" smtClean="0"/>
              <a:t>‹#›</a:t>
            </a:fld>
            <a:endParaRPr lang="en-US"/>
          </a:p>
        </p:txBody>
      </p:sp>
    </p:spTree>
    <p:extLst>
      <p:ext uri="{BB962C8B-B14F-4D97-AF65-F5344CB8AC3E}">
        <p14:creationId xmlns:p14="http://schemas.microsoft.com/office/powerpoint/2010/main" val="39313168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50FD263-72DB-4DCE-97CC-D20F3A3AE100}" type="datetimeFigureOut">
              <a:rPr lang="en-US" smtClean="0"/>
              <a:t>9/13/2018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E5224A-3523-4DB6-8CDC-1D7592F60547}" type="slidenum">
              <a:rPr lang="en-US" smtClean="0"/>
              <a:t>‹#›</a:t>
            </a:fld>
            <a:endParaRPr lang="en-US"/>
          </a:p>
        </p:txBody>
      </p:sp>
    </p:spTree>
    <p:extLst>
      <p:ext uri="{BB962C8B-B14F-4D97-AF65-F5344CB8AC3E}">
        <p14:creationId xmlns:p14="http://schemas.microsoft.com/office/powerpoint/2010/main" val="36967567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0FD263-72DB-4DCE-97CC-D20F3A3AE100}"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E5224A-3523-4DB6-8CDC-1D7592F60547}" type="slidenum">
              <a:rPr lang="en-US" smtClean="0"/>
              <a:t>‹#›</a:t>
            </a:fld>
            <a:endParaRPr lang="en-US"/>
          </a:p>
        </p:txBody>
      </p:sp>
    </p:spTree>
    <p:extLst>
      <p:ext uri="{BB962C8B-B14F-4D97-AF65-F5344CB8AC3E}">
        <p14:creationId xmlns:p14="http://schemas.microsoft.com/office/powerpoint/2010/main" val="38983580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0FD263-72DB-4DCE-97CC-D20F3A3AE100}"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AE5224A-3523-4DB6-8CDC-1D7592F60547}" type="slidenum">
              <a:rPr lang="en-US" smtClean="0"/>
              <a:t>‹#›</a:t>
            </a:fld>
            <a:endParaRPr lang="en-US"/>
          </a:p>
        </p:txBody>
      </p:sp>
    </p:spTree>
    <p:extLst>
      <p:ext uri="{BB962C8B-B14F-4D97-AF65-F5344CB8AC3E}">
        <p14:creationId xmlns:p14="http://schemas.microsoft.com/office/powerpoint/2010/main" val="30113190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09601"/>
            <a:ext cx="10363200" cy="4267200"/>
          </a:xfrm>
        </p:spPr>
        <p:txBody>
          <a:bodyPr anchor="b">
            <a:noAutofit/>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828800" y="4953000"/>
            <a:ext cx="85344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DD1B781F-1225-42DA-9822-BBB7D45A43FB}" type="datetimeFigureOut">
              <a:rPr lang="en-US" smtClean="0"/>
              <a:t>9/13/2018</a:t>
            </a:fld>
            <a:endParaRPr lang="en-US"/>
          </a:p>
        </p:txBody>
      </p:sp>
      <p:sp>
        <p:nvSpPr>
          <p:cNvPr id="8" name="Slide Number Placeholder 7"/>
          <p:cNvSpPr>
            <a:spLocks noGrp="1"/>
          </p:cNvSpPr>
          <p:nvPr>
            <p:ph type="sldNum" sz="quarter" idx="11"/>
          </p:nvPr>
        </p:nvSpPr>
        <p:spPr/>
        <p:txBody>
          <a:bodyPr/>
          <a:lstStyle/>
          <a:p>
            <a:fld id="{949D2262-D3E8-471C-B9FD-1CA2E98E7EDB}"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3293720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xmlns="" id="{EE701F14-5C38-4192-8F22-744E84DA407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xmlns="" id="{94BC2308-6CED-4807-8339-01DC3F10B7B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xmlns="" id="{417F9A8B-CEF4-45D7-BA37-2CA98F5C1CA3}"/>
              </a:ext>
            </a:extLst>
          </p:cNvPr>
          <p:cNvSpPr>
            <a:spLocks noGrp="1" noChangeArrowheads="1"/>
          </p:cNvSpPr>
          <p:nvPr>
            <p:ph type="sldNum" sz="quarter" idx="12"/>
          </p:nvPr>
        </p:nvSpPr>
        <p:spPr>
          <a:ln/>
        </p:spPr>
        <p:txBody>
          <a:bodyPr/>
          <a:lstStyle>
            <a:lvl1pPr>
              <a:defRPr/>
            </a:lvl1pPr>
          </a:lstStyle>
          <a:p>
            <a:fld id="{D1EDCF94-3F49-4AB3-88FF-93ADF372894C}" type="slidenum">
              <a:rPr lang="en-US" altLang="en-US"/>
              <a:pPr/>
              <a:t>‹#›</a:t>
            </a:fld>
            <a:endParaRPr lang="en-US" altLang="en-US"/>
          </a:p>
        </p:txBody>
      </p:sp>
    </p:spTree>
    <p:extLst>
      <p:ext uri="{BB962C8B-B14F-4D97-AF65-F5344CB8AC3E}">
        <p14:creationId xmlns:p14="http://schemas.microsoft.com/office/powerpoint/2010/main" val="40978362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D1B781F-1225-42DA-9822-BBB7D45A43FB}"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9D2262-D3E8-471C-B9FD-1CA2E98E7EDB}" type="slidenum">
              <a:rPr lang="en-US" smtClean="0"/>
              <a:t>‹#›</a:t>
            </a:fld>
            <a:endParaRPr lang="en-US"/>
          </a:p>
        </p:txBody>
      </p:sp>
    </p:spTree>
    <p:extLst>
      <p:ext uri="{BB962C8B-B14F-4D97-AF65-F5344CB8AC3E}">
        <p14:creationId xmlns:p14="http://schemas.microsoft.com/office/powerpoint/2010/main" val="15358697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371601"/>
            <a:ext cx="103632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963084" y="4068764"/>
            <a:ext cx="103632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D1B781F-1225-42DA-9822-BBB7D45A43FB}"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9D2262-D3E8-471C-B9FD-1CA2E98E7EDB}" type="slidenum">
              <a:rPr lang="en-US" smtClean="0"/>
              <a:t>‹#›</a:t>
            </a:fld>
            <a:endParaRPr lang="en-US"/>
          </a:p>
        </p:txBody>
      </p:sp>
      <p:sp>
        <p:nvSpPr>
          <p:cNvPr id="7" name="Oval 6"/>
          <p:cNvSpPr/>
          <p:nvPr/>
        </p:nvSpPr>
        <p:spPr>
          <a:xfrm>
            <a:off x="5994400"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Oval 7"/>
          <p:cNvSpPr/>
          <p:nvPr/>
        </p:nvSpPr>
        <p:spPr>
          <a:xfrm>
            <a:off x="6261100"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Oval 8"/>
          <p:cNvSpPr/>
          <p:nvPr/>
        </p:nvSpPr>
        <p:spPr>
          <a:xfrm>
            <a:off x="5728971"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505876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6197600" y="1600201"/>
            <a:ext cx="53848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D1B781F-1225-42DA-9822-BBB7D45A43FB}"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9D2262-D3E8-471C-B9FD-1CA2E98E7EDB}" type="slidenum">
              <a:rPr lang="en-US" smtClean="0"/>
              <a:t>‹#›</a:t>
            </a:fld>
            <a:endParaRPr lang="en-US"/>
          </a:p>
        </p:txBody>
      </p:sp>
      <p:sp>
        <p:nvSpPr>
          <p:cNvPr id="9" name="Content Placeholder 8"/>
          <p:cNvSpPr>
            <a:spLocks noGrp="1"/>
          </p:cNvSpPr>
          <p:nvPr>
            <p:ph sz="quarter" idx="13"/>
          </p:nvPr>
        </p:nvSpPr>
        <p:spPr>
          <a:xfrm>
            <a:off x="487680" y="1600200"/>
            <a:ext cx="5388864"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70628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600200"/>
            <a:ext cx="5386917"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6197601" y="1600200"/>
            <a:ext cx="5389033"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DD1B781F-1225-42DA-9822-BBB7D45A43FB}" type="datetimeFigureOut">
              <a:rPr lang="en-US" smtClean="0"/>
              <a:t>9/13/2018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9D2262-D3E8-471C-B9FD-1CA2E98E7EDB}" type="slidenum">
              <a:rPr lang="en-US" smtClean="0"/>
              <a:t>‹#›</a:t>
            </a:fld>
            <a:endParaRPr lang="en-US"/>
          </a:p>
        </p:txBody>
      </p:sp>
      <p:sp>
        <p:nvSpPr>
          <p:cNvPr id="11" name="Content Placeholder 10"/>
          <p:cNvSpPr>
            <a:spLocks noGrp="1"/>
          </p:cNvSpPr>
          <p:nvPr>
            <p:ph sz="quarter" idx="13"/>
          </p:nvPr>
        </p:nvSpPr>
        <p:spPr>
          <a:xfrm>
            <a:off x="609600" y="2212848"/>
            <a:ext cx="5388864"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6230112" y="2212849"/>
            <a:ext cx="5388864"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46934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D1B781F-1225-42DA-9822-BBB7D45A43FB}" type="datetimeFigureOut">
              <a:rPr lang="en-US" smtClean="0"/>
              <a:t>9/13/2018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9D2262-D3E8-471C-B9FD-1CA2E98E7EDB}" type="slidenum">
              <a:rPr lang="en-US" smtClean="0"/>
              <a:t>‹#›</a:t>
            </a:fld>
            <a:endParaRPr lang="en-US"/>
          </a:p>
        </p:txBody>
      </p:sp>
    </p:spTree>
    <p:extLst>
      <p:ext uri="{BB962C8B-B14F-4D97-AF65-F5344CB8AC3E}">
        <p14:creationId xmlns:p14="http://schemas.microsoft.com/office/powerpoint/2010/main" val="10065734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1B781F-1225-42DA-9822-BBB7D45A43FB}" type="datetimeFigureOut">
              <a:rPr lang="en-US" smtClean="0"/>
              <a:t>9/13/2018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9D2262-D3E8-471C-B9FD-1CA2E98E7EDB}" type="slidenum">
              <a:rPr lang="en-US" smtClean="0"/>
              <a:t>‹#›</a:t>
            </a:fld>
            <a:endParaRPr lang="en-US"/>
          </a:p>
        </p:txBody>
      </p:sp>
    </p:spTree>
    <p:extLst>
      <p:ext uri="{BB962C8B-B14F-4D97-AF65-F5344CB8AC3E}">
        <p14:creationId xmlns:p14="http://schemas.microsoft.com/office/powerpoint/2010/main" val="33903702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76117" y="266700"/>
            <a:ext cx="4011084"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958850" y="273051"/>
            <a:ext cx="66611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876117" y="2438401"/>
            <a:ext cx="4011084"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D1B781F-1225-42DA-9822-BBB7D45A43FB}"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9D2262-D3E8-471C-B9FD-1CA2E98E7EDB}" type="slidenum">
              <a:rPr lang="en-US" smtClean="0"/>
              <a:t>‹#›</a:t>
            </a:fld>
            <a:endParaRPr lang="en-US"/>
          </a:p>
        </p:txBody>
      </p:sp>
    </p:spTree>
    <p:extLst>
      <p:ext uri="{BB962C8B-B14F-4D97-AF65-F5344CB8AC3E}">
        <p14:creationId xmlns:p14="http://schemas.microsoft.com/office/powerpoint/2010/main" val="21836723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39435" y="228600"/>
            <a:ext cx="7615765" cy="895350"/>
          </a:xfrm>
        </p:spPr>
        <p:txBody>
          <a:bodyPr anchor="b"/>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2010835" y="1143000"/>
            <a:ext cx="8072965"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239435" y="5810250"/>
            <a:ext cx="7615765"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D1B781F-1225-42DA-9822-BBB7D45A43FB}"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9D2262-D3E8-471C-B9FD-1CA2E98E7EDB}" type="slidenum">
              <a:rPr lang="en-US" smtClean="0"/>
              <a:t>‹#›</a:t>
            </a:fld>
            <a:endParaRPr lang="en-US"/>
          </a:p>
        </p:txBody>
      </p:sp>
    </p:spTree>
    <p:extLst>
      <p:ext uri="{BB962C8B-B14F-4D97-AF65-F5344CB8AC3E}">
        <p14:creationId xmlns:p14="http://schemas.microsoft.com/office/powerpoint/2010/main" val="39771759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1B781F-1225-42DA-9822-BBB7D45A43FB}"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9D2262-D3E8-471C-B9FD-1CA2E98E7EDB}" type="slidenum">
              <a:rPr lang="en-US" smtClean="0"/>
              <a:t>‹#›</a:t>
            </a:fld>
            <a:endParaRPr lang="en-US"/>
          </a:p>
        </p:txBody>
      </p:sp>
    </p:spTree>
    <p:extLst>
      <p:ext uri="{BB962C8B-B14F-4D97-AF65-F5344CB8AC3E}">
        <p14:creationId xmlns:p14="http://schemas.microsoft.com/office/powerpoint/2010/main" val="18786375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1B781F-1225-42DA-9822-BBB7D45A43FB}"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9D2262-D3E8-471C-B9FD-1CA2E98E7EDB}" type="slidenum">
              <a:rPr lang="en-US" smtClean="0"/>
              <a:t>‹#›</a:t>
            </a:fld>
            <a:endParaRPr lang="en-US"/>
          </a:p>
        </p:txBody>
      </p:sp>
    </p:spTree>
    <p:extLst>
      <p:ext uri="{BB962C8B-B14F-4D97-AF65-F5344CB8AC3E}">
        <p14:creationId xmlns:p14="http://schemas.microsoft.com/office/powerpoint/2010/main" val="4240699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xmlns="" id="{DAFD3C75-D0C6-451A-92CD-E7615F3672D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xmlns="" id="{FA783957-AB65-4234-8FCE-5675669CD0C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xmlns="" id="{D46C3520-7843-4D42-9A18-CC7D83735ABA}"/>
              </a:ext>
            </a:extLst>
          </p:cNvPr>
          <p:cNvSpPr>
            <a:spLocks noGrp="1" noChangeArrowheads="1"/>
          </p:cNvSpPr>
          <p:nvPr>
            <p:ph type="sldNum" sz="quarter" idx="12"/>
          </p:nvPr>
        </p:nvSpPr>
        <p:spPr>
          <a:ln/>
        </p:spPr>
        <p:txBody>
          <a:bodyPr/>
          <a:lstStyle>
            <a:lvl1pPr>
              <a:defRPr/>
            </a:lvl1pPr>
          </a:lstStyle>
          <a:p>
            <a:fld id="{A9CFD2F6-0D67-4BD2-B61F-4F15E933F567}" type="slidenum">
              <a:rPr lang="en-US" altLang="en-US"/>
              <a:pPr/>
              <a:t>‹#›</a:t>
            </a:fld>
            <a:endParaRPr lang="en-US" altLang="en-US"/>
          </a:p>
        </p:txBody>
      </p:sp>
    </p:spTree>
    <p:extLst>
      <p:ext uri="{BB962C8B-B14F-4D97-AF65-F5344CB8AC3E}">
        <p14:creationId xmlns:p14="http://schemas.microsoft.com/office/powerpoint/2010/main" val="1637299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xmlns="" id="{F0DCDDAF-D367-43EF-9E51-36CB652DF05E}"/>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xmlns="" id="{DB5841E0-EDA1-4F6E-A30E-845C42C29EB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xmlns="" id="{B415485C-A3FE-4F5E-B163-6D57EC95BABF}"/>
              </a:ext>
            </a:extLst>
          </p:cNvPr>
          <p:cNvSpPr>
            <a:spLocks noGrp="1" noChangeArrowheads="1"/>
          </p:cNvSpPr>
          <p:nvPr>
            <p:ph type="sldNum" sz="quarter" idx="12"/>
          </p:nvPr>
        </p:nvSpPr>
        <p:spPr>
          <a:ln/>
        </p:spPr>
        <p:txBody>
          <a:bodyPr/>
          <a:lstStyle>
            <a:lvl1pPr>
              <a:defRPr/>
            </a:lvl1pPr>
          </a:lstStyle>
          <a:p>
            <a:fld id="{13173408-CB74-4263-84F9-3FD4EA9EB911}" type="slidenum">
              <a:rPr lang="en-US" altLang="en-US"/>
              <a:pPr/>
              <a:t>‹#›</a:t>
            </a:fld>
            <a:endParaRPr lang="en-US" altLang="en-US"/>
          </a:p>
        </p:txBody>
      </p:sp>
    </p:spTree>
    <p:extLst>
      <p:ext uri="{BB962C8B-B14F-4D97-AF65-F5344CB8AC3E}">
        <p14:creationId xmlns:p14="http://schemas.microsoft.com/office/powerpoint/2010/main" val="449254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xmlns="" id="{E63F2343-07A5-4452-85C3-27F4068BE0F9}"/>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xmlns="" id="{92A8DBC6-4FFB-4DD3-9BD1-D71773500E4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xmlns="" id="{6DB6297C-533C-4165-87EB-9F6E9749BF4C}"/>
              </a:ext>
            </a:extLst>
          </p:cNvPr>
          <p:cNvSpPr>
            <a:spLocks noGrp="1" noChangeArrowheads="1"/>
          </p:cNvSpPr>
          <p:nvPr>
            <p:ph type="sldNum" sz="quarter" idx="12"/>
          </p:nvPr>
        </p:nvSpPr>
        <p:spPr>
          <a:ln/>
        </p:spPr>
        <p:txBody>
          <a:bodyPr/>
          <a:lstStyle>
            <a:lvl1pPr>
              <a:defRPr/>
            </a:lvl1pPr>
          </a:lstStyle>
          <a:p>
            <a:fld id="{037552F2-DE93-4169-A488-60E40A634186}" type="slidenum">
              <a:rPr lang="en-US" altLang="en-US"/>
              <a:pPr/>
              <a:t>‹#›</a:t>
            </a:fld>
            <a:endParaRPr lang="en-US" altLang="en-US"/>
          </a:p>
        </p:txBody>
      </p:sp>
    </p:spTree>
    <p:extLst>
      <p:ext uri="{BB962C8B-B14F-4D97-AF65-F5344CB8AC3E}">
        <p14:creationId xmlns:p14="http://schemas.microsoft.com/office/powerpoint/2010/main" val="2290345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01A509E2-6B05-4CE7-B052-65D6191D00C6}"/>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xmlns="" id="{BB44A4F2-552E-4051-8F16-CF227EB202A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xmlns="" id="{C220372D-BCAF-4C66-9FD3-A95D6E3C9C8A}"/>
              </a:ext>
            </a:extLst>
          </p:cNvPr>
          <p:cNvSpPr>
            <a:spLocks noGrp="1" noChangeArrowheads="1"/>
          </p:cNvSpPr>
          <p:nvPr>
            <p:ph type="sldNum" sz="quarter" idx="12"/>
          </p:nvPr>
        </p:nvSpPr>
        <p:spPr>
          <a:ln/>
        </p:spPr>
        <p:txBody>
          <a:bodyPr/>
          <a:lstStyle>
            <a:lvl1pPr>
              <a:defRPr/>
            </a:lvl1pPr>
          </a:lstStyle>
          <a:p>
            <a:fld id="{5DCF352A-1069-4428-BA42-FE460789F0A6}" type="slidenum">
              <a:rPr lang="en-US" altLang="en-US"/>
              <a:pPr/>
              <a:t>‹#›</a:t>
            </a:fld>
            <a:endParaRPr lang="en-US" altLang="en-US"/>
          </a:p>
        </p:txBody>
      </p:sp>
    </p:spTree>
    <p:extLst>
      <p:ext uri="{BB962C8B-B14F-4D97-AF65-F5344CB8AC3E}">
        <p14:creationId xmlns:p14="http://schemas.microsoft.com/office/powerpoint/2010/main" val="1557698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xmlns="" id="{9180BD46-6C6D-420E-B76A-F8B1496826C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xmlns="" id="{FE3BC08E-A4F6-4256-9E66-5F8FBFE0A2E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xmlns="" id="{7F9E2F56-3279-48E1-BFF0-D8F6297B62F6}"/>
              </a:ext>
            </a:extLst>
          </p:cNvPr>
          <p:cNvSpPr>
            <a:spLocks noGrp="1" noChangeArrowheads="1"/>
          </p:cNvSpPr>
          <p:nvPr>
            <p:ph type="sldNum" sz="quarter" idx="12"/>
          </p:nvPr>
        </p:nvSpPr>
        <p:spPr>
          <a:ln/>
        </p:spPr>
        <p:txBody>
          <a:bodyPr/>
          <a:lstStyle>
            <a:lvl1pPr>
              <a:defRPr/>
            </a:lvl1pPr>
          </a:lstStyle>
          <a:p>
            <a:fld id="{3FBD828C-6216-4753-9EB0-0E4237BEE918}" type="slidenum">
              <a:rPr lang="en-US" altLang="en-US"/>
              <a:pPr/>
              <a:t>‹#›</a:t>
            </a:fld>
            <a:endParaRPr lang="en-US" altLang="en-US"/>
          </a:p>
        </p:txBody>
      </p:sp>
    </p:spTree>
    <p:extLst>
      <p:ext uri="{BB962C8B-B14F-4D97-AF65-F5344CB8AC3E}">
        <p14:creationId xmlns:p14="http://schemas.microsoft.com/office/powerpoint/2010/main" val="1611512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xmlns="" id="{A1D5CEB3-95C9-4652-A2CB-27EB5EE3803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xmlns="" id="{437150BF-D627-4DF1-8AC6-330158B705F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xmlns="" id="{6623CB3D-A916-4D0C-8303-DF39BDB31D8E}"/>
              </a:ext>
            </a:extLst>
          </p:cNvPr>
          <p:cNvSpPr>
            <a:spLocks noGrp="1" noChangeArrowheads="1"/>
          </p:cNvSpPr>
          <p:nvPr>
            <p:ph type="sldNum" sz="quarter" idx="12"/>
          </p:nvPr>
        </p:nvSpPr>
        <p:spPr>
          <a:ln/>
        </p:spPr>
        <p:txBody>
          <a:bodyPr/>
          <a:lstStyle>
            <a:lvl1pPr>
              <a:defRPr/>
            </a:lvl1pPr>
          </a:lstStyle>
          <a:p>
            <a:fld id="{E9CBB0B2-CCF7-406D-B301-91BE3E9A9E93}" type="slidenum">
              <a:rPr lang="en-US" altLang="en-US"/>
              <a:pPr/>
              <a:t>‹#›</a:t>
            </a:fld>
            <a:endParaRPr lang="en-US" altLang="en-US"/>
          </a:p>
        </p:txBody>
      </p:sp>
    </p:spTree>
    <p:extLst>
      <p:ext uri="{BB962C8B-B14F-4D97-AF65-F5344CB8AC3E}">
        <p14:creationId xmlns:p14="http://schemas.microsoft.com/office/powerpoint/2010/main" val="2998402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jpe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8000"/>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xmlns="" id="{A058F8E0-11A0-40E5-B44C-8DF6EB9BD2BA}"/>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xmlns="" id="{86FCAB66-6FFC-4E9E-8998-AE1DB842C1C6}"/>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xmlns="" id="{11B34CB2-9866-45B5-9645-04A51223E968}"/>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a:extLst>
              <a:ext uri="{FF2B5EF4-FFF2-40B4-BE49-F238E27FC236}">
                <a16:creationId xmlns:a16="http://schemas.microsoft.com/office/drawing/2014/main" xmlns="" id="{91B7BDED-9D6E-40CF-A4D4-C8990E9E0D42}"/>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a:extLst>
              <a:ext uri="{FF2B5EF4-FFF2-40B4-BE49-F238E27FC236}">
                <a16:creationId xmlns:a16="http://schemas.microsoft.com/office/drawing/2014/main" xmlns="" id="{6744413E-C875-450F-97A2-7F0E46FB918E}"/>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anose="020B0604020202020204" pitchFamily="34" charset="0"/>
              </a:defRPr>
            </a:lvl1pPr>
          </a:lstStyle>
          <a:p>
            <a:fld id="{8DEA92E7-592E-48EE-9ED7-AD483BDEACB3}" type="slidenum">
              <a:rPr lang="en-US" altLang="en-US"/>
              <a:pPr/>
              <a:t>‹#›</a:t>
            </a:fld>
            <a:endParaRPr lang="en-US" altLang="en-US"/>
          </a:p>
        </p:txBody>
      </p:sp>
    </p:spTree>
    <p:extLst>
      <p:ext uri="{BB962C8B-B14F-4D97-AF65-F5344CB8AC3E}">
        <p14:creationId xmlns:p14="http://schemas.microsoft.com/office/powerpoint/2010/main" val="248575071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650FD263-72DB-4DCE-97CC-D20F3A3AE100}" type="datetimeFigureOut">
              <a:rPr lang="en-US" smtClean="0"/>
              <a:t>9/13/2018</a:t>
            </a:fld>
            <a:endParaRPr lang="en-US"/>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0AE5224A-3523-4DB6-8CDC-1D7592F60547}" type="slidenum">
              <a:rPr lang="en-US" smtClean="0"/>
              <a:t>‹#›</a:t>
            </a:fld>
            <a:endParaRPr lang="en-US"/>
          </a:p>
        </p:txBody>
      </p:sp>
    </p:spTree>
    <p:extLst>
      <p:ext uri="{BB962C8B-B14F-4D97-AF65-F5344CB8AC3E}">
        <p14:creationId xmlns:p14="http://schemas.microsoft.com/office/powerpoint/2010/main" val="393030534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0"/>
            <a:ext cx="109728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484463" y="6356351"/>
            <a:ext cx="2781300"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DD1B781F-1225-42DA-9822-BBB7D45A43FB}" type="datetimeFigureOut">
              <a:rPr lang="en-US" smtClean="0"/>
              <a:t>9/13/2018</a:t>
            </a:fld>
            <a:endParaRPr lang="en-US"/>
          </a:p>
        </p:txBody>
      </p:sp>
      <p:sp>
        <p:nvSpPr>
          <p:cNvPr id="5" name="Footer Placeholder 4"/>
          <p:cNvSpPr>
            <a:spLocks noGrp="1"/>
          </p:cNvSpPr>
          <p:nvPr>
            <p:ph type="ftr" sz="quarter" idx="3"/>
          </p:nvPr>
        </p:nvSpPr>
        <p:spPr>
          <a:xfrm>
            <a:off x="878887" y="6356351"/>
            <a:ext cx="3797300"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11391038" y="6356351"/>
            <a:ext cx="749300"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949D2262-D3E8-471C-B9FD-1CA2E98E7EDB}" type="slidenum">
              <a:rPr lang="en-US" smtClean="0"/>
              <a:t>‹#›</a:t>
            </a:fld>
            <a:endParaRPr lang="en-US"/>
          </a:p>
        </p:txBody>
      </p:sp>
      <p:sp>
        <p:nvSpPr>
          <p:cNvPr id="7" name="Oval 6"/>
          <p:cNvSpPr/>
          <p:nvPr/>
        </p:nvSpPr>
        <p:spPr>
          <a:xfrm>
            <a:off x="11277014" y="6499384"/>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758826" y="6499384"/>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061224836"/>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xmlns="" id="{19FB7D13-D199-42EF-A5F6-1ED0B5164FB4}"/>
              </a:ext>
            </a:extLst>
          </p:cNvPr>
          <p:cNvSpPr>
            <a:spLocks noGrp="1" noChangeArrowheads="1"/>
          </p:cNvSpPr>
          <p:nvPr>
            <p:ph type="title"/>
          </p:nvPr>
        </p:nvSpPr>
        <p:spPr>
          <a:xfrm>
            <a:off x="1676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a:solidFill>
                  <a:srgbClr val="FFFF00"/>
                </a:solidFill>
                <a:latin typeface="Matura MT Script Capitals" panose="03020802060602070202" pitchFamily="66" charset="0"/>
                <a:ea typeface="Batang" panose="020B0503020000020004" pitchFamily="18" charset="-127"/>
              </a:rPr>
              <a:t>     ABC</a:t>
            </a:r>
            <a:r>
              <a:rPr lang="en-US" altLang="en-US" sz="4000">
                <a:solidFill>
                  <a:srgbClr val="FFFF00"/>
                </a:solidFill>
                <a:latin typeface="Matura MT Script Capitals" panose="03020802060602070202" pitchFamily="66" charset="0"/>
              </a:rPr>
              <a:t>  2018 </a:t>
            </a:r>
            <a:r>
              <a:rPr lang="zh-TW" altLang="en-US" sz="4000">
                <a:ea typeface="新細明體" panose="02020500000000000000" pitchFamily="18" charset="-120"/>
              </a:rPr>
              <a:t>    </a:t>
            </a:r>
            <a:endParaRPr lang="en-US" altLang="en-US" sz="4000"/>
          </a:p>
        </p:txBody>
      </p:sp>
      <p:sp>
        <p:nvSpPr>
          <p:cNvPr id="102403" name="Rectangle 3">
            <a:extLst>
              <a:ext uri="{FF2B5EF4-FFF2-40B4-BE49-F238E27FC236}">
                <a16:creationId xmlns:a16="http://schemas.microsoft.com/office/drawing/2014/main" xmlns="" id="{59FD5FFA-D621-49AF-A943-442366AE8AD6}"/>
              </a:ext>
            </a:extLst>
          </p:cNvPr>
          <p:cNvSpPr>
            <a:spLocks noGrp="1" noChangeArrowheads="1"/>
          </p:cNvSpPr>
          <p:nvPr>
            <p:ph type="body" idx="1"/>
          </p:nvPr>
        </p:nvSpPr>
        <p:spPr>
          <a:xfrm>
            <a:off x="1676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zh-CN" altLang="en-US" dirty="0">
                <a:solidFill>
                  <a:srgbClr val="FFFF00"/>
                </a:solidFill>
                <a:ea typeface="SimSun" pitchFamily="2" charset="-122"/>
              </a:rPr>
              <a:t>課碼</a:t>
            </a:r>
            <a:r>
              <a:rPr lang="en-US" altLang="zh-CN" dirty="0">
                <a:solidFill>
                  <a:srgbClr val="FFFF00"/>
                </a:solidFill>
                <a:ea typeface="SimSun" pitchFamily="2" charset="-122"/>
              </a:rPr>
              <a:t>(Workshop):</a:t>
            </a:r>
            <a:r>
              <a:rPr lang="zh-CN" altLang="en-US" dirty="0">
                <a:solidFill>
                  <a:srgbClr val="FFFF00"/>
                </a:solidFill>
                <a:ea typeface="SimSun" pitchFamily="2" charset="-122"/>
              </a:rPr>
              <a:t> </a:t>
            </a:r>
            <a:r>
              <a:rPr lang="en-US" altLang="zh-CN" dirty="0">
                <a:solidFill>
                  <a:srgbClr val="FFFF00"/>
                </a:solidFill>
                <a:ea typeface="SimSun" pitchFamily="2" charset="-122"/>
              </a:rPr>
              <a:t>3FM-1</a:t>
            </a:r>
          </a:p>
          <a:p>
            <a:pPr eaLnBrk="1" hangingPunct="1">
              <a:buFontTx/>
              <a:buNone/>
              <a:defRPr/>
            </a:pPr>
            <a:r>
              <a:rPr lang="zh-CN" altLang="en-US" dirty="0">
                <a:solidFill>
                  <a:srgbClr val="FFFF00"/>
                </a:solidFill>
                <a:ea typeface="SimSun" pitchFamily="2" charset="-122"/>
              </a:rPr>
              <a:t>教室</a:t>
            </a:r>
            <a:r>
              <a:rPr lang="en-US" altLang="zh-CN" dirty="0">
                <a:solidFill>
                  <a:srgbClr val="FFFF00"/>
                </a:solidFill>
                <a:ea typeface="SimSun" pitchFamily="2" charset="-122"/>
              </a:rPr>
              <a:t>(Room #): </a:t>
            </a:r>
          </a:p>
          <a:p>
            <a:pPr eaLnBrk="1" hangingPunct="1">
              <a:buFontTx/>
              <a:buNone/>
              <a:defRPr/>
            </a:pPr>
            <a:r>
              <a:rPr lang="zh-TW" altLang="en-US" dirty="0">
                <a:solidFill>
                  <a:srgbClr val="FFFF00"/>
                </a:solidFill>
                <a:ea typeface="新細明體" pitchFamily="18" charset="-120"/>
              </a:rPr>
              <a:t>講員</a:t>
            </a:r>
            <a:r>
              <a:rPr lang="en-US" altLang="zh-TW" dirty="0">
                <a:solidFill>
                  <a:srgbClr val="FFFF00"/>
                </a:solidFill>
                <a:ea typeface="新細明體" pitchFamily="18" charset="-120"/>
              </a:rPr>
              <a:t>(Speaker): Shuling Peng,</a:t>
            </a:r>
            <a:r>
              <a:rPr lang="zh-TW" altLang="en-US" dirty="0">
                <a:solidFill>
                  <a:srgbClr val="FFFF00"/>
                </a:solidFill>
                <a:ea typeface="新細明體" pitchFamily="18" charset="-120"/>
              </a:rPr>
              <a:t> </a:t>
            </a:r>
            <a:r>
              <a:rPr lang="en-US" altLang="zh-TW" dirty="0">
                <a:solidFill>
                  <a:srgbClr val="FFFF00"/>
                </a:solidFill>
                <a:ea typeface="新細明體" pitchFamily="18" charset="-120"/>
              </a:rPr>
              <a:t>Ph.D. </a:t>
            </a:r>
          </a:p>
          <a:p>
            <a:pPr eaLnBrk="1" hangingPunct="1">
              <a:buFontTx/>
              <a:buNone/>
              <a:defRPr/>
            </a:pPr>
            <a:r>
              <a:rPr lang="zh-CN" altLang="en-US" b="1" dirty="0">
                <a:solidFill>
                  <a:srgbClr val="FFFF00"/>
                </a:solidFill>
                <a:ea typeface="新細明體" pitchFamily="18" charset="-120"/>
              </a:rPr>
              <a:t>授課語言</a:t>
            </a:r>
            <a:r>
              <a:rPr lang="en-US" altLang="zh-CN" b="1" dirty="0">
                <a:solidFill>
                  <a:srgbClr val="FFFF00"/>
                </a:solidFill>
                <a:ea typeface="新細明體" pitchFamily="18" charset="-120"/>
              </a:rPr>
              <a:t>:</a:t>
            </a:r>
            <a:r>
              <a:rPr lang="en-US" altLang="zh-CN" dirty="0">
                <a:solidFill>
                  <a:srgbClr val="FFFF00"/>
                </a:solidFill>
                <a:ea typeface="SimSun" pitchFamily="2" charset="-122"/>
              </a:rPr>
              <a:t> Mandarin</a:t>
            </a:r>
          </a:p>
          <a:p>
            <a:pPr eaLnBrk="1" hangingPunct="1">
              <a:buFontTx/>
              <a:buNone/>
              <a:defRPr/>
            </a:pPr>
            <a:r>
              <a:rPr lang="zh-TW" altLang="en-US" dirty="0">
                <a:solidFill>
                  <a:srgbClr val="FFFF00"/>
                </a:solidFill>
                <a:ea typeface="新細明體" pitchFamily="18" charset="-120"/>
              </a:rPr>
              <a:t>題目</a:t>
            </a:r>
            <a:r>
              <a:rPr lang="en-US" altLang="zh-TW" dirty="0">
                <a:solidFill>
                  <a:srgbClr val="FFFF00"/>
                </a:solidFill>
                <a:ea typeface="新細明體" pitchFamily="18" charset="-120"/>
              </a:rPr>
              <a:t>(Topic): </a:t>
            </a:r>
            <a:r>
              <a:rPr lang="en-US" altLang="zh-TW" b="1" dirty="0">
                <a:solidFill>
                  <a:srgbClr val="FFFF00"/>
                </a:solidFill>
                <a:effectLst>
                  <a:outerShdw blurRad="38100" dist="38100" dir="2700000" algn="tl">
                    <a:srgbClr val="000000"/>
                  </a:outerShdw>
                </a:effectLst>
                <a:ea typeface="新細明體" pitchFamily="18" charset="-120"/>
              </a:rPr>
              <a:t> </a:t>
            </a:r>
            <a:r>
              <a:rPr lang="zh-TW" altLang="en-US" sz="2800" b="1" dirty="0">
                <a:solidFill>
                  <a:srgbClr val="FFFF00"/>
                </a:solidFill>
                <a:effectLst>
                  <a:outerShdw blurRad="38100" dist="38100" dir="2700000" algn="tl">
                    <a:srgbClr val="000000"/>
                  </a:outerShdw>
                </a:effectLst>
                <a:ea typeface="新細明體" pitchFamily="18" charset="-120"/>
              </a:rPr>
              <a:t>教會似家、家如教會</a:t>
            </a:r>
            <a:r>
              <a:rPr lang="en-US" altLang="zh-TW" sz="2800" b="1" dirty="0">
                <a:solidFill>
                  <a:srgbClr val="FFFF00"/>
                </a:solidFill>
                <a:effectLst>
                  <a:outerShdw blurRad="38100" dist="38100" dir="2700000" algn="tl">
                    <a:srgbClr val="000000"/>
                  </a:outerShdw>
                </a:effectLst>
                <a:ea typeface="新細明體" pitchFamily="18" charset="-120"/>
              </a:rPr>
              <a:t>-- </a:t>
            </a:r>
            <a:r>
              <a:rPr lang="zh-TW" altLang="en-US" sz="2800" b="1" dirty="0">
                <a:solidFill>
                  <a:srgbClr val="FFFF00"/>
                </a:solidFill>
                <a:effectLst>
                  <a:outerShdw blurRad="38100" dist="38100" dir="2700000" algn="tl">
                    <a:srgbClr val="000000"/>
                  </a:outerShdw>
                </a:effectLst>
                <a:ea typeface="新細明體" pitchFamily="18" charset="-120"/>
              </a:rPr>
              <a:t>彰顯神心意的兩   </a:t>
            </a:r>
            <a:endParaRPr lang="en-US" altLang="zh-TW" sz="2800" b="1" dirty="0">
              <a:solidFill>
                <a:srgbClr val="FFFF00"/>
              </a:solidFill>
              <a:effectLst>
                <a:outerShdw blurRad="38100" dist="38100" dir="2700000" algn="tl">
                  <a:srgbClr val="000000"/>
                </a:outerShdw>
              </a:effectLst>
              <a:ea typeface="新細明體" pitchFamily="18" charset="-120"/>
            </a:endParaRPr>
          </a:p>
          <a:p>
            <a:pPr eaLnBrk="1" hangingPunct="1">
              <a:buFontTx/>
              <a:buNone/>
              <a:defRPr/>
            </a:pPr>
            <a:r>
              <a:rPr lang="en-US" altLang="zh-TW" sz="2800" b="1">
                <a:solidFill>
                  <a:srgbClr val="FFFF00"/>
                </a:solidFill>
                <a:effectLst>
                  <a:outerShdw blurRad="38100" dist="38100" dir="2700000" algn="tl">
                    <a:srgbClr val="000000"/>
                  </a:outerShdw>
                </a:effectLst>
                <a:ea typeface="新細明體" pitchFamily="18" charset="-120"/>
              </a:rPr>
              <a:t>                        </a:t>
            </a:r>
            <a:r>
              <a:rPr lang="zh-TW" altLang="en-US" sz="2800" b="1">
                <a:solidFill>
                  <a:srgbClr val="FFFF00"/>
                </a:solidFill>
                <a:effectLst>
                  <a:outerShdw blurRad="38100" dist="38100" dir="2700000" algn="tl">
                    <a:srgbClr val="000000"/>
                  </a:outerShdw>
                </a:effectLst>
                <a:ea typeface="新細明體" pitchFamily="18" charset="-120"/>
              </a:rPr>
              <a:t>個</a:t>
            </a:r>
            <a:r>
              <a:rPr lang="zh-TW" altLang="en-US" sz="2800" b="1" dirty="0">
                <a:solidFill>
                  <a:srgbClr val="FFFF00"/>
                </a:solidFill>
                <a:effectLst>
                  <a:outerShdw blurRad="38100" dist="38100" dir="2700000" algn="tl">
                    <a:srgbClr val="000000"/>
                  </a:outerShdw>
                </a:effectLst>
                <a:ea typeface="新細明體" pitchFamily="18" charset="-120"/>
              </a:rPr>
              <a:t>範型</a:t>
            </a:r>
            <a:endParaRPr lang="en-US" altLang="zh-TW" sz="2800" b="1" dirty="0">
              <a:solidFill>
                <a:srgbClr val="FFFF00"/>
              </a:solidFill>
              <a:effectLst>
                <a:outerShdw blurRad="38100" dist="38100" dir="2700000" algn="tl">
                  <a:srgbClr val="000000"/>
                </a:outerShdw>
              </a:effectLst>
              <a:ea typeface="新細明體" pitchFamily="18" charset="-120"/>
            </a:endParaRPr>
          </a:p>
          <a:p>
            <a:pPr eaLnBrk="1" hangingPunct="1">
              <a:buFontTx/>
              <a:buNone/>
              <a:defRPr/>
            </a:pPr>
            <a:r>
              <a:rPr lang="zh-CN" altLang="en-US" dirty="0">
                <a:solidFill>
                  <a:srgbClr val="FFFF00"/>
                </a:solidFill>
                <a:ea typeface="SimSun" pitchFamily="2" charset="-122"/>
              </a:rPr>
              <a:t>專題簡介</a:t>
            </a:r>
            <a:r>
              <a:rPr lang="en-US" altLang="zh-CN" dirty="0">
                <a:solidFill>
                  <a:srgbClr val="FFFF00"/>
                </a:solidFill>
                <a:ea typeface="SimSun" pitchFamily="2" charset="-122"/>
              </a:rPr>
              <a:t>:</a:t>
            </a:r>
            <a:r>
              <a:rPr lang="zh-TW" altLang="en-US" dirty="0">
                <a:solidFill>
                  <a:srgbClr val="FFFF00"/>
                </a:solidFill>
                <a:ea typeface="SimSun" pitchFamily="2" charset="-122"/>
              </a:rPr>
              <a:t> </a:t>
            </a:r>
            <a:r>
              <a:rPr lang="zh-TW" altLang="en-US" sz="2800" dirty="0">
                <a:solidFill>
                  <a:srgbClr val="FFFF00"/>
                </a:solidFill>
                <a:ea typeface="SimSun" pitchFamily="2" charset="-122"/>
              </a:rPr>
              <a:t>教會是屬靈的大家庭，溫馨地吸引著心靈受傷者來投靠，那</a:t>
            </a:r>
            <a:r>
              <a:rPr lang="en-US" altLang="zh-TW" sz="2800" dirty="0">
                <a:solidFill>
                  <a:srgbClr val="FFFF00"/>
                </a:solidFill>
                <a:ea typeface="SimSun" pitchFamily="2" charset="-122"/>
              </a:rPr>
              <a:t>:</a:t>
            </a:r>
            <a:r>
              <a:rPr lang="zh-TW" altLang="en-US" sz="2800" dirty="0">
                <a:solidFill>
                  <a:srgbClr val="FFFF00"/>
                </a:solidFill>
                <a:ea typeface="SimSun" pitchFamily="2" charset="-122"/>
              </a:rPr>
              <a:t>家如同教會，又表示什麼</a:t>
            </a:r>
            <a:r>
              <a:rPr lang="en-US" altLang="zh-TW" sz="2800" dirty="0">
                <a:solidFill>
                  <a:srgbClr val="FFFF00"/>
                </a:solidFill>
                <a:ea typeface="SimSun" pitchFamily="2" charset="-122"/>
              </a:rPr>
              <a:t>?</a:t>
            </a:r>
            <a:r>
              <a:rPr lang="zh-TW" altLang="en-US" sz="2800" dirty="0">
                <a:solidFill>
                  <a:srgbClr val="FFFF00"/>
                </a:solidFill>
                <a:ea typeface="SimSun" pitchFamily="2" charset="-122"/>
              </a:rPr>
              <a:t>一般家庭可以達到嗎</a:t>
            </a:r>
            <a:r>
              <a:rPr lang="en-US" altLang="zh-TW" sz="2800" dirty="0">
                <a:solidFill>
                  <a:srgbClr val="FFFF00"/>
                </a:solidFill>
                <a:ea typeface="SimSun" pitchFamily="2" charset="-122"/>
              </a:rPr>
              <a:t>?</a:t>
            </a:r>
            <a:r>
              <a:rPr lang="zh-TW" altLang="en-US" sz="2800" dirty="0">
                <a:solidFill>
                  <a:srgbClr val="FFFF00"/>
                </a:solidFill>
                <a:ea typeface="SimSun" pitchFamily="2" charset="-122"/>
              </a:rPr>
              <a:t>西方主流教會已經進行的家庭事工運動，我們華人的進路又是如何</a:t>
            </a:r>
            <a:r>
              <a:rPr lang="en-US" altLang="zh-TW" sz="2800" dirty="0">
                <a:solidFill>
                  <a:srgbClr val="FFFF00"/>
                </a:solidFill>
                <a:ea typeface="SimSun" pitchFamily="2" charset="-122"/>
              </a:rPr>
              <a:t>?</a:t>
            </a:r>
            <a:r>
              <a:rPr lang="zh-TW" altLang="en-US" sz="2800" dirty="0">
                <a:solidFill>
                  <a:srgbClr val="FFFF00"/>
                </a:solidFill>
                <a:ea typeface="SimSun" pitchFamily="2" charset="-122"/>
              </a:rPr>
              <a:t>我們的特色在哪兒</a:t>
            </a:r>
            <a:r>
              <a:rPr lang="en-US" altLang="zh-TW" sz="2800" dirty="0">
                <a:solidFill>
                  <a:srgbClr val="FFFF00"/>
                </a:solidFill>
                <a:ea typeface="SimSun" pitchFamily="2" charset="-122"/>
              </a:rPr>
              <a:t>?</a:t>
            </a:r>
            <a:endParaRPr lang="en-US" altLang="zh-CN" sz="2800" dirty="0">
              <a:solidFill>
                <a:srgbClr val="FFFF00"/>
              </a:solidFill>
              <a:ea typeface="SimSun" pitchFamily="2" charset="-122"/>
            </a:endParaRPr>
          </a:p>
        </p:txBody>
      </p:sp>
      <p:sp>
        <p:nvSpPr>
          <p:cNvPr id="102404" name="Text Box 4">
            <a:extLst>
              <a:ext uri="{FF2B5EF4-FFF2-40B4-BE49-F238E27FC236}">
                <a16:creationId xmlns:a16="http://schemas.microsoft.com/office/drawing/2014/main" xmlns="" id="{FBCD0A5A-64D0-4583-9C7F-5210388495A0}"/>
              </a:ext>
            </a:extLst>
          </p:cNvPr>
          <p:cNvSpPr txBox="1">
            <a:spLocks noChangeArrowheads="1"/>
          </p:cNvSpPr>
          <p:nvPr/>
        </p:nvSpPr>
        <p:spPr bwMode="auto">
          <a:xfrm>
            <a:off x="5562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fontAlgn="base" hangingPunct="1">
              <a:spcBef>
                <a:spcPct val="0"/>
              </a:spcBef>
              <a:spcAft>
                <a:spcPct val="0"/>
              </a:spcAft>
              <a:defRPr/>
            </a:pPr>
            <a:r>
              <a:rPr lang="zh-TW" altLang="en-US" sz="2800" b="1">
                <a:solidFill>
                  <a:srgbClr val="FFFFFF"/>
                </a:solidFill>
                <a:effectLst>
                  <a:outerShdw blurRad="38100" dist="38100" dir="2700000" algn="tl">
                    <a:srgbClr val="000000"/>
                  </a:outerShdw>
                </a:effectLst>
                <a:ea typeface="新細明體" pitchFamily="18" charset="-120"/>
              </a:rPr>
              <a:t> 北美華人基督徒教育大會</a:t>
            </a:r>
            <a:endParaRPr lang="en-US" sz="2800" dirty="0">
              <a:solidFill>
                <a:srgbClr val="00FF00"/>
              </a:solidFill>
            </a:endParaRPr>
          </a:p>
          <a:p>
            <a:pPr eaLnBrk="1" fontAlgn="base" hangingPunct="1">
              <a:spcBef>
                <a:spcPct val="0"/>
              </a:spcBef>
              <a:spcAft>
                <a:spcPct val="0"/>
              </a:spcAft>
              <a:defRPr/>
            </a:pPr>
            <a:r>
              <a:rPr lang="en-US" dirty="0">
                <a:solidFill>
                  <a:srgbClr val="00FF00"/>
                </a:solidFill>
              </a:rPr>
              <a:t>             </a:t>
            </a:r>
            <a:r>
              <a:rPr lang="en-US" dirty="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dirty="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dirty="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dirty="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dirty="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dirty="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dirty="0">
                <a:solidFill>
                  <a:srgbClr val="00FF00"/>
                </a:solidFill>
              </a:rPr>
              <a:t> </a:t>
            </a:r>
          </a:p>
        </p:txBody>
      </p:sp>
      <p:pic>
        <p:nvPicPr>
          <p:cNvPr id="2053" name="Picture 5" descr="abc logo_color (2)">
            <a:extLst>
              <a:ext uri="{FF2B5EF4-FFF2-40B4-BE49-F238E27FC236}">
                <a16:creationId xmlns:a16="http://schemas.microsoft.com/office/drawing/2014/main" xmlns="" id="{0F73CFA9-31F4-44B9-B4BE-359676CBBD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2054" name="Picture 1">
            <a:extLst>
              <a:ext uri="{FF2B5EF4-FFF2-40B4-BE49-F238E27FC236}">
                <a16:creationId xmlns:a16="http://schemas.microsoft.com/office/drawing/2014/main" xmlns="" id="{964FAA85-2E86-4C1B-9EDC-CC2F494283D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829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2D1B40-1CC9-4654-B1AB-C895A2F37563}"/>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xmlns="" id="{430604CD-56A5-4B14-8FD8-B8E0943B2B52}"/>
              </a:ext>
            </a:extLst>
          </p:cNvPr>
          <p:cNvPicPr>
            <a:picLocks noGrp="1" noChangeAspect="1"/>
          </p:cNvPicPr>
          <p:nvPr>
            <p:ph idx="1"/>
          </p:nvPr>
        </p:nvPicPr>
        <p:blipFill>
          <a:blip r:embed="rId3"/>
          <a:stretch>
            <a:fillRect/>
          </a:stretch>
        </p:blipFill>
        <p:spPr>
          <a:xfrm>
            <a:off x="-1" y="0"/>
            <a:ext cx="9147261" cy="6858000"/>
          </a:xfrm>
          <a:prstGeom prst="rect">
            <a:avLst/>
          </a:prstGeom>
        </p:spPr>
      </p:pic>
    </p:spTree>
    <p:extLst>
      <p:ext uri="{BB962C8B-B14F-4D97-AF65-F5344CB8AC3E}">
        <p14:creationId xmlns:p14="http://schemas.microsoft.com/office/powerpoint/2010/main" val="2388488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AC7A9F-9B65-4667-9C48-28F4B3BE62E2}"/>
              </a:ext>
            </a:extLst>
          </p:cNvPr>
          <p:cNvSpPr>
            <a:spLocks noGrp="1"/>
          </p:cNvSpPr>
          <p:nvPr>
            <p:ph type="title"/>
          </p:nvPr>
        </p:nvSpPr>
        <p:spPr>
          <a:xfrm>
            <a:off x="2805953" y="891118"/>
            <a:ext cx="8761413" cy="706964"/>
          </a:xfrm>
        </p:spPr>
        <p:txBody>
          <a:bodyPr/>
          <a:lstStyle/>
          <a:p>
            <a:r>
              <a:rPr lang="zh-TW" altLang="en-US" sz="4800" b="1" dirty="0">
                <a:solidFill>
                  <a:srgbClr val="EBEBEB"/>
                </a:solidFill>
              </a:rPr>
              <a:t>             教會似家</a:t>
            </a:r>
            <a:r>
              <a:rPr lang="zh-TW" altLang="en-US" sz="4000" b="1" dirty="0">
                <a:solidFill>
                  <a:srgbClr val="EBEBEB"/>
                </a:solidFill>
              </a:rPr>
              <a:t> </a:t>
            </a:r>
            <a:r>
              <a:rPr lang="en-US" altLang="zh-TW" sz="4000" b="1" dirty="0">
                <a:solidFill>
                  <a:srgbClr val="EBEBEB"/>
                </a:solidFill>
              </a:rPr>
              <a:t/>
            </a:r>
            <a:br>
              <a:rPr lang="en-US" altLang="zh-TW" sz="4000" b="1" dirty="0">
                <a:solidFill>
                  <a:srgbClr val="EBEBEB"/>
                </a:solidFill>
              </a:rPr>
            </a:br>
            <a:r>
              <a:rPr lang="en-US" altLang="zh-TW" sz="4000" b="1" dirty="0">
                <a:solidFill>
                  <a:srgbClr val="EBEBEB"/>
                </a:solidFill>
              </a:rPr>
              <a:t>       Church-as-a-Family</a:t>
            </a:r>
            <a:endParaRPr lang="en-US" sz="4000" dirty="0"/>
          </a:p>
        </p:txBody>
      </p:sp>
      <p:sp>
        <p:nvSpPr>
          <p:cNvPr id="3" name="Content Placeholder 2">
            <a:extLst>
              <a:ext uri="{FF2B5EF4-FFF2-40B4-BE49-F238E27FC236}">
                <a16:creationId xmlns:a16="http://schemas.microsoft.com/office/drawing/2014/main" xmlns="" id="{AE688D3B-48B7-4FD3-9FD5-387A20243B2C}"/>
              </a:ext>
            </a:extLst>
          </p:cNvPr>
          <p:cNvSpPr>
            <a:spLocks noGrp="1"/>
          </p:cNvSpPr>
          <p:nvPr>
            <p:ph idx="1"/>
          </p:nvPr>
        </p:nvSpPr>
        <p:spPr>
          <a:xfrm>
            <a:off x="835678" y="2355640"/>
            <a:ext cx="10567072" cy="3664160"/>
          </a:xfrm>
        </p:spPr>
        <p:txBody>
          <a:bodyPr>
            <a:normAutofit/>
          </a:bodyPr>
          <a:lstStyle/>
          <a:p>
            <a:r>
              <a:rPr lang="zh-TW" altLang="en-US" sz="4000" dirty="0"/>
              <a:t>代間的連結  </a:t>
            </a:r>
            <a:r>
              <a:rPr lang="en-US" altLang="zh-TW" sz="4000" dirty="0"/>
              <a:t>(Insert EFC-NASA photos)</a:t>
            </a:r>
          </a:p>
          <a:p>
            <a:r>
              <a:rPr lang="zh-TW" altLang="en-US" sz="4000" dirty="0"/>
              <a:t>屬靈大家庭的幫補</a:t>
            </a:r>
            <a:r>
              <a:rPr lang="en-US" sz="4000" dirty="0"/>
              <a:t>  (e.g., </a:t>
            </a:r>
            <a:r>
              <a:rPr lang="zh-TW" altLang="en-US" sz="4000" dirty="0"/>
              <a:t>爸爸角色的缺席，教會的男性可以</a:t>
            </a:r>
            <a:r>
              <a:rPr lang="en-US" altLang="zh-TW" sz="4000" dirty="0"/>
              <a:t>role model, </a:t>
            </a:r>
            <a:r>
              <a:rPr lang="zh-TW" altLang="en-US" sz="4000" dirty="0"/>
              <a:t>我用某弟兄作為我的助手，效果很好</a:t>
            </a:r>
            <a:r>
              <a:rPr lang="en-US" altLang="zh-TW" sz="4000" dirty="0"/>
              <a:t>)</a:t>
            </a:r>
            <a:endParaRPr lang="en-US" sz="4000" dirty="0"/>
          </a:p>
        </p:txBody>
      </p:sp>
    </p:spTree>
    <p:extLst>
      <p:ext uri="{BB962C8B-B14F-4D97-AF65-F5344CB8AC3E}">
        <p14:creationId xmlns:p14="http://schemas.microsoft.com/office/powerpoint/2010/main" val="1056658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AC7A9F-9B65-4667-9C48-28F4B3BE62E2}"/>
              </a:ext>
            </a:extLst>
          </p:cNvPr>
          <p:cNvSpPr>
            <a:spLocks noGrp="1"/>
          </p:cNvSpPr>
          <p:nvPr>
            <p:ph type="title"/>
          </p:nvPr>
        </p:nvSpPr>
        <p:spPr>
          <a:xfrm>
            <a:off x="2977403" y="941918"/>
            <a:ext cx="8761413" cy="706964"/>
          </a:xfrm>
        </p:spPr>
        <p:txBody>
          <a:bodyPr/>
          <a:lstStyle/>
          <a:p>
            <a:r>
              <a:rPr lang="en-US" dirty="0"/>
              <a:t>                </a:t>
            </a:r>
            <a:r>
              <a:rPr lang="zh-TW" altLang="en-US" sz="4800" b="1" dirty="0"/>
              <a:t>教會似家 </a:t>
            </a:r>
            <a:r>
              <a:rPr lang="en-US" altLang="zh-TW" sz="4000" dirty="0"/>
              <a:t/>
            </a:r>
            <a:br>
              <a:rPr lang="en-US" altLang="zh-TW" sz="4000" dirty="0"/>
            </a:br>
            <a:r>
              <a:rPr lang="en-US" altLang="zh-TW" sz="4000" dirty="0"/>
              <a:t>     Church-as-a-Family</a:t>
            </a:r>
            <a:endParaRPr lang="en-US" sz="4000" dirty="0"/>
          </a:p>
        </p:txBody>
      </p:sp>
      <p:sp>
        <p:nvSpPr>
          <p:cNvPr id="3" name="Content Placeholder 2">
            <a:extLst>
              <a:ext uri="{FF2B5EF4-FFF2-40B4-BE49-F238E27FC236}">
                <a16:creationId xmlns:a16="http://schemas.microsoft.com/office/drawing/2014/main" xmlns="" id="{AE688D3B-48B7-4FD3-9FD5-387A20243B2C}"/>
              </a:ext>
            </a:extLst>
          </p:cNvPr>
          <p:cNvSpPr>
            <a:spLocks noGrp="1"/>
          </p:cNvSpPr>
          <p:nvPr>
            <p:ph idx="1"/>
          </p:nvPr>
        </p:nvSpPr>
        <p:spPr>
          <a:xfrm>
            <a:off x="737418" y="2996872"/>
            <a:ext cx="11454581" cy="3022928"/>
          </a:xfrm>
        </p:spPr>
        <p:txBody>
          <a:bodyPr/>
          <a:lstStyle/>
          <a:p>
            <a:r>
              <a:rPr lang="zh-TW" altLang="en-US" sz="3600" dirty="0"/>
              <a:t> </a:t>
            </a:r>
            <a:r>
              <a:rPr lang="zh-TW" altLang="en-US" sz="4000" dirty="0"/>
              <a:t>教會如何支持信與不信的家庭</a:t>
            </a:r>
            <a:r>
              <a:rPr lang="en-US" altLang="zh-TW" sz="4000" dirty="0"/>
              <a:t>?</a:t>
            </a:r>
          </a:p>
          <a:p>
            <a:pPr marL="0" indent="0">
              <a:buNone/>
            </a:pPr>
            <a:endParaRPr lang="en-US" altLang="zh-TW" sz="4000" dirty="0"/>
          </a:p>
          <a:p>
            <a:r>
              <a:rPr lang="zh-TW" altLang="en-US" sz="4000" dirty="0"/>
              <a:t> 如何支持</a:t>
            </a:r>
            <a:r>
              <a:rPr lang="en-US" altLang="zh-TW" sz="4000" dirty="0"/>
              <a:t>:</a:t>
            </a:r>
            <a:r>
              <a:rPr lang="zh-TW" altLang="en-US" sz="4000" dirty="0"/>
              <a:t> 假性單親的家庭</a:t>
            </a:r>
            <a:r>
              <a:rPr lang="en-US" altLang="zh-TW" sz="4000" dirty="0"/>
              <a:t>?</a:t>
            </a:r>
          </a:p>
          <a:p>
            <a:pPr marL="0" indent="0">
              <a:buNone/>
            </a:pPr>
            <a:endParaRPr lang="en-US" altLang="zh-TW" sz="3200" dirty="0"/>
          </a:p>
          <a:p>
            <a:pPr marL="0" indent="0">
              <a:buNone/>
            </a:pPr>
            <a:endParaRPr lang="en-US" dirty="0"/>
          </a:p>
        </p:txBody>
      </p:sp>
    </p:spTree>
    <p:extLst>
      <p:ext uri="{BB962C8B-B14F-4D97-AF65-F5344CB8AC3E}">
        <p14:creationId xmlns:p14="http://schemas.microsoft.com/office/powerpoint/2010/main" val="1007626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0AAF72-5AC9-4415-93F9-DB63EC3DCB6A}"/>
              </a:ext>
            </a:extLst>
          </p:cNvPr>
          <p:cNvSpPr>
            <a:spLocks noGrp="1"/>
          </p:cNvSpPr>
          <p:nvPr>
            <p:ph type="title"/>
          </p:nvPr>
        </p:nvSpPr>
        <p:spPr/>
        <p:txBody>
          <a:bodyPr/>
          <a:lstStyle/>
          <a:p>
            <a:pPr algn="ctr"/>
            <a:r>
              <a:rPr lang="zh-TW" altLang="en-US" sz="4000" b="1" dirty="0"/>
              <a:t>哥林多前書七章</a:t>
            </a:r>
            <a:r>
              <a:rPr lang="en-US" altLang="zh-TW" sz="4000" b="1" dirty="0"/>
              <a:t>12-16</a:t>
            </a:r>
            <a:r>
              <a:rPr lang="zh-TW" altLang="en-US" sz="4000" b="1" dirty="0"/>
              <a:t>節</a:t>
            </a:r>
          </a:p>
        </p:txBody>
      </p:sp>
      <p:sp>
        <p:nvSpPr>
          <p:cNvPr id="3" name="Content Placeholder 2">
            <a:extLst>
              <a:ext uri="{FF2B5EF4-FFF2-40B4-BE49-F238E27FC236}">
                <a16:creationId xmlns:a16="http://schemas.microsoft.com/office/drawing/2014/main" xmlns="" id="{9470B427-B05A-4E06-83FF-4125FBD77824}"/>
              </a:ext>
            </a:extLst>
          </p:cNvPr>
          <p:cNvSpPr>
            <a:spLocks noGrp="1"/>
          </p:cNvSpPr>
          <p:nvPr>
            <p:ph idx="1"/>
          </p:nvPr>
        </p:nvSpPr>
        <p:spPr>
          <a:xfrm>
            <a:off x="469034" y="2336800"/>
            <a:ext cx="11076132" cy="4521200"/>
          </a:xfrm>
        </p:spPr>
        <p:txBody>
          <a:bodyPr>
            <a:noAutofit/>
          </a:bodyPr>
          <a:lstStyle/>
          <a:p>
            <a:pPr marL="0" indent="0">
              <a:lnSpc>
                <a:spcPct val="110000"/>
              </a:lnSpc>
              <a:buNone/>
            </a:pPr>
            <a:r>
              <a:rPr lang="zh-TW" altLang="en-US" sz="3000" dirty="0"/>
              <a:t>我對其餘的人說（不是主說）：倘若某弟兄有不信的妻子，妻子也情願和他同住，他就不要離棄妻子； 妻子有不信的丈夫，丈夫也情願和她同住，她就不要離棄丈夫。 因為不信的丈夫就因著妻子成了聖潔，並且不信的妻子就因著丈夫成了聖潔；不然，你們的兒女就不潔淨，但如今他們是聖潔的了。 倘若那不信的人要離去，就由他離去吧！無論是弟兄，是姐妹，遇著這樣的事都不必拘束，神召我們原是要我們和睦。你這做妻子的，怎麼知道不能救你的丈夫呢？你這做丈夫的，怎麼知道不能救你的妻子呢？</a:t>
            </a:r>
            <a:endParaRPr lang="en-US" sz="3000" dirty="0"/>
          </a:p>
        </p:txBody>
      </p:sp>
    </p:spTree>
    <p:extLst>
      <p:ext uri="{BB962C8B-B14F-4D97-AF65-F5344CB8AC3E}">
        <p14:creationId xmlns:p14="http://schemas.microsoft.com/office/powerpoint/2010/main" val="1976643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AC7A9F-9B65-4667-9C48-28F4B3BE62E2}"/>
              </a:ext>
            </a:extLst>
          </p:cNvPr>
          <p:cNvSpPr>
            <a:spLocks noGrp="1"/>
          </p:cNvSpPr>
          <p:nvPr>
            <p:ph type="title"/>
          </p:nvPr>
        </p:nvSpPr>
        <p:spPr>
          <a:xfrm>
            <a:off x="2882153" y="1016000"/>
            <a:ext cx="8761413" cy="706964"/>
          </a:xfrm>
        </p:spPr>
        <p:txBody>
          <a:bodyPr/>
          <a:lstStyle/>
          <a:p>
            <a:r>
              <a:rPr lang="en-US" dirty="0"/>
              <a:t>                </a:t>
            </a:r>
            <a:r>
              <a:rPr lang="zh-TW" altLang="en-US" sz="4800" b="1" dirty="0"/>
              <a:t>教會似家</a:t>
            </a:r>
            <a:r>
              <a:rPr lang="zh-TW" altLang="en-US" sz="4000" b="1" dirty="0"/>
              <a:t> </a:t>
            </a:r>
            <a:r>
              <a:rPr lang="en-US" altLang="zh-TW" sz="4000" b="1" dirty="0"/>
              <a:t/>
            </a:r>
            <a:br>
              <a:rPr lang="en-US" altLang="zh-TW" sz="4000" b="1" dirty="0"/>
            </a:br>
            <a:r>
              <a:rPr lang="en-US" altLang="zh-TW" sz="4000" b="1" dirty="0"/>
              <a:t>       Church-as-a-Family</a:t>
            </a:r>
            <a:endParaRPr lang="en-US" sz="4000" b="1" dirty="0"/>
          </a:p>
        </p:txBody>
      </p:sp>
      <p:sp>
        <p:nvSpPr>
          <p:cNvPr id="3" name="Content Placeholder 2">
            <a:extLst>
              <a:ext uri="{FF2B5EF4-FFF2-40B4-BE49-F238E27FC236}">
                <a16:creationId xmlns:a16="http://schemas.microsoft.com/office/drawing/2014/main" xmlns="" id="{AE688D3B-48B7-4FD3-9FD5-387A20243B2C}"/>
              </a:ext>
            </a:extLst>
          </p:cNvPr>
          <p:cNvSpPr>
            <a:spLocks noGrp="1"/>
          </p:cNvSpPr>
          <p:nvPr>
            <p:ph idx="1"/>
          </p:nvPr>
        </p:nvSpPr>
        <p:spPr>
          <a:xfrm>
            <a:off x="622042" y="2295331"/>
            <a:ext cx="9358572" cy="3724469"/>
          </a:xfrm>
        </p:spPr>
        <p:txBody>
          <a:bodyPr/>
          <a:lstStyle/>
          <a:p>
            <a:r>
              <a:rPr lang="zh-TW" altLang="en-US" sz="4000" dirty="0"/>
              <a:t>移民家庭的挑戰與機會</a:t>
            </a:r>
            <a:endParaRPr lang="en-US" altLang="zh-TW" sz="4000" dirty="0"/>
          </a:p>
          <a:p>
            <a:pPr marL="0" indent="0">
              <a:buNone/>
            </a:pPr>
            <a:r>
              <a:rPr lang="en-US" altLang="zh-TW" sz="4000" dirty="0"/>
              <a:t>   - </a:t>
            </a:r>
            <a:r>
              <a:rPr lang="zh-TW" altLang="en-US" sz="4000" dirty="0"/>
              <a:t>轉化價值觀</a:t>
            </a:r>
            <a:endParaRPr lang="en-US" altLang="zh-TW" sz="4000" dirty="0"/>
          </a:p>
          <a:p>
            <a:pPr marL="0" indent="0">
              <a:buNone/>
            </a:pPr>
            <a:r>
              <a:rPr lang="zh-TW" altLang="en-US" sz="4000" dirty="0"/>
              <a:t>   </a:t>
            </a:r>
            <a:r>
              <a:rPr lang="en-US" altLang="zh-TW" sz="4000" dirty="0"/>
              <a:t>-</a:t>
            </a:r>
            <a:r>
              <a:rPr lang="zh-TW" altLang="en-US" sz="4000" dirty="0"/>
              <a:t> 兒童事工 </a:t>
            </a:r>
            <a:r>
              <a:rPr lang="en-US" altLang="zh-TW" sz="4000" dirty="0"/>
              <a:t>=</a:t>
            </a:r>
            <a:r>
              <a:rPr lang="zh-TW" altLang="en-US" sz="4000" dirty="0"/>
              <a:t> 家庭事工</a:t>
            </a:r>
            <a:endParaRPr lang="en-US" altLang="zh-TW" sz="4000" dirty="0"/>
          </a:p>
          <a:p>
            <a:pPr marL="0" indent="0">
              <a:buNone/>
            </a:pPr>
            <a:r>
              <a:rPr lang="zh-TW" altLang="en-US" sz="4000" dirty="0"/>
              <a:t>   </a:t>
            </a:r>
            <a:r>
              <a:rPr lang="en-US" altLang="zh-TW" sz="4000" dirty="0"/>
              <a:t>-</a:t>
            </a:r>
            <a:r>
              <a:rPr lang="zh-TW" altLang="en-US" sz="4000" dirty="0"/>
              <a:t> 兩文三</a:t>
            </a:r>
            <a:r>
              <a:rPr lang="en-US" altLang="zh-TW" sz="4000" dirty="0"/>
              <a:t>(</a:t>
            </a:r>
            <a:r>
              <a:rPr lang="zh-TW" altLang="en-US" sz="4000" dirty="0"/>
              <a:t>四</a:t>
            </a:r>
            <a:r>
              <a:rPr lang="en-US" altLang="zh-TW" sz="4000" dirty="0"/>
              <a:t>)</a:t>
            </a:r>
            <a:r>
              <a:rPr lang="zh-TW" altLang="en-US" sz="4000" dirty="0"/>
              <a:t>語</a:t>
            </a:r>
            <a:endParaRPr lang="en-US" altLang="zh-TW" sz="4000" dirty="0"/>
          </a:p>
          <a:p>
            <a:pPr marL="0" indent="0">
              <a:buNone/>
            </a:pPr>
            <a:endParaRPr lang="en-US" altLang="zh-TW" sz="3200" dirty="0"/>
          </a:p>
          <a:p>
            <a:pPr marL="0" indent="0">
              <a:buNone/>
            </a:pPr>
            <a:endParaRPr lang="en-US" altLang="zh-TW" sz="3200" dirty="0"/>
          </a:p>
          <a:p>
            <a:endParaRPr lang="en-US" dirty="0"/>
          </a:p>
        </p:txBody>
      </p:sp>
    </p:spTree>
    <p:extLst>
      <p:ext uri="{BB962C8B-B14F-4D97-AF65-F5344CB8AC3E}">
        <p14:creationId xmlns:p14="http://schemas.microsoft.com/office/powerpoint/2010/main" val="3614040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D6D852-5E94-4ABB-8815-03B1E54E354C}"/>
              </a:ext>
            </a:extLst>
          </p:cNvPr>
          <p:cNvSpPr>
            <a:spLocks noGrp="1"/>
          </p:cNvSpPr>
          <p:nvPr>
            <p:ph type="title"/>
          </p:nvPr>
        </p:nvSpPr>
        <p:spPr>
          <a:xfrm>
            <a:off x="1" y="973668"/>
            <a:ext cx="12816348" cy="706964"/>
          </a:xfrm>
        </p:spPr>
        <p:txBody>
          <a:bodyPr/>
          <a:lstStyle/>
          <a:p>
            <a:r>
              <a:rPr lang="zh-TW" altLang="en-US" dirty="0"/>
              <a:t>                 </a:t>
            </a:r>
            <a:r>
              <a:rPr lang="zh-TW" altLang="en-US" sz="4800" b="1" dirty="0"/>
              <a:t>轉化價值觀</a:t>
            </a:r>
            <a:r>
              <a:rPr lang="en-US" altLang="zh-TW" sz="4800" b="1" dirty="0"/>
              <a:t>:</a:t>
            </a:r>
            <a:r>
              <a:rPr lang="zh-TW" altLang="en-US" sz="4800" b="1" dirty="0"/>
              <a:t> 建立基督化家庭</a:t>
            </a:r>
            <a:endParaRPr lang="en-US" sz="4800" b="1" dirty="0"/>
          </a:p>
        </p:txBody>
      </p:sp>
      <p:sp>
        <p:nvSpPr>
          <p:cNvPr id="3" name="Content Placeholder 2">
            <a:extLst>
              <a:ext uri="{FF2B5EF4-FFF2-40B4-BE49-F238E27FC236}">
                <a16:creationId xmlns:a16="http://schemas.microsoft.com/office/drawing/2014/main" xmlns="" id="{13B0D297-3687-434E-A67E-E82F18A6FCAE}"/>
              </a:ext>
            </a:extLst>
          </p:cNvPr>
          <p:cNvSpPr>
            <a:spLocks noGrp="1"/>
          </p:cNvSpPr>
          <p:nvPr>
            <p:ph idx="1"/>
          </p:nvPr>
        </p:nvSpPr>
        <p:spPr>
          <a:xfrm>
            <a:off x="762000" y="2470150"/>
            <a:ext cx="9154367" cy="3549650"/>
          </a:xfrm>
        </p:spPr>
        <p:txBody>
          <a:bodyPr/>
          <a:lstStyle/>
          <a:p>
            <a:r>
              <a:rPr lang="zh-TW" altLang="en-US" sz="3200" dirty="0"/>
              <a:t>個案討論</a:t>
            </a:r>
            <a:r>
              <a:rPr lang="en-US" altLang="zh-TW" sz="3200" dirty="0"/>
              <a:t>:</a:t>
            </a:r>
            <a:r>
              <a:rPr lang="zh-TW" altLang="en-US" sz="3200" dirty="0"/>
              <a:t>  新移民夫婦因為經濟壓力以及適應環境等因素，夫妻關係緊張，因妻子氣話先生訴請離婚生效。</a:t>
            </a:r>
            <a:endParaRPr lang="en-US" altLang="zh-TW" sz="3200" dirty="0"/>
          </a:p>
          <a:p>
            <a:r>
              <a:rPr lang="zh-TW" altLang="en-US" sz="3200" dirty="0"/>
              <a:t>妻子後悔，教會牧者如何邀請夫妻同來了解 神在聖經中所啟示的婚姻真意。</a:t>
            </a:r>
            <a:endParaRPr lang="en-US" altLang="zh-TW" sz="3200" dirty="0"/>
          </a:p>
          <a:p>
            <a:r>
              <a:rPr lang="zh-TW" altLang="en-US" sz="3200" dirty="0"/>
              <a:t>夫妻一同受洗，重立婚約</a:t>
            </a:r>
          </a:p>
          <a:p>
            <a:endParaRPr lang="en-US" dirty="0"/>
          </a:p>
        </p:txBody>
      </p:sp>
    </p:spTree>
    <p:extLst>
      <p:ext uri="{BB962C8B-B14F-4D97-AF65-F5344CB8AC3E}">
        <p14:creationId xmlns:p14="http://schemas.microsoft.com/office/powerpoint/2010/main" val="2047153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82A71B-8F5A-4635-BDF0-0397C4E1FF47}"/>
              </a:ext>
            </a:extLst>
          </p:cNvPr>
          <p:cNvSpPr>
            <a:spLocks noGrp="1"/>
          </p:cNvSpPr>
          <p:nvPr>
            <p:ph type="title"/>
          </p:nvPr>
        </p:nvSpPr>
        <p:spPr>
          <a:xfrm>
            <a:off x="2583704" y="916519"/>
            <a:ext cx="9327340" cy="706964"/>
          </a:xfrm>
        </p:spPr>
        <p:txBody>
          <a:bodyPr/>
          <a:lstStyle/>
          <a:p>
            <a:r>
              <a:rPr lang="zh-TW" altLang="en-US" sz="4800" dirty="0"/>
              <a:t>               </a:t>
            </a:r>
            <a:r>
              <a:rPr lang="zh-TW" altLang="en-US" sz="4800" b="1" dirty="0"/>
              <a:t>家如教會                           </a:t>
            </a:r>
            <a:r>
              <a:rPr lang="en-US" altLang="zh-TW" sz="4000" b="1" dirty="0"/>
              <a:t/>
            </a:r>
            <a:br>
              <a:rPr lang="en-US" altLang="zh-TW" sz="4000" b="1" dirty="0"/>
            </a:br>
            <a:r>
              <a:rPr lang="en-US" altLang="zh-TW" sz="4000" b="1" dirty="0"/>
              <a:t>      Family-as-a-Church </a:t>
            </a:r>
            <a:endParaRPr lang="en-US" sz="4000" b="1" dirty="0"/>
          </a:p>
        </p:txBody>
      </p:sp>
      <p:sp>
        <p:nvSpPr>
          <p:cNvPr id="3" name="Content Placeholder 2">
            <a:extLst>
              <a:ext uri="{FF2B5EF4-FFF2-40B4-BE49-F238E27FC236}">
                <a16:creationId xmlns:a16="http://schemas.microsoft.com/office/drawing/2014/main" xmlns="" id="{4EB81A74-7016-42F9-A355-5703C90472A2}"/>
              </a:ext>
            </a:extLst>
          </p:cNvPr>
          <p:cNvSpPr>
            <a:spLocks noGrp="1"/>
          </p:cNvSpPr>
          <p:nvPr>
            <p:ph idx="1"/>
          </p:nvPr>
        </p:nvSpPr>
        <p:spPr>
          <a:xfrm>
            <a:off x="653274" y="2301139"/>
            <a:ext cx="11346569" cy="4715887"/>
          </a:xfrm>
        </p:spPr>
        <p:txBody>
          <a:bodyPr>
            <a:normAutofit fontScale="85000" lnSpcReduction="20000"/>
          </a:bodyPr>
          <a:lstStyle/>
          <a:p>
            <a:r>
              <a:rPr lang="zh-TW" altLang="en-US" sz="4700" dirty="0"/>
              <a:t>價值觀的改變</a:t>
            </a:r>
            <a:endParaRPr lang="en-US" altLang="zh-TW" sz="4700" dirty="0"/>
          </a:p>
          <a:p>
            <a:pPr marL="0" indent="0">
              <a:buNone/>
            </a:pPr>
            <a:r>
              <a:rPr lang="zh-TW" altLang="en-US" sz="4700" dirty="0"/>
              <a:t>   </a:t>
            </a:r>
            <a:r>
              <a:rPr lang="en-US" altLang="zh-TW" sz="4700" dirty="0"/>
              <a:t>- </a:t>
            </a:r>
            <a:r>
              <a:rPr lang="zh-TW" altLang="en-US" sz="4700" dirty="0"/>
              <a:t>學業取向，看重成績到發揮不同恩賜</a:t>
            </a:r>
            <a:endParaRPr lang="en-US" altLang="zh-TW" sz="4700" dirty="0"/>
          </a:p>
          <a:p>
            <a:pPr marL="0" indent="0">
              <a:buNone/>
            </a:pPr>
            <a:endParaRPr lang="en-US" altLang="zh-TW" sz="4700" dirty="0"/>
          </a:p>
          <a:p>
            <a:r>
              <a:rPr lang="zh-TW" altLang="en-US" sz="4700" dirty="0"/>
              <a:t>責任回到家長</a:t>
            </a:r>
            <a:r>
              <a:rPr lang="en-US" altLang="zh-TW" sz="4700" dirty="0"/>
              <a:t>(</a:t>
            </a:r>
            <a:r>
              <a:rPr lang="zh-TW" altLang="en-US" sz="4700" dirty="0"/>
              <a:t>申六</a:t>
            </a:r>
            <a:r>
              <a:rPr lang="en-US" altLang="zh-TW" sz="4700" dirty="0"/>
              <a:t>); </a:t>
            </a:r>
            <a:r>
              <a:rPr lang="zh-TW" altLang="en-US" sz="4700" dirty="0"/>
              <a:t>家庭門訓 </a:t>
            </a:r>
          </a:p>
          <a:p>
            <a:endParaRPr lang="en-US" altLang="zh-TW" sz="5200" dirty="0"/>
          </a:p>
          <a:p>
            <a:pPr marL="0" indent="0">
              <a:buNone/>
            </a:pPr>
            <a:r>
              <a:rPr lang="en-US" altLang="zh-TW" sz="5200" dirty="0"/>
              <a:t>  </a:t>
            </a:r>
          </a:p>
          <a:p>
            <a:pPr marL="0" indent="0">
              <a:buNone/>
            </a:pPr>
            <a:r>
              <a:rPr lang="en-US" altLang="zh-TW" sz="5200" dirty="0"/>
              <a:t>   </a:t>
            </a:r>
          </a:p>
          <a:p>
            <a:endParaRPr lang="en-US" sz="4000" dirty="0"/>
          </a:p>
        </p:txBody>
      </p:sp>
    </p:spTree>
    <p:extLst>
      <p:ext uri="{BB962C8B-B14F-4D97-AF65-F5344CB8AC3E}">
        <p14:creationId xmlns:p14="http://schemas.microsoft.com/office/powerpoint/2010/main" val="2768553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BF352B-2EB2-4D2C-A6E4-FBD808EE4BE0}"/>
              </a:ext>
            </a:extLst>
          </p:cNvPr>
          <p:cNvSpPr>
            <a:spLocks noGrp="1"/>
          </p:cNvSpPr>
          <p:nvPr>
            <p:ph type="title"/>
          </p:nvPr>
        </p:nvSpPr>
        <p:spPr>
          <a:xfrm>
            <a:off x="2133600" y="0"/>
            <a:ext cx="8077200" cy="1219200"/>
          </a:xfrm>
        </p:spPr>
        <p:txBody>
          <a:bodyPr/>
          <a:lstStyle/>
          <a:p>
            <a:r>
              <a:rPr lang="zh-TW" altLang="en-US" dirty="0"/>
              <a:t>申命記六章</a:t>
            </a:r>
            <a:endParaRPr lang="en-US" dirty="0"/>
          </a:p>
        </p:txBody>
      </p:sp>
      <p:sp>
        <p:nvSpPr>
          <p:cNvPr id="3" name="Content Placeholder 2">
            <a:extLst>
              <a:ext uri="{FF2B5EF4-FFF2-40B4-BE49-F238E27FC236}">
                <a16:creationId xmlns:a16="http://schemas.microsoft.com/office/drawing/2014/main" xmlns="" id="{51D3698A-7DED-470C-8BF3-FAED0169FF91}"/>
              </a:ext>
            </a:extLst>
          </p:cNvPr>
          <p:cNvSpPr>
            <a:spLocks noGrp="1"/>
          </p:cNvSpPr>
          <p:nvPr>
            <p:ph idx="1"/>
          </p:nvPr>
        </p:nvSpPr>
        <p:spPr>
          <a:xfrm>
            <a:off x="1250950" y="1619250"/>
            <a:ext cx="10299700" cy="4705350"/>
          </a:xfrm>
        </p:spPr>
        <p:txBody>
          <a:bodyPr>
            <a:normAutofit/>
          </a:bodyPr>
          <a:lstStyle/>
          <a:p>
            <a:pPr marL="0" indent="0">
              <a:buNone/>
            </a:pPr>
            <a:r>
              <a:rPr lang="en-US" altLang="zh-TW" sz="4000" dirty="0"/>
              <a:t>4 </a:t>
            </a:r>
            <a:r>
              <a:rPr lang="zh-TW" altLang="en-US" sz="4000" dirty="0"/>
              <a:t>「以色列啊，你要聽！耶和華我們神是獨一的主。 </a:t>
            </a:r>
            <a:r>
              <a:rPr lang="en-US" altLang="zh-TW" sz="4000" dirty="0"/>
              <a:t>5 </a:t>
            </a:r>
            <a:r>
              <a:rPr lang="zh-TW" altLang="en-US" sz="4000" dirty="0"/>
              <a:t>你要盡心、盡性、盡力愛耶和華你的神。 </a:t>
            </a:r>
            <a:r>
              <a:rPr lang="en-US" altLang="zh-TW" sz="4000" dirty="0"/>
              <a:t>6 </a:t>
            </a:r>
            <a:r>
              <a:rPr lang="zh-TW" altLang="en-US" sz="4000" dirty="0"/>
              <a:t>我今日所吩咐你的話都要記在心上， </a:t>
            </a:r>
            <a:r>
              <a:rPr lang="en-US" altLang="zh-TW" sz="4000" dirty="0"/>
              <a:t>7 </a:t>
            </a:r>
            <a:r>
              <a:rPr lang="zh-TW" altLang="en-US" sz="4000" dirty="0"/>
              <a:t>也要</a:t>
            </a:r>
            <a:r>
              <a:rPr lang="zh-TW" altLang="en-US" sz="4000" b="1" dirty="0"/>
              <a:t>殷勤教訓你的兒女</a:t>
            </a:r>
            <a:r>
              <a:rPr lang="zh-TW" altLang="en-US" sz="4000" dirty="0"/>
              <a:t>。無論你坐在家裡、行在路上，躺下、起來，</a:t>
            </a:r>
            <a:r>
              <a:rPr lang="zh-TW" altLang="en-US" sz="4000" b="1" dirty="0"/>
              <a:t>都要談論</a:t>
            </a:r>
            <a:r>
              <a:rPr lang="zh-TW" altLang="en-US" sz="4000" dirty="0"/>
              <a:t>。 </a:t>
            </a:r>
            <a:r>
              <a:rPr lang="en-US" altLang="zh-TW" sz="4000" dirty="0"/>
              <a:t>8 </a:t>
            </a:r>
            <a:r>
              <a:rPr lang="zh-TW" altLang="en-US" sz="4000" dirty="0"/>
              <a:t>也要繫在手上為記號，戴在額上為經文。 </a:t>
            </a:r>
            <a:r>
              <a:rPr lang="en-US" altLang="zh-TW" sz="4000" dirty="0"/>
              <a:t>9 </a:t>
            </a:r>
            <a:r>
              <a:rPr lang="zh-TW" altLang="en-US" sz="4000" dirty="0"/>
              <a:t>又要寫在你房屋的門框上，並你的城門上。</a:t>
            </a:r>
            <a:endParaRPr lang="en-US" sz="4000" dirty="0"/>
          </a:p>
        </p:txBody>
      </p:sp>
      <p:cxnSp>
        <p:nvCxnSpPr>
          <p:cNvPr id="5" name="Straight Connector 4">
            <a:extLst>
              <a:ext uri="{FF2B5EF4-FFF2-40B4-BE49-F238E27FC236}">
                <a16:creationId xmlns:a16="http://schemas.microsoft.com/office/drawing/2014/main" xmlns="" id="{58A9B14D-1AD1-4736-B57D-EBFC9B56D255}"/>
              </a:ext>
            </a:extLst>
          </p:cNvPr>
          <p:cNvCxnSpPr>
            <a:cxnSpLocks/>
          </p:cNvCxnSpPr>
          <p:nvPr/>
        </p:nvCxnSpPr>
        <p:spPr>
          <a:xfrm>
            <a:off x="8775700" y="4146550"/>
            <a:ext cx="216535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3C21C37A-592B-4F03-AB99-D3A5714ACE55}"/>
              </a:ext>
            </a:extLst>
          </p:cNvPr>
          <p:cNvCxnSpPr>
            <a:cxnSpLocks/>
          </p:cNvCxnSpPr>
          <p:nvPr/>
        </p:nvCxnSpPr>
        <p:spPr>
          <a:xfrm flipV="1">
            <a:off x="1358900" y="4705350"/>
            <a:ext cx="1974850" cy="508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EF19DC16-7024-44DE-B998-8429D23E0B0D}"/>
              </a:ext>
            </a:extLst>
          </p:cNvPr>
          <p:cNvCxnSpPr>
            <a:cxnSpLocks/>
          </p:cNvCxnSpPr>
          <p:nvPr/>
        </p:nvCxnSpPr>
        <p:spPr>
          <a:xfrm>
            <a:off x="3784600" y="4705350"/>
            <a:ext cx="26543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xmlns="" id="{C322DAF9-C239-44FA-A60E-9C1BAC0A9517}"/>
              </a:ext>
            </a:extLst>
          </p:cNvPr>
          <p:cNvSpPr/>
          <p:nvPr/>
        </p:nvSpPr>
        <p:spPr>
          <a:xfrm>
            <a:off x="2603500" y="3384553"/>
            <a:ext cx="4457700" cy="92074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xmlns="" id="{0F1E6DDB-DB96-4930-860D-5B1265C3A668}"/>
              </a:ext>
            </a:extLst>
          </p:cNvPr>
          <p:cNvSpPr/>
          <p:nvPr/>
        </p:nvSpPr>
        <p:spPr>
          <a:xfrm>
            <a:off x="6807200" y="3971926"/>
            <a:ext cx="2295523" cy="92074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1322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82A71B-8F5A-4635-BDF0-0397C4E1FF47}"/>
              </a:ext>
            </a:extLst>
          </p:cNvPr>
          <p:cNvSpPr>
            <a:spLocks noGrp="1"/>
          </p:cNvSpPr>
          <p:nvPr>
            <p:ph type="title"/>
          </p:nvPr>
        </p:nvSpPr>
        <p:spPr>
          <a:xfrm>
            <a:off x="2583704" y="916519"/>
            <a:ext cx="9327340" cy="706964"/>
          </a:xfrm>
        </p:spPr>
        <p:txBody>
          <a:bodyPr/>
          <a:lstStyle/>
          <a:p>
            <a:r>
              <a:rPr lang="zh-TW" altLang="en-US" sz="4800" dirty="0"/>
              <a:t>               </a:t>
            </a:r>
            <a:r>
              <a:rPr lang="zh-TW" altLang="en-US" sz="4800" b="1" dirty="0"/>
              <a:t>家如教會                           </a:t>
            </a:r>
            <a:r>
              <a:rPr lang="en-US" altLang="zh-TW" sz="4000" b="1" dirty="0"/>
              <a:t/>
            </a:r>
            <a:br>
              <a:rPr lang="en-US" altLang="zh-TW" sz="4000" b="1" dirty="0"/>
            </a:br>
            <a:r>
              <a:rPr lang="en-US" altLang="zh-TW" sz="4000" b="1" dirty="0"/>
              <a:t>      Family-as-a-Church </a:t>
            </a:r>
            <a:endParaRPr lang="en-US" sz="4000" b="1" dirty="0"/>
          </a:p>
        </p:txBody>
      </p:sp>
      <p:sp>
        <p:nvSpPr>
          <p:cNvPr id="3" name="Content Placeholder 2">
            <a:extLst>
              <a:ext uri="{FF2B5EF4-FFF2-40B4-BE49-F238E27FC236}">
                <a16:creationId xmlns:a16="http://schemas.microsoft.com/office/drawing/2014/main" xmlns="" id="{4EB81A74-7016-42F9-A355-5703C90472A2}"/>
              </a:ext>
            </a:extLst>
          </p:cNvPr>
          <p:cNvSpPr>
            <a:spLocks noGrp="1"/>
          </p:cNvSpPr>
          <p:nvPr>
            <p:ph idx="1"/>
          </p:nvPr>
        </p:nvSpPr>
        <p:spPr>
          <a:xfrm>
            <a:off x="653274" y="2301139"/>
            <a:ext cx="10731309" cy="3718661"/>
          </a:xfrm>
        </p:spPr>
        <p:txBody>
          <a:bodyPr/>
          <a:lstStyle/>
          <a:p>
            <a:r>
              <a:rPr lang="zh-TW" altLang="en-US" sz="4000" dirty="0"/>
              <a:t> 初信者父母不知道如何做</a:t>
            </a:r>
            <a:endParaRPr lang="en-US" altLang="zh-TW" sz="4000" dirty="0"/>
          </a:p>
          <a:p>
            <a:pPr marL="0" indent="0">
              <a:buNone/>
            </a:pPr>
            <a:endParaRPr lang="en-US" altLang="zh-TW" sz="4000" dirty="0"/>
          </a:p>
          <a:p>
            <a:pPr marL="0" indent="0">
              <a:buNone/>
            </a:pPr>
            <a:r>
              <a:rPr lang="zh-TW" altLang="en-US" sz="4000" dirty="0"/>
              <a:t>  </a:t>
            </a:r>
            <a:r>
              <a:rPr lang="en-US" altLang="zh-TW" sz="4000" dirty="0"/>
              <a:t>-&gt;</a:t>
            </a:r>
            <a:r>
              <a:rPr lang="zh-TW" altLang="en-US" sz="4000" dirty="0"/>
              <a:t> 教會的其他家庭成為他們的屬靈大家庭</a:t>
            </a:r>
            <a:r>
              <a:rPr lang="en-US" altLang="zh-TW" sz="4000" dirty="0"/>
              <a:t> </a:t>
            </a:r>
          </a:p>
          <a:p>
            <a:pPr marL="0" indent="0">
              <a:buNone/>
            </a:pPr>
            <a:endParaRPr lang="en-US" altLang="zh-TW" sz="4000" dirty="0"/>
          </a:p>
          <a:p>
            <a:endParaRPr lang="en-US" sz="4000" dirty="0"/>
          </a:p>
        </p:txBody>
      </p:sp>
      <p:sp>
        <p:nvSpPr>
          <p:cNvPr id="4" name="Rectangle 3">
            <a:extLst>
              <a:ext uri="{FF2B5EF4-FFF2-40B4-BE49-F238E27FC236}">
                <a16:creationId xmlns:a16="http://schemas.microsoft.com/office/drawing/2014/main" xmlns="" id="{03C4A60E-A7A5-4EEC-8436-4B5B75264AAD}"/>
              </a:ext>
            </a:extLst>
          </p:cNvPr>
          <p:cNvSpPr/>
          <p:nvPr/>
        </p:nvSpPr>
        <p:spPr>
          <a:xfrm>
            <a:off x="7004413" y="2309134"/>
            <a:ext cx="2026517" cy="707886"/>
          </a:xfrm>
          <a:prstGeom prst="rect">
            <a:avLst/>
          </a:prstGeom>
          <a:noFill/>
        </p:spPr>
        <p:txBody>
          <a:bodyPr wrap="none" lIns="91440" tIns="45720" rIns="91440" bIns="45720">
            <a:spAutoFit/>
          </a:bodyPr>
          <a:lstStyle/>
          <a:p>
            <a:pPr algn="ctr"/>
            <a:r>
              <a:rPr lang="zh-TW" altLang="en-US" sz="4000" b="0" cap="none" spc="0" dirty="0">
                <a:ln w="0">
                  <a:solidFill>
                    <a:srgbClr val="FF0000"/>
                  </a:solidFill>
                </a:ln>
                <a:solidFill>
                  <a:srgbClr val="FF0000"/>
                </a:solidFill>
                <a:effectLst>
                  <a:outerShdw blurRad="38100" dist="19050" dir="2700000" algn="tl" rotWithShape="0">
                    <a:schemeClr val="dk1">
                      <a:alpha val="40000"/>
                    </a:schemeClr>
                  </a:outerShdw>
                </a:effectLst>
              </a:rPr>
              <a:t>怎麼辦</a:t>
            </a:r>
            <a:r>
              <a:rPr lang="en-US" altLang="zh-TW" sz="4000" b="0" cap="none" spc="0" dirty="0">
                <a:ln w="0">
                  <a:solidFill>
                    <a:srgbClr val="FF0000"/>
                  </a:solidFill>
                </a:ln>
                <a:solidFill>
                  <a:srgbClr val="FF0000"/>
                </a:solidFill>
                <a:effectLst>
                  <a:outerShdw blurRad="38100" dist="19050" dir="2700000" algn="tl" rotWithShape="0">
                    <a:schemeClr val="dk1">
                      <a:alpha val="40000"/>
                    </a:schemeClr>
                  </a:outerShdw>
                </a:effectLst>
              </a:rPr>
              <a:t>?</a:t>
            </a:r>
            <a:endParaRPr lang="en-US" sz="4000" b="0" cap="none" spc="0" dirty="0">
              <a:ln w="0">
                <a:solidFill>
                  <a:srgbClr val="FF0000"/>
                </a:solidFill>
              </a:ln>
              <a:solidFill>
                <a:srgbClr val="FF000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187730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CBB880-2F3F-480D-BE2F-93B216DEC41D}"/>
              </a:ext>
            </a:extLst>
          </p:cNvPr>
          <p:cNvSpPr>
            <a:spLocks noGrp="1"/>
          </p:cNvSpPr>
          <p:nvPr>
            <p:ph type="title"/>
          </p:nvPr>
        </p:nvSpPr>
        <p:spPr/>
        <p:txBody>
          <a:bodyPr/>
          <a:lstStyle/>
          <a:p>
            <a:pPr algn="ctr"/>
            <a:r>
              <a:rPr lang="zh-TW" altLang="en-US" sz="4800" dirty="0"/>
              <a:t>討論</a:t>
            </a:r>
            <a:r>
              <a:rPr lang="en-US" altLang="zh-TW" sz="4800" dirty="0"/>
              <a:t>&amp;</a:t>
            </a:r>
            <a:r>
              <a:rPr lang="zh-TW" altLang="en-US" sz="4800" dirty="0"/>
              <a:t>建議</a:t>
            </a:r>
            <a:endParaRPr lang="en-US" sz="4800" dirty="0"/>
          </a:p>
        </p:txBody>
      </p:sp>
      <p:sp>
        <p:nvSpPr>
          <p:cNvPr id="3" name="Content Placeholder 2">
            <a:extLst>
              <a:ext uri="{FF2B5EF4-FFF2-40B4-BE49-F238E27FC236}">
                <a16:creationId xmlns:a16="http://schemas.microsoft.com/office/drawing/2014/main" xmlns="" id="{F293D109-C280-4A54-A5F4-9A7BD37BF5DB}"/>
              </a:ext>
            </a:extLst>
          </p:cNvPr>
          <p:cNvSpPr>
            <a:spLocks noGrp="1"/>
          </p:cNvSpPr>
          <p:nvPr>
            <p:ph idx="1"/>
          </p:nvPr>
        </p:nvSpPr>
        <p:spPr>
          <a:xfrm>
            <a:off x="908501" y="2471830"/>
            <a:ext cx="9007866" cy="3547970"/>
          </a:xfrm>
        </p:spPr>
        <p:txBody>
          <a:bodyPr>
            <a:normAutofit/>
          </a:bodyPr>
          <a:lstStyle/>
          <a:p>
            <a:r>
              <a:rPr lang="zh-TW" altLang="en-US" sz="3600" dirty="0"/>
              <a:t>哪一個適合我們華人教會的體質</a:t>
            </a:r>
            <a:r>
              <a:rPr lang="en-US" altLang="zh-TW" sz="3600" dirty="0"/>
              <a:t>?</a:t>
            </a:r>
          </a:p>
          <a:p>
            <a:pPr marL="0" indent="0">
              <a:buNone/>
            </a:pPr>
            <a:endParaRPr lang="en-US" altLang="zh-TW" sz="3600" dirty="0"/>
          </a:p>
          <a:p>
            <a:r>
              <a:rPr lang="zh-TW" altLang="en-US" sz="3600" dirty="0"/>
              <a:t>建議</a:t>
            </a:r>
            <a:endParaRPr lang="en-US" sz="3600" dirty="0"/>
          </a:p>
        </p:txBody>
      </p:sp>
    </p:spTree>
    <p:extLst>
      <p:ext uri="{BB962C8B-B14F-4D97-AF65-F5344CB8AC3E}">
        <p14:creationId xmlns:p14="http://schemas.microsoft.com/office/powerpoint/2010/main" val="915681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35781" y="3050697"/>
            <a:ext cx="10212148" cy="1726684"/>
          </a:xfrm>
          <a:solidFill>
            <a:schemeClr val="tx2"/>
          </a:solidFill>
        </p:spPr>
        <p:txBody>
          <a:bodyPr/>
          <a:lstStyle/>
          <a:p>
            <a:r>
              <a:rPr lang="en-US" altLang="zh-TW" sz="4000" dirty="0"/>
              <a:t/>
            </a:r>
            <a:br>
              <a:rPr lang="en-US" altLang="zh-TW" sz="4000" dirty="0"/>
            </a:br>
            <a:r>
              <a:rPr lang="zh-TW" altLang="en-US" sz="4400" b="1" dirty="0"/>
              <a:t>教會似家、家如教會</a:t>
            </a:r>
            <a:r>
              <a:rPr lang="en-US" altLang="zh-TW" sz="4400" b="1" dirty="0"/>
              <a:t>:</a:t>
            </a:r>
            <a:r>
              <a:rPr lang="en-US" altLang="zh-TW" b="1" dirty="0"/>
              <a:t>                       </a:t>
            </a:r>
            <a:r>
              <a:rPr lang="en-US" altLang="zh-TW" sz="4000" dirty="0"/>
              <a:t>Church-as-Family, Family-as-Church</a:t>
            </a:r>
            <a:endParaRPr lang="en-US" sz="4000" dirty="0"/>
          </a:p>
        </p:txBody>
      </p:sp>
      <p:sp>
        <p:nvSpPr>
          <p:cNvPr id="3" name="Subtitle 2"/>
          <p:cNvSpPr>
            <a:spLocks noGrp="1"/>
          </p:cNvSpPr>
          <p:nvPr>
            <p:ph type="subTitle" idx="1"/>
          </p:nvPr>
        </p:nvSpPr>
        <p:spPr>
          <a:solidFill>
            <a:schemeClr val="accent5">
              <a:lumMod val="75000"/>
            </a:schemeClr>
          </a:solidFill>
        </p:spPr>
        <p:txBody>
          <a:bodyPr>
            <a:normAutofit/>
          </a:bodyPr>
          <a:lstStyle/>
          <a:p>
            <a:r>
              <a:rPr lang="zh-Hant" altLang="en-US" b="1" dirty="0"/>
              <a:t> </a:t>
            </a:r>
            <a:r>
              <a:rPr lang="zh-TW" altLang="en-US" sz="4400" b="1" dirty="0">
                <a:solidFill>
                  <a:srgbClr val="FFFF00"/>
                </a:solidFill>
              </a:rPr>
              <a:t>彰顯神心意的兩個範型</a:t>
            </a:r>
            <a:endParaRPr lang="en-US" sz="4400" b="1" dirty="0">
              <a:solidFill>
                <a:srgbClr val="FFFF00"/>
              </a:solidFill>
            </a:endParaRPr>
          </a:p>
        </p:txBody>
      </p:sp>
    </p:spTree>
    <p:extLst>
      <p:ext uri="{BB962C8B-B14F-4D97-AF65-F5344CB8AC3E}">
        <p14:creationId xmlns:p14="http://schemas.microsoft.com/office/powerpoint/2010/main" val="11240681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649C33-FDC1-4AE3-BFC1-6A1D30484B30}"/>
              </a:ext>
            </a:extLst>
          </p:cNvPr>
          <p:cNvSpPr>
            <a:spLocks noGrp="1"/>
          </p:cNvSpPr>
          <p:nvPr>
            <p:ph type="title"/>
          </p:nvPr>
        </p:nvSpPr>
        <p:spPr/>
        <p:txBody>
          <a:bodyPr/>
          <a:lstStyle/>
          <a:p>
            <a:pPr algn="ctr"/>
            <a:r>
              <a:rPr lang="zh-TW" altLang="en-US" sz="4400" b="1" dirty="0"/>
              <a:t>結 語</a:t>
            </a:r>
            <a:endParaRPr lang="en-US" sz="4400" b="1" dirty="0"/>
          </a:p>
        </p:txBody>
      </p:sp>
      <p:sp>
        <p:nvSpPr>
          <p:cNvPr id="3" name="Content Placeholder 2">
            <a:extLst>
              <a:ext uri="{FF2B5EF4-FFF2-40B4-BE49-F238E27FC236}">
                <a16:creationId xmlns:a16="http://schemas.microsoft.com/office/drawing/2014/main" xmlns="" id="{10787045-5BDD-4E7B-8554-E5970F7EEBB9}"/>
              </a:ext>
            </a:extLst>
          </p:cNvPr>
          <p:cNvSpPr>
            <a:spLocks noGrp="1"/>
          </p:cNvSpPr>
          <p:nvPr>
            <p:ph idx="1"/>
          </p:nvPr>
        </p:nvSpPr>
        <p:spPr>
          <a:xfrm>
            <a:off x="552450" y="2349500"/>
            <a:ext cx="11074400" cy="4013200"/>
          </a:xfrm>
        </p:spPr>
        <p:txBody>
          <a:bodyPr>
            <a:normAutofit/>
          </a:bodyPr>
          <a:lstStyle/>
          <a:p>
            <a:r>
              <a:rPr lang="zh-TW" altLang="en-US" sz="3600" dirty="0"/>
              <a:t> 家庭事工運動在美國方興未艾</a:t>
            </a:r>
            <a:endParaRPr lang="en-US" altLang="zh-TW" sz="3600" dirty="0"/>
          </a:p>
          <a:p>
            <a:r>
              <a:rPr lang="zh-TW" altLang="en-US" sz="3600" dirty="0"/>
              <a:t> 由於華人家庭的特性，教會似家、家如教會兩種範型不同時期的巧妙融合，以彰顯 神在教會與家庭裡的心意。</a:t>
            </a:r>
            <a:endParaRPr lang="en-US" altLang="zh-TW" sz="3600" dirty="0"/>
          </a:p>
          <a:p>
            <a:endParaRPr lang="en-US" sz="3600" dirty="0"/>
          </a:p>
        </p:txBody>
      </p:sp>
    </p:spTree>
    <p:extLst>
      <p:ext uri="{BB962C8B-B14F-4D97-AF65-F5344CB8AC3E}">
        <p14:creationId xmlns:p14="http://schemas.microsoft.com/office/powerpoint/2010/main" val="230277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26E6E6-C8E0-4792-83ED-409D222652E1}"/>
              </a:ext>
            </a:extLst>
          </p:cNvPr>
          <p:cNvSpPr>
            <a:spLocks noGrp="1"/>
          </p:cNvSpPr>
          <p:nvPr>
            <p:ph type="title"/>
          </p:nvPr>
        </p:nvSpPr>
        <p:spPr/>
        <p:txBody>
          <a:bodyPr/>
          <a:lstStyle/>
          <a:p>
            <a:pPr algn="ctr"/>
            <a:r>
              <a:rPr lang="zh-TW" altLang="en-US" sz="4400" dirty="0"/>
              <a:t>個案討論 </a:t>
            </a:r>
            <a:r>
              <a:rPr lang="en-US" altLang="zh-TW" sz="4400" dirty="0"/>
              <a:t>(</a:t>
            </a:r>
            <a:r>
              <a:rPr lang="zh-TW" altLang="en-US" sz="4400" dirty="0"/>
              <a:t>一</a:t>
            </a:r>
            <a:r>
              <a:rPr lang="en-US" altLang="zh-TW" sz="4400" dirty="0"/>
              <a:t>)</a:t>
            </a:r>
            <a:endParaRPr lang="en-US" sz="4400" dirty="0"/>
          </a:p>
        </p:txBody>
      </p:sp>
      <p:sp>
        <p:nvSpPr>
          <p:cNvPr id="3" name="Content Placeholder 2">
            <a:extLst>
              <a:ext uri="{FF2B5EF4-FFF2-40B4-BE49-F238E27FC236}">
                <a16:creationId xmlns:a16="http://schemas.microsoft.com/office/drawing/2014/main" xmlns="" id="{88AEC442-C0D8-4912-BF00-287A1211D330}"/>
              </a:ext>
            </a:extLst>
          </p:cNvPr>
          <p:cNvSpPr>
            <a:spLocks noGrp="1"/>
          </p:cNvSpPr>
          <p:nvPr>
            <p:ph idx="1"/>
          </p:nvPr>
        </p:nvSpPr>
        <p:spPr>
          <a:xfrm>
            <a:off x="777240" y="2344783"/>
            <a:ext cx="10661725" cy="4181523"/>
          </a:xfrm>
        </p:spPr>
        <p:txBody>
          <a:bodyPr>
            <a:normAutofit/>
          </a:bodyPr>
          <a:lstStyle/>
          <a:p>
            <a:pPr>
              <a:lnSpc>
                <a:spcPct val="110000"/>
              </a:lnSpc>
            </a:pPr>
            <a:r>
              <a:rPr lang="en-US" altLang="zh-TW" sz="3600" dirty="0"/>
              <a:t>5</a:t>
            </a:r>
            <a:r>
              <a:rPr lang="zh-TW" altLang="en-US" sz="3600" dirty="0"/>
              <a:t>歲就隨父母來美國的</a:t>
            </a:r>
            <a:r>
              <a:rPr lang="en-US" sz="3600" dirty="0"/>
              <a:t>Joan</a:t>
            </a:r>
            <a:r>
              <a:rPr lang="zh-TW" altLang="en-US" sz="3600" dirty="0"/>
              <a:t> 今年</a:t>
            </a:r>
            <a:r>
              <a:rPr lang="en-US" altLang="zh-TW" sz="3600" dirty="0"/>
              <a:t>15</a:t>
            </a:r>
            <a:r>
              <a:rPr lang="zh-TW" altLang="en-US" sz="3600" dirty="0"/>
              <a:t>歲了，父母都在教會裡面有些服事。</a:t>
            </a:r>
            <a:r>
              <a:rPr lang="en-US" altLang="zh-TW" sz="3600" dirty="0"/>
              <a:t>J</a:t>
            </a:r>
            <a:r>
              <a:rPr lang="zh-TW" altLang="en-US" sz="3600" dirty="0"/>
              <a:t> 認為貌似虔誠的父母在家都不跟她談信仰，是不可思議的事。小李這對夫婦只覺得跟孩子談信仰怪怪的，孩子也不太說中文了，他們的英文卻不是很好。親子之間越來越疏離。</a:t>
            </a:r>
            <a:endParaRPr lang="en-US" altLang="zh-TW" sz="3600" dirty="0"/>
          </a:p>
          <a:p>
            <a:pPr>
              <a:lnSpc>
                <a:spcPct val="110000"/>
              </a:lnSpc>
            </a:pPr>
            <a:r>
              <a:rPr lang="zh-TW" altLang="en-US" sz="3600" dirty="0"/>
              <a:t>你是教會的小組長</a:t>
            </a:r>
            <a:r>
              <a:rPr lang="en-US" altLang="zh-TW" sz="3600" dirty="0"/>
              <a:t>/</a:t>
            </a:r>
            <a:r>
              <a:rPr lang="zh-TW" altLang="en-US" sz="3600" dirty="0"/>
              <a:t>執事，如何幫助這個家庭</a:t>
            </a:r>
            <a:r>
              <a:rPr lang="en-US" altLang="zh-TW" sz="3600" dirty="0"/>
              <a:t>?</a:t>
            </a:r>
            <a:endParaRPr lang="en-US" sz="3600" dirty="0"/>
          </a:p>
          <a:p>
            <a:endParaRPr lang="en-US" sz="3200" dirty="0"/>
          </a:p>
        </p:txBody>
      </p:sp>
    </p:spTree>
    <p:extLst>
      <p:ext uri="{BB962C8B-B14F-4D97-AF65-F5344CB8AC3E}">
        <p14:creationId xmlns:p14="http://schemas.microsoft.com/office/powerpoint/2010/main" val="636590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26E6E6-C8E0-4792-83ED-409D222652E1}"/>
              </a:ext>
            </a:extLst>
          </p:cNvPr>
          <p:cNvSpPr>
            <a:spLocks noGrp="1"/>
          </p:cNvSpPr>
          <p:nvPr>
            <p:ph type="title"/>
          </p:nvPr>
        </p:nvSpPr>
        <p:spPr/>
        <p:txBody>
          <a:bodyPr/>
          <a:lstStyle/>
          <a:p>
            <a:pPr algn="ctr"/>
            <a:r>
              <a:rPr lang="zh-TW" altLang="en-US" sz="4400" dirty="0"/>
              <a:t>個案討論 </a:t>
            </a:r>
            <a:r>
              <a:rPr lang="en-US" altLang="zh-TW" sz="4400" dirty="0"/>
              <a:t>(</a:t>
            </a:r>
            <a:r>
              <a:rPr lang="zh-TW" altLang="en-US" sz="4400" dirty="0"/>
              <a:t>二</a:t>
            </a:r>
            <a:r>
              <a:rPr lang="en-US" altLang="zh-TW" sz="4400" dirty="0"/>
              <a:t>)</a:t>
            </a:r>
            <a:endParaRPr lang="en-US" sz="4400" dirty="0"/>
          </a:p>
        </p:txBody>
      </p:sp>
      <p:sp>
        <p:nvSpPr>
          <p:cNvPr id="3" name="Content Placeholder 2">
            <a:extLst>
              <a:ext uri="{FF2B5EF4-FFF2-40B4-BE49-F238E27FC236}">
                <a16:creationId xmlns:a16="http://schemas.microsoft.com/office/drawing/2014/main" xmlns="" id="{88AEC442-C0D8-4912-BF00-287A1211D330}"/>
              </a:ext>
            </a:extLst>
          </p:cNvPr>
          <p:cNvSpPr>
            <a:spLocks noGrp="1"/>
          </p:cNvSpPr>
          <p:nvPr>
            <p:ph idx="1"/>
          </p:nvPr>
        </p:nvSpPr>
        <p:spPr>
          <a:xfrm>
            <a:off x="777240" y="2344783"/>
            <a:ext cx="10456817" cy="3675017"/>
          </a:xfrm>
        </p:spPr>
        <p:txBody>
          <a:bodyPr>
            <a:normAutofit/>
          </a:bodyPr>
          <a:lstStyle/>
          <a:p>
            <a:r>
              <a:rPr lang="zh-TW" altLang="en-US" sz="3600" dirty="0"/>
              <a:t>春嬌第一次來到教會就是要尋求幫助。她拿著法院的判決書來說先生要與她離婚，請教牧同工來幫忙看信件內容。沒有第三者介入，聽她描述只是在移民適應的壓力下，夫妻的溝通出現緊張，言語刺激所導致。</a:t>
            </a:r>
            <a:endParaRPr lang="en-US" altLang="zh-TW" sz="3600" dirty="0"/>
          </a:p>
          <a:p>
            <a:r>
              <a:rPr lang="zh-TW" altLang="en-US" sz="3600" dirty="0"/>
              <a:t> 身為教會的同工，你如何介入幫助</a:t>
            </a:r>
            <a:r>
              <a:rPr lang="en-US" altLang="zh-TW" sz="3600" dirty="0"/>
              <a:t>?</a:t>
            </a:r>
            <a:endParaRPr lang="en-US" sz="3600" dirty="0"/>
          </a:p>
        </p:txBody>
      </p:sp>
    </p:spTree>
    <p:extLst>
      <p:ext uri="{BB962C8B-B14F-4D97-AF65-F5344CB8AC3E}">
        <p14:creationId xmlns:p14="http://schemas.microsoft.com/office/powerpoint/2010/main" val="958137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6BF4502-CFE4-422E-93E0-FF7DD3D3F659}"/>
              </a:ext>
            </a:extLst>
          </p:cNvPr>
          <p:cNvSpPr>
            <a:spLocks noGrp="1"/>
          </p:cNvSpPr>
          <p:nvPr>
            <p:ph type="title"/>
          </p:nvPr>
        </p:nvSpPr>
        <p:spPr/>
        <p:txBody>
          <a:bodyPr/>
          <a:lstStyle/>
          <a:p>
            <a:pPr algn="ctr"/>
            <a:r>
              <a:rPr lang="zh-TW" altLang="en-US" sz="4800" b="1" dirty="0"/>
              <a:t>      本講座的主要目標</a:t>
            </a:r>
            <a:endParaRPr lang="en-US" sz="4800" b="1" dirty="0"/>
          </a:p>
        </p:txBody>
      </p:sp>
      <p:sp>
        <p:nvSpPr>
          <p:cNvPr id="3" name="Content Placeholder 2">
            <a:extLst>
              <a:ext uri="{FF2B5EF4-FFF2-40B4-BE49-F238E27FC236}">
                <a16:creationId xmlns:a16="http://schemas.microsoft.com/office/drawing/2014/main" xmlns="" id="{C6865107-6ACD-4DB0-88CF-DC8A11A4F209}"/>
              </a:ext>
            </a:extLst>
          </p:cNvPr>
          <p:cNvSpPr>
            <a:spLocks noGrp="1"/>
          </p:cNvSpPr>
          <p:nvPr>
            <p:ph idx="1"/>
          </p:nvPr>
        </p:nvSpPr>
        <p:spPr>
          <a:xfrm>
            <a:off x="702860" y="2306472"/>
            <a:ext cx="10989661" cy="3713328"/>
          </a:xfrm>
        </p:spPr>
        <p:txBody>
          <a:bodyPr>
            <a:normAutofit/>
          </a:bodyPr>
          <a:lstStyle/>
          <a:p>
            <a:r>
              <a:rPr lang="zh-TW" altLang="en-US" sz="3600" dirty="0"/>
              <a:t> 了解我們華人的家庭結構、情況是做家庭事工的第一步</a:t>
            </a:r>
            <a:endParaRPr lang="en-US" altLang="zh-TW" sz="3600" dirty="0"/>
          </a:p>
          <a:p>
            <a:r>
              <a:rPr lang="zh-TW" altLang="en-US" sz="3600" dirty="0"/>
              <a:t> 了解西方的家庭事工運動發展 </a:t>
            </a:r>
            <a:endParaRPr lang="en-US" altLang="zh-TW" sz="3600" dirty="0"/>
          </a:p>
          <a:p>
            <a:r>
              <a:rPr lang="zh-TW" altLang="en-US" sz="3600" dirty="0"/>
              <a:t> 探討華人的家庭事工運動發展趨勢又是如何</a:t>
            </a:r>
            <a:endParaRPr lang="en-US" sz="3600" dirty="0"/>
          </a:p>
        </p:txBody>
      </p:sp>
    </p:spTree>
    <p:extLst>
      <p:ext uri="{BB962C8B-B14F-4D97-AF65-F5344CB8AC3E}">
        <p14:creationId xmlns:p14="http://schemas.microsoft.com/office/powerpoint/2010/main" val="1712045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20A66D-3716-48AD-BB1D-B6C1F2043B0F}"/>
              </a:ext>
            </a:extLst>
          </p:cNvPr>
          <p:cNvSpPr>
            <a:spLocks noGrp="1"/>
          </p:cNvSpPr>
          <p:nvPr>
            <p:ph type="title"/>
          </p:nvPr>
        </p:nvSpPr>
        <p:spPr/>
        <p:txBody>
          <a:bodyPr/>
          <a:lstStyle/>
          <a:p>
            <a:r>
              <a:rPr lang="zh-TW" altLang="en-US" dirty="0"/>
              <a:t>                     </a:t>
            </a:r>
            <a:r>
              <a:rPr lang="zh-TW" altLang="en-US" sz="4800" b="1" dirty="0"/>
              <a:t>華人家庭的特色</a:t>
            </a:r>
            <a:endParaRPr lang="en-US" sz="4800" b="1" dirty="0"/>
          </a:p>
        </p:txBody>
      </p:sp>
      <p:sp>
        <p:nvSpPr>
          <p:cNvPr id="3" name="Content Placeholder 2">
            <a:extLst>
              <a:ext uri="{FF2B5EF4-FFF2-40B4-BE49-F238E27FC236}">
                <a16:creationId xmlns:a16="http://schemas.microsoft.com/office/drawing/2014/main" xmlns="" id="{997E73FB-7267-4FD8-B8D8-DF79D4C808E0}"/>
              </a:ext>
            </a:extLst>
          </p:cNvPr>
          <p:cNvSpPr>
            <a:spLocks noGrp="1"/>
          </p:cNvSpPr>
          <p:nvPr>
            <p:ph idx="1"/>
          </p:nvPr>
        </p:nvSpPr>
        <p:spPr>
          <a:xfrm>
            <a:off x="793018" y="2176758"/>
            <a:ext cx="11398981" cy="4366282"/>
          </a:xfrm>
        </p:spPr>
        <p:txBody>
          <a:bodyPr>
            <a:normAutofit fontScale="85000" lnSpcReduction="10000"/>
          </a:bodyPr>
          <a:lstStyle/>
          <a:p>
            <a:r>
              <a:rPr lang="en-US" altLang="zh-TW" sz="4000" dirty="0"/>
              <a:t> </a:t>
            </a:r>
            <a:r>
              <a:rPr lang="zh-TW" altLang="en-US" sz="4000" dirty="0"/>
              <a:t>忙忙忙</a:t>
            </a:r>
            <a:endParaRPr lang="en-US" altLang="zh-TW" sz="4000" dirty="0"/>
          </a:p>
          <a:p>
            <a:r>
              <a:rPr lang="zh-TW" altLang="en-US" sz="4000" dirty="0"/>
              <a:t> 價值觀</a:t>
            </a:r>
            <a:r>
              <a:rPr lang="en-US" altLang="zh-TW" sz="4000" dirty="0"/>
              <a:t>:</a:t>
            </a:r>
            <a:r>
              <a:rPr lang="zh-TW" altLang="en-US" sz="4000" dirty="0"/>
              <a:t>　對上一代順從</a:t>
            </a:r>
            <a:endParaRPr lang="en-US" altLang="zh-TW" sz="4000" dirty="0"/>
          </a:p>
          <a:p>
            <a:pPr marL="0" indent="0">
              <a:buNone/>
            </a:pPr>
            <a:r>
              <a:rPr lang="zh-TW" altLang="en-US" sz="4000" dirty="0"/>
              <a:t>                   對下一代注重教育 </a:t>
            </a:r>
            <a:r>
              <a:rPr lang="en-US" altLang="zh-TW" sz="4000" dirty="0"/>
              <a:t>-&gt; </a:t>
            </a:r>
            <a:r>
              <a:rPr lang="zh-TW" altLang="en-US" sz="4000" dirty="0"/>
              <a:t>強調成績表現</a:t>
            </a:r>
            <a:endParaRPr lang="en-US" altLang="zh-TW" sz="4000" dirty="0"/>
          </a:p>
          <a:p>
            <a:r>
              <a:rPr lang="zh-TW" altLang="en-US" sz="4000" dirty="0"/>
              <a:t> 隔代教養，新擴展的家庭 </a:t>
            </a:r>
            <a:r>
              <a:rPr lang="en-US" altLang="zh-TW" sz="4000" dirty="0"/>
              <a:t>(new-extended family)</a:t>
            </a:r>
          </a:p>
          <a:p>
            <a:r>
              <a:rPr lang="zh-TW" altLang="en-US" sz="4000" dirty="0"/>
              <a:t> 移民家庭</a:t>
            </a:r>
            <a:r>
              <a:rPr lang="en-US" altLang="zh-TW" sz="4000" dirty="0"/>
              <a:t>:</a:t>
            </a:r>
            <a:r>
              <a:rPr lang="zh-TW" altLang="en-US" sz="4000" dirty="0"/>
              <a:t> 分居兩地</a:t>
            </a:r>
            <a:r>
              <a:rPr lang="en-US" altLang="zh-TW" sz="4000" dirty="0"/>
              <a:t>/</a:t>
            </a:r>
            <a:r>
              <a:rPr lang="zh-TW" altLang="en-US" sz="4000" dirty="0"/>
              <a:t>國</a:t>
            </a:r>
            <a:r>
              <a:rPr lang="en-US" altLang="zh-TW" sz="4000" dirty="0"/>
              <a:t> Transnational households, </a:t>
            </a:r>
          </a:p>
          <a:p>
            <a:pPr marL="0" indent="0">
              <a:buNone/>
            </a:pPr>
            <a:r>
              <a:rPr lang="en-US" altLang="zh-TW" sz="4000" dirty="0"/>
              <a:t>                  </a:t>
            </a:r>
            <a:r>
              <a:rPr lang="zh-TW" altLang="en-US" sz="4000" dirty="0"/>
              <a:t>   假性單親 </a:t>
            </a:r>
            <a:r>
              <a:rPr lang="en-US" altLang="zh-TW" sz="4000" dirty="0"/>
              <a:t>Astronaut wives, lone mothers, </a:t>
            </a:r>
          </a:p>
          <a:p>
            <a:pPr marL="0" indent="0">
              <a:buNone/>
            </a:pPr>
            <a:r>
              <a:rPr lang="en-US" altLang="zh-TW" sz="4000" dirty="0"/>
              <a:t>                   </a:t>
            </a:r>
            <a:r>
              <a:rPr lang="zh-TW" altLang="en-US" sz="4000" dirty="0"/>
              <a:t>  代溝</a:t>
            </a:r>
            <a:endParaRPr lang="en-US" altLang="zh-TW" sz="4000" dirty="0"/>
          </a:p>
          <a:p>
            <a:pPr marL="0" indent="0">
              <a:buNone/>
            </a:pPr>
            <a:endParaRPr lang="en-US" sz="4000" dirty="0"/>
          </a:p>
        </p:txBody>
      </p:sp>
    </p:spTree>
    <p:extLst>
      <p:ext uri="{BB962C8B-B14F-4D97-AF65-F5344CB8AC3E}">
        <p14:creationId xmlns:p14="http://schemas.microsoft.com/office/powerpoint/2010/main" val="1564891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C08695-5D5F-4BBA-BC27-E7A24F7EBC4F}"/>
              </a:ext>
            </a:extLst>
          </p:cNvPr>
          <p:cNvSpPr>
            <a:spLocks noGrp="1"/>
          </p:cNvSpPr>
          <p:nvPr>
            <p:ph type="title"/>
          </p:nvPr>
        </p:nvSpPr>
        <p:spPr/>
        <p:txBody>
          <a:bodyPr/>
          <a:lstStyle/>
          <a:p>
            <a:pPr algn="ctr"/>
            <a:r>
              <a:rPr lang="zh-TW" altLang="en-US" sz="4800" b="1" dirty="0"/>
              <a:t>美國家庭事工運動</a:t>
            </a:r>
            <a:endParaRPr lang="en-US" sz="4800" b="1" dirty="0"/>
          </a:p>
        </p:txBody>
      </p:sp>
      <p:sp>
        <p:nvSpPr>
          <p:cNvPr id="3" name="Content Placeholder 2">
            <a:extLst>
              <a:ext uri="{FF2B5EF4-FFF2-40B4-BE49-F238E27FC236}">
                <a16:creationId xmlns:a16="http://schemas.microsoft.com/office/drawing/2014/main" xmlns="" id="{15751D8D-D4B8-4301-BDAD-D24C2815C7C2}"/>
              </a:ext>
            </a:extLst>
          </p:cNvPr>
          <p:cNvSpPr>
            <a:spLocks noGrp="1"/>
          </p:cNvSpPr>
          <p:nvPr>
            <p:ph idx="1"/>
          </p:nvPr>
        </p:nvSpPr>
        <p:spPr>
          <a:xfrm>
            <a:off x="848412" y="2507530"/>
            <a:ext cx="9067955" cy="3512270"/>
          </a:xfrm>
        </p:spPr>
        <p:txBody>
          <a:bodyPr>
            <a:normAutofit/>
          </a:bodyPr>
          <a:lstStyle/>
          <a:p>
            <a:r>
              <a:rPr lang="zh-TW" altLang="en-US" sz="3600" dirty="0"/>
              <a:t> </a:t>
            </a:r>
            <a:r>
              <a:rPr lang="en-US" altLang="zh-TW" sz="3600" dirty="0"/>
              <a:t>80,</a:t>
            </a:r>
            <a:r>
              <a:rPr lang="zh-TW" altLang="en-US" sz="3600" dirty="0"/>
              <a:t> </a:t>
            </a:r>
            <a:r>
              <a:rPr lang="en-US" altLang="zh-TW" sz="3600" dirty="0"/>
              <a:t>90</a:t>
            </a:r>
            <a:r>
              <a:rPr lang="zh-TW" altLang="en-US" sz="3600" dirty="0"/>
              <a:t> 年代是以家庭生活教育為主</a:t>
            </a:r>
            <a:endParaRPr lang="en-US" altLang="zh-TW" sz="3600" dirty="0"/>
          </a:p>
          <a:p>
            <a:r>
              <a:rPr lang="zh-TW" altLang="en-US" sz="3600" dirty="0"/>
              <a:t> 看到信仰傳承的危機</a:t>
            </a:r>
            <a:endParaRPr lang="en-US" altLang="zh-TW" sz="3600" dirty="0"/>
          </a:p>
          <a:p>
            <a:r>
              <a:rPr lang="zh-TW" altLang="en-US" sz="3600" dirty="0"/>
              <a:t> </a:t>
            </a:r>
            <a:r>
              <a:rPr lang="en-US" altLang="zh-TW" sz="3600" dirty="0"/>
              <a:t>Faith-at-home </a:t>
            </a:r>
            <a:r>
              <a:rPr lang="zh-TW" altLang="en-US" sz="3600" dirty="0"/>
              <a:t>信仰從家開始</a:t>
            </a:r>
            <a:endParaRPr lang="en-US" altLang="zh-TW" sz="3600" dirty="0"/>
          </a:p>
          <a:p>
            <a:r>
              <a:rPr lang="zh-TW" altLang="en-US" sz="3600" dirty="0"/>
              <a:t> 教會的責任是裝備父母</a:t>
            </a:r>
            <a:endParaRPr lang="en-US" sz="3600" dirty="0"/>
          </a:p>
        </p:txBody>
      </p:sp>
      <p:sp>
        <p:nvSpPr>
          <p:cNvPr id="4" name="Rectangle 3">
            <a:extLst>
              <a:ext uri="{FF2B5EF4-FFF2-40B4-BE49-F238E27FC236}">
                <a16:creationId xmlns:a16="http://schemas.microsoft.com/office/drawing/2014/main" xmlns="" id="{4264AFA4-122F-4309-95BF-065546C024E0}"/>
              </a:ext>
            </a:extLst>
          </p:cNvPr>
          <p:cNvSpPr/>
          <p:nvPr/>
        </p:nvSpPr>
        <p:spPr>
          <a:xfrm>
            <a:off x="2383811" y="5422667"/>
            <a:ext cx="5997155" cy="646331"/>
          </a:xfrm>
          <a:prstGeom prst="rect">
            <a:avLst/>
          </a:prstGeom>
          <a:noFill/>
        </p:spPr>
        <p:txBody>
          <a:bodyPr wrap="none" lIns="91440" tIns="45720" rIns="91440" bIns="45720">
            <a:spAutoFit/>
          </a:bodyPr>
          <a:lstStyle/>
          <a:p>
            <a:pPr algn="ctr"/>
            <a:r>
              <a:rPr lang="zh-TW" altLang="en-US" sz="3600" b="0" cap="none" spc="0" dirty="0">
                <a:ln w="0"/>
                <a:solidFill>
                  <a:srgbClr val="FF0000"/>
                </a:solidFill>
                <a:effectLst>
                  <a:reflection blurRad="6350" stA="53000" endA="300" endPos="35500" dir="5400000" sy="-90000" algn="bl" rotWithShape="0"/>
                </a:effectLst>
              </a:rPr>
              <a:t>華人教會的</a:t>
            </a:r>
            <a:r>
              <a:rPr lang="zh-TW" altLang="en-US" sz="3600" dirty="0">
                <a:ln w="0"/>
                <a:solidFill>
                  <a:srgbClr val="FF0000"/>
                </a:solidFill>
                <a:effectLst>
                  <a:reflection blurRad="6350" stA="53000" endA="300" endPos="35500" dir="5400000" sy="-90000" algn="bl" rotWithShape="0"/>
                </a:effectLst>
              </a:rPr>
              <a:t>進路又是如何</a:t>
            </a:r>
            <a:r>
              <a:rPr lang="en-US" altLang="zh-TW" sz="3600" dirty="0">
                <a:ln w="0"/>
                <a:solidFill>
                  <a:srgbClr val="FF0000"/>
                </a:solidFill>
                <a:effectLst>
                  <a:reflection blurRad="6350" stA="53000" endA="300" endPos="35500" dir="5400000" sy="-90000" algn="bl" rotWithShape="0"/>
                </a:effectLst>
              </a:rPr>
              <a:t>?</a:t>
            </a:r>
            <a:r>
              <a:rPr lang="zh-TW" altLang="en-US" sz="3600" dirty="0">
                <a:ln w="0"/>
                <a:solidFill>
                  <a:srgbClr val="FF0000"/>
                </a:solidFill>
                <a:effectLst>
                  <a:reflection blurRad="6350" stA="53000" endA="300" endPos="35500" dir="5400000" sy="-90000" algn="bl" rotWithShape="0"/>
                </a:effectLst>
              </a:rPr>
              <a:t>　</a:t>
            </a:r>
            <a:endParaRPr lang="en-US" altLang="zh-TW" sz="3600" b="0" cap="none" spc="0" dirty="0">
              <a:ln w="0"/>
              <a:solidFill>
                <a:srgbClr val="FF0000"/>
              </a:solidFill>
              <a:effectLst>
                <a:reflection blurRad="6350" stA="53000" endA="300" endPos="35500" dir="5400000" sy="-90000" algn="bl" rotWithShape="0"/>
              </a:effectLst>
            </a:endParaRPr>
          </a:p>
        </p:txBody>
      </p:sp>
    </p:spTree>
    <p:extLst>
      <p:ext uri="{BB962C8B-B14F-4D97-AF65-F5344CB8AC3E}">
        <p14:creationId xmlns:p14="http://schemas.microsoft.com/office/powerpoint/2010/main" val="3969726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00D4EF-27C9-4DCF-B27D-0C2967F1FB0C}"/>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xmlns="" id="{22F58930-EDB7-42B5-9216-5A026797149A}"/>
              </a:ext>
            </a:extLst>
          </p:cNvPr>
          <p:cNvPicPr>
            <a:picLocks noGrp="1" noChangeAspect="1"/>
          </p:cNvPicPr>
          <p:nvPr>
            <p:ph idx="1"/>
          </p:nvPr>
        </p:nvPicPr>
        <p:blipFill>
          <a:blip r:embed="rId2"/>
          <a:stretch>
            <a:fillRect/>
          </a:stretch>
        </p:blipFill>
        <p:spPr>
          <a:xfrm>
            <a:off x="478971" y="161729"/>
            <a:ext cx="10213910" cy="6809273"/>
          </a:xfrm>
          <a:prstGeom prst="rect">
            <a:avLst/>
          </a:prstGeom>
        </p:spPr>
      </p:pic>
    </p:spTree>
    <p:extLst>
      <p:ext uri="{BB962C8B-B14F-4D97-AF65-F5344CB8AC3E}">
        <p14:creationId xmlns:p14="http://schemas.microsoft.com/office/powerpoint/2010/main" val="3651210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00BC04-92F6-4B86-AC09-3D20C737A197}"/>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xmlns="" id="{953B5EEC-4691-480E-B752-BCF153CC30A9}"/>
              </a:ext>
            </a:extLst>
          </p:cNvPr>
          <p:cNvPicPr>
            <a:picLocks noGrp="1" noChangeAspect="1"/>
          </p:cNvPicPr>
          <p:nvPr>
            <p:ph idx="1"/>
          </p:nvPr>
        </p:nvPicPr>
        <p:blipFill>
          <a:blip r:embed="rId2"/>
          <a:stretch>
            <a:fillRect/>
          </a:stretch>
        </p:blipFill>
        <p:spPr>
          <a:xfrm>
            <a:off x="592930" y="161731"/>
            <a:ext cx="9801808" cy="6534538"/>
          </a:xfrm>
          <a:prstGeom prst="rect">
            <a:avLst/>
          </a:prstGeom>
        </p:spPr>
      </p:pic>
    </p:spTree>
    <p:extLst>
      <p:ext uri="{BB962C8B-B14F-4D97-AF65-F5344CB8AC3E}">
        <p14:creationId xmlns:p14="http://schemas.microsoft.com/office/powerpoint/2010/main" val="3349391148"/>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xmlns="" name="Ion Boardroom" id="{FC33163D-4339-46B1-8EED-24C834239D99}" vid="{A3AB87EF-B655-4FFF-8D05-F333AD7F2789}"/>
    </a:ext>
  </a:extLst>
</a:theme>
</file>

<file path=ppt/theme/theme3.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5382</TotalTime>
  <Words>3022</Words>
  <Application>Microsoft Office PowerPoint</Application>
  <PresentationFormat>Custom</PresentationFormat>
  <Paragraphs>111</Paragraphs>
  <Slides>20</Slides>
  <Notes>17</Notes>
  <HiddenSlides>0</HiddenSlides>
  <MMClips>0</MMClips>
  <ScaleCrop>false</ScaleCrop>
  <HeadingPairs>
    <vt:vector size="4" baseType="variant">
      <vt:variant>
        <vt:lpstr>Theme</vt:lpstr>
      </vt:variant>
      <vt:variant>
        <vt:i4>3</vt:i4>
      </vt:variant>
      <vt:variant>
        <vt:lpstr>Slide Titles</vt:lpstr>
      </vt:variant>
      <vt:variant>
        <vt:i4>20</vt:i4>
      </vt:variant>
    </vt:vector>
  </HeadingPairs>
  <TitlesOfParts>
    <vt:vector size="23" baseType="lpstr">
      <vt:lpstr>Default Design</vt:lpstr>
      <vt:lpstr>Ion Boardroom</vt:lpstr>
      <vt:lpstr>Executive</vt:lpstr>
      <vt:lpstr>     ABC  2018     </vt:lpstr>
      <vt:lpstr> 教會似家、家如教會:                       Church-as-Family, Family-as-Church</vt:lpstr>
      <vt:lpstr>個案討論 (一)</vt:lpstr>
      <vt:lpstr>個案討論 (二)</vt:lpstr>
      <vt:lpstr>      本講座的主要目標</vt:lpstr>
      <vt:lpstr>                     華人家庭的特色</vt:lpstr>
      <vt:lpstr>美國家庭事工運動</vt:lpstr>
      <vt:lpstr>PowerPoint Presentation</vt:lpstr>
      <vt:lpstr>PowerPoint Presentation</vt:lpstr>
      <vt:lpstr>PowerPoint Presentation</vt:lpstr>
      <vt:lpstr>             教會似家         Church-as-a-Family</vt:lpstr>
      <vt:lpstr>                教會似家       Church-as-a-Family</vt:lpstr>
      <vt:lpstr>哥林多前書七章12-16節</vt:lpstr>
      <vt:lpstr>                教會似家         Church-as-a-Family</vt:lpstr>
      <vt:lpstr>                 轉化價值觀: 建立基督化家庭</vt:lpstr>
      <vt:lpstr>               家如教會                                  Family-as-a-Church </vt:lpstr>
      <vt:lpstr>申命記六章</vt:lpstr>
      <vt:lpstr>               家如教會                                  Family-as-a-Church </vt:lpstr>
      <vt:lpstr>討論&amp;建議</vt:lpstr>
      <vt:lpstr>結 語</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夾縫中的曙光</dc:title>
  <dc:creator>Worldwide Christian Churches Ministries WCCM</dc:creator>
  <cp:lastModifiedBy>Christine Chiang</cp:lastModifiedBy>
  <cp:revision>177</cp:revision>
  <cp:lastPrinted>2017-09-12T04:08:37Z</cp:lastPrinted>
  <dcterms:created xsi:type="dcterms:W3CDTF">2017-09-06T20:30:54Z</dcterms:created>
  <dcterms:modified xsi:type="dcterms:W3CDTF">2018-09-13T16:54:46Z</dcterms:modified>
</cp:coreProperties>
</file>