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38"/>
  </p:notesMasterIdLst>
  <p:sldIdLst>
    <p:sldId id="256" r:id="rId2"/>
    <p:sldId id="388" r:id="rId3"/>
    <p:sldId id="476" r:id="rId4"/>
    <p:sldId id="477" r:id="rId5"/>
    <p:sldId id="450" r:id="rId6"/>
    <p:sldId id="478" r:id="rId7"/>
    <p:sldId id="479" r:id="rId8"/>
    <p:sldId id="480" r:id="rId9"/>
    <p:sldId id="481" r:id="rId10"/>
    <p:sldId id="482" r:id="rId11"/>
    <p:sldId id="483" r:id="rId12"/>
    <p:sldId id="484" r:id="rId13"/>
    <p:sldId id="485" r:id="rId14"/>
    <p:sldId id="486" r:id="rId15"/>
    <p:sldId id="487" r:id="rId16"/>
    <p:sldId id="488" r:id="rId17"/>
    <p:sldId id="489" r:id="rId18"/>
    <p:sldId id="490" r:id="rId19"/>
    <p:sldId id="491" r:id="rId20"/>
    <p:sldId id="492" r:id="rId21"/>
    <p:sldId id="493" r:id="rId22"/>
    <p:sldId id="494" r:id="rId23"/>
    <p:sldId id="495" r:id="rId24"/>
    <p:sldId id="496" r:id="rId25"/>
    <p:sldId id="497" r:id="rId26"/>
    <p:sldId id="498" r:id="rId27"/>
    <p:sldId id="499" r:id="rId28"/>
    <p:sldId id="500" r:id="rId29"/>
    <p:sldId id="501" r:id="rId30"/>
    <p:sldId id="502" r:id="rId31"/>
    <p:sldId id="503" r:id="rId32"/>
    <p:sldId id="504" r:id="rId33"/>
    <p:sldId id="505" r:id="rId34"/>
    <p:sldId id="506" r:id="rId35"/>
    <p:sldId id="507" r:id="rId36"/>
    <p:sldId id="508"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91" autoAdjust="0"/>
    <p:restoredTop sz="94660"/>
  </p:normalViewPr>
  <p:slideViewPr>
    <p:cSldViewPr>
      <p:cViewPr>
        <p:scale>
          <a:sx n="76" d="100"/>
          <a:sy n="76" d="100"/>
        </p:scale>
        <p:origin x="-844" y="-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A56DFE-241D-424A-8A69-CE7A1437C602}" type="datetimeFigureOut">
              <a:rPr lang="en-US" smtClean="0"/>
              <a:pPr/>
              <a:t>9/14/2018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243D0-87B3-4851-883E-4697BBBEB99C}" type="slidenum">
              <a:rPr lang="en-US" smtClean="0"/>
              <a:pPr/>
              <a:t>‹#›</a:t>
            </a:fld>
            <a:endParaRPr lang="en-US"/>
          </a:p>
        </p:txBody>
      </p:sp>
    </p:spTree>
    <p:extLst>
      <p:ext uri="{BB962C8B-B14F-4D97-AF65-F5344CB8AC3E}">
        <p14:creationId xmlns:p14="http://schemas.microsoft.com/office/powerpoint/2010/main" val="3619248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3243D0-87B3-4851-883E-4697BBBEB99C}" type="slidenum">
              <a:rPr lang="en-US" smtClean="0"/>
              <a:pPr/>
              <a:t>1</a:t>
            </a:fld>
            <a:endParaRPr lang="en-US"/>
          </a:p>
        </p:txBody>
      </p:sp>
    </p:spTree>
    <p:extLst>
      <p:ext uri="{BB962C8B-B14F-4D97-AF65-F5344CB8AC3E}">
        <p14:creationId xmlns:p14="http://schemas.microsoft.com/office/powerpoint/2010/main" val="3127924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CC358DC6-E56A-43F2-B0BC-106D0C9FACC7}" type="datetime1">
              <a:rPr lang="en-US" smtClean="0"/>
              <a:t>9/14/2018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E3904E6-CFC2-424B-911A-1CF156C35460}" type="datetime1">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B24E0F-2661-4B24-A982-661C8876BB65}" type="datetime1">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0BB6975-EDE9-4C18-840D-926D1FBB4A1F}" type="datetime1">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28F4CB9-B58E-4D80-81E3-9C6877DF6871}" type="datetime1">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20F19C4-06C2-4092-A0AE-C5CCC53DEF0A}" type="datetime1">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F1097EE-E9AE-42D9-9E3C-56D018B827A6}" type="datetime1">
              <a:rPr lang="en-US" smtClean="0"/>
              <a:t>9/14/2018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8B30C60E-5DDF-4A03-BAE3-E9EF0EA3F672}" type="datetime1">
              <a:rPr lang="en-US" smtClean="0"/>
              <a:t>9/14/2018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CDF08-7B1B-4408-A537-F5F5DD0A6EAD}" type="datetime1">
              <a:rPr lang="en-US" smtClean="0"/>
              <a:t>9/14/2018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F70B3B9-A938-4914-98B7-70D662F71A3D}" type="datetime1">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AA0EE-04A3-4A63-922A-8F62144B84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0AC065A-8524-4FCD-9D85-6CE866D72F62}" type="datetime1">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5AAA0EE-04A3-4A63-922A-8F62144B841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4DB1DAA-DEF2-4A9B-9F8B-CF659E75DB19}" type="datetime1">
              <a:rPr lang="en-US" smtClean="0"/>
              <a:t>9/14/2018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5AAA0EE-04A3-4A63-922A-8F62144B841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7851648" cy="1219200"/>
          </a:xfrm>
        </p:spPr>
        <p:txBody>
          <a:bodyPr>
            <a:normAutofit fontScale="90000"/>
          </a:bodyPr>
          <a:lstStyle/>
          <a:p>
            <a:pPr algn="ctr"/>
            <a:r>
              <a:rPr lang="zh-TW" altLang="en-US" dirty="0">
                <a:solidFill>
                  <a:schemeClr val="tx1"/>
                </a:solidFill>
                <a:effectLst/>
                <a:latin typeface="KaiTi" panose="02010609060101010101" pitchFamily="49" charset="-122"/>
                <a:ea typeface="KaiTi" panose="02010609060101010101" pitchFamily="49" charset="-122"/>
              </a:rPr>
              <a:t>教會的同性戀事工教師版</a:t>
            </a:r>
            <a:endParaRPr lang="en-US" dirty="0">
              <a:solidFill>
                <a:schemeClr val="tx1"/>
              </a:solidFill>
              <a:effectLst/>
              <a:latin typeface="KaiTi" panose="02010609060101010101" pitchFamily="49" charset="-122"/>
              <a:ea typeface="KaiTi" panose="02010609060101010101" pitchFamily="49" charset="-122"/>
            </a:endParaRPr>
          </a:p>
        </p:txBody>
      </p:sp>
      <p:sp>
        <p:nvSpPr>
          <p:cNvPr id="3" name="Subtitle 2"/>
          <p:cNvSpPr>
            <a:spLocks noGrp="1"/>
          </p:cNvSpPr>
          <p:nvPr>
            <p:ph type="subTitle" idx="1"/>
          </p:nvPr>
        </p:nvSpPr>
        <p:spPr>
          <a:xfrm>
            <a:off x="533400" y="1752600"/>
            <a:ext cx="7854696" cy="4572000"/>
          </a:xfrm>
        </p:spPr>
        <p:txBody>
          <a:bodyPr>
            <a:normAutofit/>
          </a:bodyPr>
          <a:lstStyle/>
          <a:p>
            <a:pPr algn="ctr"/>
            <a:r>
              <a:rPr lang="en-US" sz="5400" b="1" dirty="0">
                <a:latin typeface="KaiTi" panose="02010609060101010101" pitchFamily="49" charset="-122"/>
                <a:ea typeface="KaiTi" panose="02010609060101010101" pitchFamily="49" charset="-122"/>
              </a:rPr>
              <a:t>   </a:t>
            </a:r>
            <a:r>
              <a:rPr lang="zh-TW" altLang="en-US" sz="5400" b="1" dirty="0">
                <a:latin typeface="KaiTi" panose="02010609060101010101" pitchFamily="49" charset="-122"/>
                <a:ea typeface="KaiTi" panose="02010609060101010101" pitchFamily="49" charset="-122"/>
              </a:rPr>
              <a:t>第六課</a:t>
            </a:r>
            <a:r>
              <a:rPr lang="en-US" sz="5400" b="1" dirty="0">
                <a:latin typeface="KaiTi" panose="02010609060101010101" pitchFamily="49" charset="-122"/>
                <a:ea typeface="KaiTi" panose="02010609060101010101" pitchFamily="49" charset="-122"/>
              </a:rPr>
              <a:t>:</a:t>
            </a:r>
            <a:r>
              <a:rPr lang="zh-TW" altLang="en-US" sz="5400" b="1" dirty="0">
                <a:latin typeface="KaiTi" panose="02010609060101010101" pitchFamily="49" charset="-122"/>
                <a:ea typeface="KaiTi" panose="02010609060101010101" pitchFamily="49" charset="-122"/>
              </a:rPr>
              <a:t>如何培育兒女的性別自信</a:t>
            </a:r>
            <a:endParaRPr lang="en-US" altLang="zh-CN" sz="5400" b="1" dirty="0">
              <a:latin typeface="KaiTi" panose="02010609060101010101" pitchFamily="49" charset="-122"/>
              <a:ea typeface="KaiTi" panose="02010609060101010101" pitchFamily="49" charset="-122"/>
            </a:endParaRPr>
          </a:p>
          <a:p>
            <a:pPr algn="ctr"/>
            <a:r>
              <a:rPr lang="zh-CN" altLang="en-US" sz="5400" b="1" dirty="0">
                <a:latin typeface="KaiTi" panose="02010609060101010101" pitchFamily="49" charset="-122"/>
                <a:ea typeface="KaiTi" panose="02010609060101010101" pitchFamily="49" charset="-122"/>
              </a:rPr>
              <a:t>符濟</a:t>
            </a:r>
            <a:r>
              <a:rPr lang="zh-CN" altLang="en-US" sz="5400" b="1" dirty="0" smtClean="0">
                <a:latin typeface="KaiTi" panose="02010609060101010101" pitchFamily="49" charset="-122"/>
                <a:ea typeface="KaiTi" panose="02010609060101010101" pitchFamily="49" charset="-122"/>
              </a:rPr>
              <a:t>珍</a:t>
            </a:r>
            <a:endParaRPr lang="en-US" altLang="zh-CN" sz="5400" b="1" smtClean="0">
              <a:latin typeface="KaiTi" panose="02010609060101010101" pitchFamily="49" charset="-122"/>
              <a:ea typeface="KaiTi" panose="02010609060101010101" pitchFamily="49" charset="-122"/>
            </a:endParaRPr>
          </a:p>
          <a:p>
            <a:pPr algn="ctr"/>
            <a:endParaRPr lang="en-US" sz="5400" b="1" dirty="0">
              <a:latin typeface="KaiTi" panose="02010609060101010101" pitchFamily="49" charset="-122"/>
              <a:ea typeface="KaiTi" panose="02010609060101010101" pitchFamily="49" charset="-122"/>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b) </a:t>
            </a:r>
            <a:r>
              <a:rPr lang="zh-TW" altLang="en-US" sz="3600" b="1" dirty="0">
                <a:latin typeface="KaiTi" panose="02010609060101010101" pitchFamily="49" charset="-122"/>
                <a:ea typeface="KaiTi" panose="02010609060101010101" pitchFamily="49" charset="-122"/>
              </a:rPr>
              <a:t>建立心理性別身份</a:t>
            </a:r>
            <a:r>
              <a:rPr lang="en-US" sz="3600" b="1" dirty="0">
                <a:latin typeface="KaiTi" panose="02010609060101010101" pitchFamily="49" charset="-122"/>
                <a:ea typeface="KaiTi" panose="02010609060101010101" pitchFamily="49" charset="-122"/>
              </a:rPr>
              <a:t>(Gender identity)/</a:t>
            </a:r>
            <a:r>
              <a:rPr lang="zh-TW" altLang="en-US" sz="3600" b="1" dirty="0">
                <a:latin typeface="KaiTi" panose="02010609060101010101" pitchFamily="49" charset="-122"/>
                <a:ea typeface="KaiTi" panose="02010609060101010101" pitchFamily="49" charset="-122"/>
              </a:rPr>
              <a:t>性別認同</a:t>
            </a:r>
            <a:r>
              <a:rPr lang="en-US" sz="3600" b="1" dirty="0">
                <a:latin typeface="KaiTi" panose="02010609060101010101" pitchFamily="49" charset="-122"/>
                <a:ea typeface="KaiTi" panose="02010609060101010101" pitchFamily="49" charset="-122"/>
              </a:rPr>
              <a:t>(Gender Identification)</a:t>
            </a:r>
            <a:r>
              <a:rPr lang="zh-CN" altLang="en-US" sz="3600" b="1" dirty="0">
                <a:latin typeface="KaiTi" panose="02010609060101010101" pitchFamily="49" charset="-122"/>
                <a:ea typeface="KaiTi" panose="02010609060101010101" pitchFamily="49" charset="-122"/>
              </a:rPr>
              <a:t>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(1) 2-4</a:t>
            </a:r>
            <a:r>
              <a:rPr lang="zh-TW" altLang="en-US" sz="3600" b="1" dirty="0">
                <a:latin typeface="KaiTi" panose="02010609060101010101" pitchFamily="49" charset="-122"/>
                <a:ea typeface="KaiTi" panose="02010609060101010101" pitchFamily="49" charset="-122"/>
              </a:rPr>
              <a:t>歲：萌芽期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在這個階段須要注意：</a:t>
            </a:r>
            <a:r>
              <a:rPr lang="zh-TW" altLang="en-US" sz="3600" u="sng" dirty="0">
                <a:latin typeface="KaiTi" panose="02010609060101010101" pitchFamily="49" charset="-122"/>
                <a:ea typeface="KaiTi" panose="02010609060101010101" pitchFamily="49" charset="-122"/>
              </a:rPr>
              <a:t>子女與同性父母建立情感依附的關係，是性別認同的基礎</a:t>
            </a:r>
            <a:r>
              <a:rPr lang="zh-TW" altLang="en-US" sz="3600" dirty="0">
                <a:latin typeface="KaiTi" panose="02010609060101010101" pitchFamily="49" charset="-122"/>
                <a:ea typeface="KaiTi" panose="02010609060101010101" pitchFamily="49" charset="-122"/>
              </a:rPr>
              <a:t>。女孩與母親認同及模仿；男孩需要經歷性別認同的轉移，通常由起初認同於母親，轉移為認同父親。這個階段父母的彼此配合並以身作則，尤其重要</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母親在愛裡逐漸放手，父親以愛逐漸接手。</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10</a:t>
            </a:fld>
            <a:endParaRPr lang="en-US"/>
          </a:p>
        </p:txBody>
      </p:sp>
    </p:spTree>
    <p:extLst>
      <p:ext uri="{BB962C8B-B14F-4D97-AF65-F5344CB8AC3E}">
        <p14:creationId xmlns:p14="http://schemas.microsoft.com/office/powerpoint/2010/main" val="1136273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b) </a:t>
            </a:r>
            <a:r>
              <a:rPr lang="zh-TW" altLang="en-US" sz="3600" b="1" dirty="0">
                <a:latin typeface="KaiTi" panose="02010609060101010101" pitchFamily="49" charset="-122"/>
                <a:ea typeface="KaiTi" panose="02010609060101010101" pitchFamily="49" charset="-122"/>
              </a:rPr>
              <a:t>建立心理性別身份</a:t>
            </a:r>
            <a:r>
              <a:rPr lang="en-US" sz="3600" b="1" dirty="0">
                <a:latin typeface="KaiTi" panose="02010609060101010101" pitchFamily="49" charset="-122"/>
                <a:ea typeface="KaiTi" panose="02010609060101010101" pitchFamily="49" charset="-122"/>
              </a:rPr>
              <a:t>(Gender identity)/</a:t>
            </a:r>
            <a:r>
              <a:rPr lang="zh-TW" altLang="en-US" sz="3600" b="1" dirty="0">
                <a:latin typeface="KaiTi" panose="02010609060101010101" pitchFamily="49" charset="-122"/>
                <a:ea typeface="KaiTi" panose="02010609060101010101" pitchFamily="49" charset="-122"/>
              </a:rPr>
              <a:t>性別認同</a:t>
            </a:r>
            <a:r>
              <a:rPr lang="en-US" sz="3600" b="1" dirty="0">
                <a:latin typeface="KaiTi" panose="02010609060101010101" pitchFamily="49" charset="-122"/>
                <a:ea typeface="KaiTi" panose="02010609060101010101" pitchFamily="49" charset="-122"/>
              </a:rPr>
              <a:t>(Gender Identification)</a:t>
            </a:r>
            <a:r>
              <a:rPr lang="zh-CN" altLang="en-US" sz="3600" b="1" dirty="0">
                <a:latin typeface="KaiTi" panose="02010609060101010101" pitchFamily="49" charset="-122"/>
                <a:ea typeface="KaiTi" panose="02010609060101010101" pitchFamily="49" charset="-122"/>
              </a:rPr>
              <a:t>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(1) 2-4</a:t>
            </a:r>
            <a:r>
              <a:rPr lang="zh-TW" altLang="en-US" sz="3600" b="1" dirty="0">
                <a:latin typeface="KaiTi" panose="02010609060101010101" pitchFamily="49" charset="-122"/>
                <a:ea typeface="KaiTi" panose="02010609060101010101" pitchFamily="49" charset="-122"/>
              </a:rPr>
              <a:t>歲：萌芽期</a:t>
            </a:r>
            <a:endParaRPr lang="en-US" sz="3600" dirty="0">
              <a:latin typeface="KaiTi" panose="02010609060101010101" pitchFamily="49" charset="-122"/>
              <a:ea typeface="KaiTi" panose="02010609060101010101" pitchFamily="49" charset="-122"/>
            </a:endParaRPr>
          </a:p>
          <a:p>
            <a:pPr marL="0" indent="0">
              <a:buNone/>
            </a:pPr>
            <a:r>
              <a:rPr lang="en-US" sz="3600" i="1" dirty="0">
                <a:latin typeface="KaiTi" panose="02010609060101010101" pitchFamily="49" charset="-122"/>
                <a:ea typeface="KaiTi" panose="02010609060101010101" pitchFamily="49" charset="-122"/>
              </a:rPr>
              <a:t>“The Exodus”</a:t>
            </a:r>
            <a:r>
              <a:rPr lang="zh-TW" altLang="en-US" sz="3600" dirty="0">
                <a:latin typeface="KaiTi" panose="02010609060101010101" pitchFamily="49" charset="-122"/>
                <a:ea typeface="KaiTi" panose="02010609060101010101" pitchFamily="49" charset="-122"/>
              </a:rPr>
              <a:t>的作者</a:t>
            </a:r>
            <a:r>
              <a:rPr lang="en-US" sz="3600" dirty="0">
                <a:solidFill>
                  <a:srgbClr val="0070C0"/>
                </a:solidFill>
                <a:latin typeface="KaiTi" panose="02010609060101010101" pitchFamily="49" charset="-122"/>
                <a:ea typeface="KaiTi" panose="02010609060101010101" pitchFamily="49" charset="-122"/>
              </a:rPr>
              <a:t>Sarah Allis Yang</a:t>
            </a:r>
            <a:r>
              <a:rPr lang="zh-TW" altLang="en-US" sz="3600" dirty="0">
                <a:latin typeface="KaiTi" panose="02010609060101010101" pitchFamily="49" charset="-122"/>
                <a:ea typeface="KaiTi" panose="02010609060101010101" pitchFamily="49" charset="-122"/>
              </a:rPr>
              <a:t>提到她的同性戀史。她出生前，母親曾經流產一個男嬰。母親向觀音祈求另一個男孩，在夢裡見到觀音手中抱著一個男嬰，不久之後她出生了</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是個女孩。而她最早會說的話就是：「我是男孩。」</a:t>
            </a:r>
            <a:r>
              <a:rPr lang="en-US" sz="3600" dirty="0">
                <a:latin typeface="KaiTi" panose="02010609060101010101" pitchFamily="49" charset="-122"/>
                <a:ea typeface="KaiTi" panose="02010609060101010101" pitchFamily="49" charset="-122"/>
              </a:rPr>
              <a:t> </a:t>
            </a:r>
            <a:r>
              <a:rPr lang="zh-TW" altLang="en-US" sz="3600" dirty="0">
                <a:latin typeface="KaiTi" panose="02010609060101010101" pitchFamily="49" charset="-122"/>
                <a:ea typeface="KaiTi" panose="02010609060101010101" pitchFamily="49" charset="-122"/>
              </a:rPr>
              <a:t>在另一篇見證裡，她說道：</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11</a:t>
            </a:fld>
            <a:endParaRPr lang="en-US"/>
          </a:p>
        </p:txBody>
      </p:sp>
    </p:spTree>
    <p:extLst>
      <p:ext uri="{BB962C8B-B14F-4D97-AF65-F5344CB8AC3E}">
        <p14:creationId xmlns:p14="http://schemas.microsoft.com/office/powerpoint/2010/main" val="4011208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b) </a:t>
            </a:r>
            <a:r>
              <a:rPr lang="zh-TW" altLang="en-US" sz="3600" b="1" dirty="0">
                <a:latin typeface="KaiTi" panose="02010609060101010101" pitchFamily="49" charset="-122"/>
                <a:ea typeface="KaiTi" panose="02010609060101010101" pitchFamily="49" charset="-122"/>
              </a:rPr>
              <a:t>建立心理性別身份</a:t>
            </a:r>
            <a:r>
              <a:rPr lang="en-US" sz="3600" b="1" dirty="0">
                <a:latin typeface="KaiTi" panose="02010609060101010101" pitchFamily="49" charset="-122"/>
                <a:ea typeface="KaiTi" panose="02010609060101010101" pitchFamily="49" charset="-122"/>
              </a:rPr>
              <a:t>(Gender identity)/</a:t>
            </a:r>
            <a:r>
              <a:rPr lang="zh-TW" altLang="en-US" sz="3600" b="1" dirty="0">
                <a:latin typeface="KaiTi" panose="02010609060101010101" pitchFamily="49" charset="-122"/>
                <a:ea typeface="KaiTi" panose="02010609060101010101" pitchFamily="49" charset="-122"/>
              </a:rPr>
              <a:t>性別認同</a:t>
            </a:r>
            <a:r>
              <a:rPr lang="en-US" sz="3600" b="1" dirty="0">
                <a:latin typeface="KaiTi" panose="02010609060101010101" pitchFamily="49" charset="-122"/>
                <a:ea typeface="KaiTi" panose="02010609060101010101" pitchFamily="49" charset="-122"/>
              </a:rPr>
              <a:t>(Gender Identification)</a:t>
            </a:r>
            <a:r>
              <a:rPr lang="zh-CN" altLang="en-US" sz="3600" b="1" dirty="0">
                <a:latin typeface="KaiTi" panose="02010609060101010101" pitchFamily="49" charset="-122"/>
                <a:ea typeface="KaiTi" panose="02010609060101010101" pitchFamily="49" charset="-122"/>
              </a:rPr>
              <a:t>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(1) 2-4</a:t>
            </a:r>
            <a:r>
              <a:rPr lang="zh-TW" altLang="en-US" sz="3600" b="1" dirty="0">
                <a:latin typeface="KaiTi" panose="02010609060101010101" pitchFamily="49" charset="-122"/>
                <a:ea typeface="KaiTi" panose="02010609060101010101" pitchFamily="49" charset="-122"/>
              </a:rPr>
              <a:t>歲：萌芽期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在我</a:t>
            </a:r>
            <a:r>
              <a:rPr lang="en-US" sz="3600" dirty="0">
                <a:latin typeface="KaiTi" panose="02010609060101010101" pitchFamily="49" charset="-122"/>
                <a:ea typeface="KaiTi" panose="02010609060101010101" pitchFamily="49" charset="-122"/>
              </a:rPr>
              <a:t>10</a:t>
            </a:r>
            <a:r>
              <a:rPr lang="zh-TW" altLang="en-US" sz="3600" dirty="0">
                <a:latin typeface="KaiTi" panose="02010609060101010101" pitchFamily="49" charset="-122"/>
                <a:ea typeface="KaiTi" panose="02010609060101010101" pitchFamily="49" charset="-122"/>
              </a:rPr>
              <a:t>個月大的時候，母親生了我的妹妹，她是一個早產兒，母親需要剖腹產。於是，她就將我交給外婆和阿姨來照顧。有一個月之久，我完全沒看見母親，只是跟外婆和阿姨住在一起。從生理學來講，零歲到兩歲是人生非常重要的階段，因為一個孩子需要在情感上跟母親有連接。</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12</a:t>
            </a:fld>
            <a:endParaRPr lang="en-US"/>
          </a:p>
        </p:txBody>
      </p:sp>
    </p:spTree>
    <p:extLst>
      <p:ext uri="{BB962C8B-B14F-4D97-AF65-F5344CB8AC3E}">
        <p14:creationId xmlns:p14="http://schemas.microsoft.com/office/powerpoint/2010/main" val="1050840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b) </a:t>
            </a:r>
            <a:r>
              <a:rPr lang="zh-TW" altLang="en-US" sz="3600" b="1" dirty="0">
                <a:latin typeface="KaiTi" panose="02010609060101010101" pitchFamily="49" charset="-122"/>
                <a:ea typeface="KaiTi" panose="02010609060101010101" pitchFamily="49" charset="-122"/>
              </a:rPr>
              <a:t>建立心理性別身份</a:t>
            </a:r>
            <a:r>
              <a:rPr lang="en-US" sz="3600" b="1" dirty="0">
                <a:latin typeface="KaiTi" panose="02010609060101010101" pitchFamily="49" charset="-122"/>
                <a:ea typeface="KaiTi" panose="02010609060101010101" pitchFamily="49" charset="-122"/>
              </a:rPr>
              <a:t>(Gender identity)/</a:t>
            </a:r>
            <a:r>
              <a:rPr lang="zh-TW" altLang="en-US" sz="3600" b="1" dirty="0">
                <a:latin typeface="KaiTi" panose="02010609060101010101" pitchFamily="49" charset="-122"/>
                <a:ea typeface="KaiTi" panose="02010609060101010101" pitchFamily="49" charset="-122"/>
              </a:rPr>
              <a:t>性別認同</a:t>
            </a:r>
            <a:r>
              <a:rPr lang="en-US" sz="3600" b="1" dirty="0">
                <a:latin typeface="KaiTi" panose="02010609060101010101" pitchFamily="49" charset="-122"/>
                <a:ea typeface="KaiTi" panose="02010609060101010101" pitchFamily="49" charset="-122"/>
              </a:rPr>
              <a:t>(Gender Identification)</a:t>
            </a:r>
            <a:r>
              <a:rPr lang="zh-CN" altLang="en-US" sz="3600" b="1" dirty="0">
                <a:latin typeface="KaiTi" panose="02010609060101010101" pitchFamily="49" charset="-122"/>
                <a:ea typeface="KaiTi" panose="02010609060101010101" pitchFamily="49" charset="-122"/>
              </a:rPr>
              <a:t>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(1) 2-4</a:t>
            </a:r>
            <a:r>
              <a:rPr lang="zh-TW" altLang="en-US" sz="3600" b="1" dirty="0">
                <a:latin typeface="KaiTi" panose="02010609060101010101" pitchFamily="49" charset="-122"/>
                <a:ea typeface="KaiTi" panose="02010609060101010101" pitchFamily="49" charset="-122"/>
              </a:rPr>
              <a:t>歲：萌芽期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雖然這並不是我母親的錯，卻造成我跟母親在情感上沒有了連接。長大之後，我一直在尋找一位像母親一樣的人。我曾經被性虐待過，所以，我認為愛就是性。在我很小的時候，我就開始去尋找另外一個女人，並和她發生性關系。</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13</a:t>
            </a:fld>
            <a:endParaRPr lang="en-US"/>
          </a:p>
        </p:txBody>
      </p:sp>
    </p:spTree>
    <p:extLst>
      <p:ext uri="{BB962C8B-B14F-4D97-AF65-F5344CB8AC3E}">
        <p14:creationId xmlns:p14="http://schemas.microsoft.com/office/powerpoint/2010/main" val="3322810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b) </a:t>
            </a:r>
            <a:r>
              <a:rPr lang="zh-TW" altLang="en-US" sz="3600" b="1" dirty="0">
                <a:latin typeface="KaiTi" panose="02010609060101010101" pitchFamily="49" charset="-122"/>
                <a:ea typeface="KaiTi" panose="02010609060101010101" pitchFamily="49" charset="-122"/>
              </a:rPr>
              <a:t>建立心理性別身份</a:t>
            </a:r>
            <a:r>
              <a:rPr lang="en-US" sz="3600" b="1" dirty="0">
                <a:latin typeface="KaiTi" panose="02010609060101010101" pitchFamily="49" charset="-122"/>
                <a:ea typeface="KaiTi" panose="02010609060101010101" pitchFamily="49" charset="-122"/>
              </a:rPr>
              <a:t>(Gender identity)/</a:t>
            </a:r>
            <a:r>
              <a:rPr lang="zh-TW" altLang="en-US" sz="3600" b="1" dirty="0">
                <a:latin typeface="KaiTi" panose="02010609060101010101" pitchFamily="49" charset="-122"/>
                <a:ea typeface="KaiTi" panose="02010609060101010101" pitchFamily="49" charset="-122"/>
              </a:rPr>
              <a:t>性別認同</a:t>
            </a:r>
            <a:r>
              <a:rPr lang="en-US" sz="3600" b="1" dirty="0">
                <a:latin typeface="KaiTi" panose="02010609060101010101" pitchFamily="49" charset="-122"/>
                <a:ea typeface="KaiTi" panose="02010609060101010101" pitchFamily="49" charset="-122"/>
              </a:rPr>
              <a:t>(Gender Identification)</a:t>
            </a:r>
            <a:r>
              <a:rPr lang="zh-CN" altLang="en-US" sz="3600" b="1" dirty="0">
                <a:latin typeface="KaiTi" panose="02010609060101010101" pitchFamily="49" charset="-122"/>
                <a:ea typeface="KaiTi" panose="02010609060101010101" pitchFamily="49" charset="-122"/>
              </a:rPr>
              <a:t>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(1) 2-4</a:t>
            </a:r>
            <a:r>
              <a:rPr lang="zh-TW" altLang="en-US" sz="3600" b="1" dirty="0">
                <a:latin typeface="KaiTi" panose="02010609060101010101" pitchFamily="49" charset="-122"/>
                <a:ea typeface="KaiTi" panose="02010609060101010101" pitchFamily="49" charset="-122"/>
              </a:rPr>
              <a:t>歲：萌芽期</a:t>
            </a:r>
            <a:endParaRPr lang="en-US" sz="3600" dirty="0">
              <a:latin typeface="KaiTi" panose="02010609060101010101" pitchFamily="49" charset="-122"/>
              <a:ea typeface="KaiTi" panose="02010609060101010101" pitchFamily="49" charset="-122"/>
            </a:endParaRPr>
          </a:p>
          <a:p>
            <a:pPr marL="0" indent="0">
              <a:buNone/>
            </a:pPr>
            <a:r>
              <a:rPr lang="zh-TW" altLang="en-US" sz="3500" dirty="0">
                <a:latin typeface="KaiTi" panose="02010609060101010101" pitchFamily="49" charset="-122"/>
                <a:ea typeface="KaiTi" panose="02010609060101010101" pitchFamily="49" charset="-122"/>
              </a:rPr>
              <a:t>五歲的時候，我做了一個夢，夢中一個男人，我相信他是魔鬼的化身，他說：「在這世界上有兩種人：犧牲者，或傷害別人的人。」他問我：「在這個世界上，女人大多數是個受害者，你要成為一個犧牲者嗎？」我回答：「不，我不想再受傷害。」所以，從那一刻起，我決定要成為一個男人。因為我認為，男人不會受傷，但是，這不是真的。</a:t>
            </a:r>
            <a:endParaRPr lang="en-US" sz="35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14</a:t>
            </a:fld>
            <a:endParaRPr lang="en-US"/>
          </a:p>
        </p:txBody>
      </p:sp>
    </p:spTree>
    <p:extLst>
      <p:ext uri="{BB962C8B-B14F-4D97-AF65-F5344CB8AC3E}">
        <p14:creationId xmlns:p14="http://schemas.microsoft.com/office/powerpoint/2010/main" val="2218023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b) </a:t>
            </a:r>
            <a:r>
              <a:rPr lang="zh-TW" altLang="en-US" sz="3600" b="1" dirty="0">
                <a:latin typeface="KaiTi" panose="02010609060101010101" pitchFamily="49" charset="-122"/>
                <a:ea typeface="KaiTi" panose="02010609060101010101" pitchFamily="49" charset="-122"/>
              </a:rPr>
              <a:t>建立心理性別身份</a:t>
            </a:r>
            <a:r>
              <a:rPr lang="en-US" sz="3600" b="1" dirty="0">
                <a:latin typeface="KaiTi" panose="02010609060101010101" pitchFamily="49" charset="-122"/>
                <a:ea typeface="KaiTi" panose="02010609060101010101" pitchFamily="49" charset="-122"/>
              </a:rPr>
              <a:t>(Gender identity)/</a:t>
            </a:r>
            <a:r>
              <a:rPr lang="zh-TW" altLang="en-US" sz="3600" b="1" dirty="0">
                <a:latin typeface="KaiTi" panose="02010609060101010101" pitchFamily="49" charset="-122"/>
                <a:ea typeface="KaiTi" panose="02010609060101010101" pitchFamily="49" charset="-122"/>
              </a:rPr>
              <a:t>性別認同</a:t>
            </a:r>
            <a:r>
              <a:rPr lang="en-US" sz="3600" b="1" dirty="0">
                <a:latin typeface="KaiTi" panose="02010609060101010101" pitchFamily="49" charset="-122"/>
                <a:ea typeface="KaiTi" panose="02010609060101010101" pitchFamily="49" charset="-122"/>
              </a:rPr>
              <a:t>(Gender Identification)</a:t>
            </a:r>
            <a:r>
              <a:rPr lang="zh-CN" altLang="en-US" sz="3600" b="1" dirty="0">
                <a:latin typeface="KaiTi" panose="02010609060101010101" pitchFamily="49" charset="-122"/>
                <a:ea typeface="KaiTi" panose="02010609060101010101" pitchFamily="49" charset="-122"/>
              </a:rPr>
              <a:t>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(1) 2-4</a:t>
            </a:r>
            <a:r>
              <a:rPr lang="zh-TW" altLang="en-US" sz="3600" b="1" dirty="0">
                <a:latin typeface="KaiTi" panose="02010609060101010101" pitchFamily="49" charset="-122"/>
                <a:ea typeface="KaiTi" panose="02010609060101010101" pitchFamily="49" charset="-122"/>
              </a:rPr>
              <a:t>歲：萌芽期</a:t>
            </a:r>
            <a:endParaRPr lang="en-US" sz="3600" dirty="0">
              <a:latin typeface="KaiTi" panose="02010609060101010101" pitchFamily="49" charset="-122"/>
              <a:ea typeface="KaiTi" panose="02010609060101010101" pitchFamily="49" charset="-122"/>
            </a:endParaRPr>
          </a:p>
          <a:p>
            <a:pPr marL="0" indent="0">
              <a:buNone/>
            </a:pPr>
            <a:r>
              <a:rPr lang="en-US" sz="3600" dirty="0">
                <a:latin typeface="KaiTi" panose="02010609060101010101" pitchFamily="49" charset="-122"/>
                <a:ea typeface="KaiTi" panose="02010609060101010101" pitchFamily="49" charset="-122"/>
              </a:rPr>
              <a:t>Sarah</a:t>
            </a:r>
            <a:r>
              <a:rPr lang="zh-TW" altLang="en-US" sz="3600" dirty="0">
                <a:latin typeface="KaiTi" panose="02010609060101010101" pitchFamily="49" charset="-122"/>
                <a:ea typeface="KaiTi" panose="02010609060101010101" pitchFamily="49" charset="-122"/>
              </a:rPr>
              <a:t>在心理性別認同的關鍵階段，遭到母親錯誤的性別期待</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期待男孩</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；在</a:t>
            </a:r>
            <a:r>
              <a:rPr lang="en-US" sz="3600" dirty="0">
                <a:latin typeface="KaiTi" panose="02010609060101010101" pitchFamily="49" charset="-122"/>
                <a:ea typeface="KaiTi" panose="02010609060101010101" pitchFamily="49" charset="-122"/>
              </a:rPr>
              <a:t>10</a:t>
            </a:r>
            <a:r>
              <a:rPr lang="zh-TW" altLang="en-US" sz="3600" dirty="0">
                <a:latin typeface="KaiTi" panose="02010609060101010101" pitchFamily="49" charset="-122"/>
                <a:ea typeface="KaiTi" panose="02010609060101010101" pitchFamily="49" charset="-122"/>
              </a:rPr>
              <a:t>個月大時，與母親分離一個月，失去了最重要的情感依附對象，造成情感上的孤立。幼年又被性侵，覺得女性是弱者，內在誓言要作男性。這種種因素，造成她人生的</a:t>
            </a:r>
            <a:r>
              <a:rPr lang="en-US" sz="3600" dirty="0">
                <a:latin typeface="KaiTi" panose="02010609060101010101" pitchFamily="49" charset="-122"/>
                <a:ea typeface="KaiTi" panose="02010609060101010101" pitchFamily="49" charset="-122"/>
              </a:rPr>
              <a:t>19</a:t>
            </a:r>
            <a:r>
              <a:rPr lang="zh-TW" altLang="en-US" sz="3600" dirty="0">
                <a:latin typeface="KaiTi" panose="02010609060101010101" pitchFamily="49" charset="-122"/>
                <a:ea typeface="KaiTi" panose="02010609060101010101" pitchFamily="49" charset="-122"/>
              </a:rPr>
              <a:t>年中，成為一個女同性戀者。</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15</a:t>
            </a:fld>
            <a:endParaRPr lang="en-US"/>
          </a:p>
        </p:txBody>
      </p:sp>
    </p:spTree>
    <p:extLst>
      <p:ext uri="{BB962C8B-B14F-4D97-AF65-F5344CB8AC3E}">
        <p14:creationId xmlns:p14="http://schemas.microsoft.com/office/powerpoint/2010/main" val="3547775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b) </a:t>
            </a:r>
            <a:r>
              <a:rPr lang="zh-TW" altLang="en-US" sz="3600" b="1" dirty="0">
                <a:latin typeface="KaiTi" panose="02010609060101010101" pitchFamily="49" charset="-122"/>
                <a:ea typeface="KaiTi" panose="02010609060101010101" pitchFamily="49" charset="-122"/>
              </a:rPr>
              <a:t>建立心理性別身份</a:t>
            </a:r>
            <a:r>
              <a:rPr lang="en-US" sz="3600" b="1" dirty="0">
                <a:latin typeface="KaiTi" panose="02010609060101010101" pitchFamily="49" charset="-122"/>
                <a:ea typeface="KaiTi" panose="02010609060101010101" pitchFamily="49" charset="-122"/>
              </a:rPr>
              <a:t>(Gender identity)/</a:t>
            </a:r>
            <a:r>
              <a:rPr lang="zh-TW" altLang="en-US" sz="3600" b="1" dirty="0">
                <a:latin typeface="KaiTi" panose="02010609060101010101" pitchFamily="49" charset="-122"/>
                <a:ea typeface="KaiTi" panose="02010609060101010101" pitchFamily="49" charset="-122"/>
              </a:rPr>
              <a:t>性別認同</a:t>
            </a:r>
            <a:r>
              <a:rPr lang="en-US" sz="3600" b="1" dirty="0">
                <a:latin typeface="KaiTi" panose="02010609060101010101" pitchFamily="49" charset="-122"/>
                <a:ea typeface="KaiTi" panose="02010609060101010101" pitchFamily="49" charset="-122"/>
              </a:rPr>
              <a:t>(Gender Identification)</a:t>
            </a:r>
            <a:r>
              <a:rPr lang="zh-CN" altLang="en-US" sz="3600" b="1" dirty="0">
                <a:latin typeface="KaiTi" panose="02010609060101010101" pitchFamily="49" charset="-122"/>
                <a:ea typeface="KaiTi" panose="02010609060101010101" pitchFamily="49" charset="-122"/>
              </a:rPr>
              <a:t>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(2) 5-10</a:t>
            </a:r>
            <a:r>
              <a:rPr lang="zh-TW" altLang="en-US" sz="3600" b="1" dirty="0">
                <a:latin typeface="KaiTi" panose="02010609060101010101" pitchFamily="49" charset="-122"/>
                <a:ea typeface="KaiTi" panose="02010609060101010101" pitchFamily="49" charset="-122"/>
              </a:rPr>
              <a:t>歲：穩固期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這個階段需要留意的事項包括：</a:t>
            </a:r>
            <a:endParaRPr lang="en-US" sz="3600" dirty="0">
              <a:latin typeface="KaiTi" panose="02010609060101010101" pitchFamily="49" charset="-122"/>
              <a:ea typeface="KaiTi" panose="02010609060101010101" pitchFamily="49" charset="-122"/>
            </a:endParaRPr>
          </a:p>
          <a:p>
            <a:pPr marL="0" indent="0">
              <a:buNone/>
            </a:pPr>
            <a:r>
              <a:rPr lang="en-US" sz="3600" dirty="0">
                <a:latin typeface="KaiTi" panose="02010609060101010101" pitchFamily="49" charset="-122"/>
                <a:ea typeface="KaiTi" panose="02010609060101010101" pitchFamily="49" charset="-122"/>
              </a:rPr>
              <a:t>-</a:t>
            </a:r>
            <a:r>
              <a:rPr lang="zh-TW" altLang="en-US" sz="3600" dirty="0">
                <a:solidFill>
                  <a:srgbClr val="FF0000"/>
                </a:solidFill>
                <a:latin typeface="KaiTi" panose="02010609060101010101" pitchFamily="49" charset="-122"/>
                <a:ea typeface="KaiTi" panose="02010609060101010101" pitchFamily="49" charset="-122"/>
              </a:rPr>
              <a:t>需要建立同性友誼</a:t>
            </a:r>
            <a:r>
              <a:rPr lang="zh-TW" altLang="en-US" sz="3600" dirty="0">
                <a:latin typeface="KaiTi" panose="02010609060101010101" pitchFamily="49" charset="-122"/>
                <a:ea typeface="KaiTi" panose="02010609060101010101" pitchFamily="49" charset="-122"/>
              </a:rPr>
              <a:t>、以同性為模仿或學習對象，與其他同性認同</a:t>
            </a:r>
            <a:endParaRPr lang="en-US" sz="3600" dirty="0">
              <a:latin typeface="KaiTi" panose="02010609060101010101" pitchFamily="49" charset="-122"/>
              <a:ea typeface="KaiTi" panose="02010609060101010101" pitchFamily="49" charset="-122"/>
            </a:endParaRPr>
          </a:p>
          <a:p>
            <a:pPr marL="0" indent="0">
              <a:buNone/>
            </a:pPr>
            <a:r>
              <a:rPr lang="en-US" sz="3600" dirty="0">
                <a:latin typeface="KaiTi" panose="02010609060101010101" pitchFamily="49" charset="-122"/>
                <a:ea typeface="KaiTi" panose="02010609060101010101" pitchFamily="49" charset="-122"/>
              </a:rPr>
              <a:t>-</a:t>
            </a:r>
            <a:r>
              <a:rPr lang="zh-TW" altLang="en-US" sz="3600" dirty="0">
                <a:solidFill>
                  <a:srgbClr val="FF0000"/>
                </a:solidFill>
                <a:latin typeface="KaiTi" panose="02010609060101010101" pitchFamily="49" charset="-122"/>
                <a:ea typeface="KaiTi" panose="02010609060101010101" pitchFamily="49" charset="-122"/>
              </a:rPr>
              <a:t>學習和強化自己性別身份和角色</a:t>
            </a:r>
            <a:endParaRPr lang="en-US" sz="3600" dirty="0">
              <a:solidFill>
                <a:srgbClr val="FF0000"/>
              </a:solidFill>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16</a:t>
            </a:fld>
            <a:endParaRPr lang="en-US"/>
          </a:p>
        </p:txBody>
      </p:sp>
    </p:spTree>
    <p:extLst>
      <p:ext uri="{BB962C8B-B14F-4D97-AF65-F5344CB8AC3E}">
        <p14:creationId xmlns:p14="http://schemas.microsoft.com/office/powerpoint/2010/main" val="3522203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500" b="1" dirty="0">
                <a:latin typeface="KaiTi" panose="02010609060101010101" pitchFamily="49" charset="-122"/>
                <a:ea typeface="KaiTi" panose="02010609060101010101" pitchFamily="49" charset="-122"/>
              </a:rPr>
              <a:t>1. </a:t>
            </a:r>
            <a:r>
              <a:rPr lang="zh-CN" altLang="en-US" sz="3500" b="1" dirty="0">
                <a:latin typeface="KaiTi" panose="02010609060101010101" pitchFamily="49" charset="-122"/>
                <a:ea typeface="KaiTi" panose="02010609060101010101" pitchFamily="49" charset="-122"/>
              </a:rPr>
              <a:t>心性發展的階段</a:t>
            </a:r>
            <a:endParaRPr lang="en-US" sz="3500" dirty="0">
              <a:latin typeface="KaiTi" panose="02010609060101010101" pitchFamily="49" charset="-122"/>
              <a:ea typeface="KaiTi" panose="02010609060101010101" pitchFamily="49" charset="-122"/>
            </a:endParaRPr>
          </a:p>
          <a:p>
            <a:pPr marL="0" indent="0">
              <a:buNone/>
            </a:pPr>
            <a:r>
              <a:rPr lang="en-US" sz="3500" b="1" dirty="0">
                <a:latin typeface="KaiTi" panose="02010609060101010101" pitchFamily="49" charset="-122"/>
                <a:ea typeface="KaiTi" panose="02010609060101010101" pitchFamily="49" charset="-122"/>
              </a:rPr>
              <a:t>c) </a:t>
            </a:r>
            <a:r>
              <a:rPr lang="zh-TW" altLang="en-US" sz="3500" b="1" dirty="0">
                <a:latin typeface="KaiTi" panose="02010609060101010101" pitchFamily="49" charset="-122"/>
                <a:ea typeface="KaiTi" panose="02010609060101010101" pitchFamily="49" charset="-122"/>
              </a:rPr>
              <a:t>性傾向之形成</a:t>
            </a:r>
            <a:endParaRPr lang="en-US" sz="3500" dirty="0">
              <a:latin typeface="KaiTi" panose="02010609060101010101" pitchFamily="49" charset="-122"/>
              <a:ea typeface="KaiTi" panose="02010609060101010101" pitchFamily="49" charset="-122"/>
            </a:endParaRPr>
          </a:p>
          <a:p>
            <a:pPr marL="0" indent="0">
              <a:buNone/>
            </a:pPr>
            <a:r>
              <a:rPr lang="en-US" sz="3500" b="1" dirty="0">
                <a:latin typeface="KaiTi" panose="02010609060101010101" pitchFamily="49" charset="-122"/>
                <a:ea typeface="KaiTi" panose="02010609060101010101" pitchFamily="49" charset="-122"/>
              </a:rPr>
              <a:t>(1)10-14</a:t>
            </a:r>
            <a:r>
              <a:rPr lang="zh-TW" altLang="en-US" sz="3500" b="1" dirty="0">
                <a:latin typeface="KaiTi" panose="02010609060101010101" pitchFamily="49" charset="-122"/>
                <a:ea typeface="KaiTi" panose="02010609060101010101" pitchFamily="49" charset="-122"/>
              </a:rPr>
              <a:t>歲：萌芽期</a:t>
            </a:r>
            <a:endParaRPr lang="en-US" sz="3500" dirty="0">
              <a:latin typeface="KaiTi" panose="02010609060101010101" pitchFamily="49" charset="-122"/>
              <a:ea typeface="KaiTi" panose="02010609060101010101" pitchFamily="49" charset="-122"/>
            </a:endParaRPr>
          </a:p>
          <a:p>
            <a:pPr marL="0" indent="0">
              <a:buNone/>
            </a:pPr>
            <a:r>
              <a:rPr lang="zh-TW" altLang="en-US" sz="3500" dirty="0">
                <a:latin typeface="KaiTi" panose="02010609060101010101" pitchFamily="49" charset="-122"/>
                <a:ea typeface="KaiTi" panose="02010609060101010101" pitchFamily="49" charset="-122"/>
              </a:rPr>
              <a:t>當進入青春期和次性徵的發育期，是性傾向開始建立和形成的階段。筆者在作論文訪談時，</a:t>
            </a:r>
            <a:r>
              <a:rPr lang="zh-TW" altLang="en-US" sz="3500" u="sng" dirty="0">
                <a:solidFill>
                  <a:srgbClr val="002060"/>
                </a:solidFill>
                <a:latin typeface="KaiTi" panose="02010609060101010101" pitchFamily="49" charset="-122"/>
                <a:ea typeface="KaiTi" panose="02010609060101010101" pitchFamily="49" charset="-122"/>
              </a:rPr>
              <a:t>一位男後同</a:t>
            </a:r>
            <a:r>
              <a:rPr lang="en-US" sz="3500" dirty="0">
                <a:latin typeface="KaiTi" panose="02010609060101010101" pitchFamily="49" charset="-122"/>
                <a:ea typeface="KaiTi" panose="02010609060101010101" pitchFamily="49" charset="-122"/>
              </a:rPr>
              <a:t>(B3-M)</a:t>
            </a:r>
            <a:r>
              <a:rPr lang="zh-TW" altLang="en-US" sz="3500" dirty="0">
                <a:latin typeface="KaiTi" panose="02010609060101010101" pitchFamily="49" charset="-122"/>
                <a:ea typeface="KaiTi" panose="02010609060101010101" pitchFamily="49" charset="-122"/>
              </a:rPr>
              <a:t>在國小時，雖未喜歡男生，但感覺自己不同於一般的男生。因為同學會貼他標籤，取綽號像「妹妹」、「娘娘腔」之類的，又受到男生的霸凌，總覺得在男生群中格格不入。這使得他對男生有好奇、有神秘感，以至於當國中時男女分班，男生總是在討論哪個女生漂亮，他所喜歡的卻是班上的一些男生。</a:t>
            </a:r>
            <a:endParaRPr lang="en-US" sz="35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17</a:t>
            </a:fld>
            <a:endParaRPr lang="en-US"/>
          </a:p>
        </p:txBody>
      </p:sp>
    </p:spTree>
    <p:extLst>
      <p:ext uri="{BB962C8B-B14F-4D97-AF65-F5344CB8AC3E}">
        <p14:creationId xmlns:p14="http://schemas.microsoft.com/office/powerpoint/2010/main" val="3888332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c) </a:t>
            </a:r>
            <a:r>
              <a:rPr lang="zh-TW" altLang="en-US" sz="3600" b="1" dirty="0">
                <a:latin typeface="KaiTi" panose="02010609060101010101" pitchFamily="49" charset="-122"/>
                <a:ea typeface="KaiTi" panose="02010609060101010101" pitchFamily="49" charset="-122"/>
              </a:rPr>
              <a:t>性傾向之形成</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(1)10-14</a:t>
            </a:r>
            <a:r>
              <a:rPr lang="zh-TW" altLang="en-US" sz="3600" b="1" dirty="0">
                <a:latin typeface="KaiTi" panose="02010609060101010101" pitchFamily="49" charset="-122"/>
                <a:ea typeface="KaiTi" panose="02010609060101010101" pitchFamily="49" charset="-122"/>
              </a:rPr>
              <a:t>歲：萌芽期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另外訪談</a:t>
            </a:r>
            <a:r>
              <a:rPr lang="zh-TW" altLang="en-US" sz="3600" u="sng" dirty="0">
                <a:solidFill>
                  <a:srgbClr val="002060"/>
                </a:solidFill>
                <a:latin typeface="KaiTi" panose="02010609060101010101" pitchFamily="49" charset="-122"/>
                <a:ea typeface="KaiTi" panose="02010609060101010101" pitchFamily="49" charset="-122"/>
              </a:rPr>
              <a:t>一位女後同</a:t>
            </a:r>
            <a:r>
              <a:rPr lang="zh-TW" altLang="en-US" sz="3600" dirty="0">
                <a:latin typeface="KaiTi" panose="02010609060101010101" pitchFamily="49" charset="-122"/>
                <a:ea typeface="KaiTi" panose="02010609060101010101" pitchFamily="49" charset="-122"/>
              </a:rPr>
              <a:t>，代號</a:t>
            </a:r>
            <a:r>
              <a:rPr lang="en-US" sz="3600" dirty="0">
                <a:latin typeface="KaiTi" panose="02010609060101010101" pitchFamily="49" charset="-122"/>
                <a:ea typeface="KaiTi" panose="02010609060101010101" pitchFamily="49" charset="-122"/>
              </a:rPr>
              <a:t>B2-F</a:t>
            </a:r>
            <a:r>
              <a:rPr lang="zh-TW" altLang="en-US" sz="3600" dirty="0">
                <a:latin typeface="KaiTi" panose="02010609060101010101" pitchFamily="49" charset="-122"/>
                <a:ea typeface="KaiTi" panose="02010609060101010101" pitchFamily="49" charset="-122"/>
              </a:rPr>
              <a:t>；她在小學五、六年級已經開始發育了，受到男老師的猥褻，使她對異性感到恐懼和噁心；連帶地對自己的性徵</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胸部</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感到厭惡，沒有想到自己是個女生！覺得一定是自己不好，老師才會如此作。自覺尷尬、矛盾、又不敢告訴人；等到進入國中後</a:t>
            </a:r>
            <a:r>
              <a:rPr lang="en-US" sz="3600" dirty="0">
                <a:latin typeface="KaiTi" panose="02010609060101010101" pitchFamily="49" charset="-122"/>
                <a:ea typeface="KaiTi" panose="02010609060101010101" pitchFamily="49" charset="-122"/>
              </a:rPr>
              <a:t>(12</a:t>
            </a:r>
            <a:r>
              <a:rPr lang="zh-TW" altLang="en-US" sz="3600" dirty="0">
                <a:latin typeface="KaiTi" panose="02010609060101010101" pitchFamily="49" charset="-122"/>
                <a:ea typeface="KaiTi" panose="02010609060101010101" pitchFamily="49" charset="-122"/>
              </a:rPr>
              <a:t>，</a:t>
            </a:r>
            <a:r>
              <a:rPr lang="en-US" sz="3600" dirty="0">
                <a:latin typeface="KaiTi" panose="02010609060101010101" pitchFamily="49" charset="-122"/>
                <a:ea typeface="KaiTi" panose="02010609060101010101" pitchFamily="49" charset="-122"/>
              </a:rPr>
              <a:t>3</a:t>
            </a:r>
            <a:r>
              <a:rPr lang="zh-TW" altLang="en-US" sz="3600" dirty="0">
                <a:latin typeface="KaiTi" panose="02010609060101010101" pitchFamily="49" charset="-122"/>
                <a:ea typeface="KaiTi" panose="02010609060101010101" pitchFamily="49" charset="-122"/>
              </a:rPr>
              <a:t>歲</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，對男生就完全沒有興趣，情感上就跟女生愈來愈近。</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18</a:t>
            </a:fld>
            <a:endParaRPr lang="en-US"/>
          </a:p>
        </p:txBody>
      </p:sp>
    </p:spTree>
    <p:extLst>
      <p:ext uri="{BB962C8B-B14F-4D97-AF65-F5344CB8AC3E}">
        <p14:creationId xmlns:p14="http://schemas.microsoft.com/office/powerpoint/2010/main" val="867688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500" b="1" dirty="0">
                <a:latin typeface="KaiTi" panose="02010609060101010101" pitchFamily="49" charset="-122"/>
                <a:ea typeface="KaiTi" panose="02010609060101010101" pitchFamily="49" charset="-122"/>
              </a:rPr>
              <a:t>1. </a:t>
            </a:r>
            <a:r>
              <a:rPr lang="zh-CN" altLang="en-US" sz="3500" b="1" dirty="0">
                <a:latin typeface="KaiTi" panose="02010609060101010101" pitchFamily="49" charset="-122"/>
                <a:ea typeface="KaiTi" panose="02010609060101010101" pitchFamily="49" charset="-122"/>
              </a:rPr>
              <a:t>心性發展的階段</a:t>
            </a:r>
            <a:endParaRPr lang="en-US" sz="3500" dirty="0">
              <a:latin typeface="KaiTi" panose="02010609060101010101" pitchFamily="49" charset="-122"/>
              <a:ea typeface="KaiTi" panose="02010609060101010101" pitchFamily="49" charset="-122"/>
            </a:endParaRPr>
          </a:p>
          <a:p>
            <a:pPr marL="0" indent="0">
              <a:buNone/>
            </a:pPr>
            <a:r>
              <a:rPr lang="en-US" sz="3500" b="1" dirty="0">
                <a:latin typeface="KaiTi" panose="02010609060101010101" pitchFamily="49" charset="-122"/>
                <a:ea typeface="KaiTi" panose="02010609060101010101" pitchFamily="49" charset="-122"/>
              </a:rPr>
              <a:t>c) </a:t>
            </a:r>
            <a:r>
              <a:rPr lang="zh-TW" altLang="en-US" sz="3500" b="1" dirty="0">
                <a:latin typeface="KaiTi" panose="02010609060101010101" pitchFamily="49" charset="-122"/>
                <a:ea typeface="KaiTi" panose="02010609060101010101" pitchFamily="49" charset="-122"/>
              </a:rPr>
              <a:t>性傾向之形成</a:t>
            </a:r>
            <a:endParaRPr lang="en-US" sz="3500" dirty="0">
              <a:latin typeface="KaiTi" panose="02010609060101010101" pitchFamily="49" charset="-122"/>
              <a:ea typeface="KaiTi" panose="02010609060101010101" pitchFamily="49" charset="-122"/>
            </a:endParaRPr>
          </a:p>
          <a:p>
            <a:pPr marL="0" indent="0">
              <a:buNone/>
            </a:pPr>
            <a:r>
              <a:rPr lang="en-US" sz="3500" b="1" dirty="0">
                <a:latin typeface="KaiTi" panose="02010609060101010101" pitchFamily="49" charset="-122"/>
                <a:ea typeface="KaiTi" panose="02010609060101010101" pitchFamily="49" charset="-122"/>
              </a:rPr>
              <a:t>(2) 15-20</a:t>
            </a:r>
            <a:r>
              <a:rPr lang="zh-TW" altLang="en-US" sz="3500" b="1" dirty="0">
                <a:latin typeface="KaiTi" panose="02010609060101010101" pitchFamily="49" charset="-122"/>
                <a:ea typeface="KaiTi" panose="02010609060101010101" pitchFamily="49" charset="-122"/>
              </a:rPr>
              <a:t>歲：穩固期</a:t>
            </a:r>
            <a:endParaRPr lang="en-US" sz="3500" dirty="0">
              <a:latin typeface="KaiTi" panose="02010609060101010101" pitchFamily="49" charset="-122"/>
              <a:ea typeface="KaiTi" panose="02010609060101010101" pitchFamily="49" charset="-122"/>
            </a:endParaRPr>
          </a:p>
          <a:p>
            <a:pPr marL="0" indent="0">
              <a:buNone/>
            </a:pPr>
            <a:r>
              <a:rPr lang="zh-TW" altLang="en-US" sz="3500" dirty="0">
                <a:latin typeface="KaiTi" panose="02010609060101010101" pitchFamily="49" charset="-122"/>
                <a:ea typeface="KaiTi" panose="02010609060101010101" pitchFamily="49" charset="-122"/>
              </a:rPr>
              <a:t>此時性傾向逐漸確立。進入穩固期。但是最近的研究，對於女性的性傾向，有一種說法，叫做</a:t>
            </a:r>
            <a:r>
              <a:rPr lang="zh-TW" altLang="en-US" sz="3500" dirty="0">
                <a:solidFill>
                  <a:srgbClr val="FF0000"/>
                </a:solidFill>
                <a:latin typeface="KaiTi" panose="02010609060101010101" pitchFamily="49" charset="-122"/>
                <a:ea typeface="KaiTi" panose="02010609060101010101" pitchFamily="49" charset="-122"/>
              </a:rPr>
              <a:t>「流動的性傾向」</a:t>
            </a:r>
            <a:r>
              <a:rPr lang="en-US" sz="3500" dirty="0">
                <a:solidFill>
                  <a:srgbClr val="FF0000"/>
                </a:solidFill>
                <a:latin typeface="KaiTi" panose="02010609060101010101" pitchFamily="49" charset="-122"/>
                <a:ea typeface="KaiTi" panose="02010609060101010101" pitchFamily="49" charset="-122"/>
              </a:rPr>
              <a:t>(sexual fluidity)</a:t>
            </a:r>
            <a:r>
              <a:rPr lang="zh-TW" altLang="en-US" sz="3500" dirty="0">
                <a:latin typeface="KaiTi" panose="02010609060101010101" pitchFamily="49" charset="-122"/>
                <a:ea typeface="KaiTi" panose="02010609060101010101" pitchFamily="49" charset="-122"/>
              </a:rPr>
              <a:t>。一位</a:t>
            </a:r>
            <a:r>
              <a:rPr lang="en-US" sz="3500" dirty="0">
                <a:latin typeface="KaiTi" panose="02010609060101010101" pitchFamily="49" charset="-122"/>
                <a:ea typeface="KaiTi" panose="02010609060101010101" pitchFamily="49" charset="-122"/>
              </a:rPr>
              <a:t>22</a:t>
            </a:r>
            <a:r>
              <a:rPr lang="zh-TW" altLang="en-US" sz="3500" dirty="0">
                <a:latin typeface="KaiTi" panose="02010609060101010101" pitchFamily="49" charset="-122"/>
                <a:ea typeface="KaiTi" panose="02010609060101010101" pitchFamily="49" charset="-122"/>
              </a:rPr>
              <a:t>歲的安娜，寫信到報社，說到在上大學的時候想要「保持絕對而完全的異性戀」有多麼困難，一面研究哲學和性別，一面還要看熱門影集</a:t>
            </a:r>
            <a:r>
              <a:rPr lang="en-US" altLang="zh-TW"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女歡女愛</a:t>
            </a:r>
            <a:r>
              <a:rPr lang="en-US" altLang="zh-TW" sz="3500" dirty="0">
                <a:latin typeface="KaiTi" panose="02010609060101010101" pitchFamily="49" charset="-122"/>
                <a:ea typeface="KaiTi" panose="02010609060101010101" pitchFamily="49" charset="-122"/>
              </a:rPr>
              <a:t>》</a:t>
            </a:r>
            <a:r>
              <a:rPr lang="en-US" sz="3500" dirty="0">
                <a:latin typeface="KaiTi" panose="02010609060101010101" pitchFamily="49" charset="-122"/>
                <a:ea typeface="KaiTi" panose="02010609060101010101" pitchFamily="49" charset="-122"/>
              </a:rPr>
              <a:t>(</a:t>
            </a:r>
            <a:r>
              <a:rPr lang="en-US" sz="3500" i="1" dirty="0">
                <a:latin typeface="KaiTi" panose="02010609060101010101" pitchFamily="49" charset="-122"/>
                <a:ea typeface="KaiTi" panose="02010609060101010101" pitchFamily="49" charset="-122"/>
              </a:rPr>
              <a:t>The L Word</a:t>
            </a:r>
            <a:r>
              <a:rPr lang="zh-TW" altLang="en-US" sz="3500" i="1"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此係美、加地區於</a:t>
            </a:r>
            <a:r>
              <a:rPr lang="en-US" sz="3500" dirty="0">
                <a:latin typeface="KaiTi" panose="02010609060101010101" pitchFamily="49" charset="-122"/>
                <a:ea typeface="KaiTi" panose="02010609060101010101" pitchFamily="49" charset="-122"/>
              </a:rPr>
              <a:t>2004-2009</a:t>
            </a:r>
            <a:r>
              <a:rPr lang="zh-TW" altLang="en-US" sz="3500" dirty="0">
                <a:latin typeface="KaiTi" panose="02010609060101010101" pitchFamily="49" charset="-122"/>
                <a:ea typeface="KaiTi" panose="02010609060101010101" pitchFamily="49" charset="-122"/>
              </a:rPr>
              <a:t>年播出的電視影集，描述在洛杉磯地區一群女同性戀者的戀愛與生活</a:t>
            </a:r>
            <a:r>
              <a:rPr lang="en-US"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a:t>
            </a:r>
            <a:endParaRPr lang="en-US" sz="35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19</a:t>
            </a:fld>
            <a:endParaRPr lang="en-US"/>
          </a:p>
        </p:txBody>
      </p:sp>
    </p:spTree>
    <p:extLst>
      <p:ext uri="{BB962C8B-B14F-4D97-AF65-F5344CB8AC3E}">
        <p14:creationId xmlns:p14="http://schemas.microsoft.com/office/powerpoint/2010/main" val="596772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zh-TW" altLang="en-US" sz="3600" dirty="0">
                <a:latin typeface="KaiTi" panose="02010609060101010101" pitchFamily="49" charset="-122"/>
                <a:ea typeface="KaiTi" panose="02010609060101010101" pitchFamily="49" charset="-122"/>
              </a:rPr>
              <a:t>前言：</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筆者論文曾作問卷調查，有一項針對同性戀傾向者的家屬詢問：關於教會是否須要教導青少年有關「擁抱上帝所賦予的性別」的問題，</a:t>
            </a:r>
            <a:r>
              <a:rPr lang="en-US" sz="3600" dirty="0">
                <a:latin typeface="KaiTi" panose="02010609060101010101" pitchFamily="49" charset="-122"/>
                <a:ea typeface="KaiTi" panose="02010609060101010101" pitchFamily="49" charset="-122"/>
              </a:rPr>
              <a:t>6.7%</a:t>
            </a:r>
            <a:r>
              <a:rPr lang="zh-TW" altLang="en-US" sz="3600" dirty="0">
                <a:latin typeface="KaiTi" panose="02010609060101010101" pitchFamily="49" charset="-122"/>
                <a:ea typeface="KaiTi" panose="02010609060101010101" pitchFamily="49" charset="-122"/>
              </a:rPr>
              <a:t>的受試者表示「有一點須要」，有</a:t>
            </a:r>
            <a:r>
              <a:rPr lang="en-US" sz="3600" dirty="0">
                <a:latin typeface="KaiTi" panose="02010609060101010101" pitchFamily="49" charset="-122"/>
                <a:ea typeface="KaiTi" panose="02010609060101010101" pitchFamily="49" charset="-122"/>
              </a:rPr>
              <a:t>93.3%</a:t>
            </a:r>
            <a:r>
              <a:rPr lang="zh-TW" altLang="en-US" sz="3600" dirty="0">
                <a:latin typeface="KaiTi" panose="02010609060101010101" pitchFamily="49" charset="-122"/>
                <a:ea typeface="KaiTi" panose="02010609060101010101" pitchFamily="49" charset="-122"/>
              </a:rPr>
              <a:t>表示「十分須要」！相信這些同性戀者的家屬，在自己所愛的家人成長過程中，未能得到適切的性別教育而深以為憾，因此認為教會需要教導孩子們有關性別自信的議題。</a:t>
            </a:r>
            <a:endParaRPr lang="en-US" altLang="zh-TW"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但是除了教會需要教導，其實兒女性別教育站在第一線的應當是父母。</a:t>
            </a:r>
            <a:endParaRPr lang="en-US" sz="3600" dirty="0">
              <a:latin typeface="KaiTi" panose="02010609060101010101" pitchFamily="49" charset="-122"/>
              <a:ea typeface="KaiTi" panose="02010609060101010101" pitchFamily="49" charset="-122"/>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a:t>
            </a:fld>
            <a:endParaRPr lang="en-US"/>
          </a:p>
        </p:txBody>
      </p:sp>
    </p:spTree>
    <p:extLst>
      <p:ext uri="{BB962C8B-B14F-4D97-AF65-F5344CB8AC3E}">
        <p14:creationId xmlns:p14="http://schemas.microsoft.com/office/powerpoint/2010/main" val="3447467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c) </a:t>
            </a:r>
            <a:r>
              <a:rPr lang="zh-TW" altLang="en-US" sz="3600" b="1" dirty="0">
                <a:latin typeface="KaiTi" panose="02010609060101010101" pitchFamily="49" charset="-122"/>
                <a:ea typeface="KaiTi" panose="02010609060101010101" pitchFamily="49" charset="-122"/>
              </a:rPr>
              <a:t>性傾向之形成</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(2) 15-20</a:t>
            </a:r>
            <a:r>
              <a:rPr lang="zh-TW" altLang="en-US" sz="3600" b="1" dirty="0">
                <a:latin typeface="KaiTi" panose="02010609060101010101" pitchFamily="49" charset="-122"/>
                <a:ea typeface="KaiTi" panose="02010609060101010101" pitchFamily="49" charset="-122"/>
              </a:rPr>
              <a:t>歲：穩固期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安娜承認她在</a:t>
            </a:r>
            <a:r>
              <a:rPr lang="en-US" sz="3600" dirty="0">
                <a:latin typeface="KaiTi" panose="02010609060101010101" pitchFamily="49" charset="-122"/>
                <a:ea typeface="KaiTi" panose="02010609060101010101" pitchFamily="49" charset="-122"/>
              </a:rPr>
              <a:t>18</a:t>
            </a:r>
            <a:r>
              <a:rPr lang="zh-TW" altLang="en-US" sz="3600" dirty="0">
                <a:latin typeface="KaiTi" panose="02010609060101010101" pitchFamily="49" charset="-122"/>
                <a:ea typeface="KaiTi" panose="02010609060101010101" pitchFamily="49" charset="-122"/>
              </a:rPr>
              <a:t>歲進大學之前，自己是「絕對的異性戀傾向」，而且完全沒有意識到任何女性的性吸引力；但是幾年的大學生涯，她嘗試了數次與男性和女性的性經驗後，她相信社會對於男女結合的優先順序是錯誤的，因為限制了其他同樣美好的機會。</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20</a:t>
            </a:fld>
            <a:endParaRPr lang="en-US"/>
          </a:p>
        </p:txBody>
      </p:sp>
    </p:spTree>
    <p:extLst>
      <p:ext uri="{BB962C8B-B14F-4D97-AF65-F5344CB8AC3E}">
        <p14:creationId xmlns:p14="http://schemas.microsoft.com/office/powerpoint/2010/main" val="2812529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c) </a:t>
            </a:r>
            <a:r>
              <a:rPr lang="zh-TW" altLang="en-US" sz="3600" b="1" dirty="0">
                <a:latin typeface="KaiTi" panose="02010609060101010101" pitchFamily="49" charset="-122"/>
                <a:ea typeface="KaiTi" panose="02010609060101010101" pitchFamily="49" charset="-122"/>
              </a:rPr>
              <a:t>性傾向之形成</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(2) 15-20</a:t>
            </a:r>
            <a:r>
              <a:rPr lang="zh-TW" altLang="en-US" sz="3600" b="1" dirty="0">
                <a:latin typeface="KaiTi" panose="02010609060101010101" pitchFamily="49" charset="-122"/>
                <a:ea typeface="KaiTi" panose="02010609060101010101" pitchFamily="49" charset="-122"/>
              </a:rPr>
              <a:t>歲：穩固期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戴愛夢</a:t>
            </a:r>
            <a:r>
              <a:rPr lang="en-US" sz="3600" dirty="0">
                <a:latin typeface="KaiTi" panose="02010609060101010101" pitchFamily="49" charset="-122"/>
                <a:ea typeface="KaiTi" panose="02010609060101010101" pitchFamily="49" charset="-122"/>
              </a:rPr>
              <a:t>(Lisa M. Diamond)</a:t>
            </a:r>
            <a:r>
              <a:rPr lang="zh-TW" altLang="en-US" sz="3600" dirty="0">
                <a:latin typeface="KaiTi" panose="02010609060101010101" pitchFamily="49" charset="-122"/>
                <a:ea typeface="KaiTi" panose="02010609060101010101" pitchFamily="49" charset="-122"/>
              </a:rPr>
              <a:t>博士，曾經追踪將近</a:t>
            </a:r>
            <a:r>
              <a:rPr lang="en-US" sz="3600" dirty="0">
                <a:latin typeface="KaiTi" panose="02010609060101010101" pitchFamily="49" charset="-122"/>
                <a:ea typeface="KaiTi" panose="02010609060101010101" pitchFamily="49" charset="-122"/>
              </a:rPr>
              <a:t>100</a:t>
            </a:r>
            <a:r>
              <a:rPr lang="zh-TW" altLang="en-US" sz="3600" dirty="0">
                <a:latin typeface="KaiTi" panose="02010609060101010101" pitchFamily="49" charset="-122"/>
                <a:ea typeface="KaiTi" panose="02010609060101010101" pitchFamily="49" charset="-122"/>
              </a:rPr>
              <a:t>名女同性戀者、雙性戀者和「傾向不明」的女性達</a:t>
            </a:r>
            <a:r>
              <a:rPr lang="en-US" sz="3600" dirty="0">
                <a:latin typeface="KaiTi" panose="02010609060101010101" pitchFamily="49" charset="-122"/>
                <a:ea typeface="KaiTi" panose="02010609060101010101" pitchFamily="49" charset="-122"/>
              </a:rPr>
              <a:t>10</a:t>
            </a:r>
            <a:r>
              <a:rPr lang="zh-TW" altLang="en-US" sz="3600" dirty="0">
                <a:latin typeface="KaiTi" panose="02010609060101010101" pitchFamily="49" charset="-122"/>
                <a:ea typeface="KaiTi" panose="02010609060101010101" pitchFamily="49" charset="-122"/>
              </a:rPr>
              <a:t>年之久，研究她們的性別認同方向。她大部分的研究對象在有自覺地質問她們的性行為之前，從來就沒有意識到自己會受其他女性的吸引。</a:t>
            </a:r>
            <a:r>
              <a:rPr lang="zh-TW" altLang="en-US" sz="3600" u="sng" dirty="0">
                <a:latin typeface="KaiTi" panose="02010609060101010101" pitchFamily="49" charset="-122"/>
                <a:ea typeface="KaiTi" panose="02010609060101010101" pitchFamily="49" charset="-122"/>
              </a:rPr>
              <a:t>她們的性別認同特徵是變動的，而非固定的</a:t>
            </a:r>
            <a:r>
              <a:rPr lang="zh-TW" altLang="en-US" sz="3600" dirty="0">
                <a:latin typeface="KaiTi" panose="02010609060101010101" pitchFamily="49" charset="-122"/>
                <a:ea typeface="KaiTi" panose="02010609060101010101" pitchFamily="49" charset="-122"/>
              </a:rPr>
              <a:t>。</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21</a:t>
            </a:fld>
            <a:endParaRPr lang="en-US"/>
          </a:p>
        </p:txBody>
      </p:sp>
    </p:spTree>
    <p:extLst>
      <p:ext uri="{BB962C8B-B14F-4D97-AF65-F5344CB8AC3E}">
        <p14:creationId xmlns:p14="http://schemas.microsoft.com/office/powerpoint/2010/main" val="1325748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c) </a:t>
            </a:r>
            <a:r>
              <a:rPr lang="zh-TW" altLang="en-US" sz="3600" b="1" dirty="0">
                <a:latin typeface="KaiTi" panose="02010609060101010101" pitchFamily="49" charset="-122"/>
                <a:ea typeface="KaiTi" panose="02010609060101010101" pitchFamily="49" charset="-122"/>
              </a:rPr>
              <a:t>性傾向之形成</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(2) 15-20</a:t>
            </a:r>
            <a:r>
              <a:rPr lang="zh-TW" altLang="en-US" sz="3600" b="1" dirty="0">
                <a:latin typeface="KaiTi" panose="02010609060101010101" pitchFamily="49" charset="-122"/>
                <a:ea typeface="KaiTi" panose="02010609060101010101" pitchFamily="49" charset="-122"/>
              </a:rPr>
              <a:t>歲：穩固期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認同的改變最常見的是朝向異性方面的轉移。隨著歲月流轉，她們承認更增加了變動，而非減少。她發現</a:t>
            </a:r>
            <a:r>
              <a:rPr lang="zh-TW" altLang="en-US" sz="3600" u="sng" dirty="0">
                <a:latin typeface="KaiTi" panose="02010609060101010101" pitchFamily="49" charset="-122"/>
                <a:ea typeface="KaiTi" panose="02010609060101010101" pitchFamily="49" charset="-122"/>
              </a:rPr>
              <a:t>女人在性傾向方面的流動，不僅僅限於自然發生，而且是可以觸發</a:t>
            </a:r>
            <a:r>
              <a:rPr lang="en-US" sz="3600" u="sng" dirty="0">
                <a:latin typeface="KaiTi" panose="02010609060101010101" pitchFamily="49" charset="-122"/>
                <a:ea typeface="KaiTi" panose="02010609060101010101" pitchFamily="49" charset="-122"/>
              </a:rPr>
              <a:t>(Triggered)</a:t>
            </a:r>
            <a:r>
              <a:rPr lang="zh-TW" altLang="en-US" sz="3600" u="sng" dirty="0">
                <a:latin typeface="KaiTi" panose="02010609060101010101" pitchFamily="49" charset="-122"/>
                <a:ea typeface="KaiTi" panose="02010609060101010101" pitchFamily="49" charset="-122"/>
              </a:rPr>
              <a:t>的</a:t>
            </a:r>
            <a:r>
              <a:rPr lang="zh-TW" altLang="en-US" sz="3600" dirty="0">
                <a:latin typeface="KaiTi" panose="02010609060101010101" pitchFamily="49" charset="-122"/>
                <a:ea typeface="KaiTi" panose="02010609060101010101" pitchFamily="49" charset="-122"/>
              </a:rPr>
              <a:t>！這也間接地證明了同性戀並非天生。</a:t>
            </a:r>
            <a:r>
              <a:rPr lang="zh-TW" altLang="en-US" sz="3600" dirty="0">
                <a:solidFill>
                  <a:srgbClr val="FF0000"/>
                </a:solidFill>
                <a:latin typeface="KaiTi" panose="02010609060101010101" pitchFamily="49" charset="-122"/>
                <a:ea typeface="KaiTi" panose="02010609060101010101" pitchFamily="49" charset="-122"/>
              </a:rPr>
              <a:t>戴愛夢的研究寫成書</a:t>
            </a:r>
            <a:r>
              <a:rPr lang="en-US" altLang="zh-TW" sz="3600" dirty="0">
                <a:solidFill>
                  <a:srgbClr val="FF0000"/>
                </a:solidFill>
                <a:latin typeface="KaiTi" panose="02010609060101010101" pitchFamily="49" charset="-122"/>
                <a:ea typeface="KaiTi" panose="02010609060101010101" pitchFamily="49" charset="-122"/>
              </a:rPr>
              <a:t>《</a:t>
            </a:r>
            <a:r>
              <a:rPr lang="zh-TW" altLang="en-US" sz="3600" dirty="0">
                <a:solidFill>
                  <a:srgbClr val="FF0000"/>
                </a:solidFill>
                <a:latin typeface="KaiTi" panose="02010609060101010101" pitchFamily="49" charset="-122"/>
                <a:ea typeface="KaiTi" panose="02010609060101010101" pitchFamily="49" charset="-122"/>
              </a:rPr>
              <a:t>性的變動性：理解女人的愛與欲望</a:t>
            </a:r>
            <a:r>
              <a:rPr lang="en-US" altLang="zh-CN" sz="3600" dirty="0">
                <a:solidFill>
                  <a:srgbClr val="FF0000"/>
                </a:solidFill>
                <a:latin typeface="KaiTi" panose="02010609060101010101" pitchFamily="49" charset="-122"/>
                <a:ea typeface="KaiTi" panose="02010609060101010101" pitchFamily="49" charset="-122"/>
              </a:rPr>
              <a:t>》</a:t>
            </a:r>
            <a:r>
              <a:rPr lang="zh-CN" altLang="en-US" sz="3600" dirty="0">
                <a:latin typeface="KaiTi" panose="02010609060101010101" pitchFamily="49" charset="-122"/>
                <a:ea typeface="KaiTi" panose="02010609060101010101" pitchFamily="49" charset="-122"/>
              </a:rPr>
              <a:t>。</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22</a:t>
            </a:fld>
            <a:endParaRPr lang="en-US"/>
          </a:p>
        </p:txBody>
      </p:sp>
    </p:spTree>
    <p:extLst>
      <p:ext uri="{BB962C8B-B14F-4D97-AF65-F5344CB8AC3E}">
        <p14:creationId xmlns:p14="http://schemas.microsoft.com/office/powerpoint/2010/main" val="3308563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c) </a:t>
            </a:r>
            <a:r>
              <a:rPr lang="zh-TW" altLang="en-US" sz="3600" b="1" dirty="0">
                <a:latin typeface="KaiTi" panose="02010609060101010101" pitchFamily="49" charset="-122"/>
                <a:ea typeface="KaiTi" panose="02010609060101010101" pitchFamily="49" charset="-122"/>
              </a:rPr>
              <a:t>性傾向之形成</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(2) 15-20</a:t>
            </a:r>
            <a:r>
              <a:rPr lang="zh-TW" altLang="en-US" sz="3600" b="1" dirty="0">
                <a:latin typeface="KaiTi" panose="02010609060101010101" pitchFamily="49" charset="-122"/>
                <a:ea typeface="KaiTi" panose="02010609060101010101" pitchFamily="49" charset="-122"/>
              </a:rPr>
              <a:t>歲：穩固期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筆者認識一位洛杉磯的專業輔導，她在高中帶領一個女生群體輔導。在</a:t>
            </a:r>
            <a:r>
              <a:rPr lang="en-US" sz="3600" dirty="0">
                <a:latin typeface="KaiTi" panose="02010609060101010101" pitchFamily="49" charset="-122"/>
                <a:ea typeface="KaiTi" panose="02010609060101010101" pitchFamily="49" charset="-122"/>
              </a:rPr>
              <a:t>12</a:t>
            </a:r>
            <a:r>
              <a:rPr lang="zh-TW" altLang="en-US" sz="3600" dirty="0">
                <a:latin typeface="KaiTi" panose="02010609060101010101" pitchFamily="49" charset="-122"/>
                <a:ea typeface="KaiTi" panose="02010609060101010101" pitchFamily="49" charset="-122"/>
              </a:rPr>
              <a:t>個</a:t>
            </a:r>
            <a:r>
              <a:rPr lang="en-US" sz="3600" dirty="0">
                <a:latin typeface="KaiTi" panose="02010609060101010101" pitchFamily="49" charset="-122"/>
                <a:ea typeface="KaiTi" panose="02010609060101010101" pitchFamily="49" charset="-122"/>
              </a:rPr>
              <a:t>10</a:t>
            </a:r>
            <a:r>
              <a:rPr lang="zh-TW" altLang="en-US" sz="3600" dirty="0">
                <a:latin typeface="KaiTi" panose="02010609060101010101" pitchFamily="49" charset="-122"/>
                <a:ea typeface="KaiTi" panose="02010609060101010101" pitchFamily="49" charset="-122"/>
              </a:rPr>
              <a:t>年級的女生中，有</a:t>
            </a:r>
            <a:r>
              <a:rPr lang="en-US" sz="3600" dirty="0">
                <a:latin typeface="KaiTi" panose="02010609060101010101" pitchFamily="49" charset="-122"/>
                <a:ea typeface="KaiTi" panose="02010609060101010101" pitchFamily="49" charset="-122"/>
              </a:rPr>
              <a:t>11</a:t>
            </a:r>
            <a:r>
              <a:rPr lang="zh-TW" altLang="en-US" sz="3600" dirty="0">
                <a:latin typeface="KaiTi" panose="02010609060101010101" pitchFamily="49" charset="-122"/>
                <a:ea typeface="KaiTi" panose="02010609060101010101" pitchFamily="49" charset="-122"/>
              </a:rPr>
              <a:t>個表態自稱屬於「泛性戀」</a:t>
            </a:r>
            <a:r>
              <a:rPr lang="en-US" sz="3600" dirty="0">
                <a:solidFill>
                  <a:srgbClr val="FF0000"/>
                </a:solidFill>
                <a:latin typeface="KaiTi" panose="02010609060101010101" pitchFamily="49" charset="-122"/>
                <a:ea typeface="KaiTi" panose="02010609060101010101" pitchFamily="49" charset="-122"/>
              </a:rPr>
              <a:t>(Pansexuality)</a:t>
            </a:r>
            <a:r>
              <a:rPr lang="zh-TW" altLang="en-US" sz="3600" dirty="0">
                <a:latin typeface="KaiTi" panose="02010609060101010101" pitchFamily="49" charset="-122"/>
                <a:ea typeface="KaiTi" panose="02010609060101010101" pitchFamily="49" charset="-122"/>
              </a:rPr>
              <a:t>，就是任何性別的人都可能對她們有性的吸引力！家庭和教會要知己知彼，當知道世界正竭盡所能地要掠奪我們的兒女，且知道教會擁有聖經和聖靈的大能，方能在這個邪惡的世代爭戰得勝！</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23</a:t>
            </a:fld>
            <a:endParaRPr lang="en-US"/>
          </a:p>
        </p:txBody>
      </p:sp>
    </p:spTree>
    <p:extLst>
      <p:ext uri="{BB962C8B-B14F-4D97-AF65-F5344CB8AC3E}">
        <p14:creationId xmlns:p14="http://schemas.microsoft.com/office/powerpoint/2010/main" val="1449722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2. </a:t>
            </a:r>
            <a:r>
              <a:rPr lang="zh-TW" altLang="en-US" sz="3600" b="1" dirty="0">
                <a:latin typeface="KaiTi" panose="02010609060101010101" pitchFamily="49" charset="-122"/>
                <a:ea typeface="KaiTi" panose="02010609060101010101" pitchFamily="49" charset="-122"/>
              </a:rPr>
              <a:t>培育兒女性別自信的</a:t>
            </a:r>
            <a:r>
              <a:rPr lang="en-US" sz="3600" b="1" dirty="0">
                <a:latin typeface="KaiTi" panose="02010609060101010101" pitchFamily="49" charset="-122"/>
                <a:ea typeface="KaiTi" panose="02010609060101010101" pitchFamily="49" charset="-122"/>
              </a:rPr>
              <a:t>9</a:t>
            </a:r>
            <a:r>
              <a:rPr lang="zh-TW" altLang="en-US" sz="3600" b="1" dirty="0">
                <a:latin typeface="KaiTi" panose="02010609060101010101" pitchFamily="49" charset="-122"/>
                <a:ea typeface="KaiTi" panose="02010609060101010101" pitchFamily="49" charset="-122"/>
              </a:rPr>
              <a:t>個重點</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以下</a:t>
            </a:r>
            <a:r>
              <a:rPr lang="en-US" sz="3600" dirty="0">
                <a:latin typeface="KaiTi" panose="02010609060101010101" pitchFamily="49" charset="-122"/>
                <a:ea typeface="KaiTi" panose="02010609060101010101" pitchFamily="49" charset="-122"/>
              </a:rPr>
              <a:t>a)</a:t>
            </a:r>
            <a:r>
              <a:rPr lang="zh-TW" altLang="en-US" sz="3600" dirty="0">
                <a:latin typeface="KaiTi" panose="02010609060101010101" pitchFamily="49" charset="-122"/>
                <a:ea typeface="KaiTi" panose="02010609060101010101" pitchFamily="49" charset="-122"/>
              </a:rPr>
              <a:t>至</a:t>
            </a:r>
            <a:r>
              <a:rPr lang="en-US" sz="3600" dirty="0">
                <a:latin typeface="KaiTi" panose="02010609060101010101" pitchFamily="49" charset="-122"/>
                <a:ea typeface="KaiTi" panose="02010609060101010101" pitchFamily="49" charset="-122"/>
              </a:rPr>
              <a:t>d)</a:t>
            </a:r>
            <a:r>
              <a:rPr lang="zh-TW" altLang="en-US" sz="3600" dirty="0">
                <a:latin typeface="KaiTi" panose="02010609060101010101" pitchFamily="49" charset="-122"/>
                <a:ea typeface="KaiTi" panose="02010609060101010101" pitchFamily="49" charset="-122"/>
              </a:rPr>
              <a:t>的標題，係參考</a:t>
            </a:r>
            <a:r>
              <a:rPr lang="en-US" altLang="zh-TW"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打開「心、性」的天空</a:t>
            </a:r>
            <a:r>
              <a:rPr lang="en-US" altLang="zh-TW"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教育小冊子，特此致謝：</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a) </a:t>
            </a:r>
            <a:r>
              <a:rPr lang="zh-TW" altLang="en-US" sz="3600" b="1" dirty="0">
                <a:solidFill>
                  <a:srgbClr val="FF0000"/>
                </a:solidFill>
                <a:latin typeface="KaiTi" panose="02010609060101010101" pitchFamily="49" charset="-122"/>
                <a:ea typeface="KaiTi" panose="02010609060101010101" pitchFamily="49" charset="-122"/>
              </a:rPr>
              <a:t>父母切忌重男輕女或重女輕男</a:t>
            </a:r>
            <a:endParaRPr lang="en-US" sz="3600" dirty="0">
              <a:solidFill>
                <a:srgbClr val="FF0000"/>
              </a:solidFill>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父母應當接納兒女出生時的生理性別，勿以自己的喜好性別為兒女命名、裝扮；中國人常重男輕女，傳統認為男孩可以傳宗接代，懷孕時期待生男孩，孩子的心靈易受影響，渴望滿足父母的期望；如前例的</a:t>
            </a:r>
            <a:r>
              <a:rPr lang="en-US" sz="3600" dirty="0">
                <a:latin typeface="KaiTi" panose="02010609060101010101" pitchFamily="49" charset="-122"/>
                <a:ea typeface="KaiTi" panose="02010609060101010101" pitchFamily="49" charset="-122"/>
              </a:rPr>
              <a:t>Allis Yang</a:t>
            </a:r>
            <a:r>
              <a:rPr lang="zh-TW" altLang="en-US" sz="3600" dirty="0">
                <a:latin typeface="KaiTi" panose="02010609060101010101" pitchFamily="49" charset="-122"/>
                <a:ea typeface="KaiTi" panose="02010609060101010101" pitchFamily="49" charset="-122"/>
              </a:rPr>
              <a:t>，</a:t>
            </a:r>
            <a:r>
              <a:rPr lang="en-US" sz="3600" dirty="0">
                <a:latin typeface="KaiTi" panose="02010609060101010101" pitchFamily="49" charset="-122"/>
                <a:ea typeface="KaiTi" panose="02010609060101010101" pitchFamily="49" charset="-122"/>
              </a:rPr>
              <a:t>2</a:t>
            </a:r>
            <a:r>
              <a:rPr lang="zh-TW" altLang="en-US" sz="3600" dirty="0">
                <a:latin typeface="KaiTi" panose="02010609060101010101" pitchFamily="49" charset="-122"/>
                <a:ea typeface="KaiTi" panose="02010609060101010101" pitchFamily="49" charset="-122"/>
              </a:rPr>
              <a:t>歲剛學說話，就是說：「我是男孩」，令她產生性別不安</a:t>
            </a:r>
            <a:r>
              <a:rPr lang="en-US" sz="3600" dirty="0">
                <a:latin typeface="KaiTi" panose="02010609060101010101" pitchFamily="49" charset="-122"/>
                <a:ea typeface="KaiTi" panose="02010609060101010101" pitchFamily="49" charset="-122"/>
              </a:rPr>
              <a:t>(Gender Dysphoria)</a:t>
            </a:r>
            <a:r>
              <a:rPr lang="zh-TW" altLang="en-US" sz="3600" dirty="0">
                <a:latin typeface="KaiTi" panose="02010609060101010101" pitchFamily="49" charset="-122"/>
                <a:ea typeface="KaiTi" panose="02010609060101010101" pitchFamily="49" charset="-122"/>
              </a:rPr>
              <a:t>，</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24</a:t>
            </a:fld>
            <a:endParaRPr lang="en-US"/>
          </a:p>
        </p:txBody>
      </p:sp>
    </p:spTree>
    <p:extLst>
      <p:ext uri="{BB962C8B-B14F-4D97-AF65-F5344CB8AC3E}">
        <p14:creationId xmlns:p14="http://schemas.microsoft.com/office/powerpoint/2010/main" val="2592085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2. </a:t>
            </a:r>
            <a:r>
              <a:rPr lang="zh-TW" altLang="en-US" sz="3600" b="1" dirty="0">
                <a:latin typeface="KaiTi" panose="02010609060101010101" pitchFamily="49" charset="-122"/>
                <a:ea typeface="KaiTi" panose="02010609060101010101" pitchFamily="49" charset="-122"/>
              </a:rPr>
              <a:t>培育兒女性別自信的</a:t>
            </a:r>
            <a:r>
              <a:rPr lang="en-US" sz="3600" b="1" dirty="0">
                <a:latin typeface="KaiTi" panose="02010609060101010101" pitchFamily="49" charset="-122"/>
                <a:ea typeface="KaiTi" panose="02010609060101010101" pitchFamily="49" charset="-122"/>
              </a:rPr>
              <a:t>9</a:t>
            </a:r>
            <a:r>
              <a:rPr lang="zh-TW" altLang="en-US" sz="3600" b="1" dirty="0">
                <a:latin typeface="KaiTi" panose="02010609060101010101" pitchFamily="49" charset="-122"/>
                <a:ea typeface="KaiTi" panose="02010609060101010101" pitchFamily="49" charset="-122"/>
              </a:rPr>
              <a:t>個重點</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a) </a:t>
            </a:r>
            <a:r>
              <a:rPr lang="zh-TW" altLang="en-US" sz="3600" b="1" dirty="0">
                <a:latin typeface="KaiTi" panose="02010609060101010101" pitchFamily="49" charset="-122"/>
                <a:ea typeface="KaiTi" panose="02010609060101010101" pitchFamily="49" charset="-122"/>
              </a:rPr>
              <a:t>父母切忌重男輕女或重女輕男</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在生命的前</a:t>
            </a:r>
            <a:r>
              <a:rPr lang="en-US" sz="3600" dirty="0">
                <a:latin typeface="KaiTi" panose="02010609060101010101" pitchFamily="49" charset="-122"/>
                <a:ea typeface="KaiTi" panose="02010609060101010101" pitchFamily="49" charset="-122"/>
              </a:rPr>
              <a:t>19</a:t>
            </a:r>
            <a:r>
              <a:rPr lang="zh-TW" altLang="en-US" sz="3600" dirty="0">
                <a:latin typeface="KaiTi" panose="02010609060101010101" pitchFamily="49" charset="-122"/>
                <a:ea typeface="KaiTi" panose="02010609060101010101" pitchFamily="49" charset="-122"/>
              </a:rPr>
              <a:t>年，都以男性自居，十分困擾破碎。也有些家庭，喜歡女孩，重女輕男，不接納孩子的生理性別；兒子也喜歡女孩的玩具、粉紅衣裝、不喜歡與男孩運動、遊玩等。若有這些心態和行動，不一定產生心理性別的差異，卻須要及早留意調整，愈早愈容易挽回。</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25</a:t>
            </a:fld>
            <a:endParaRPr lang="en-US"/>
          </a:p>
        </p:txBody>
      </p:sp>
    </p:spTree>
    <p:extLst>
      <p:ext uri="{BB962C8B-B14F-4D97-AF65-F5344CB8AC3E}">
        <p14:creationId xmlns:p14="http://schemas.microsoft.com/office/powerpoint/2010/main" val="7245755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500" b="1" dirty="0">
                <a:latin typeface="KaiTi" panose="02010609060101010101" pitchFamily="49" charset="-122"/>
                <a:ea typeface="KaiTi" panose="02010609060101010101" pitchFamily="49" charset="-122"/>
              </a:rPr>
              <a:t>2. </a:t>
            </a:r>
            <a:r>
              <a:rPr lang="zh-TW" altLang="en-US" sz="3500" b="1" dirty="0">
                <a:latin typeface="KaiTi" panose="02010609060101010101" pitchFamily="49" charset="-122"/>
                <a:ea typeface="KaiTi" panose="02010609060101010101" pitchFamily="49" charset="-122"/>
              </a:rPr>
              <a:t>培育兒女性別自信的</a:t>
            </a:r>
            <a:r>
              <a:rPr lang="en-US" sz="3500" b="1" dirty="0">
                <a:latin typeface="KaiTi" panose="02010609060101010101" pitchFamily="49" charset="-122"/>
                <a:ea typeface="KaiTi" panose="02010609060101010101" pitchFamily="49" charset="-122"/>
              </a:rPr>
              <a:t>9</a:t>
            </a:r>
            <a:r>
              <a:rPr lang="zh-TW" altLang="en-US" sz="3500" b="1" dirty="0">
                <a:latin typeface="KaiTi" panose="02010609060101010101" pitchFamily="49" charset="-122"/>
                <a:ea typeface="KaiTi" panose="02010609060101010101" pitchFamily="49" charset="-122"/>
              </a:rPr>
              <a:t>個重點</a:t>
            </a:r>
            <a:endParaRPr lang="en-US" sz="3500" dirty="0">
              <a:latin typeface="KaiTi" panose="02010609060101010101" pitchFamily="49" charset="-122"/>
              <a:ea typeface="KaiTi" panose="02010609060101010101" pitchFamily="49" charset="-122"/>
            </a:endParaRPr>
          </a:p>
          <a:p>
            <a:pPr marL="0" indent="0">
              <a:buNone/>
            </a:pPr>
            <a:r>
              <a:rPr lang="en-US" sz="3500" b="1" dirty="0">
                <a:latin typeface="KaiTi" panose="02010609060101010101" pitchFamily="49" charset="-122"/>
                <a:ea typeface="KaiTi" panose="02010609060101010101" pitchFamily="49" charset="-122"/>
              </a:rPr>
              <a:t>b) </a:t>
            </a:r>
            <a:r>
              <a:rPr lang="zh-TW" altLang="en-US" sz="3500" b="1" dirty="0">
                <a:solidFill>
                  <a:srgbClr val="FF0000"/>
                </a:solidFill>
                <a:latin typeface="KaiTi" panose="02010609060101010101" pitchFamily="49" charset="-122"/>
                <a:ea typeface="KaiTi" panose="02010609060101010101" pitchFamily="49" charset="-122"/>
              </a:rPr>
              <a:t>注意子女在不同階段的心性發展，肯定子女的性別身份和角色</a:t>
            </a:r>
            <a:endParaRPr lang="en-US" sz="3500" dirty="0">
              <a:solidFill>
                <a:srgbClr val="FF0000"/>
              </a:solidFill>
              <a:latin typeface="KaiTi" panose="02010609060101010101" pitchFamily="49" charset="-122"/>
              <a:ea typeface="KaiTi" panose="02010609060101010101" pitchFamily="49" charset="-122"/>
            </a:endParaRPr>
          </a:p>
          <a:p>
            <a:pPr marL="0" indent="0">
              <a:buNone/>
            </a:pPr>
            <a:r>
              <a:rPr lang="zh-TW" altLang="en-US" sz="3500" dirty="0">
                <a:latin typeface="KaiTi" panose="02010609060101010101" pitchFamily="49" charset="-122"/>
                <a:ea typeface="KaiTi" panose="02010609060101010101" pitchFamily="49" charset="-122"/>
              </a:rPr>
              <a:t>如前所述，</a:t>
            </a:r>
            <a:r>
              <a:rPr lang="en-US" sz="3500" dirty="0">
                <a:latin typeface="KaiTi" panose="02010609060101010101" pitchFamily="49" charset="-122"/>
                <a:ea typeface="KaiTi" panose="02010609060101010101" pitchFamily="49" charset="-122"/>
              </a:rPr>
              <a:t>0-4</a:t>
            </a:r>
            <a:r>
              <a:rPr lang="zh-TW" altLang="en-US" sz="3500" dirty="0">
                <a:latin typeface="KaiTi" panose="02010609060101010101" pitchFamily="49" charset="-122"/>
                <a:ea typeface="KaiTi" panose="02010609060101010101" pitchFamily="49" charset="-122"/>
              </a:rPr>
              <a:t>歲為性別身份形成的第一階段，父母要多與子女建立同性父母的依附關係，孩子若有關於性的問題，盡量以自然的態度引導他們。在</a:t>
            </a:r>
            <a:r>
              <a:rPr lang="en-US" sz="3500" dirty="0">
                <a:latin typeface="KaiTi" panose="02010609060101010101" pitchFamily="49" charset="-122"/>
                <a:ea typeface="KaiTi" panose="02010609060101010101" pitchFamily="49" charset="-122"/>
              </a:rPr>
              <a:t>5-10</a:t>
            </a:r>
            <a:r>
              <a:rPr lang="zh-TW" altLang="en-US" sz="3500" dirty="0">
                <a:latin typeface="KaiTi" panose="02010609060101010101" pitchFamily="49" charset="-122"/>
                <a:ea typeface="KaiTi" panose="02010609060101010101" pitchFamily="49" charset="-122"/>
              </a:rPr>
              <a:t>歲時，幫助子女結交同性朋友，學習強化自己的性別身份和角色；在進入青春期前後，第二性徵開始發育，若發現子女出現一些性別錯置的行為，不要強烈地批評；</a:t>
            </a:r>
            <a:endParaRPr lang="en-US" sz="35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26</a:t>
            </a:fld>
            <a:endParaRPr lang="en-US"/>
          </a:p>
        </p:txBody>
      </p:sp>
    </p:spTree>
    <p:extLst>
      <p:ext uri="{BB962C8B-B14F-4D97-AF65-F5344CB8AC3E}">
        <p14:creationId xmlns:p14="http://schemas.microsoft.com/office/powerpoint/2010/main" val="441198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500" b="1" dirty="0">
                <a:latin typeface="KaiTi" panose="02010609060101010101" pitchFamily="49" charset="-122"/>
                <a:ea typeface="KaiTi" panose="02010609060101010101" pitchFamily="49" charset="-122"/>
              </a:rPr>
              <a:t>2. </a:t>
            </a:r>
            <a:r>
              <a:rPr lang="zh-TW" altLang="en-US" sz="3500" b="1" dirty="0">
                <a:latin typeface="KaiTi" panose="02010609060101010101" pitchFamily="49" charset="-122"/>
                <a:ea typeface="KaiTi" panose="02010609060101010101" pitchFamily="49" charset="-122"/>
              </a:rPr>
              <a:t>培育兒女性別自信的</a:t>
            </a:r>
            <a:r>
              <a:rPr lang="en-US" sz="3500" b="1" dirty="0">
                <a:latin typeface="KaiTi" panose="02010609060101010101" pitchFamily="49" charset="-122"/>
                <a:ea typeface="KaiTi" panose="02010609060101010101" pitchFamily="49" charset="-122"/>
              </a:rPr>
              <a:t>9</a:t>
            </a:r>
            <a:r>
              <a:rPr lang="zh-TW" altLang="en-US" sz="3500" b="1" dirty="0">
                <a:latin typeface="KaiTi" panose="02010609060101010101" pitchFamily="49" charset="-122"/>
                <a:ea typeface="KaiTi" panose="02010609060101010101" pitchFamily="49" charset="-122"/>
              </a:rPr>
              <a:t>個重點</a:t>
            </a:r>
            <a:endParaRPr lang="en-US" sz="3500" dirty="0">
              <a:latin typeface="KaiTi" panose="02010609060101010101" pitchFamily="49" charset="-122"/>
              <a:ea typeface="KaiTi" panose="02010609060101010101" pitchFamily="49" charset="-122"/>
            </a:endParaRPr>
          </a:p>
          <a:p>
            <a:pPr marL="0" indent="0">
              <a:buNone/>
            </a:pPr>
            <a:r>
              <a:rPr lang="en-US" sz="3500" b="1" dirty="0">
                <a:latin typeface="KaiTi" panose="02010609060101010101" pitchFamily="49" charset="-122"/>
                <a:ea typeface="KaiTi" panose="02010609060101010101" pitchFamily="49" charset="-122"/>
              </a:rPr>
              <a:t>b) </a:t>
            </a:r>
            <a:r>
              <a:rPr lang="zh-TW" altLang="en-US" sz="3500" b="1" dirty="0">
                <a:latin typeface="KaiTi" panose="02010609060101010101" pitchFamily="49" charset="-122"/>
                <a:ea typeface="KaiTi" panose="02010609060101010101" pitchFamily="49" charset="-122"/>
              </a:rPr>
              <a:t>注意子女在不同階段的心性發展，肯定子女的性別身份和角色</a:t>
            </a:r>
            <a:endParaRPr lang="en-US" sz="35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其實性別錯置的青少年，情緒會產生困惑、焦慮、羞恥、不安全感；人際關係會感到與眾不同的自卑、被孤立、嘲笑、拒絕、霸凌等；</a:t>
            </a:r>
            <a:r>
              <a:rPr lang="en-US" sz="3600" dirty="0">
                <a:latin typeface="KaiTi" panose="02010609060101010101" pitchFamily="49" charset="-122"/>
                <a:ea typeface="KaiTi" panose="02010609060101010101" pitchFamily="49" charset="-122"/>
              </a:rPr>
              <a:t> </a:t>
            </a:r>
            <a:r>
              <a:rPr lang="zh-TW" altLang="en-US" sz="3600" dirty="0">
                <a:latin typeface="KaiTi" panose="02010609060101010101" pitchFamily="49" charset="-122"/>
                <a:ea typeface="KaiTi" panose="02010609060101010101" pitchFamily="49" charset="-122"/>
              </a:rPr>
              <a:t>這些都極其需要家人和同輩的關懷及理解，肯定他們的生理性別身份，溫柔地聆聽、與他們一同禱告並陪伴他們走過這一程不容易的道路。</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27</a:t>
            </a:fld>
            <a:endParaRPr lang="en-US"/>
          </a:p>
        </p:txBody>
      </p:sp>
    </p:spTree>
    <p:extLst>
      <p:ext uri="{BB962C8B-B14F-4D97-AF65-F5344CB8AC3E}">
        <p14:creationId xmlns:p14="http://schemas.microsoft.com/office/powerpoint/2010/main" val="2489719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500" b="1" dirty="0">
                <a:latin typeface="KaiTi" panose="02010609060101010101" pitchFamily="49" charset="-122"/>
                <a:ea typeface="KaiTi" panose="02010609060101010101" pitchFamily="49" charset="-122"/>
              </a:rPr>
              <a:t>2. </a:t>
            </a:r>
            <a:r>
              <a:rPr lang="zh-TW" altLang="en-US" sz="3500" b="1" dirty="0">
                <a:latin typeface="KaiTi" panose="02010609060101010101" pitchFamily="49" charset="-122"/>
                <a:ea typeface="KaiTi" panose="02010609060101010101" pitchFamily="49" charset="-122"/>
              </a:rPr>
              <a:t>培育兒女性別自信的</a:t>
            </a:r>
            <a:r>
              <a:rPr lang="en-US" sz="3500" b="1" dirty="0">
                <a:latin typeface="KaiTi" panose="02010609060101010101" pitchFamily="49" charset="-122"/>
                <a:ea typeface="KaiTi" panose="02010609060101010101" pitchFamily="49" charset="-122"/>
              </a:rPr>
              <a:t>9</a:t>
            </a:r>
            <a:r>
              <a:rPr lang="zh-TW" altLang="en-US" sz="3500" b="1" dirty="0">
                <a:latin typeface="KaiTi" panose="02010609060101010101" pitchFamily="49" charset="-122"/>
                <a:ea typeface="KaiTi" panose="02010609060101010101" pitchFamily="49" charset="-122"/>
              </a:rPr>
              <a:t>個重點</a:t>
            </a:r>
            <a:endParaRPr lang="en-US" sz="35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c) </a:t>
            </a:r>
            <a:r>
              <a:rPr lang="zh-TW" altLang="en-US" sz="3600" b="1" dirty="0">
                <a:solidFill>
                  <a:srgbClr val="FF0000"/>
                </a:solidFill>
                <a:latin typeface="KaiTi" panose="02010609060101010101" pitchFamily="49" charset="-122"/>
                <a:ea typeface="KaiTi" panose="02010609060101010101" pitchFamily="49" charset="-122"/>
              </a:rPr>
              <a:t>讓子女看見父母角色的互愛和互重</a:t>
            </a:r>
            <a:endParaRPr lang="en-US" sz="3600" dirty="0">
              <a:solidFill>
                <a:srgbClr val="FF0000"/>
              </a:solidFill>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上文提到的男後同</a:t>
            </a:r>
            <a:r>
              <a:rPr lang="en-US" sz="3600" dirty="0">
                <a:latin typeface="KaiTi" panose="02010609060101010101" pitchFamily="49" charset="-122"/>
                <a:ea typeface="KaiTi" panose="02010609060101010101" pitchFamily="49" charset="-122"/>
              </a:rPr>
              <a:t>B3-M</a:t>
            </a:r>
            <a:r>
              <a:rPr lang="zh-TW" altLang="en-US" sz="3600" dirty="0">
                <a:latin typeface="KaiTi" panose="02010609060101010101" pitchFamily="49" charset="-122"/>
                <a:ea typeface="KaiTi" panose="02010609060101010101" pitchFamily="49" charset="-122"/>
              </a:rPr>
              <a:t>，在成長的過程中曾進入同性戀的圈子，經歷過同性戀的生活方式；但經過一個友人的介紹，進入教會，開始認真地讀聖經，認識神的心意。讓他下定決心離開同性戀的生活，其中一個重要的原因，是他觀察父母之間的異性戀生活，彼此委身、互相扶持，使他心生羨慕，產生動力走出同性戀。</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28</a:t>
            </a:fld>
            <a:endParaRPr lang="en-US"/>
          </a:p>
        </p:txBody>
      </p:sp>
    </p:spTree>
    <p:extLst>
      <p:ext uri="{BB962C8B-B14F-4D97-AF65-F5344CB8AC3E}">
        <p14:creationId xmlns:p14="http://schemas.microsoft.com/office/powerpoint/2010/main" val="27567571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2. </a:t>
            </a:r>
            <a:r>
              <a:rPr lang="zh-TW" altLang="en-US" sz="3600" b="1" dirty="0">
                <a:latin typeface="KaiTi" panose="02010609060101010101" pitchFamily="49" charset="-122"/>
                <a:ea typeface="KaiTi" panose="02010609060101010101" pitchFamily="49" charset="-122"/>
              </a:rPr>
              <a:t>培育兒女性別自信的</a:t>
            </a:r>
            <a:r>
              <a:rPr lang="en-US" sz="3600" b="1" dirty="0">
                <a:latin typeface="KaiTi" panose="02010609060101010101" pitchFamily="49" charset="-122"/>
                <a:ea typeface="KaiTi" panose="02010609060101010101" pitchFamily="49" charset="-122"/>
              </a:rPr>
              <a:t>9</a:t>
            </a:r>
            <a:r>
              <a:rPr lang="zh-TW" altLang="en-US" sz="3600" b="1" dirty="0">
                <a:latin typeface="KaiTi" panose="02010609060101010101" pitchFamily="49" charset="-122"/>
                <a:ea typeface="KaiTi" panose="02010609060101010101" pitchFamily="49" charset="-122"/>
              </a:rPr>
              <a:t>個重點</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d) </a:t>
            </a:r>
            <a:r>
              <a:rPr lang="zh-TW" altLang="en-US" sz="3600" b="1" dirty="0">
                <a:solidFill>
                  <a:srgbClr val="FF0000"/>
                </a:solidFill>
                <a:latin typeface="KaiTi" panose="02010609060101010101" pitchFamily="49" charset="-122"/>
                <a:ea typeface="KaiTi" panose="02010609060101010101" pitchFamily="49" charset="-122"/>
              </a:rPr>
              <a:t>父母要同心協力教養子女</a:t>
            </a:r>
            <a:endParaRPr lang="en-US" sz="3600" dirty="0">
              <a:solidFill>
                <a:srgbClr val="FF0000"/>
              </a:solidFill>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一般傳統的家庭，多是母親負責養育兒女，但是父親的角色十分重要！在</a:t>
            </a:r>
            <a:r>
              <a:rPr lang="en-US" sz="3600" dirty="0">
                <a:latin typeface="KaiTi" panose="02010609060101010101" pitchFamily="49" charset="-122"/>
                <a:ea typeface="KaiTi" panose="02010609060101010101" pitchFamily="49" charset="-122"/>
              </a:rPr>
              <a:t>0-4</a:t>
            </a:r>
            <a:r>
              <a:rPr lang="zh-TW" altLang="en-US" sz="3600" dirty="0">
                <a:latin typeface="KaiTi" panose="02010609060101010101" pitchFamily="49" charset="-122"/>
                <a:ea typeface="KaiTi" panose="02010609060101010101" pitchFamily="49" charset="-122"/>
              </a:rPr>
              <a:t>歲孩童開始建立性別認同的階段，女孩要與母親認同及模仿；男孩需要經歷性別認同的轉移，通常由起初認同於母親轉移為認同父親。這階段父母的彼此配合及以身作則，尤其重要。</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29</a:t>
            </a:fld>
            <a:endParaRPr lang="en-US"/>
          </a:p>
        </p:txBody>
      </p:sp>
    </p:spTree>
    <p:extLst>
      <p:ext uri="{BB962C8B-B14F-4D97-AF65-F5344CB8AC3E}">
        <p14:creationId xmlns:p14="http://schemas.microsoft.com/office/powerpoint/2010/main" val="2197273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zh-TW" altLang="en-US" sz="3500" dirty="0">
                <a:latin typeface="KaiTi" panose="02010609060101010101" pitchFamily="49" charset="-122"/>
                <a:ea typeface="KaiTi" panose="02010609060101010101" pitchFamily="49" charset="-122"/>
              </a:rPr>
              <a:t>前言：</a:t>
            </a:r>
            <a:endParaRPr lang="en-US" sz="3500" dirty="0">
              <a:latin typeface="KaiTi" panose="02010609060101010101" pitchFamily="49" charset="-122"/>
              <a:ea typeface="KaiTi" panose="02010609060101010101" pitchFamily="49" charset="-122"/>
            </a:endParaRPr>
          </a:p>
          <a:p>
            <a:pPr marL="0" indent="0">
              <a:buNone/>
            </a:pPr>
            <a:r>
              <a:rPr lang="zh-TW" altLang="en-US" sz="3500" dirty="0">
                <a:latin typeface="KaiTi" panose="02010609060101010101" pitchFamily="49" charset="-122"/>
                <a:ea typeface="KaiTi" panose="02010609060101010101" pitchFamily="49" charset="-122"/>
              </a:rPr>
              <a:t>「許多同性戀者來自於破碎的家庭。根據國外專業機構</a:t>
            </a:r>
            <a:r>
              <a:rPr lang="en-US" altLang="zh-TW"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出埃及全球聯盟</a:t>
            </a:r>
            <a:r>
              <a:rPr lang="en-US" altLang="zh-TW"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所示，有</a:t>
            </a:r>
            <a:r>
              <a:rPr lang="en-US" sz="3500" dirty="0">
                <a:latin typeface="KaiTi" panose="02010609060101010101" pitchFamily="49" charset="-122"/>
                <a:ea typeface="KaiTi" panose="02010609060101010101" pitchFamily="49" charset="-122"/>
              </a:rPr>
              <a:t>90%</a:t>
            </a:r>
            <a:r>
              <a:rPr lang="zh-TW" altLang="en-US" sz="3500" dirty="0">
                <a:latin typeface="KaiTi" panose="02010609060101010101" pitchFamily="49" charset="-122"/>
                <a:ea typeface="KaiTi" panose="02010609060101010101" pitchFamily="49" charset="-122"/>
              </a:rPr>
              <a:t>的同性戀者跟自己同性別父母的關係是緊張或疏離，他們的父母在角色認同上有缺欠</a:t>
            </a:r>
            <a:r>
              <a:rPr lang="en-US"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a:t>
            </a:r>
            <a:endParaRPr lang="en-US" altLang="zh-TW" sz="3500" dirty="0">
              <a:latin typeface="KaiTi" panose="02010609060101010101" pitchFamily="49" charset="-122"/>
              <a:ea typeface="KaiTi" panose="02010609060101010101" pitchFamily="49" charset="-122"/>
            </a:endParaRPr>
          </a:p>
          <a:p>
            <a:pPr marL="0" indent="0">
              <a:buNone/>
            </a:pPr>
            <a:r>
              <a:rPr lang="zh-TW" altLang="en-US" sz="3500" dirty="0">
                <a:latin typeface="KaiTi" panose="02010609060101010101" pitchFamily="49" charset="-122"/>
                <a:ea typeface="KaiTi" panose="02010609060101010101" pitchFamily="49" charset="-122"/>
              </a:rPr>
              <a:t>當然性別認同的危機，責任絕不能單單歸給父母。美國的</a:t>
            </a:r>
            <a:r>
              <a:rPr lang="zh-TW" altLang="en-US" sz="3500" dirty="0">
                <a:solidFill>
                  <a:srgbClr val="FF0000"/>
                </a:solidFill>
                <a:latin typeface="KaiTi" panose="02010609060101010101" pitchFamily="49" charset="-122"/>
                <a:ea typeface="KaiTi" panose="02010609060101010101" pitchFamily="49" charset="-122"/>
              </a:rPr>
              <a:t>「家庭計劃協會」</a:t>
            </a:r>
            <a:r>
              <a:rPr lang="en-US" sz="3500" dirty="0">
                <a:solidFill>
                  <a:srgbClr val="FF0000"/>
                </a:solidFill>
                <a:latin typeface="KaiTi" panose="02010609060101010101" pitchFamily="49" charset="-122"/>
                <a:ea typeface="KaiTi" panose="02010609060101010101" pitchFamily="49" charset="-122"/>
              </a:rPr>
              <a:t>(Planned Parenthood)</a:t>
            </a:r>
            <a:r>
              <a:rPr lang="en-US" sz="3500" dirty="0">
                <a:latin typeface="KaiTi" panose="02010609060101010101" pitchFamily="49" charset="-122"/>
                <a:ea typeface="KaiTi" panose="02010609060101010101" pitchFamily="49" charset="-122"/>
              </a:rPr>
              <a:t> </a:t>
            </a:r>
            <a:r>
              <a:rPr lang="zh-TW" altLang="en-US" sz="3500" dirty="0">
                <a:latin typeface="KaiTi" panose="02010609060101010101" pitchFamily="49" charset="-122"/>
                <a:ea typeface="KaiTi" panose="02010609060101010101" pitchFamily="49" charset="-122"/>
              </a:rPr>
              <a:t>說：「</a:t>
            </a:r>
            <a:r>
              <a:rPr lang="en-US"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九到十二歲的孩子應當了解，男性女性的界定不單純由染色體或生殖器官決定；每個人都有自己認同性別身份的</a:t>
            </a:r>
            <a:r>
              <a:rPr lang="en-US" altLang="zh-TW"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內在傾向</a:t>
            </a:r>
            <a:r>
              <a:rPr lang="en-US" altLang="zh-TW"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，而這種</a:t>
            </a:r>
            <a:r>
              <a:rPr lang="en-US" altLang="zh-TW"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傾向</a:t>
            </a:r>
            <a:r>
              <a:rPr lang="en-US" altLang="zh-TW" sz="3500" dirty="0">
                <a:latin typeface="KaiTi" panose="02010609060101010101" pitchFamily="49" charset="-122"/>
                <a:ea typeface="KaiTi" panose="02010609060101010101" pitchFamily="49" charset="-122"/>
              </a:rPr>
              <a:t>』</a:t>
            </a:r>
            <a:r>
              <a:rPr lang="zh-TW" altLang="en-US" sz="3500" dirty="0">
                <a:latin typeface="KaiTi" panose="02010609060101010101" pitchFamily="49" charset="-122"/>
                <a:ea typeface="KaiTi" panose="02010609060101010101" pitchFamily="49" charset="-122"/>
              </a:rPr>
              <a:t>」可能跟人們在鏡中看見的自己不一樣。」</a:t>
            </a:r>
            <a:endParaRPr lang="en-US" sz="3500" dirty="0">
              <a:latin typeface="KaiTi" panose="02010609060101010101" pitchFamily="49" charset="-122"/>
              <a:ea typeface="KaiTi" panose="02010609060101010101" pitchFamily="49" charset="-122"/>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3</a:t>
            </a:fld>
            <a:endParaRPr lang="en-US"/>
          </a:p>
        </p:txBody>
      </p:sp>
    </p:spTree>
    <p:extLst>
      <p:ext uri="{BB962C8B-B14F-4D97-AF65-F5344CB8AC3E}">
        <p14:creationId xmlns:p14="http://schemas.microsoft.com/office/powerpoint/2010/main" val="28276119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2. </a:t>
            </a:r>
            <a:r>
              <a:rPr lang="zh-TW" altLang="en-US" sz="3600" b="1" dirty="0">
                <a:latin typeface="KaiTi" panose="02010609060101010101" pitchFamily="49" charset="-122"/>
                <a:ea typeface="KaiTi" panose="02010609060101010101" pitchFamily="49" charset="-122"/>
              </a:rPr>
              <a:t>培育兒女性別自信的</a:t>
            </a:r>
            <a:r>
              <a:rPr lang="en-US" sz="3600" b="1" dirty="0">
                <a:latin typeface="KaiTi" panose="02010609060101010101" pitchFamily="49" charset="-122"/>
                <a:ea typeface="KaiTi" panose="02010609060101010101" pitchFamily="49" charset="-122"/>
              </a:rPr>
              <a:t>9</a:t>
            </a:r>
            <a:r>
              <a:rPr lang="zh-TW" altLang="en-US" sz="3600" b="1" dirty="0">
                <a:latin typeface="KaiTi" panose="02010609060101010101" pitchFamily="49" charset="-122"/>
                <a:ea typeface="KaiTi" panose="02010609060101010101" pitchFamily="49" charset="-122"/>
              </a:rPr>
              <a:t>個重點</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e) </a:t>
            </a:r>
            <a:r>
              <a:rPr lang="zh-TW" altLang="en-US" sz="3600" b="1" dirty="0">
                <a:solidFill>
                  <a:srgbClr val="FF0000"/>
                </a:solidFill>
                <a:latin typeface="KaiTi" panose="02010609060101010101" pitchFamily="49" charset="-122"/>
                <a:ea typeface="KaiTi" panose="02010609060101010101" pitchFamily="49" charset="-122"/>
              </a:rPr>
              <a:t>教導子女防人不當的觸摸</a:t>
            </a:r>
            <a:endParaRPr lang="en-US" sz="3600" dirty="0">
              <a:solidFill>
                <a:srgbClr val="FF0000"/>
              </a:solidFill>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此乃孩童從小性教育的一部分，身體的私處不容別人不當的觸摸。若有人侵犯，應當立即報告父母或老師。即便是家人、親戚、或父母相熟的朋友，都不可在身體的隱私處不當地觸摸或侵犯。</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30</a:t>
            </a:fld>
            <a:endParaRPr lang="en-US"/>
          </a:p>
        </p:txBody>
      </p:sp>
    </p:spTree>
    <p:extLst>
      <p:ext uri="{BB962C8B-B14F-4D97-AF65-F5344CB8AC3E}">
        <p14:creationId xmlns:p14="http://schemas.microsoft.com/office/powerpoint/2010/main" val="12913106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500" b="1" dirty="0">
                <a:latin typeface="KaiTi" panose="02010609060101010101" pitchFamily="49" charset="-122"/>
                <a:ea typeface="KaiTi" panose="02010609060101010101" pitchFamily="49" charset="-122"/>
              </a:rPr>
              <a:t>2. </a:t>
            </a:r>
            <a:r>
              <a:rPr lang="zh-TW" altLang="en-US" sz="3500" b="1" dirty="0">
                <a:latin typeface="KaiTi" panose="02010609060101010101" pitchFamily="49" charset="-122"/>
                <a:ea typeface="KaiTi" panose="02010609060101010101" pitchFamily="49" charset="-122"/>
              </a:rPr>
              <a:t>培育兒女性別自信的</a:t>
            </a:r>
            <a:r>
              <a:rPr lang="en-US" sz="3500" b="1" dirty="0">
                <a:latin typeface="KaiTi" panose="02010609060101010101" pitchFamily="49" charset="-122"/>
                <a:ea typeface="KaiTi" panose="02010609060101010101" pitchFamily="49" charset="-122"/>
              </a:rPr>
              <a:t>9</a:t>
            </a:r>
            <a:r>
              <a:rPr lang="zh-TW" altLang="en-US" sz="3500" b="1" dirty="0">
                <a:latin typeface="KaiTi" panose="02010609060101010101" pitchFamily="49" charset="-122"/>
                <a:ea typeface="KaiTi" panose="02010609060101010101" pitchFamily="49" charset="-122"/>
              </a:rPr>
              <a:t>個重點</a:t>
            </a:r>
            <a:endParaRPr lang="en-US" sz="3500" dirty="0">
              <a:latin typeface="KaiTi" panose="02010609060101010101" pitchFamily="49" charset="-122"/>
              <a:ea typeface="KaiTi" panose="02010609060101010101" pitchFamily="49" charset="-122"/>
            </a:endParaRPr>
          </a:p>
          <a:p>
            <a:pPr marL="0" indent="0">
              <a:buNone/>
            </a:pPr>
            <a:r>
              <a:rPr lang="en-US" sz="3500" b="1" dirty="0">
                <a:latin typeface="KaiTi" panose="02010609060101010101" pitchFamily="49" charset="-122"/>
                <a:ea typeface="KaiTi" panose="02010609060101010101" pitchFamily="49" charset="-122"/>
              </a:rPr>
              <a:t>f) </a:t>
            </a:r>
            <a:r>
              <a:rPr lang="zh-TW" altLang="en-US" sz="3500" b="1" dirty="0">
                <a:solidFill>
                  <a:srgbClr val="FF0000"/>
                </a:solidFill>
                <a:latin typeface="KaiTi" panose="02010609060101010101" pitchFamily="49" charset="-122"/>
                <a:ea typeface="KaiTi" panose="02010609060101010101" pitchFamily="49" charset="-122"/>
              </a:rPr>
              <a:t>若子女報告性騷擾，最好相信並介入</a:t>
            </a:r>
            <a:endParaRPr lang="en-US" sz="3500" dirty="0">
              <a:solidFill>
                <a:srgbClr val="FF0000"/>
              </a:solidFill>
              <a:latin typeface="KaiTi" panose="02010609060101010101" pitchFamily="49" charset="-122"/>
              <a:ea typeface="KaiTi" panose="02010609060101010101" pitchFamily="49" charset="-122"/>
            </a:endParaRPr>
          </a:p>
          <a:p>
            <a:pPr marL="0" indent="0">
              <a:buNone/>
            </a:pPr>
            <a:r>
              <a:rPr lang="zh-TW" altLang="en-US" sz="3500" dirty="0">
                <a:latin typeface="KaiTi" panose="02010609060101010101" pitchFamily="49" charset="-122"/>
                <a:ea typeface="KaiTi" panose="02010609060101010101" pitchFamily="49" charset="-122"/>
              </a:rPr>
              <a:t>筆者論文訪談一位女後同</a:t>
            </a:r>
            <a:r>
              <a:rPr lang="en-US" sz="3500" dirty="0">
                <a:latin typeface="KaiTi" panose="02010609060101010101" pitchFamily="49" charset="-122"/>
                <a:ea typeface="KaiTi" panose="02010609060101010101" pitchFamily="49" charset="-122"/>
              </a:rPr>
              <a:t>B1-F</a:t>
            </a:r>
            <a:r>
              <a:rPr lang="zh-TW" altLang="en-US" sz="3500" dirty="0">
                <a:latin typeface="KaiTi" panose="02010609060101010101" pitchFamily="49" charset="-122"/>
                <a:ea typeface="KaiTi" panose="02010609060101010101" pitchFamily="49" charset="-122"/>
              </a:rPr>
              <a:t>，她在高小時開始受到父親長期的非禮。她雖然立刻報告母親，但是母親不敢也無力與父親面質，只在週末時將她帶到外婆家暫避風頭，但總有被父親逮到的機會。這使她懷疑母親是否愛她？愛她又為何不保護她？她曾想殺了父親再自殺，對男性產生憎恨，至青春期時，不敢接受男性的示好，只想與女生有親密的關係。</a:t>
            </a:r>
            <a:endParaRPr lang="en-US" sz="35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31</a:t>
            </a:fld>
            <a:endParaRPr lang="en-US"/>
          </a:p>
        </p:txBody>
      </p:sp>
    </p:spTree>
    <p:extLst>
      <p:ext uri="{BB962C8B-B14F-4D97-AF65-F5344CB8AC3E}">
        <p14:creationId xmlns:p14="http://schemas.microsoft.com/office/powerpoint/2010/main" val="36146478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550" b="1" dirty="0">
                <a:latin typeface="KaiTi" panose="02010609060101010101" pitchFamily="49" charset="-122"/>
                <a:ea typeface="KaiTi" panose="02010609060101010101" pitchFamily="49" charset="-122"/>
              </a:rPr>
              <a:t>2. </a:t>
            </a:r>
            <a:r>
              <a:rPr lang="zh-TW" altLang="en-US" sz="3550" b="1" dirty="0">
                <a:latin typeface="KaiTi" panose="02010609060101010101" pitchFamily="49" charset="-122"/>
                <a:ea typeface="KaiTi" panose="02010609060101010101" pitchFamily="49" charset="-122"/>
              </a:rPr>
              <a:t>培育兒女性別自信的</a:t>
            </a:r>
            <a:r>
              <a:rPr lang="en-US" sz="3550" b="1" dirty="0">
                <a:latin typeface="KaiTi" panose="02010609060101010101" pitchFamily="49" charset="-122"/>
                <a:ea typeface="KaiTi" panose="02010609060101010101" pitchFamily="49" charset="-122"/>
              </a:rPr>
              <a:t>9</a:t>
            </a:r>
            <a:r>
              <a:rPr lang="zh-TW" altLang="en-US" sz="3550" b="1" dirty="0">
                <a:latin typeface="KaiTi" panose="02010609060101010101" pitchFamily="49" charset="-122"/>
                <a:ea typeface="KaiTi" panose="02010609060101010101" pitchFamily="49" charset="-122"/>
              </a:rPr>
              <a:t>個重點</a:t>
            </a:r>
            <a:endParaRPr lang="en-US" sz="3550" dirty="0">
              <a:latin typeface="KaiTi" panose="02010609060101010101" pitchFamily="49" charset="-122"/>
              <a:ea typeface="KaiTi" panose="02010609060101010101" pitchFamily="49" charset="-122"/>
            </a:endParaRPr>
          </a:p>
          <a:p>
            <a:pPr marL="0" indent="0">
              <a:buNone/>
            </a:pPr>
            <a:r>
              <a:rPr lang="en-US" sz="3550" b="1" dirty="0">
                <a:latin typeface="KaiTi" panose="02010609060101010101" pitchFamily="49" charset="-122"/>
                <a:ea typeface="KaiTi" panose="02010609060101010101" pitchFamily="49" charset="-122"/>
              </a:rPr>
              <a:t>f) </a:t>
            </a:r>
            <a:r>
              <a:rPr lang="zh-TW" altLang="en-US" sz="3550" b="1" dirty="0">
                <a:latin typeface="KaiTi" panose="02010609060101010101" pitchFamily="49" charset="-122"/>
                <a:ea typeface="KaiTi" panose="02010609060101010101" pitchFamily="49" charset="-122"/>
              </a:rPr>
              <a:t>若子女報告性騷擾，最好相信並介入</a:t>
            </a:r>
            <a:endParaRPr lang="en-US" sz="3550" dirty="0">
              <a:latin typeface="KaiTi" panose="02010609060101010101" pitchFamily="49" charset="-122"/>
              <a:ea typeface="KaiTi" panose="02010609060101010101" pitchFamily="49" charset="-122"/>
            </a:endParaRPr>
          </a:p>
          <a:p>
            <a:pPr marL="0" indent="0">
              <a:buNone/>
            </a:pPr>
            <a:r>
              <a:rPr lang="en-US" sz="3550" dirty="0">
                <a:latin typeface="KaiTi" panose="02010609060101010101" pitchFamily="49" charset="-122"/>
                <a:ea typeface="KaiTi" panose="02010609060101010101" pitchFamily="49" charset="-122"/>
              </a:rPr>
              <a:t>2001</a:t>
            </a:r>
            <a:r>
              <a:rPr lang="zh-TW" altLang="en-US" sz="3550" dirty="0">
                <a:latin typeface="KaiTi" panose="02010609060101010101" pitchFamily="49" charset="-122"/>
                <a:ea typeface="KaiTi" panose="02010609060101010101" pitchFamily="49" charset="-122"/>
              </a:rPr>
              <a:t>年一份「性行為檔案期刊」刊載了一篇研究報告，稱為</a:t>
            </a:r>
            <a:r>
              <a:rPr lang="en-US" altLang="zh-TW" sz="3550" dirty="0">
                <a:latin typeface="KaiTi" panose="02010609060101010101" pitchFamily="49" charset="-122"/>
                <a:ea typeface="KaiTi" panose="02010609060101010101" pitchFamily="49" charset="-122"/>
              </a:rPr>
              <a:t>《</a:t>
            </a:r>
            <a:r>
              <a:rPr lang="zh-TW" altLang="en-US" sz="3550" dirty="0">
                <a:latin typeface="KaiTi" panose="02010609060101010101" pitchFamily="49" charset="-122"/>
                <a:ea typeface="KaiTi" panose="02010609060101010101" pitchFamily="49" charset="-122"/>
              </a:rPr>
              <a:t>同性戀者和異性戀者在童年和青春期被非禮的比較</a:t>
            </a:r>
            <a:r>
              <a:rPr lang="en-US" altLang="zh-TW" sz="3550" dirty="0">
                <a:latin typeface="KaiTi" panose="02010609060101010101" pitchFamily="49" charset="-122"/>
                <a:ea typeface="KaiTi" panose="02010609060101010101" pitchFamily="49" charset="-122"/>
              </a:rPr>
              <a:t>》</a:t>
            </a:r>
            <a:r>
              <a:rPr lang="zh-TW" altLang="en-US" sz="3550" dirty="0">
                <a:latin typeface="KaiTi" panose="02010609060101010101" pitchFamily="49" charset="-122"/>
                <a:ea typeface="KaiTi" panose="02010609060101010101" pitchFamily="49" charset="-122"/>
              </a:rPr>
              <a:t>，其中的摘錄如下：針對</a:t>
            </a:r>
            <a:r>
              <a:rPr lang="en-US" sz="3550" dirty="0">
                <a:latin typeface="KaiTi" panose="02010609060101010101" pitchFamily="49" charset="-122"/>
                <a:ea typeface="KaiTi" panose="02010609060101010101" pitchFamily="49" charset="-122"/>
              </a:rPr>
              <a:t>942</a:t>
            </a:r>
            <a:r>
              <a:rPr lang="zh-TW" altLang="en-US" sz="3550" dirty="0">
                <a:latin typeface="KaiTi" panose="02010609060101010101" pitchFamily="49" charset="-122"/>
                <a:ea typeface="KaiTi" panose="02010609060101010101" pitchFamily="49" charset="-122"/>
              </a:rPr>
              <a:t>個非臨床性成人的研究，男同性戀者和女同性戀者在童年時遭受性騷擾比異性戀的男女顯著地高出許多。</a:t>
            </a:r>
            <a:r>
              <a:rPr lang="en-US" sz="3550" dirty="0">
                <a:latin typeface="KaiTi" panose="02010609060101010101" pitchFamily="49" charset="-122"/>
                <a:ea typeface="KaiTi" panose="02010609060101010101" pitchFamily="49" charset="-122"/>
              </a:rPr>
              <a:t>46%</a:t>
            </a:r>
            <a:r>
              <a:rPr lang="zh-TW" altLang="en-US" sz="3550" dirty="0">
                <a:latin typeface="KaiTi" panose="02010609060101010101" pitchFamily="49" charset="-122"/>
                <a:ea typeface="KaiTi" panose="02010609060101010101" pitchFamily="49" charset="-122"/>
              </a:rPr>
              <a:t>的同性戀男士相對於</a:t>
            </a:r>
            <a:r>
              <a:rPr lang="en-US" sz="3550" dirty="0">
                <a:latin typeface="KaiTi" panose="02010609060101010101" pitchFamily="49" charset="-122"/>
                <a:ea typeface="KaiTi" panose="02010609060101010101" pitchFamily="49" charset="-122"/>
              </a:rPr>
              <a:t>7%</a:t>
            </a:r>
            <a:r>
              <a:rPr lang="zh-TW" altLang="en-US" sz="3550" dirty="0">
                <a:latin typeface="KaiTi" panose="02010609060101010101" pitchFamily="49" charset="-122"/>
                <a:ea typeface="KaiTi" panose="02010609060101010101" pitchFamily="49" charset="-122"/>
              </a:rPr>
              <a:t>的異性戀男士承認曾遭同性戀者的性騷擾。</a:t>
            </a:r>
            <a:endParaRPr lang="en-US" sz="355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32</a:t>
            </a:fld>
            <a:endParaRPr lang="en-US"/>
          </a:p>
        </p:txBody>
      </p:sp>
    </p:spTree>
    <p:extLst>
      <p:ext uri="{BB962C8B-B14F-4D97-AF65-F5344CB8AC3E}">
        <p14:creationId xmlns:p14="http://schemas.microsoft.com/office/powerpoint/2010/main" val="19608174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2. </a:t>
            </a:r>
            <a:r>
              <a:rPr lang="zh-TW" altLang="en-US" sz="3600" b="1" dirty="0">
                <a:latin typeface="KaiTi" panose="02010609060101010101" pitchFamily="49" charset="-122"/>
                <a:ea typeface="KaiTi" panose="02010609060101010101" pitchFamily="49" charset="-122"/>
              </a:rPr>
              <a:t>培育兒女性別自信的</a:t>
            </a:r>
            <a:r>
              <a:rPr lang="en-US" sz="3600" b="1" dirty="0">
                <a:latin typeface="KaiTi" panose="02010609060101010101" pitchFamily="49" charset="-122"/>
                <a:ea typeface="KaiTi" panose="02010609060101010101" pitchFamily="49" charset="-122"/>
              </a:rPr>
              <a:t>9</a:t>
            </a:r>
            <a:r>
              <a:rPr lang="zh-TW" altLang="en-US" sz="3600" b="1" dirty="0">
                <a:latin typeface="KaiTi" panose="02010609060101010101" pitchFamily="49" charset="-122"/>
                <a:ea typeface="KaiTi" panose="02010609060101010101" pitchFamily="49" charset="-122"/>
              </a:rPr>
              <a:t>個重點</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f) </a:t>
            </a:r>
            <a:r>
              <a:rPr lang="zh-TW" altLang="en-US" sz="3600" b="1" dirty="0">
                <a:latin typeface="KaiTi" panose="02010609060101010101" pitchFamily="49" charset="-122"/>
                <a:ea typeface="KaiTi" panose="02010609060101010101" pitchFamily="49" charset="-122"/>
              </a:rPr>
              <a:t>若子女報告性騷擾，最好相信並介入</a:t>
            </a:r>
            <a:endParaRPr lang="en-US" sz="3600" dirty="0">
              <a:latin typeface="KaiTi" panose="02010609060101010101" pitchFamily="49" charset="-122"/>
              <a:ea typeface="KaiTi" panose="02010609060101010101" pitchFamily="49" charset="-122"/>
            </a:endParaRPr>
          </a:p>
          <a:p>
            <a:pPr marL="0" indent="0">
              <a:buNone/>
            </a:pPr>
            <a:r>
              <a:rPr lang="en-US" sz="3600" dirty="0">
                <a:latin typeface="KaiTi" panose="02010609060101010101" pitchFamily="49" charset="-122"/>
                <a:ea typeface="KaiTi" panose="02010609060101010101" pitchFamily="49" charset="-122"/>
              </a:rPr>
              <a:t>22%</a:t>
            </a:r>
            <a:r>
              <a:rPr lang="zh-TW" altLang="en-US" sz="3600" dirty="0">
                <a:latin typeface="KaiTi" panose="02010609060101010101" pitchFamily="49" charset="-122"/>
                <a:ea typeface="KaiTi" panose="02010609060101010101" pitchFamily="49" charset="-122"/>
              </a:rPr>
              <a:t>的同性戀女士相對於</a:t>
            </a:r>
            <a:r>
              <a:rPr lang="en-US" sz="3600" dirty="0">
                <a:latin typeface="KaiTi" panose="02010609060101010101" pitchFamily="49" charset="-122"/>
                <a:ea typeface="KaiTi" panose="02010609060101010101" pitchFamily="49" charset="-122"/>
              </a:rPr>
              <a:t>1%</a:t>
            </a:r>
            <a:r>
              <a:rPr lang="zh-TW" altLang="en-US" sz="3600" dirty="0">
                <a:latin typeface="KaiTi" panose="02010609060101010101" pitchFamily="49" charset="-122"/>
                <a:ea typeface="KaiTi" panose="02010609060101010101" pitchFamily="49" charset="-122"/>
              </a:rPr>
              <a:t>的異性戀女士曾遭同性戀者的性騷擾。同性戀形成的原因非常複雜，但年幼時受性騷擾的比例都比較高，父母應當留意，鼓勵子女說出，並要防範再度或持續被近親或友人侵犯；並借助專業的輔導或禱告醫治，使子女受傷的心靈得以痊癒。</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33</a:t>
            </a:fld>
            <a:endParaRPr lang="en-US"/>
          </a:p>
        </p:txBody>
      </p:sp>
    </p:spTree>
    <p:extLst>
      <p:ext uri="{BB962C8B-B14F-4D97-AF65-F5344CB8AC3E}">
        <p14:creationId xmlns:p14="http://schemas.microsoft.com/office/powerpoint/2010/main" val="39200649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2. </a:t>
            </a:r>
            <a:r>
              <a:rPr lang="zh-TW" altLang="en-US" sz="3600" b="1" dirty="0">
                <a:latin typeface="KaiTi" panose="02010609060101010101" pitchFamily="49" charset="-122"/>
                <a:ea typeface="KaiTi" panose="02010609060101010101" pitchFamily="49" charset="-122"/>
              </a:rPr>
              <a:t>培育兒女性別自信的</a:t>
            </a:r>
            <a:r>
              <a:rPr lang="en-US" sz="3600" b="1" dirty="0">
                <a:latin typeface="KaiTi" panose="02010609060101010101" pitchFamily="49" charset="-122"/>
                <a:ea typeface="KaiTi" panose="02010609060101010101" pitchFamily="49" charset="-122"/>
              </a:rPr>
              <a:t>9</a:t>
            </a:r>
            <a:r>
              <a:rPr lang="zh-TW" altLang="en-US" sz="3600" b="1" dirty="0">
                <a:latin typeface="KaiTi" panose="02010609060101010101" pitchFamily="49" charset="-122"/>
                <a:ea typeface="KaiTi" panose="02010609060101010101" pitchFamily="49" charset="-122"/>
              </a:rPr>
              <a:t>個重點</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g) </a:t>
            </a:r>
            <a:r>
              <a:rPr lang="zh-TW" altLang="en-US" sz="3600" b="1" dirty="0">
                <a:solidFill>
                  <a:srgbClr val="FF0000"/>
                </a:solidFill>
                <a:latin typeface="KaiTi" panose="02010609060101010101" pitchFamily="49" charset="-122"/>
                <a:ea typeface="KaiTi" panose="02010609060101010101" pitchFamily="49" charset="-122"/>
              </a:rPr>
              <a:t>常與子女分享，彼此開心與不開心的事</a:t>
            </a:r>
            <a:endParaRPr lang="en-US" sz="3600" dirty="0">
              <a:solidFill>
                <a:srgbClr val="FF0000"/>
              </a:solidFill>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從小培育孩子在家人之間應當常常彼此分享。例如每週可有輕鬆有趣的親子時光，大家分享一週來的開心事或不開心的事。藉此培養家人的親密關係，了解兒女在每個階段的發展，第一時間內可以掌握子女的情緒需要。</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34</a:t>
            </a:fld>
            <a:endParaRPr lang="en-US"/>
          </a:p>
        </p:txBody>
      </p:sp>
    </p:spTree>
    <p:extLst>
      <p:ext uri="{BB962C8B-B14F-4D97-AF65-F5344CB8AC3E}">
        <p14:creationId xmlns:p14="http://schemas.microsoft.com/office/powerpoint/2010/main" val="23033597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2. </a:t>
            </a:r>
            <a:r>
              <a:rPr lang="zh-TW" altLang="en-US" sz="3600" b="1" dirty="0">
                <a:latin typeface="KaiTi" panose="02010609060101010101" pitchFamily="49" charset="-122"/>
                <a:ea typeface="KaiTi" panose="02010609060101010101" pitchFamily="49" charset="-122"/>
              </a:rPr>
              <a:t>培育兒女性別自信的</a:t>
            </a:r>
            <a:r>
              <a:rPr lang="en-US" sz="3600" b="1" dirty="0">
                <a:latin typeface="KaiTi" panose="02010609060101010101" pitchFamily="49" charset="-122"/>
                <a:ea typeface="KaiTi" panose="02010609060101010101" pitchFamily="49" charset="-122"/>
              </a:rPr>
              <a:t>9</a:t>
            </a:r>
            <a:r>
              <a:rPr lang="zh-TW" altLang="en-US" sz="3600" b="1" dirty="0">
                <a:latin typeface="KaiTi" panose="02010609060101010101" pitchFamily="49" charset="-122"/>
                <a:ea typeface="KaiTi" panose="02010609060101010101" pitchFamily="49" charset="-122"/>
              </a:rPr>
              <a:t>個重點</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h) </a:t>
            </a:r>
            <a:r>
              <a:rPr lang="zh-TW" altLang="en-US" sz="3600" b="1" dirty="0">
                <a:solidFill>
                  <a:srgbClr val="FF0000"/>
                </a:solidFill>
                <a:latin typeface="KaiTi" panose="02010609060101010101" pitchFamily="49" charset="-122"/>
                <a:ea typeface="KaiTi" panose="02010609060101010101" pitchFamily="49" charset="-122"/>
              </a:rPr>
              <a:t>鼓勵子女若被霸凌，務必報告家長、老師或警方</a:t>
            </a:r>
            <a:endParaRPr lang="en-US" sz="3600" dirty="0">
              <a:solidFill>
                <a:srgbClr val="FF0000"/>
              </a:solidFill>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在罪惡的世代，不是我們傷害別人，就是別人傷害我們，孩子亦若是。國小或青春期的孩子，說話、行為可能非常地殘忍。孩子之間常有霸凌的現象。父母、老師等都是孩子們的權柄，不要容忍這些霸凌的行為，他們只會變本加厲。</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35</a:t>
            </a:fld>
            <a:endParaRPr lang="en-US"/>
          </a:p>
        </p:txBody>
      </p:sp>
    </p:spTree>
    <p:extLst>
      <p:ext uri="{BB962C8B-B14F-4D97-AF65-F5344CB8AC3E}">
        <p14:creationId xmlns:p14="http://schemas.microsoft.com/office/powerpoint/2010/main" val="15899775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500" b="1" dirty="0">
                <a:latin typeface="KaiTi" panose="02010609060101010101" pitchFamily="49" charset="-122"/>
                <a:ea typeface="KaiTi" panose="02010609060101010101" pitchFamily="49" charset="-122"/>
              </a:rPr>
              <a:t>2. </a:t>
            </a:r>
            <a:r>
              <a:rPr lang="zh-TW" altLang="en-US" sz="3500" b="1" dirty="0">
                <a:latin typeface="KaiTi" panose="02010609060101010101" pitchFamily="49" charset="-122"/>
                <a:ea typeface="KaiTi" panose="02010609060101010101" pitchFamily="49" charset="-122"/>
              </a:rPr>
              <a:t>培育兒女性別自信的</a:t>
            </a:r>
            <a:r>
              <a:rPr lang="en-US" sz="3500" b="1" dirty="0">
                <a:latin typeface="KaiTi" panose="02010609060101010101" pitchFamily="49" charset="-122"/>
                <a:ea typeface="KaiTi" panose="02010609060101010101" pitchFamily="49" charset="-122"/>
              </a:rPr>
              <a:t>9</a:t>
            </a:r>
            <a:r>
              <a:rPr lang="zh-TW" altLang="en-US" sz="3500" b="1" dirty="0">
                <a:latin typeface="KaiTi" panose="02010609060101010101" pitchFamily="49" charset="-122"/>
                <a:ea typeface="KaiTi" panose="02010609060101010101" pitchFamily="49" charset="-122"/>
              </a:rPr>
              <a:t>個重點</a:t>
            </a:r>
            <a:endParaRPr lang="en-US" sz="3500" dirty="0">
              <a:latin typeface="KaiTi" panose="02010609060101010101" pitchFamily="49" charset="-122"/>
              <a:ea typeface="KaiTi" panose="02010609060101010101" pitchFamily="49" charset="-122"/>
            </a:endParaRPr>
          </a:p>
          <a:p>
            <a:pPr marL="0" indent="0">
              <a:buNone/>
            </a:pPr>
            <a:r>
              <a:rPr lang="en-US" sz="3500" b="1" dirty="0" err="1">
                <a:latin typeface="KaiTi" panose="02010609060101010101" pitchFamily="49" charset="-122"/>
                <a:ea typeface="KaiTi" panose="02010609060101010101" pitchFamily="49" charset="-122"/>
              </a:rPr>
              <a:t>i</a:t>
            </a:r>
            <a:r>
              <a:rPr lang="en-US" sz="3500" b="1" dirty="0">
                <a:latin typeface="KaiTi" panose="02010609060101010101" pitchFamily="49" charset="-122"/>
                <a:ea typeface="KaiTi" panose="02010609060101010101" pitchFamily="49" charset="-122"/>
              </a:rPr>
              <a:t>) </a:t>
            </a:r>
            <a:r>
              <a:rPr lang="zh-TW" altLang="en-US" sz="3500" b="1" dirty="0">
                <a:solidFill>
                  <a:srgbClr val="FF0000"/>
                </a:solidFill>
                <a:latin typeface="KaiTi" panose="02010609060101010101" pitchFamily="49" charset="-122"/>
                <a:ea typeface="KaiTi" panose="02010609060101010101" pitchFamily="49" charset="-122"/>
              </a:rPr>
              <a:t>對單親家庭的叮囑</a:t>
            </a:r>
            <a:endParaRPr lang="en-US" sz="3500" dirty="0">
              <a:solidFill>
                <a:srgbClr val="FF0000"/>
              </a:solidFill>
              <a:latin typeface="KaiTi" panose="02010609060101010101" pitchFamily="49" charset="-122"/>
              <a:ea typeface="KaiTi" panose="02010609060101010101" pitchFamily="49" charset="-122"/>
            </a:endParaRPr>
          </a:p>
          <a:p>
            <a:pPr marL="0" indent="0">
              <a:buNone/>
            </a:pPr>
            <a:r>
              <a:rPr lang="zh-TW" altLang="en-US" sz="3500" dirty="0">
                <a:latin typeface="KaiTi" panose="02010609060101010101" pitchFamily="49" charset="-122"/>
                <a:ea typeface="KaiTi" panose="02010609060101010101" pitchFamily="49" charset="-122"/>
              </a:rPr>
              <a:t>夫妻離異的單親家庭，為了子女最大的福祉，應當盡力配合，讓子女仍然能夠在有父、有母的監督和培育下長大，在性別認同及模仿上得到充足的發展。千萬不要把兒女視作自己情感上的小丈夫或小妻子，會造成他們在心理性別上的困惑。多邀請異性的親友參與子女的成長，使他們有模仿的榜樣，也能有效地發展他們的心理性別認同。</a:t>
            </a:r>
            <a:endParaRPr lang="en-US" sz="35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36</a:t>
            </a:fld>
            <a:endParaRPr lang="en-US"/>
          </a:p>
        </p:txBody>
      </p:sp>
    </p:spTree>
    <p:extLst>
      <p:ext uri="{BB962C8B-B14F-4D97-AF65-F5344CB8AC3E}">
        <p14:creationId xmlns:p14="http://schemas.microsoft.com/office/powerpoint/2010/main" val="1512205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zh-TW" altLang="en-US" sz="3600" dirty="0">
                <a:latin typeface="KaiTi" panose="02010609060101010101" pitchFamily="49" charset="-122"/>
                <a:ea typeface="KaiTi" panose="02010609060101010101" pitchFamily="49" charset="-122"/>
              </a:rPr>
              <a:t>前言：</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一位曾經擔任</a:t>
            </a:r>
            <a:r>
              <a:rPr lang="en-US" sz="3600" dirty="0">
                <a:solidFill>
                  <a:srgbClr val="FF0000"/>
                </a:solidFill>
                <a:latin typeface="KaiTi" panose="02010609060101010101" pitchFamily="49" charset="-122"/>
                <a:ea typeface="KaiTi" panose="02010609060101010101" pitchFamily="49" charset="-122"/>
              </a:rPr>
              <a:t>SIECUS(</a:t>
            </a:r>
            <a:r>
              <a:rPr lang="zh-TW" altLang="en-US" sz="3600" dirty="0">
                <a:solidFill>
                  <a:srgbClr val="FF0000"/>
                </a:solidFill>
                <a:latin typeface="KaiTi" panose="02010609060101010101" pitchFamily="49" charset="-122"/>
                <a:ea typeface="KaiTi" panose="02010609060101010101" pitchFamily="49" charset="-122"/>
              </a:rPr>
              <a:t>美國性知識與性教育委員會</a:t>
            </a:r>
            <a:r>
              <a:rPr lang="en-US" sz="3600" dirty="0">
                <a:solidFill>
                  <a:srgbClr val="FF0000"/>
                </a:solidFill>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董事會主席的女士伊麗莎白</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施洛德曾提供以下的建議，給困惑的青少年：「唯一可以知道自己是否是同性戀或雙性戀的辦法，就是</a:t>
            </a:r>
            <a:r>
              <a:rPr lang="en-US" altLang="zh-TW"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實際去體驗，然後審慎反省這個經驗的結果，帶給你什麼樣的感覺。</a:t>
            </a:r>
            <a:r>
              <a:rPr lang="en-US" altLang="zh-TW"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a:t>
            </a:r>
            <a:r>
              <a:rPr lang="en-US" sz="3600" dirty="0">
                <a:latin typeface="KaiTi" panose="02010609060101010101" pitchFamily="49" charset="-122"/>
                <a:ea typeface="KaiTi" panose="02010609060101010101" pitchFamily="49" charset="-122"/>
              </a:rPr>
              <a:t> </a:t>
            </a:r>
            <a:r>
              <a:rPr lang="zh-TW" altLang="en-US" sz="3600" dirty="0">
                <a:latin typeface="KaiTi" panose="02010609060101010101" pitchFamily="49" charset="-122"/>
                <a:ea typeface="KaiTi" panose="02010609060101010101" pitchFamily="49" charset="-122"/>
              </a:rPr>
              <a:t>這是美國性教育所提供的資訊！家長們豈可放心地將教育子女性知識的機會，拱手交給這樣的機構與網站？因此，這一課將從人的生理性別、心理性別談起，到如何培育兒女性別自信。</a:t>
            </a:r>
            <a:endParaRPr lang="en-US" sz="3600" dirty="0">
              <a:latin typeface="KaiTi" panose="02010609060101010101" pitchFamily="49" charset="-122"/>
              <a:ea typeface="KaiTi" panose="02010609060101010101" pitchFamily="49" charset="-122"/>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4</a:t>
            </a:fld>
            <a:endParaRPr lang="en-US"/>
          </a:p>
        </p:txBody>
      </p:sp>
    </p:spTree>
    <p:extLst>
      <p:ext uri="{BB962C8B-B14F-4D97-AF65-F5344CB8AC3E}">
        <p14:creationId xmlns:p14="http://schemas.microsoft.com/office/powerpoint/2010/main" val="366897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心性發展是人格發展的重要一環，性是整全人格的一部分，兒童和青少年的心性發展 </a:t>
            </a:r>
            <a:r>
              <a:rPr lang="en-US" sz="3600" dirty="0">
                <a:latin typeface="KaiTi" panose="02010609060101010101" pitchFamily="49" charset="-122"/>
                <a:ea typeface="KaiTi" panose="02010609060101010101" pitchFamily="49" charset="-122"/>
              </a:rPr>
              <a:t>(psychosexual development) </a:t>
            </a:r>
            <a:r>
              <a:rPr lang="zh-CN" altLang="en-US" sz="3600" dirty="0">
                <a:latin typeface="KaiTi" panose="02010609060101010101" pitchFamily="49" charset="-122"/>
                <a:ea typeface="KaiTi" panose="02010609060101010101" pitchFamily="49" charset="-122"/>
              </a:rPr>
              <a:t>可分為三個階段：</a:t>
            </a:r>
            <a:r>
              <a:rPr lang="zh-CN" altLang="en-US" sz="3600" dirty="0">
                <a:solidFill>
                  <a:srgbClr val="FF0000"/>
                </a:solidFill>
                <a:latin typeface="KaiTi" panose="02010609060101010101" pitchFamily="49" charset="-122"/>
                <a:ea typeface="KaiTi" panose="02010609060101010101" pitchFamily="49" charset="-122"/>
              </a:rPr>
              <a:t>生理性別身份</a:t>
            </a:r>
            <a:r>
              <a:rPr lang="en-US" sz="3600" dirty="0">
                <a:solidFill>
                  <a:srgbClr val="FF0000"/>
                </a:solidFill>
                <a:latin typeface="KaiTi" panose="02010609060101010101" pitchFamily="49" charset="-122"/>
                <a:ea typeface="KaiTi" panose="02010609060101010101" pitchFamily="49" charset="-122"/>
              </a:rPr>
              <a:t> (biological sexual identity)</a:t>
            </a:r>
            <a:r>
              <a:rPr lang="zh-CN" altLang="en-US" sz="3600" dirty="0">
                <a:latin typeface="KaiTi" panose="02010609060101010101" pitchFamily="49" charset="-122"/>
                <a:ea typeface="KaiTi" panose="02010609060101010101" pitchFamily="49" charset="-122"/>
              </a:rPr>
              <a:t>，即出生的性別；</a:t>
            </a:r>
            <a:r>
              <a:rPr lang="zh-CN" altLang="en-US" sz="3600" dirty="0">
                <a:solidFill>
                  <a:srgbClr val="FF0000"/>
                </a:solidFill>
                <a:latin typeface="KaiTi" panose="02010609060101010101" pitchFamily="49" charset="-122"/>
                <a:ea typeface="KaiTi" panose="02010609060101010101" pitchFamily="49" charset="-122"/>
              </a:rPr>
              <a:t>心理性別身份</a:t>
            </a:r>
            <a:r>
              <a:rPr lang="en-US" sz="3600" dirty="0">
                <a:solidFill>
                  <a:srgbClr val="FF0000"/>
                </a:solidFill>
                <a:latin typeface="KaiTi" panose="02010609060101010101" pitchFamily="49" charset="-122"/>
                <a:ea typeface="KaiTi" panose="02010609060101010101" pitchFamily="49" charset="-122"/>
              </a:rPr>
              <a:t>(gender identity)</a:t>
            </a:r>
            <a:r>
              <a:rPr lang="zh-CN" altLang="en-US" sz="3600" dirty="0">
                <a:latin typeface="KaiTi" panose="02010609060101010101" pitchFamily="49" charset="-122"/>
                <a:ea typeface="KaiTi" panose="02010609060101010101" pitchFamily="49" charset="-122"/>
              </a:rPr>
              <a:t>：</a:t>
            </a:r>
            <a:r>
              <a:rPr lang="en-US" sz="3600" dirty="0">
                <a:latin typeface="KaiTi" panose="02010609060101010101" pitchFamily="49" charset="-122"/>
                <a:ea typeface="KaiTi" panose="02010609060101010101" pitchFamily="49" charset="-122"/>
              </a:rPr>
              <a:t>2</a:t>
            </a:r>
            <a:r>
              <a:rPr lang="zh-CN" altLang="en-US" sz="3600" dirty="0">
                <a:latin typeface="KaiTi" panose="02010609060101010101" pitchFamily="49" charset="-122"/>
                <a:ea typeface="KaiTi" panose="02010609060101010101" pitchFamily="49" charset="-122"/>
              </a:rPr>
              <a:t>至</a:t>
            </a:r>
            <a:r>
              <a:rPr lang="en-US" sz="3600" dirty="0">
                <a:latin typeface="KaiTi" panose="02010609060101010101" pitchFamily="49" charset="-122"/>
                <a:ea typeface="KaiTi" panose="02010609060101010101" pitchFamily="49" charset="-122"/>
              </a:rPr>
              <a:t>4</a:t>
            </a:r>
            <a:r>
              <a:rPr lang="zh-CN" altLang="en-US" sz="3600" dirty="0">
                <a:latin typeface="KaiTi" panose="02010609060101010101" pitchFamily="49" charset="-122"/>
                <a:ea typeface="KaiTi" panose="02010609060101010101" pitchFamily="49" charset="-122"/>
              </a:rPr>
              <a:t>歲，自覺所屬的性別；</a:t>
            </a:r>
            <a:r>
              <a:rPr lang="zh-CN" altLang="en-US" sz="3600" dirty="0">
                <a:solidFill>
                  <a:srgbClr val="FF0000"/>
                </a:solidFill>
                <a:latin typeface="KaiTi" panose="02010609060101010101" pitchFamily="49" charset="-122"/>
                <a:ea typeface="KaiTi" panose="02010609060101010101" pitchFamily="49" charset="-122"/>
              </a:rPr>
              <a:t>性傾向</a:t>
            </a:r>
            <a:r>
              <a:rPr lang="en-US" sz="3600" dirty="0">
                <a:solidFill>
                  <a:srgbClr val="FF0000"/>
                </a:solidFill>
                <a:latin typeface="KaiTi" panose="02010609060101010101" pitchFamily="49" charset="-122"/>
                <a:ea typeface="KaiTi" panose="02010609060101010101" pitchFamily="49" charset="-122"/>
              </a:rPr>
              <a:t>(sexual orientation)</a:t>
            </a:r>
            <a:r>
              <a:rPr lang="zh-CN" altLang="en-US" sz="3600" dirty="0">
                <a:solidFill>
                  <a:srgbClr val="FF0000"/>
                </a:solidFill>
                <a:latin typeface="KaiTi" panose="02010609060101010101" pitchFamily="49" charset="-122"/>
                <a:ea typeface="KaiTi" panose="02010609060101010101" pitchFamily="49" charset="-122"/>
              </a:rPr>
              <a:t>，</a:t>
            </a:r>
            <a:r>
              <a:rPr lang="en-US" sz="3600" dirty="0">
                <a:latin typeface="KaiTi" panose="02010609060101010101" pitchFamily="49" charset="-122"/>
                <a:ea typeface="KaiTi" panose="02010609060101010101" pitchFamily="49" charset="-122"/>
              </a:rPr>
              <a:t>10</a:t>
            </a:r>
            <a:r>
              <a:rPr lang="zh-CN" altLang="en-US" sz="3600" dirty="0">
                <a:latin typeface="KaiTi" panose="02010609060101010101" pitchFamily="49" charset="-122"/>
                <a:ea typeface="KaiTi" panose="02010609060101010101" pitchFamily="49" charset="-122"/>
              </a:rPr>
              <a:t>至</a:t>
            </a:r>
            <a:r>
              <a:rPr lang="en-US" sz="3600" dirty="0">
                <a:latin typeface="KaiTi" panose="02010609060101010101" pitchFamily="49" charset="-122"/>
                <a:ea typeface="KaiTi" panose="02010609060101010101" pitchFamily="49" charset="-122"/>
              </a:rPr>
              <a:t>14</a:t>
            </a:r>
            <a:r>
              <a:rPr lang="zh-TW" altLang="en-US" sz="3600" dirty="0">
                <a:latin typeface="KaiTi" panose="02010609060101010101" pitchFamily="49" charset="-122"/>
                <a:ea typeface="KaiTi" panose="02010609060101010101" pitchFamily="49" charset="-122"/>
              </a:rPr>
              <a:t>歲。</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5</a:t>
            </a:fld>
            <a:endParaRPr lang="en-US"/>
          </a:p>
        </p:txBody>
      </p:sp>
    </p:spTree>
    <p:extLst>
      <p:ext uri="{BB962C8B-B14F-4D97-AF65-F5344CB8AC3E}">
        <p14:creationId xmlns:p14="http://schemas.microsoft.com/office/powerpoint/2010/main" val="905174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以下</a:t>
            </a:r>
            <a:r>
              <a:rPr lang="en-US" sz="3600" dirty="0">
                <a:latin typeface="KaiTi" panose="02010609060101010101" pitchFamily="49" charset="-122"/>
                <a:ea typeface="KaiTi" panose="02010609060101010101" pitchFamily="49" charset="-122"/>
              </a:rPr>
              <a:t>a)</a:t>
            </a:r>
            <a:r>
              <a:rPr lang="zh-TW" altLang="en-US" sz="3600" dirty="0">
                <a:latin typeface="KaiTi" panose="02010609060101010101" pitchFamily="49" charset="-122"/>
                <a:ea typeface="KaiTi" panose="02010609060101010101" pitchFamily="49" charset="-122"/>
              </a:rPr>
              <a:t>、</a:t>
            </a:r>
            <a:r>
              <a:rPr lang="en-US" sz="3600" dirty="0">
                <a:latin typeface="KaiTi" panose="02010609060101010101" pitchFamily="49" charset="-122"/>
                <a:ea typeface="KaiTi" panose="02010609060101010101" pitchFamily="49" charset="-122"/>
              </a:rPr>
              <a:t>b)</a:t>
            </a:r>
            <a:r>
              <a:rPr lang="zh-TW" altLang="en-US" sz="3600" dirty="0">
                <a:latin typeface="KaiTi" panose="02010609060101010101" pitchFamily="49" charset="-122"/>
                <a:ea typeface="KaiTi" panose="02010609060101010101" pitchFamily="49" charset="-122"/>
              </a:rPr>
              <a:t>、</a:t>
            </a:r>
            <a:r>
              <a:rPr lang="en-US" sz="3600" dirty="0">
                <a:latin typeface="KaiTi" panose="02010609060101010101" pitchFamily="49" charset="-122"/>
                <a:ea typeface="KaiTi" panose="02010609060101010101" pitchFamily="49" charset="-122"/>
              </a:rPr>
              <a:t>c)</a:t>
            </a:r>
            <a:r>
              <a:rPr lang="zh-TW" altLang="en-US" sz="3600" dirty="0">
                <a:latin typeface="KaiTi" panose="02010609060101010101" pitchFamily="49" charset="-122"/>
                <a:ea typeface="KaiTi" panose="02010609060101010101" pitchFamily="49" charset="-122"/>
              </a:rPr>
              <a:t>三點的標題和簡短的說明，大多採用香港後同盟</a:t>
            </a:r>
            <a:r>
              <a:rPr lang="en-US" sz="3600" dirty="0">
                <a:latin typeface="KaiTi" panose="02010609060101010101" pitchFamily="49" charset="-122"/>
                <a:ea typeface="KaiTi" panose="02010609060101010101" pitchFamily="49" charset="-122"/>
              </a:rPr>
              <a:t>(Post Gay Alliance)</a:t>
            </a:r>
            <a:r>
              <a:rPr lang="zh-TW" altLang="en-US" sz="3600" dirty="0">
                <a:latin typeface="KaiTi" panose="02010609060101010101" pitchFamily="49" charset="-122"/>
                <a:ea typeface="KaiTi" panose="02010609060101010101" pitchFamily="49" charset="-122"/>
              </a:rPr>
              <a:t>所出的教育小冊子</a:t>
            </a:r>
            <a:r>
              <a:rPr lang="en-US" altLang="zh-TW"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打開「心性」的天空</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認識心性發展、跨性別認同與同性戀</a:t>
            </a:r>
            <a:r>
              <a:rPr lang="en-US" altLang="zh-TW"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，特此致謝。</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a) </a:t>
            </a:r>
            <a:r>
              <a:rPr lang="zh-TW" altLang="en-US" sz="3600" b="1" dirty="0">
                <a:solidFill>
                  <a:srgbClr val="FF0000"/>
                </a:solidFill>
                <a:latin typeface="KaiTi" panose="02010609060101010101" pitchFamily="49" charset="-122"/>
                <a:ea typeface="KaiTi" panose="02010609060101010101" pitchFamily="49" charset="-122"/>
              </a:rPr>
              <a:t>生理性別身份的賦予</a:t>
            </a:r>
            <a:r>
              <a:rPr lang="en-US" sz="3600" dirty="0">
                <a:solidFill>
                  <a:srgbClr val="FF0000"/>
                </a:solidFill>
                <a:latin typeface="KaiTi" panose="02010609060101010101" pitchFamily="49" charset="-122"/>
                <a:ea typeface="KaiTi" panose="02010609060101010101" pitchFamily="49" charset="-122"/>
              </a:rPr>
              <a:t>(</a:t>
            </a:r>
            <a:r>
              <a:rPr lang="en-US" sz="3600" b="1" dirty="0">
                <a:solidFill>
                  <a:srgbClr val="FF0000"/>
                </a:solidFill>
                <a:latin typeface="KaiTi" panose="02010609060101010101" pitchFamily="49" charset="-122"/>
                <a:ea typeface="KaiTi" panose="02010609060101010101" pitchFamily="49" charset="-122"/>
              </a:rPr>
              <a:t>2</a:t>
            </a:r>
            <a:r>
              <a:rPr lang="zh-TW" altLang="en-US" sz="3600" b="1" dirty="0">
                <a:solidFill>
                  <a:srgbClr val="FF0000"/>
                </a:solidFill>
                <a:latin typeface="KaiTi" panose="02010609060101010101" pitchFamily="49" charset="-122"/>
                <a:ea typeface="KaiTi" panose="02010609060101010101" pitchFamily="49" charset="-122"/>
              </a:rPr>
              <a:t>歲以前</a:t>
            </a:r>
            <a:r>
              <a:rPr lang="en-US" sz="3600" dirty="0">
                <a:solidFill>
                  <a:srgbClr val="FF0000"/>
                </a:solidFill>
                <a:latin typeface="KaiTi" panose="02010609060101010101" pitchFamily="49" charset="-122"/>
                <a:ea typeface="KaiTi" panose="02010609060101010101" pitchFamily="49" charset="-122"/>
              </a:rPr>
              <a:t>)</a:t>
            </a:r>
          </a:p>
          <a:p>
            <a:pPr marL="0" indent="0">
              <a:buNone/>
            </a:pPr>
            <a:r>
              <a:rPr lang="zh-TW" altLang="en-US" sz="3600" u="sng" dirty="0">
                <a:latin typeface="KaiTi" panose="02010609060101010101" pitchFamily="49" charset="-122"/>
                <a:ea typeface="KaiTi" panose="02010609060101010101" pitchFamily="49" charset="-122"/>
              </a:rPr>
              <a:t>出生時的性別，主要按性染色體或新生嬰兒的生理特徵而被賦予</a:t>
            </a:r>
            <a:r>
              <a:rPr lang="zh-TW" altLang="en-US" sz="3600" dirty="0">
                <a:latin typeface="KaiTi" panose="02010609060101010101" pitchFamily="49" charset="-122"/>
                <a:ea typeface="KaiTi" panose="02010609060101010101" pitchFamily="49" charset="-122"/>
              </a:rPr>
              <a:t>。性染色體</a:t>
            </a:r>
            <a:r>
              <a:rPr lang="en-US" sz="3600" dirty="0">
                <a:latin typeface="KaiTi" panose="02010609060101010101" pitchFamily="49" charset="-122"/>
                <a:ea typeface="KaiTi" panose="02010609060101010101" pitchFamily="49" charset="-122"/>
              </a:rPr>
              <a:t>XX</a:t>
            </a:r>
            <a:r>
              <a:rPr lang="zh-TW" altLang="en-US" sz="3600" dirty="0">
                <a:latin typeface="KaiTi" panose="02010609060101010101" pitchFamily="49" charset="-122"/>
                <a:ea typeface="KaiTi" panose="02010609060101010101" pitchFamily="49" charset="-122"/>
              </a:rPr>
              <a:t>者，生理性別為女嬰；</a:t>
            </a:r>
            <a:r>
              <a:rPr lang="en-US" sz="3600" dirty="0">
                <a:latin typeface="KaiTi" panose="02010609060101010101" pitchFamily="49" charset="-122"/>
                <a:ea typeface="KaiTi" panose="02010609060101010101" pitchFamily="49" charset="-122"/>
              </a:rPr>
              <a:t>YY</a:t>
            </a:r>
            <a:r>
              <a:rPr lang="zh-TW" altLang="en-US" sz="3600" dirty="0">
                <a:latin typeface="KaiTi" panose="02010609060101010101" pitchFamily="49" charset="-122"/>
                <a:ea typeface="KaiTi" panose="02010609060101010101" pitchFamily="49" charset="-122"/>
              </a:rPr>
              <a:t>者為男嬰。</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6</a:t>
            </a:fld>
            <a:endParaRPr lang="en-US"/>
          </a:p>
        </p:txBody>
      </p:sp>
    </p:spTree>
    <p:extLst>
      <p:ext uri="{BB962C8B-B14F-4D97-AF65-F5344CB8AC3E}">
        <p14:creationId xmlns:p14="http://schemas.microsoft.com/office/powerpoint/2010/main" val="2006360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b) </a:t>
            </a:r>
            <a:r>
              <a:rPr lang="zh-TW" altLang="en-US" sz="3600" b="1" dirty="0">
                <a:solidFill>
                  <a:srgbClr val="FF0000"/>
                </a:solidFill>
                <a:latin typeface="KaiTi" panose="02010609060101010101" pitchFamily="49" charset="-122"/>
                <a:ea typeface="KaiTi" panose="02010609060101010101" pitchFamily="49" charset="-122"/>
              </a:rPr>
              <a:t>建立心理性別身份</a:t>
            </a:r>
            <a:r>
              <a:rPr lang="en-US" sz="3600" b="1" dirty="0">
                <a:solidFill>
                  <a:srgbClr val="FF0000"/>
                </a:solidFill>
                <a:latin typeface="KaiTi" panose="02010609060101010101" pitchFamily="49" charset="-122"/>
                <a:ea typeface="KaiTi" panose="02010609060101010101" pitchFamily="49" charset="-122"/>
              </a:rPr>
              <a:t>(Gender identity)/</a:t>
            </a:r>
            <a:r>
              <a:rPr lang="zh-TW" altLang="en-US" sz="3600" b="1" dirty="0">
                <a:solidFill>
                  <a:srgbClr val="FF0000"/>
                </a:solidFill>
                <a:latin typeface="KaiTi" panose="02010609060101010101" pitchFamily="49" charset="-122"/>
                <a:ea typeface="KaiTi" panose="02010609060101010101" pitchFamily="49" charset="-122"/>
              </a:rPr>
              <a:t>性別認同</a:t>
            </a:r>
            <a:r>
              <a:rPr lang="en-US" sz="3600" b="1" dirty="0">
                <a:solidFill>
                  <a:srgbClr val="FF0000"/>
                </a:solidFill>
                <a:latin typeface="KaiTi" panose="02010609060101010101" pitchFamily="49" charset="-122"/>
                <a:ea typeface="KaiTi" panose="02010609060101010101" pitchFamily="49" charset="-122"/>
              </a:rPr>
              <a:t>(Gender Identification)</a:t>
            </a:r>
            <a:r>
              <a:rPr lang="zh-CN" altLang="en-US" sz="3600" b="1" dirty="0">
                <a:solidFill>
                  <a:srgbClr val="FF0000"/>
                </a:solidFill>
                <a:latin typeface="KaiTi" panose="02010609060101010101" pitchFamily="49" charset="-122"/>
                <a:ea typeface="KaiTi" panose="02010609060101010101" pitchFamily="49" charset="-122"/>
              </a:rPr>
              <a:t>的階段</a:t>
            </a:r>
            <a:endParaRPr lang="en-US" sz="3600" dirty="0">
              <a:solidFill>
                <a:srgbClr val="FF0000"/>
              </a:solidFill>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(1) 2-4</a:t>
            </a:r>
            <a:r>
              <a:rPr lang="zh-TW" altLang="en-US" sz="3600" b="1" dirty="0">
                <a:latin typeface="KaiTi" panose="02010609060101010101" pitchFamily="49" charset="-122"/>
                <a:ea typeface="KaiTi" panose="02010609060101010101" pitchFamily="49" charset="-122"/>
              </a:rPr>
              <a:t>歲：萌芽期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這一階段可分為兩個層次：一是孩子自覺是男生或女生；一是自覺擁有男性特質</a:t>
            </a:r>
            <a:r>
              <a:rPr lang="en-US" sz="3600" dirty="0">
                <a:latin typeface="KaiTi" panose="02010609060101010101" pitchFamily="49" charset="-122"/>
                <a:ea typeface="KaiTi" panose="02010609060101010101" pitchFamily="49" charset="-122"/>
              </a:rPr>
              <a:t>(masculinity)</a:t>
            </a:r>
            <a:r>
              <a:rPr lang="zh-TW" altLang="en-US" sz="3600" dirty="0">
                <a:latin typeface="KaiTi" panose="02010609060101010101" pitchFamily="49" charset="-122"/>
                <a:ea typeface="KaiTi" panose="02010609060101010101" pitchFamily="49" charset="-122"/>
              </a:rPr>
              <a:t>或女性特質</a:t>
            </a:r>
            <a:r>
              <a:rPr lang="en-US" sz="3600" dirty="0">
                <a:latin typeface="KaiTi" panose="02010609060101010101" pitchFamily="49" charset="-122"/>
                <a:ea typeface="KaiTi" panose="02010609060101010101" pitchFamily="49" charset="-122"/>
              </a:rPr>
              <a:t>(Femininity)</a:t>
            </a:r>
            <a:r>
              <a:rPr lang="zh-TW" altLang="en-US" sz="3600" dirty="0">
                <a:latin typeface="KaiTi" panose="02010609060101010101" pitchFamily="49" charset="-122"/>
                <a:ea typeface="KaiTi" panose="02010609060101010101" pitchFamily="49" charset="-122"/>
              </a:rPr>
              <a:t>。根據精神疾病診斷準則手冊第五版</a:t>
            </a:r>
            <a:r>
              <a:rPr lang="en-US" sz="3600" dirty="0">
                <a:latin typeface="KaiTi" panose="02010609060101010101" pitchFamily="49" charset="-122"/>
                <a:ea typeface="KaiTi" panose="02010609060101010101" pitchFamily="49" charset="-122"/>
              </a:rPr>
              <a:t>(DSM-5</a:t>
            </a:r>
            <a:r>
              <a:rPr lang="zh-TW" altLang="en-US" sz="3600" dirty="0">
                <a:latin typeface="KaiTi" panose="02010609060101010101" pitchFamily="49" charset="-122"/>
                <a:ea typeface="KaiTi" panose="02010609060101010101" pitchFamily="49" charset="-122"/>
              </a:rPr>
              <a:t>，</a:t>
            </a:r>
            <a:r>
              <a:rPr lang="en-US" sz="3600" dirty="0">
                <a:latin typeface="KaiTi" panose="02010609060101010101" pitchFamily="49" charset="-122"/>
                <a:ea typeface="KaiTi" panose="02010609060101010101" pitchFamily="49" charset="-122"/>
              </a:rPr>
              <a:t>451</a:t>
            </a:r>
            <a:r>
              <a:rPr lang="zh-TW" altLang="en-US" sz="3600" dirty="0">
                <a:latin typeface="KaiTi" panose="02010609060101010101" pitchFamily="49" charset="-122"/>
                <a:ea typeface="KaiTi" panose="02010609060101010101" pitchFamily="49" charset="-122"/>
              </a:rPr>
              <a:t>頁</a:t>
            </a:r>
            <a:r>
              <a:rPr lang="en-US" sz="3600" dirty="0">
                <a:latin typeface="KaiTi" panose="02010609060101010101" pitchFamily="49" charset="-122"/>
                <a:ea typeface="KaiTi" panose="02010609060101010101" pitchFamily="49" charset="-122"/>
              </a:rPr>
              <a:t>)</a:t>
            </a:r>
            <a:r>
              <a:rPr lang="zh-TW" altLang="en-US" sz="3600" dirty="0">
                <a:latin typeface="KaiTi" panose="02010609060101010101" pitchFamily="49" charset="-122"/>
                <a:ea typeface="KaiTi" panose="02010609060101010101" pitchFamily="49" charset="-122"/>
              </a:rPr>
              <a:t>指出：「心理性別是因各種生理、心理和人際關係的因素互動形成」。</a:t>
            </a:r>
            <a:endParaRPr lang="en-US" sz="36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7</a:t>
            </a:fld>
            <a:endParaRPr lang="en-US"/>
          </a:p>
        </p:txBody>
      </p:sp>
    </p:spTree>
    <p:extLst>
      <p:ext uri="{BB962C8B-B14F-4D97-AF65-F5344CB8AC3E}">
        <p14:creationId xmlns:p14="http://schemas.microsoft.com/office/powerpoint/2010/main" val="3330725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500" b="1" dirty="0">
                <a:latin typeface="KaiTi" panose="02010609060101010101" pitchFamily="49" charset="-122"/>
                <a:ea typeface="KaiTi" panose="02010609060101010101" pitchFamily="49" charset="-122"/>
              </a:rPr>
              <a:t>1. </a:t>
            </a:r>
            <a:r>
              <a:rPr lang="zh-CN" altLang="en-US" sz="3500" b="1" dirty="0">
                <a:latin typeface="KaiTi" panose="02010609060101010101" pitchFamily="49" charset="-122"/>
                <a:ea typeface="KaiTi" panose="02010609060101010101" pitchFamily="49" charset="-122"/>
              </a:rPr>
              <a:t>心性發展的階段</a:t>
            </a:r>
            <a:endParaRPr lang="en-US" sz="3500" dirty="0">
              <a:latin typeface="KaiTi" panose="02010609060101010101" pitchFamily="49" charset="-122"/>
              <a:ea typeface="KaiTi" panose="02010609060101010101" pitchFamily="49" charset="-122"/>
            </a:endParaRPr>
          </a:p>
          <a:p>
            <a:pPr marL="0" indent="0">
              <a:buNone/>
            </a:pPr>
            <a:r>
              <a:rPr lang="en-US" sz="3500" b="1" dirty="0">
                <a:latin typeface="KaiTi" panose="02010609060101010101" pitchFamily="49" charset="-122"/>
                <a:ea typeface="KaiTi" panose="02010609060101010101" pitchFamily="49" charset="-122"/>
              </a:rPr>
              <a:t>b) </a:t>
            </a:r>
            <a:r>
              <a:rPr lang="zh-TW" altLang="en-US" sz="3500" b="1" dirty="0">
                <a:latin typeface="KaiTi" panose="02010609060101010101" pitchFamily="49" charset="-122"/>
                <a:ea typeface="KaiTi" panose="02010609060101010101" pitchFamily="49" charset="-122"/>
              </a:rPr>
              <a:t>建立心理性別身份</a:t>
            </a:r>
            <a:r>
              <a:rPr lang="en-US" sz="3500" b="1" dirty="0">
                <a:latin typeface="KaiTi" panose="02010609060101010101" pitchFamily="49" charset="-122"/>
                <a:ea typeface="KaiTi" panose="02010609060101010101" pitchFamily="49" charset="-122"/>
              </a:rPr>
              <a:t>(Gender identity)/</a:t>
            </a:r>
            <a:r>
              <a:rPr lang="zh-TW" altLang="en-US" sz="3500" b="1" dirty="0">
                <a:latin typeface="KaiTi" panose="02010609060101010101" pitchFamily="49" charset="-122"/>
                <a:ea typeface="KaiTi" panose="02010609060101010101" pitchFamily="49" charset="-122"/>
              </a:rPr>
              <a:t>性別認同</a:t>
            </a:r>
            <a:r>
              <a:rPr lang="en-US" sz="3500" b="1" dirty="0">
                <a:latin typeface="KaiTi" panose="02010609060101010101" pitchFamily="49" charset="-122"/>
                <a:ea typeface="KaiTi" panose="02010609060101010101" pitchFamily="49" charset="-122"/>
              </a:rPr>
              <a:t>(Gender Identification)</a:t>
            </a:r>
            <a:r>
              <a:rPr lang="zh-CN" altLang="en-US" sz="3500" b="1" dirty="0">
                <a:latin typeface="KaiTi" panose="02010609060101010101" pitchFamily="49" charset="-122"/>
                <a:ea typeface="KaiTi" panose="02010609060101010101" pitchFamily="49" charset="-122"/>
              </a:rPr>
              <a:t>的階段</a:t>
            </a:r>
            <a:endParaRPr lang="en-US" sz="3500" dirty="0">
              <a:latin typeface="KaiTi" panose="02010609060101010101" pitchFamily="49" charset="-122"/>
              <a:ea typeface="KaiTi" panose="02010609060101010101" pitchFamily="49" charset="-122"/>
            </a:endParaRPr>
          </a:p>
          <a:p>
            <a:pPr marL="0" indent="0">
              <a:buNone/>
            </a:pPr>
            <a:r>
              <a:rPr lang="en-US" sz="3500" b="1" dirty="0">
                <a:latin typeface="KaiTi" panose="02010609060101010101" pitchFamily="49" charset="-122"/>
                <a:ea typeface="KaiTi" panose="02010609060101010101" pitchFamily="49" charset="-122"/>
              </a:rPr>
              <a:t>(1) 2-4</a:t>
            </a:r>
            <a:r>
              <a:rPr lang="zh-TW" altLang="en-US" sz="3500" b="1" dirty="0">
                <a:latin typeface="KaiTi" panose="02010609060101010101" pitchFamily="49" charset="-122"/>
                <a:ea typeface="KaiTi" panose="02010609060101010101" pitchFamily="49" charset="-122"/>
              </a:rPr>
              <a:t>歲：萌芽期</a:t>
            </a:r>
            <a:endParaRPr lang="en-US" sz="3500" dirty="0">
              <a:latin typeface="KaiTi" panose="02010609060101010101" pitchFamily="49" charset="-122"/>
              <a:ea typeface="KaiTi" panose="02010609060101010101" pitchFamily="49" charset="-122"/>
            </a:endParaRPr>
          </a:p>
          <a:p>
            <a:pPr marL="0" indent="0">
              <a:buNone/>
            </a:pPr>
            <a:r>
              <a:rPr lang="zh-TW" altLang="en-US" sz="3500" dirty="0">
                <a:latin typeface="KaiTi" panose="02010609060101010101" pitchFamily="49" charset="-122"/>
                <a:ea typeface="KaiTi" panose="02010609060101010101" pitchFamily="49" charset="-122"/>
              </a:rPr>
              <a:t>黃偉康博士將</a:t>
            </a:r>
            <a:r>
              <a:rPr lang="en-US" sz="3500" dirty="0">
                <a:latin typeface="KaiTi" panose="02010609060101010101" pitchFamily="49" charset="-122"/>
                <a:ea typeface="KaiTi" panose="02010609060101010101" pitchFamily="49" charset="-122"/>
              </a:rPr>
              <a:t>0-4</a:t>
            </a:r>
            <a:r>
              <a:rPr lang="zh-TW" altLang="en-US" sz="3500" dirty="0">
                <a:latin typeface="KaiTi" panose="02010609060101010101" pitchFamily="49" charset="-122"/>
                <a:ea typeface="KaiTi" panose="02010609060101010101" pitchFamily="49" charset="-122"/>
              </a:rPr>
              <a:t>歲歸納為性別身份形成的第一階段，稱為「同性父母的依附」。通常嬰孩出生後，最主要的照顧者是他的母親。若他與母親分離，無法與父親或母親連結，便會造成情感孤立的危機。例如母親再度懷孕，或者需要臥床休息、或有產後憂鬱症、或這孩子的性別不合她的期望、或將幼兒託付保姆或隔代教養等等，令他無法與父母有親密的連結。</a:t>
            </a:r>
            <a:endParaRPr lang="en-US" sz="3500" dirty="0">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8</a:t>
            </a:fld>
            <a:endParaRPr lang="en-US"/>
          </a:p>
        </p:txBody>
      </p:sp>
    </p:spTree>
    <p:extLst>
      <p:ext uri="{BB962C8B-B14F-4D97-AF65-F5344CB8AC3E}">
        <p14:creationId xmlns:p14="http://schemas.microsoft.com/office/powerpoint/2010/main" val="3461178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270"/>
          </a:xfrm>
        </p:spPr>
        <p:txBody>
          <a:bodyPr>
            <a:normAutofit fontScale="90000"/>
          </a:bodyPr>
          <a:lstStyle/>
          <a:p>
            <a:pPr algn="ctr"/>
            <a:r>
              <a:rPr lang="en-US" sz="3600" dirty="0">
                <a:solidFill>
                  <a:schemeClr val="tx1"/>
                </a:solidFill>
                <a:latin typeface="DFKai-SB" panose="03000509000000000000" pitchFamily="65" charset="-120"/>
                <a:ea typeface="DFKai-SB" panose="03000509000000000000" pitchFamily="65" charset="-120"/>
              </a:rPr>
              <a:t> </a:t>
            </a:r>
            <a:endParaRPr lang="en-US" sz="3600" b="1" dirty="0">
              <a:solidFill>
                <a:schemeClr val="tx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KaiTi" panose="02010609060101010101" pitchFamily="49" charset="-122"/>
                <a:ea typeface="KaiTi" panose="02010609060101010101" pitchFamily="49" charset="-122"/>
              </a:rPr>
              <a:t>1. </a:t>
            </a:r>
            <a:r>
              <a:rPr lang="zh-CN" altLang="en-US" sz="3600" b="1" dirty="0">
                <a:latin typeface="KaiTi" panose="02010609060101010101" pitchFamily="49" charset="-122"/>
                <a:ea typeface="KaiTi" panose="02010609060101010101" pitchFamily="49" charset="-122"/>
              </a:rPr>
              <a:t>心性發展的階段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b) </a:t>
            </a:r>
            <a:r>
              <a:rPr lang="zh-TW" altLang="en-US" sz="3600" b="1" dirty="0">
                <a:latin typeface="KaiTi" panose="02010609060101010101" pitchFamily="49" charset="-122"/>
                <a:ea typeface="KaiTi" panose="02010609060101010101" pitchFamily="49" charset="-122"/>
              </a:rPr>
              <a:t>建立心理性別身份</a:t>
            </a:r>
            <a:r>
              <a:rPr lang="en-US" sz="3600" b="1" dirty="0">
                <a:latin typeface="KaiTi" panose="02010609060101010101" pitchFamily="49" charset="-122"/>
                <a:ea typeface="KaiTi" panose="02010609060101010101" pitchFamily="49" charset="-122"/>
              </a:rPr>
              <a:t>(Gender identity)/</a:t>
            </a:r>
            <a:r>
              <a:rPr lang="zh-TW" altLang="en-US" sz="3600" b="1" dirty="0">
                <a:latin typeface="KaiTi" panose="02010609060101010101" pitchFamily="49" charset="-122"/>
                <a:ea typeface="KaiTi" panose="02010609060101010101" pitchFamily="49" charset="-122"/>
              </a:rPr>
              <a:t>性別認同</a:t>
            </a:r>
            <a:r>
              <a:rPr lang="en-US" sz="3600" b="1" dirty="0">
                <a:latin typeface="KaiTi" panose="02010609060101010101" pitchFamily="49" charset="-122"/>
                <a:ea typeface="KaiTi" panose="02010609060101010101" pitchFamily="49" charset="-122"/>
              </a:rPr>
              <a:t>(Gender Identification)</a:t>
            </a:r>
            <a:r>
              <a:rPr lang="zh-CN" altLang="en-US" sz="3600" b="1" dirty="0">
                <a:latin typeface="KaiTi" panose="02010609060101010101" pitchFamily="49" charset="-122"/>
                <a:ea typeface="KaiTi" panose="02010609060101010101" pitchFamily="49" charset="-122"/>
              </a:rPr>
              <a:t>的階段</a:t>
            </a:r>
            <a:endParaRPr lang="en-US" sz="3600" dirty="0">
              <a:latin typeface="KaiTi" panose="02010609060101010101" pitchFamily="49" charset="-122"/>
              <a:ea typeface="KaiTi" panose="02010609060101010101" pitchFamily="49" charset="-122"/>
            </a:endParaRPr>
          </a:p>
          <a:p>
            <a:pPr marL="0" indent="0">
              <a:buNone/>
            </a:pPr>
            <a:r>
              <a:rPr lang="en-US" sz="3600" b="1" dirty="0">
                <a:latin typeface="KaiTi" panose="02010609060101010101" pitchFamily="49" charset="-122"/>
                <a:ea typeface="KaiTi" panose="02010609060101010101" pitchFamily="49" charset="-122"/>
              </a:rPr>
              <a:t>(1) 2-4</a:t>
            </a:r>
            <a:r>
              <a:rPr lang="zh-TW" altLang="en-US" sz="3600" b="1" dirty="0">
                <a:latin typeface="KaiTi" panose="02010609060101010101" pitchFamily="49" charset="-122"/>
                <a:ea typeface="KaiTi" panose="02010609060101010101" pitchFamily="49" charset="-122"/>
              </a:rPr>
              <a:t>歲：萌芽期</a:t>
            </a:r>
            <a:endParaRPr lang="en-US" sz="3600" dirty="0">
              <a:latin typeface="KaiTi" panose="02010609060101010101" pitchFamily="49" charset="-122"/>
              <a:ea typeface="KaiTi" panose="02010609060101010101" pitchFamily="49" charset="-122"/>
            </a:endParaRPr>
          </a:p>
          <a:p>
            <a:pPr marL="0" indent="0">
              <a:buNone/>
            </a:pPr>
            <a:r>
              <a:rPr lang="zh-TW" altLang="en-US" sz="3600" dirty="0">
                <a:latin typeface="KaiTi" panose="02010609060101010101" pitchFamily="49" charset="-122"/>
                <a:ea typeface="KaiTi" panose="02010609060101010101" pitchFamily="49" charset="-122"/>
              </a:rPr>
              <a:t>這種現象對男孩的影響特別大，因為兒童照顧者多為女性，使男孩較難建立與男性的關係，那是增強陽剛氣質所須的。所以心理學家</a:t>
            </a:r>
            <a:r>
              <a:rPr lang="en-US" sz="3600" dirty="0">
                <a:latin typeface="KaiTi" panose="02010609060101010101" pitchFamily="49" charset="-122"/>
                <a:ea typeface="KaiTi" panose="02010609060101010101" pitchFamily="49" charset="-122"/>
              </a:rPr>
              <a:t>James Dobson</a:t>
            </a:r>
            <a:r>
              <a:rPr lang="zh-TW" altLang="en-US" sz="3600" dirty="0">
                <a:latin typeface="KaiTi" panose="02010609060101010101" pitchFamily="49" charset="-122"/>
                <a:ea typeface="KaiTi" panose="02010609060101010101" pitchFamily="49" charset="-122"/>
              </a:rPr>
              <a:t>曾說</a:t>
            </a:r>
            <a:r>
              <a:rPr lang="zh-TW" altLang="en-US" sz="3600" dirty="0">
                <a:solidFill>
                  <a:srgbClr val="0070C0"/>
                </a:solidFill>
                <a:latin typeface="KaiTi" panose="02010609060101010101" pitchFamily="49" charset="-122"/>
                <a:ea typeface="KaiTi" panose="02010609060101010101" pitchFamily="49" charset="-122"/>
              </a:rPr>
              <a:t>：「母親養大男孩，父親養大男人。」</a:t>
            </a:r>
            <a:endParaRPr lang="en-US" sz="3600" dirty="0">
              <a:solidFill>
                <a:srgbClr val="0070C0"/>
              </a:solidFill>
              <a:latin typeface="KaiTi" panose="02010609060101010101" pitchFamily="49" charset="-122"/>
              <a:ea typeface="KaiTi" panose="02010609060101010101" pitchFamily="49" charset="-122"/>
            </a:endParaRPr>
          </a:p>
        </p:txBody>
      </p:sp>
      <p:sp>
        <p:nvSpPr>
          <p:cNvPr id="8" name="Rectangle 1">
            <a:extLst>
              <a:ext uri="{FF2B5EF4-FFF2-40B4-BE49-F238E27FC236}">
                <a16:creationId xmlns:a16="http://schemas.microsoft.com/office/drawing/2014/main" xmlns="" id="{C7CF07C8-3D2A-4BE3-AB47-2027185A3F7E}"/>
              </a:ext>
            </a:extLst>
          </p:cNvPr>
          <p:cNvSpPr>
            <a:spLocks noChangeArrowheads="1"/>
          </p:cNvSpPr>
          <p:nvPr/>
        </p:nvSpPr>
        <p:spPr bwMode="auto">
          <a:xfrm>
            <a:off x="1822450" y="2781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76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1"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MingLiU" panose="02020509000000000000" pitchFamily="49" charset="-120"/>
              </a:rPr>
              <a:t> </a:t>
            </a:r>
            <a:endParaRPr kumimoji="0" lang="en-US" altLang="zh-TW" sz="800" b="0" i="0" u="none" strike="noStrike" cap="none" normalizeH="0" baseline="0">
              <a:ln>
                <a:noFill/>
              </a:ln>
              <a:solidFill>
                <a:schemeClr val="tx1"/>
              </a:solidFill>
              <a:effectLst/>
            </a:endParaRPr>
          </a:p>
          <a:p>
            <a:pPr marL="0" marR="0" lvl="0" indent="347663" algn="l" defTabSz="914400" rtl="0" eaLnBrk="0" fontAlgn="base" latinLnBrk="0" hangingPunct="0">
              <a:lnSpc>
                <a:spcPct val="100000"/>
              </a:lnSpc>
              <a:spcBef>
                <a:spcPct val="0"/>
              </a:spcBef>
              <a:spcAft>
                <a:spcPct val="0"/>
              </a:spcAft>
              <a:buClrTx/>
              <a:buSzTx/>
              <a:buFontTx/>
              <a:buNone/>
              <a:tabLst/>
            </a:pPr>
            <a:r>
              <a:rPr kumimoji="0" lang="en-US" altLang="zh-TW" sz="1200" b="0" i="0" u="none" strike="noStrike" cap="none" normalizeH="0" baseline="0">
                <a:ln>
                  <a:noFill/>
                </a:ln>
                <a:solidFill>
                  <a:srgbClr val="000000"/>
                </a:solidFill>
                <a:effectLst/>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95AAA0EE-04A3-4A63-922A-8F62144B8412}" type="slidenum">
              <a:rPr lang="en-US" smtClean="0"/>
              <a:pPr/>
              <a:t>9</a:t>
            </a:fld>
            <a:endParaRPr lang="en-US"/>
          </a:p>
        </p:txBody>
      </p:sp>
    </p:spTree>
    <p:extLst>
      <p:ext uri="{BB962C8B-B14F-4D97-AF65-F5344CB8AC3E}">
        <p14:creationId xmlns:p14="http://schemas.microsoft.com/office/powerpoint/2010/main" val="10701635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64431</TotalTime>
  <Words>5721</Words>
  <Application>Microsoft Office PowerPoint</Application>
  <PresentationFormat>On-screen Show (4:3)</PresentationFormat>
  <Paragraphs>263</Paragraphs>
  <Slides>36</Slides>
  <Notes>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Flow</vt:lpstr>
      <vt:lpstr>教會的同性戀事工教師版</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得救的確據(1)</dc:title>
  <dc:creator>Jane Yang</dc:creator>
  <cp:lastModifiedBy>Christine Chiang</cp:lastModifiedBy>
  <cp:revision>1203</cp:revision>
  <dcterms:created xsi:type="dcterms:W3CDTF">2015-01-17T23:00:25Z</dcterms:created>
  <dcterms:modified xsi:type="dcterms:W3CDTF">2018-09-14T23:52:15Z</dcterms:modified>
</cp:coreProperties>
</file>