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3" r:id="rId9"/>
    <p:sldId id="264" r:id="rId10"/>
    <p:sldId id="269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04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3157808-41A8-4994-B6F4-5AEAC0DFDF12}" type="datetimeFigureOut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E0DE250-5177-438F-A49B-49808D87DC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/>
              <a:t>教</a:t>
            </a:r>
            <a:r>
              <a:rPr lang="zh-CN" altLang="en-US" sz="4400" dirty="0" smtClean="0"/>
              <a:t>會衝突的處理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zh-CN" altLang="en-US" dirty="0" smtClean="0"/>
              <a:t>顧國興</a:t>
            </a:r>
            <a:r>
              <a:rPr lang="en-US" altLang="zh-CN" dirty="0" smtClean="0"/>
              <a:t>&amp;</a:t>
            </a:r>
            <a:r>
              <a:rPr lang="zh-CN" altLang="en-US" dirty="0" smtClean="0"/>
              <a:t>張磊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384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7024744" cy="1143000"/>
          </a:xfrm>
        </p:spPr>
        <p:txBody>
          <a:bodyPr/>
          <a:lstStyle/>
          <a:p>
            <a:r>
              <a:rPr lang="zh-CN" altLang="en-US" dirty="0" smtClean="0"/>
              <a:t>應對衝突應有的態度和方法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1200"/>
            <a:ext cx="6777317" cy="4038600"/>
          </a:xfrm>
        </p:spPr>
        <p:txBody>
          <a:bodyPr>
            <a:noAutofit/>
          </a:bodyPr>
          <a:lstStyle/>
          <a:p>
            <a:r>
              <a:rPr lang="en-US" altLang="zh-CN" sz="3200" dirty="0" smtClean="0"/>
              <a:t> </a:t>
            </a:r>
            <a:r>
              <a:rPr lang="zh-CN" altLang="en-US" sz="3200" dirty="0" smtClean="0"/>
              <a:t>衝突肯定會有，這是教會領導者，特別是傳道人所免不了的，是</a:t>
            </a:r>
            <a:r>
              <a:rPr lang="zh-CN" altLang="en-US" sz="3200" b="1" dirty="0" smtClean="0"/>
              <a:t>我們蒙召從事教會事工的一部分</a:t>
            </a:r>
            <a:r>
              <a:rPr lang="zh-CN" altLang="en-US" sz="3200" dirty="0" smtClean="0"/>
              <a:t>（蘇文隆牧師</a:t>
            </a:r>
            <a:r>
              <a:rPr lang="en-US" altLang="zh-CN" sz="3200" dirty="0" smtClean="0"/>
              <a:t> </a:t>
            </a:r>
            <a:r>
              <a:rPr lang="zh-CN" altLang="en-US" sz="3200" dirty="0" smtClean="0"/>
              <a:t>）。</a:t>
            </a:r>
            <a:endParaRPr lang="en-US" altLang="zh-CN" sz="3200" dirty="0" smtClean="0"/>
          </a:p>
          <a:p>
            <a:r>
              <a:rPr lang="zh-CN" altLang="en-US" sz="3200" dirty="0" smtClean="0"/>
              <a:t>態度：積極和消極 ；</a:t>
            </a:r>
            <a:endParaRPr lang="en-US" altLang="zh-CN" sz="3200" dirty="0" smtClean="0"/>
          </a:p>
          <a:p>
            <a:r>
              <a:rPr lang="zh-CN" altLang="en-US" sz="3200" dirty="0" smtClean="0"/>
              <a:t>方法：找到產生衝突的原因，根據聖經原則，找到解決問題的方法，或者找到逐步減少衝突的途徑。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6741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聖經的原則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sz="3200" dirty="0" smtClean="0"/>
              <a:t>弗 </a:t>
            </a:r>
            <a:r>
              <a:rPr lang="en-US" altLang="zh-CN" sz="3200" dirty="0" smtClean="0"/>
              <a:t>4</a:t>
            </a:r>
            <a:r>
              <a:rPr lang="zh-CN" altLang="en-US" sz="3200" dirty="0" smtClean="0"/>
              <a:t>：</a:t>
            </a:r>
            <a:r>
              <a:rPr lang="en-US" altLang="zh-CN" sz="3200" dirty="0" smtClean="0"/>
              <a:t>1-16 </a:t>
            </a:r>
            <a:r>
              <a:rPr lang="zh-CN" altLang="en-US" sz="3200" dirty="0" smtClean="0"/>
              <a:t>的一些教導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2800" dirty="0" smtClean="0"/>
              <a:t>                </a:t>
            </a:r>
            <a:r>
              <a:rPr lang="zh-CN" altLang="en-US" sz="2800" dirty="0" smtClean="0"/>
              <a:t>態度</a:t>
            </a:r>
            <a:endParaRPr lang="en-US" altLang="zh-CN" sz="2800" dirty="0" smtClean="0"/>
          </a:p>
          <a:p>
            <a:r>
              <a:rPr lang="en-US" altLang="zh-CN" sz="2800" dirty="0" smtClean="0"/>
              <a:t>1. </a:t>
            </a:r>
            <a:r>
              <a:rPr lang="zh-CN" altLang="en-US" sz="2800" dirty="0" smtClean="0"/>
              <a:t>生命</a:t>
            </a:r>
            <a:r>
              <a:rPr lang="en-US" altLang="zh-CN" sz="2800" dirty="0" smtClean="0"/>
              <a:t>-</a:t>
            </a:r>
            <a:r>
              <a:rPr lang="zh-CN" altLang="en-US" sz="2800" dirty="0" smtClean="0"/>
              <a:t>與蒙召的恩相稱</a:t>
            </a:r>
            <a:r>
              <a:rPr lang="en-US" altLang="zh-CN" sz="2800" dirty="0" smtClean="0"/>
              <a:t>-</a:t>
            </a:r>
            <a:r>
              <a:rPr lang="zh-CN" altLang="en-US" sz="2800" b="1" dirty="0" smtClean="0"/>
              <a:t>生命很重要</a:t>
            </a:r>
            <a:endParaRPr lang="en-US" altLang="zh-CN" sz="2800" b="1" dirty="0" smtClean="0"/>
          </a:p>
          <a:p>
            <a:pPr>
              <a:buNone/>
            </a:pPr>
            <a:r>
              <a:rPr lang="zh-CN" altLang="en-US" sz="2800" dirty="0" smtClean="0"/>
              <a:t>     謙虛，溫柔，忍耐</a:t>
            </a:r>
            <a:endParaRPr lang="en-US" altLang="zh-CN" sz="2800" dirty="0" smtClean="0"/>
          </a:p>
          <a:p>
            <a:pPr>
              <a:buNone/>
            </a:pPr>
            <a:endParaRPr lang="en-US" altLang="zh-CN" sz="2800" dirty="0" smtClean="0"/>
          </a:p>
          <a:p>
            <a:r>
              <a:rPr lang="en-US" altLang="zh-CN" sz="2800" dirty="0" smtClean="0"/>
              <a:t>2. </a:t>
            </a:r>
            <a:r>
              <a:rPr lang="zh-CN" altLang="en-US" sz="2800" dirty="0" smtClean="0"/>
              <a:t>成全聖徒</a:t>
            </a:r>
            <a:endParaRPr lang="en-US" altLang="zh-CN" sz="2800" dirty="0" smtClean="0"/>
          </a:p>
          <a:p>
            <a:endParaRPr lang="en-US" sz="2800" dirty="0" smtClean="0"/>
          </a:p>
          <a:p>
            <a:r>
              <a:rPr lang="en-US" altLang="zh-CN" sz="2800" dirty="0" smtClean="0"/>
              <a:t>3. </a:t>
            </a:r>
            <a:r>
              <a:rPr lang="zh-CN" altLang="en-US" sz="2800" dirty="0" smtClean="0"/>
              <a:t>用愛心說誠實話（用愛表達真理）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2800" dirty="0" smtClean="0"/>
              <a:t>                    方法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2800" dirty="0" smtClean="0"/>
              <a:t>1</a:t>
            </a:r>
            <a:r>
              <a:rPr lang="en-US" altLang="zh-CN" sz="2800" dirty="0"/>
              <a:t> </a:t>
            </a:r>
            <a:r>
              <a:rPr lang="en-US" altLang="zh-CN" sz="2800" dirty="0" smtClean="0"/>
              <a:t>   </a:t>
            </a:r>
            <a:r>
              <a:rPr lang="zh-CN" altLang="en-US" sz="2800" dirty="0" smtClean="0"/>
              <a:t>用愛心寬容，用和平聯絡</a:t>
            </a:r>
            <a:endParaRPr lang="en-US" altLang="zh-CN" sz="2800" dirty="0" smtClean="0"/>
          </a:p>
          <a:p>
            <a:pPr marL="514350" indent="-514350">
              <a:buNone/>
            </a:pPr>
            <a:r>
              <a:rPr lang="en-US" altLang="zh-CN" sz="2800" dirty="0" smtClean="0"/>
              <a:t>      </a:t>
            </a:r>
            <a:r>
              <a:rPr lang="zh-CN" altLang="en-US" sz="2800" dirty="0" smtClean="0"/>
              <a:t>保守聖靈所賜的合一；</a:t>
            </a:r>
            <a:endParaRPr lang="en-US" altLang="zh-CN" sz="2800" dirty="0" smtClean="0"/>
          </a:p>
          <a:p>
            <a:pPr marL="514350" indent="-514350">
              <a:buNone/>
            </a:pPr>
            <a:r>
              <a:rPr lang="en-US" altLang="zh-CN" sz="2800" dirty="0" smtClean="0"/>
              <a:t>       </a:t>
            </a:r>
            <a:r>
              <a:rPr lang="zh-CN" altLang="en-US" sz="2800" b="1" dirty="0" smtClean="0"/>
              <a:t>禱告很重要</a:t>
            </a:r>
            <a:endParaRPr lang="en-US" altLang="zh-CN" sz="2800" b="1" dirty="0" smtClean="0"/>
          </a:p>
          <a:p>
            <a:pPr>
              <a:buNone/>
            </a:pPr>
            <a:r>
              <a:rPr lang="en-US" altLang="zh-CN" sz="2800" dirty="0" smtClean="0"/>
              <a:t>2. </a:t>
            </a:r>
            <a:r>
              <a:rPr lang="zh-CN" altLang="en-US" sz="2800" dirty="0" smtClean="0"/>
              <a:t>用基督所量給個人的恩賜；</a:t>
            </a:r>
            <a:endParaRPr lang="en-US" altLang="zh-CN" sz="2800" dirty="0" smtClean="0"/>
          </a:p>
          <a:p>
            <a:pPr>
              <a:buNone/>
            </a:pPr>
            <a:r>
              <a:rPr lang="en-US" altLang="zh-CN" sz="2800" dirty="0" smtClean="0"/>
              <a:t>3.</a:t>
            </a:r>
            <a:r>
              <a:rPr lang="zh-CN" altLang="en-US" sz="2800" dirty="0" smtClean="0"/>
              <a:t>連於元首基督，彼此相助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3653594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024744" cy="1143000"/>
          </a:xfrm>
        </p:spPr>
        <p:txBody>
          <a:bodyPr/>
          <a:lstStyle/>
          <a:p>
            <a:r>
              <a:rPr lang="zh-CN" altLang="en-US" dirty="0" smtClean="0"/>
              <a:t>實例</a:t>
            </a:r>
            <a:r>
              <a:rPr lang="en-US" altLang="zh-CN" dirty="0" smtClean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524000"/>
            <a:ext cx="6881308" cy="480060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2800" dirty="0" smtClean="0"/>
              <a:t>北美一間小型華人移民教會。</a:t>
            </a:r>
            <a:endParaRPr lang="en-US" altLang="zh-CN" sz="2800" dirty="0" smtClean="0"/>
          </a:p>
          <a:p>
            <a:r>
              <a:rPr lang="zh-CN" altLang="en-US" sz="2800" dirty="0" smtClean="0"/>
              <a:t>兩個主要同工之</a:t>
            </a:r>
            <a:r>
              <a:rPr lang="zh-CN" altLang="en-US" sz="2800" dirty="0"/>
              <a:t>间因为治理教会的理念不同而产生冲突。</a:t>
            </a:r>
            <a:endParaRPr lang="en-US" sz="2800" dirty="0"/>
          </a:p>
          <a:p>
            <a:r>
              <a:rPr lang="zh-CN" altLang="en-US" sz="2800" dirty="0" smtClean="0"/>
              <a:t>同工</a:t>
            </a:r>
            <a:r>
              <a:rPr lang="en-US" altLang="zh-CN" sz="2800" dirty="0" smtClean="0"/>
              <a:t>A</a:t>
            </a:r>
            <a:r>
              <a:rPr lang="zh-CN" altLang="en-US" sz="2800" dirty="0" smtClean="0"/>
              <a:t>認為：敬拜上帝是神圣而严肃的事，不</a:t>
            </a:r>
            <a:r>
              <a:rPr lang="zh-CN" altLang="en-US" sz="2800" dirty="0"/>
              <a:t>能容忍司会读圣经</a:t>
            </a:r>
            <a:r>
              <a:rPr lang="zh-CN" altLang="en-US" sz="2800" dirty="0" smtClean="0"/>
              <a:t>时不</a:t>
            </a:r>
            <a:r>
              <a:rPr lang="zh-CN" altLang="en-US" sz="2800" dirty="0"/>
              <a:t>流利；不能容忍周报上出现错字；唱诗时参差不</a:t>
            </a:r>
            <a:r>
              <a:rPr lang="zh-CN" altLang="en-US" sz="2800" dirty="0" smtClean="0"/>
              <a:t>齐。</a:t>
            </a:r>
            <a:endParaRPr lang="en-US" sz="2800" dirty="0"/>
          </a:p>
          <a:p>
            <a:r>
              <a:rPr lang="zh-CN" altLang="en-US" sz="2800" dirty="0"/>
              <a:t>同</a:t>
            </a:r>
            <a:r>
              <a:rPr lang="zh-CN" altLang="en-US" sz="2800" dirty="0" smtClean="0"/>
              <a:t>工</a:t>
            </a:r>
            <a:r>
              <a:rPr lang="en-US" altLang="zh-CN" sz="2800" dirty="0" smtClean="0"/>
              <a:t>B</a:t>
            </a:r>
            <a:r>
              <a:rPr lang="zh-CN" altLang="en-US" sz="2800" dirty="0" smtClean="0"/>
              <a:t>認為：教會中新移民和新信徒較多，為了鼓勵他們積極參與教會各項事工，在事奉中提高。</a:t>
            </a:r>
            <a:endParaRPr lang="en-US" altLang="zh-CN" sz="2800" dirty="0" smtClean="0"/>
          </a:p>
          <a:p>
            <a:r>
              <a:rPr lang="zh-CN" altLang="en-US" sz="2800" dirty="0" smtClean="0"/>
              <a:t>同工</a:t>
            </a:r>
            <a:r>
              <a:rPr lang="en-US" altLang="zh-CN" sz="2800" dirty="0" smtClean="0"/>
              <a:t>A </a:t>
            </a:r>
            <a:r>
              <a:rPr lang="zh-CN" altLang="en-US" sz="2800" dirty="0" smtClean="0"/>
              <a:t>與同工</a:t>
            </a:r>
            <a:r>
              <a:rPr lang="en-US" altLang="zh-CN" sz="2800" dirty="0" smtClean="0"/>
              <a:t>B</a:t>
            </a:r>
            <a:r>
              <a:rPr lang="zh-CN" altLang="en-US" sz="2800" dirty="0" smtClean="0"/>
              <a:t>，互相指責。同工</a:t>
            </a:r>
            <a:r>
              <a:rPr lang="en-US" altLang="zh-CN" sz="2800" dirty="0" smtClean="0"/>
              <a:t>A </a:t>
            </a:r>
            <a:r>
              <a:rPr lang="zh-CN" altLang="en-US" sz="2800" dirty="0" smtClean="0"/>
              <a:t>時常以離開為威脅。</a:t>
            </a:r>
            <a:endParaRPr lang="en-US" altLang="zh-CN" sz="2800" dirty="0" smtClean="0"/>
          </a:p>
          <a:p>
            <a:r>
              <a:rPr lang="zh-CN" altLang="en-US" sz="2800" dirty="0" smtClean="0"/>
              <a:t>結果：同工</a:t>
            </a:r>
            <a:r>
              <a:rPr lang="en-US" altLang="zh-CN" sz="2800" dirty="0" smtClean="0"/>
              <a:t>A</a:t>
            </a:r>
            <a:r>
              <a:rPr lang="zh-CN" altLang="en-US" sz="2800" dirty="0" smtClean="0"/>
              <a:t>離開教會</a:t>
            </a:r>
            <a:r>
              <a:rPr lang="zh-CN" altLang="en-US" dirty="0" smtClean="0"/>
              <a:t>。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101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7024744" cy="1143000"/>
          </a:xfrm>
        </p:spPr>
        <p:txBody>
          <a:bodyPr/>
          <a:lstStyle/>
          <a:p>
            <a:r>
              <a:rPr lang="zh-CN" altLang="en-US" dirty="0" smtClean="0"/>
              <a:t>原因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239000" cy="4267200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2800" dirty="0" smtClean="0"/>
              <a:t>1. </a:t>
            </a:r>
            <a:r>
              <a:rPr lang="zh-CN" altLang="en-US" sz="2800" dirty="0" smtClean="0"/>
              <a:t>教會生活背景不同，同工</a:t>
            </a:r>
            <a:r>
              <a:rPr lang="en-US" altLang="zh-CN" sz="2800" dirty="0" smtClean="0"/>
              <a:t>A</a:t>
            </a:r>
            <a:r>
              <a:rPr lang="zh-CN" altLang="en-US" sz="2800" dirty="0" smtClean="0"/>
              <a:t> 原先所在的教會是成熟的教會，事工有很好的基礎。他對教會的事工有期待，要高標準，</a:t>
            </a:r>
            <a:r>
              <a:rPr lang="zh-CN" altLang="en-US" sz="2800" b="1" dirty="0" smtClean="0"/>
              <a:t>事工比人重要</a:t>
            </a:r>
            <a:r>
              <a:rPr lang="zh-CN" altLang="en-US" sz="2800" dirty="0" smtClean="0"/>
              <a:t>。同工</a:t>
            </a:r>
            <a:r>
              <a:rPr lang="en-US" altLang="zh-CN" sz="2800" dirty="0" smtClean="0"/>
              <a:t>B</a:t>
            </a:r>
            <a:r>
              <a:rPr lang="zh-CN" altLang="en-US" sz="2800" dirty="0" smtClean="0"/>
              <a:t>認為</a:t>
            </a:r>
            <a:r>
              <a:rPr lang="zh-CN" altLang="en-US" sz="2800" b="1" dirty="0" smtClean="0"/>
              <a:t>事工的人比事工重要</a:t>
            </a:r>
            <a:r>
              <a:rPr lang="zh-CN" altLang="en-US" sz="2800" dirty="0" smtClean="0"/>
              <a:t>。</a:t>
            </a:r>
            <a:endParaRPr lang="en-US" altLang="zh-CN" sz="2800" dirty="0" smtClean="0"/>
          </a:p>
          <a:p>
            <a:endParaRPr lang="en-US" altLang="zh-CN" sz="2800" dirty="0" smtClean="0"/>
          </a:p>
          <a:p>
            <a:r>
              <a:rPr lang="en-US" altLang="zh-CN" sz="2800" dirty="0" smtClean="0"/>
              <a:t>2. </a:t>
            </a:r>
            <a:r>
              <a:rPr lang="zh-CN" altLang="en-US" sz="2800" dirty="0" smtClean="0"/>
              <a:t>處理方法的錯誤：公開的指責</a:t>
            </a:r>
            <a:r>
              <a:rPr lang="en-US" altLang="zh-CN" sz="2800" dirty="0" smtClean="0"/>
              <a:t>-</a:t>
            </a:r>
            <a:r>
              <a:rPr lang="zh-CN" altLang="en-US" sz="2800" dirty="0" smtClean="0"/>
              <a:t>缺少愛心裡寬容，缺少和平的交流。</a:t>
            </a:r>
            <a:endParaRPr lang="en-US" altLang="zh-CN" sz="2800" dirty="0" smtClean="0"/>
          </a:p>
          <a:p>
            <a:endParaRPr lang="en-US" altLang="zh-CN" sz="2800" dirty="0" smtClean="0"/>
          </a:p>
          <a:p>
            <a:r>
              <a:rPr lang="en-US" altLang="zh-CN" sz="2800" dirty="0" smtClean="0"/>
              <a:t>3.  </a:t>
            </a:r>
            <a:r>
              <a:rPr lang="zh-CN" altLang="en-US" sz="2800" dirty="0" smtClean="0"/>
              <a:t>對教會的委身</a:t>
            </a:r>
            <a:r>
              <a:rPr lang="zh-CN" altLang="en-US" sz="2800" dirty="0" smtClean="0">
                <a:sym typeface="Wingdings" pitchFamily="2" charset="2"/>
              </a:rPr>
              <a:t>：衝突後的委身</a:t>
            </a:r>
            <a:r>
              <a:rPr lang="en-US" altLang="zh-CN" sz="2800" dirty="0" smtClean="0">
                <a:sym typeface="Wingdings" pitchFamily="2" charset="2"/>
              </a:rPr>
              <a:t>-</a:t>
            </a:r>
            <a:r>
              <a:rPr lang="zh-CN" altLang="en-US" sz="2800" dirty="0" smtClean="0">
                <a:sym typeface="Wingdings" pitchFamily="2" charset="2"/>
              </a:rPr>
              <a:t>竭力保守合而為一的心</a:t>
            </a:r>
            <a:r>
              <a:rPr lang="en-US" altLang="zh-CN" sz="2800" dirty="0" smtClean="0">
                <a:sym typeface="Wingdings" pitchFamily="2" charset="2"/>
              </a:rPr>
              <a:t>——</a:t>
            </a:r>
            <a:r>
              <a:rPr lang="zh-CN" altLang="en-US" sz="2800" dirty="0" smtClean="0">
                <a:sym typeface="Wingdings" pitchFamily="2" charset="2"/>
              </a:rPr>
              <a:t>七個一！</a:t>
            </a:r>
            <a:endParaRPr lang="en-US" altLang="zh-CN" sz="28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769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024744" cy="1143000"/>
          </a:xfrm>
        </p:spPr>
        <p:txBody>
          <a:bodyPr/>
          <a:lstStyle/>
          <a:p>
            <a:r>
              <a:rPr lang="zh-CN" altLang="en-US" dirty="0" smtClean="0"/>
              <a:t>可能的建議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6830209" cy="4080029"/>
          </a:xfrm>
        </p:spPr>
        <p:txBody>
          <a:bodyPr/>
          <a:lstStyle/>
          <a:p>
            <a:r>
              <a:rPr lang="en-US" altLang="zh-CN" sz="2800" dirty="0" smtClean="0"/>
              <a:t>1. </a:t>
            </a:r>
            <a:r>
              <a:rPr lang="zh-CN" altLang="en-US" sz="2800" dirty="0" smtClean="0"/>
              <a:t>教會的定位</a:t>
            </a:r>
            <a:r>
              <a:rPr lang="en-US" altLang="zh-CN" sz="2800" dirty="0" smtClean="0"/>
              <a:t>-</a:t>
            </a:r>
            <a:r>
              <a:rPr lang="zh-CN" altLang="en-US" sz="2800" dirty="0" smtClean="0"/>
              <a:t>小型教會，其特點是親密的關係；更容易讓每個人參與事奉，成全聖徒</a:t>
            </a:r>
            <a:r>
              <a:rPr lang="en-US" altLang="zh-CN" sz="2800" dirty="0" smtClean="0"/>
              <a:t> </a:t>
            </a:r>
            <a:r>
              <a:rPr lang="zh-CN" altLang="en-US" sz="2800" dirty="0" smtClean="0"/>
              <a:t>（弗 </a:t>
            </a:r>
            <a:r>
              <a:rPr lang="en-US" altLang="zh-CN" sz="2800" dirty="0" smtClean="0"/>
              <a:t>4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12</a:t>
            </a:r>
            <a:r>
              <a:rPr lang="zh-CN" altLang="en-US" sz="2800" dirty="0" smtClean="0"/>
              <a:t>）。</a:t>
            </a:r>
            <a:endParaRPr lang="en-US" altLang="zh-CN" sz="2800" dirty="0" smtClean="0"/>
          </a:p>
          <a:p>
            <a:r>
              <a:rPr lang="en-US" altLang="zh-CN" sz="2800" dirty="0" smtClean="0"/>
              <a:t>2. </a:t>
            </a:r>
            <a:r>
              <a:rPr lang="zh-CN" altLang="en-US" sz="2800" dirty="0" smtClean="0"/>
              <a:t>同工</a:t>
            </a:r>
            <a:r>
              <a:rPr lang="en-US" altLang="zh-CN" sz="2800" dirty="0" smtClean="0"/>
              <a:t>A</a:t>
            </a:r>
            <a:r>
              <a:rPr lang="zh-CN" altLang="en-US" sz="2800" dirty="0" smtClean="0"/>
              <a:t>可以組織開設培訓班，對願意事奉的人進行適當的培訓；</a:t>
            </a:r>
            <a:endParaRPr lang="en-US" altLang="zh-CN" sz="2800" dirty="0" smtClean="0"/>
          </a:p>
          <a:p>
            <a:r>
              <a:rPr lang="en-US" altLang="zh-CN" sz="2800" dirty="0" smtClean="0"/>
              <a:t>3. </a:t>
            </a:r>
            <a:r>
              <a:rPr lang="zh-CN" altLang="en-US" sz="2800" dirty="0" smtClean="0"/>
              <a:t>彼此的包容：為著衝突中的形成的傷害悔改 和彼此認罪；（雅 </a:t>
            </a:r>
            <a:r>
              <a:rPr lang="en-US" altLang="zh-CN" sz="2800" dirty="0" smtClean="0"/>
              <a:t>5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16</a:t>
            </a:r>
            <a:r>
              <a:rPr lang="zh-CN" altLang="en-US" sz="2800" dirty="0" smtClean="0"/>
              <a:t>）彼此饒恕（弗 </a:t>
            </a:r>
            <a:r>
              <a:rPr lang="en-US" altLang="zh-CN" sz="2800" dirty="0" smtClean="0"/>
              <a:t>4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32</a:t>
            </a:r>
            <a:r>
              <a:rPr lang="zh-CN" altLang="en-US" sz="2800" dirty="0" smtClean="0"/>
              <a:t>）。</a:t>
            </a:r>
            <a:endParaRPr lang="en-US" altLang="zh-CN" sz="280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823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024744" cy="1143000"/>
          </a:xfrm>
        </p:spPr>
        <p:txBody>
          <a:bodyPr/>
          <a:lstStyle/>
          <a:p>
            <a:r>
              <a:rPr lang="zh-CN" altLang="en-US" dirty="0" smtClean="0"/>
              <a:t>事例</a:t>
            </a:r>
            <a:r>
              <a:rPr lang="en-US" altLang="zh-CN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162800" cy="4572000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US" sz="4500" dirty="0" smtClean="0"/>
              <a:t>在北美某教會，英文有兩堂。</a:t>
            </a:r>
            <a:endParaRPr lang="en-US" altLang="zh-CN" sz="4500" dirty="0"/>
          </a:p>
          <a:p>
            <a:pPr>
              <a:buFont typeface="Wingdings" pitchFamily="2" charset="2"/>
              <a:buChar char="v"/>
            </a:pPr>
            <a:r>
              <a:rPr lang="zh-CN" altLang="en-US" sz="4500" dirty="0" smtClean="0"/>
              <a:t>因分堂崇拜的需要，教會決定為年輕人專門 拓建一個崇拜中心。</a:t>
            </a:r>
            <a:endParaRPr lang="en-US" altLang="zh-CN" sz="4500" dirty="0" smtClean="0"/>
          </a:p>
          <a:p>
            <a:pPr>
              <a:buFont typeface="Wingdings" pitchFamily="2" charset="2"/>
              <a:buChar char="v"/>
            </a:pPr>
            <a:r>
              <a:rPr lang="zh-CN" altLang="en-US" sz="4500" dirty="0" smtClean="0"/>
              <a:t>牧師 </a:t>
            </a:r>
            <a:r>
              <a:rPr lang="en-US" altLang="zh-CN" sz="4500" dirty="0" smtClean="0"/>
              <a:t>A( </a:t>
            </a:r>
            <a:r>
              <a:rPr lang="zh-CN" altLang="en-US" sz="4500" dirty="0" smtClean="0"/>
              <a:t>負責</a:t>
            </a:r>
            <a:r>
              <a:rPr lang="en-US" altLang="zh-CN" sz="4500" dirty="0" smtClean="0"/>
              <a:t>Youth)</a:t>
            </a:r>
            <a:r>
              <a:rPr lang="zh-CN" altLang="en-US" sz="4500" dirty="0" smtClean="0"/>
              <a:t>要求使用最好的設備，主任牧師認為應兼顧到大堂的需要，不應用最好的。</a:t>
            </a:r>
            <a:endParaRPr lang="en-US" altLang="zh-CN" sz="4500" dirty="0" smtClean="0"/>
          </a:p>
          <a:p>
            <a:pPr>
              <a:buFont typeface="Wingdings" pitchFamily="2" charset="2"/>
              <a:buChar char="v"/>
            </a:pPr>
            <a:r>
              <a:rPr lang="zh-CN" altLang="en-US" sz="4500" dirty="0" smtClean="0"/>
              <a:t>因衝突無法得到合適的解決。牧師</a:t>
            </a:r>
            <a:r>
              <a:rPr lang="en-US" altLang="zh-CN" sz="4500" dirty="0" smtClean="0"/>
              <a:t>A</a:t>
            </a:r>
            <a:r>
              <a:rPr lang="zh-CN" altLang="en-US" sz="4500" dirty="0" smtClean="0"/>
              <a:t>和另一位牧師離開教會。</a:t>
            </a:r>
            <a:endParaRPr lang="en-US" altLang="zh-CN" sz="4500" dirty="0"/>
          </a:p>
          <a:p>
            <a:pPr>
              <a:buFont typeface="Wingdings" pitchFamily="2" charset="2"/>
              <a:buChar char="v"/>
            </a:pPr>
            <a:r>
              <a:rPr lang="zh-CN" altLang="en-US" sz="4500" dirty="0" smtClean="0"/>
              <a:t>教会</a:t>
            </a:r>
            <a:r>
              <a:rPr lang="zh-CN" altLang="en-US" sz="4500" dirty="0"/>
              <a:t>的事工无法得到有效开展， 教会弟</a:t>
            </a:r>
            <a:r>
              <a:rPr lang="zh-CN" altLang="en-US" sz="4500" dirty="0" smtClean="0"/>
              <a:t>兄</a:t>
            </a:r>
            <a:endParaRPr lang="en-US" altLang="zh-CN" sz="4500" dirty="0" smtClean="0"/>
          </a:p>
          <a:p>
            <a:pPr>
              <a:buNone/>
            </a:pPr>
            <a:r>
              <a:rPr lang="en-US" altLang="zh-CN" sz="4500" dirty="0" smtClean="0"/>
              <a:t>   </a:t>
            </a:r>
            <a:r>
              <a:rPr lang="zh-CN" altLang="en-US" sz="4500" dirty="0" smtClean="0"/>
              <a:t>姐妹</a:t>
            </a:r>
            <a:r>
              <a:rPr lang="zh-CN" altLang="en-US" sz="4500" dirty="0"/>
              <a:t>的生命也受到很大的冲击</a:t>
            </a:r>
            <a:r>
              <a:rPr lang="zh-CN" altLang="en-US" sz="4500" dirty="0" smtClean="0"/>
              <a:t>。</a:t>
            </a:r>
            <a:endParaRPr lang="en-US" sz="4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866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024744" cy="1143000"/>
          </a:xfrm>
        </p:spPr>
        <p:txBody>
          <a:bodyPr/>
          <a:lstStyle/>
          <a:p>
            <a:r>
              <a:rPr lang="zh-CN" altLang="en-US" dirty="0" smtClean="0"/>
              <a:t>原因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76400"/>
            <a:ext cx="6777317" cy="415622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2800" dirty="0" smtClean="0"/>
              <a:t>    </a:t>
            </a:r>
            <a:r>
              <a:rPr lang="en-US" sz="2800" dirty="0" smtClean="0"/>
              <a:t>1. </a:t>
            </a:r>
            <a:r>
              <a:rPr lang="zh-CN" altLang="en-US" sz="2800" dirty="0" smtClean="0"/>
              <a:t>年齡導致的觀念不同（ 屬於文化範疇的不同），形成對事情的認知不同。</a:t>
            </a:r>
            <a:endParaRPr lang="en-US" sz="2800" dirty="0" smtClean="0"/>
          </a:p>
          <a:p>
            <a:pPr marL="68580" indent="0">
              <a:buNone/>
            </a:pPr>
            <a:r>
              <a:rPr lang="en-US" sz="2800" dirty="0" smtClean="0"/>
              <a:t>    2. </a:t>
            </a:r>
            <a:r>
              <a:rPr lang="zh-CN" altLang="en-US" sz="2800" dirty="0" smtClean="0"/>
              <a:t>最重要的是，表面看是因為對使用設備的等級有意見，其實彼此之間應該早已有矛盾，才會使得小的不合變成導火索。</a:t>
            </a:r>
            <a:endParaRPr lang="en-US" sz="2800" dirty="0" smtClean="0"/>
          </a:p>
          <a:p>
            <a:pPr marL="68580" indent="0">
              <a:buNone/>
            </a:pPr>
            <a:r>
              <a:rPr lang="en-US" sz="2800" dirty="0" smtClean="0"/>
              <a:t>    3. </a:t>
            </a:r>
            <a:r>
              <a:rPr lang="zh-CN" altLang="en-US" sz="2800" dirty="0" smtClean="0"/>
              <a:t>在衝突發生後，沒有見到牧者願意公開的認錯（悔改），導致傷害從牧者，執事們影響到整個教會。 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741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024744" cy="1143000"/>
          </a:xfrm>
        </p:spPr>
        <p:txBody>
          <a:bodyPr/>
          <a:lstStyle/>
          <a:p>
            <a:r>
              <a:rPr lang="zh-CN" altLang="en-US" dirty="0" smtClean="0"/>
              <a:t>一個重要的功課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6777317" cy="4232429"/>
          </a:xfrm>
        </p:spPr>
        <p:txBody>
          <a:bodyPr>
            <a:normAutofit/>
          </a:bodyPr>
          <a:lstStyle/>
          <a:p>
            <a:r>
              <a:rPr lang="zh-CN" altLang="en-US" sz="2800" dirty="0" smtClean="0"/>
              <a:t>修補關係要及時。兩個牧者之間有嫌隙，一定要儘早修復。西</a:t>
            </a:r>
            <a:r>
              <a:rPr lang="en-US" altLang="zh-CN" sz="2800" dirty="0" smtClean="0"/>
              <a:t>3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13 </a:t>
            </a:r>
            <a:r>
              <a:rPr lang="zh-CN" altLang="en-US" sz="2800" dirty="0" smtClean="0"/>
              <a:t>“要彼此包容，彼此饒恕”</a:t>
            </a:r>
            <a:r>
              <a:rPr lang="en-US" altLang="zh-CN" sz="2800" dirty="0" smtClean="0"/>
              <a:t>3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16 </a:t>
            </a:r>
            <a:r>
              <a:rPr lang="zh-CN" altLang="en-US" sz="2800" dirty="0" smtClean="0"/>
              <a:t>“彼此教導”。 </a:t>
            </a:r>
            <a:endParaRPr lang="en-US" altLang="zh-CN" sz="2800" dirty="0" smtClean="0"/>
          </a:p>
          <a:p>
            <a:r>
              <a:rPr lang="zh-CN" altLang="en-US" sz="2800" dirty="0" smtClean="0"/>
              <a:t>領袖是榜樣。有錯要改。約壹 </a:t>
            </a:r>
            <a:r>
              <a:rPr lang="en-US" altLang="zh-CN" sz="2800" dirty="0" smtClean="0"/>
              <a:t>1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9 </a:t>
            </a:r>
            <a:r>
              <a:rPr lang="zh-CN" altLang="en-US" sz="2800" dirty="0" smtClean="0"/>
              <a:t>“神是信實的，是公義的，必要赦免我們的罪，洗淨我們一切的不義。” </a:t>
            </a:r>
            <a:endParaRPr lang="en-US" altLang="zh-CN" sz="2800" dirty="0" smtClean="0"/>
          </a:p>
          <a:p>
            <a:r>
              <a:rPr lang="en-US" sz="2800" dirty="0" smtClean="0"/>
              <a:t> </a:t>
            </a:r>
            <a:r>
              <a:rPr lang="zh-CN" altLang="en-US" sz="2800" dirty="0" smtClean="0"/>
              <a:t>當這個教會的主任牧師，用休息一年來反省並悔改，神就再次祝福。教會已恢復興旺。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73577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024744" cy="1143000"/>
          </a:xfrm>
        </p:spPr>
        <p:txBody>
          <a:bodyPr/>
          <a:lstStyle/>
          <a:p>
            <a:r>
              <a:rPr lang="zh-CN" altLang="en-US" dirty="0" smtClean="0"/>
              <a:t>總結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371600"/>
            <a:ext cx="6957508" cy="4800600"/>
          </a:xfrm>
        </p:spPr>
        <p:txBody>
          <a:bodyPr>
            <a:normAutofit/>
          </a:bodyPr>
          <a:lstStyle/>
          <a:p>
            <a:r>
              <a:rPr lang="en-US" altLang="zh-CN" sz="3000" dirty="0" smtClean="0"/>
              <a:t>1. </a:t>
            </a:r>
            <a:r>
              <a:rPr lang="zh-CN" altLang="en-US" sz="3000" dirty="0" smtClean="0"/>
              <a:t>要正確面對衝突，積極處理，及時處理。</a:t>
            </a:r>
            <a:endParaRPr lang="en-US" altLang="zh-CN" sz="3000" dirty="0" smtClean="0"/>
          </a:p>
          <a:p>
            <a:r>
              <a:rPr lang="en-US" altLang="zh-CN" sz="3000" dirty="0" smtClean="0"/>
              <a:t>2. </a:t>
            </a:r>
            <a:r>
              <a:rPr lang="zh-CN" altLang="en-US" sz="3000" dirty="0" smtClean="0"/>
              <a:t>遇到衝突要用愛心寬容，用和平聯絡。</a:t>
            </a:r>
            <a:endParaRPr lang="en-US" altLang="zh-CN" sz="3000" dirty="0" smtClean="0"/>
          </a:p>
          <a:p>
            <a:r>
              <a:rPr lang="en-US" altLang="zh-CN" sz="3000" dirty="0" smtClean="0"/>
              <a:t>3. </a:t>
            </a:r>
            <a:r>
              <a:rPr lang="zh-CN" altLang="en-US" sz="3000" dirty="0" smtClean="0"/>
              <a:t>堅定信靠神，禱告，等待。</a:t>
            </a:r>
            <a:endParaRPr lang="en-US" altLang="zh-CN" sz="3000" dirty="0" smtClean="0"/>
          </a:p>
          <a:p>
            <a:r>
              <a:rPr lang="en-US" altLang="zh-CN" sz="3000" dirty="0" smtClean="0"/>
              <a:t>4. </a:t>
            </a:r>
            <a:r>
              <a:rPr lang="zh-CN" altLang="en-US" sz="3000" dirty="0" smtClean="0"/>
              <a:t>持守合一的心。 </a:t>
            </a:r>
            <a:endParaRPr lang="en-US" altLang="zh-CN" sz="3000" dirty="0" smtClean="0"/>
          </a:p>
          <a:p>
            <a:r>
              <a:rPr lang="en-US" altLang="zh-CN" sz="3000" dirty="0" smtClean="0"/>
              <a:t>5. </a:t>
            </a:r>
            <a:r>
              <a:rPr lang="zh-CN" altLang="en-US" sz="3000" dirty="0" smtClean="0"/>
              <a:t>我們的生命很重要，與主內的弟兄姐妹和睦很重要。要有好的生命（與神親近的生命），平常就有好的關係。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140284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024744" cy="1143000"/>
          </a:xfrm>
        </p:spPr>
        <p:txBody>
          <a:bodyPr/>
          <a:lstStyle/>
          <a:p>
            <a:r>
              <a:rPr lang="zh-CN" altLang="en-US" dirty="0" smtClean="0"/>
              <a:t>讀經：林前</a:t>
            </a:r>
            <a:r>
              <a:rPr lang="en-US" altLang="zh-CN" dirty="0" smtClean="0"/>
              <a:t>6:1-8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sz="3300" dirty="0"/>
              <a:t>你們中間有彼此相爭的事、怎敢在不義的人面前求審、不在聖徒面前求審呢。</a:t>
            </a:r>
            <a:endParaRPr lang="en-US" sz="3300" dirty="0"/>
          </a:p>
          <a:p>
            <a:r>
              <a:rPr lang="zh-TW" altLang="en-US" sz="3300" dirty="0"/>
              <a:t>豈不知聖徒要審判世界麼．若世界為你們所審、難道你們不配審判這最小的事麼。</a:t>
            </a:r>
            <a:endParaRPr lang="en-US" sz="3300" dirty="0"/>
          </a:p>
          <a:p>
            <a:r>
              <a:rPr lang="zh-TW" altLang="en-US" sz="3300" dirty="0"/>
              <a:t>豈不知我們要審判天使麼、何況今生的事呢。</a:t>
            </a:r>
            <a:endParaRPr lang="en-US" sz="3300" dirty="0"/>
          </a:p>
          <a:p>
            <a:r>
              <a:rPr lang="zh-TW" altLang="en-US" sz="3300" dirty="0"/>
              <a:t>既是這樣、你們若有今生的事當審判、是派教會所輕看的人審判麼。</a:t>
            </a:r>
            <a:endParaRPr lang="en-US" sz="33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912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524000"/>
            <a:ext cx="6777317" cy="4308629"/>
          </a:xfrm>
        </p:spPr>
        <p:txBody>
          <a:bodyPr>
            <a:noAutofit/>
          </a:bodyPr>
          <a:lstStyle/>
          <a:p>
            <a:r>
              <a:rPr lang="zh-TW" altLang="en-US" sz="2800" dirty="0"/>
              <a:t>我說這話、是要叫你們羞恥。難道你們中間沒有一個智慧人、能審斷弟兄的事麼。</a:t>
            </a:r>
            <a:endParaRPr lang="en-US" sz="2800" dirty="0"/>
          </a:p>
          <a:p>
            <a:r>
              <a:rPr lang="zh-TW" altLang="en-US" sz="2800" dirty="0"/>
              <a:t>你們竟是弟兄與弟兄告狀、而且告在不信主的人面前。</a:t>
            </a:r>
            <a:endParaRPr lang="en-US" sz="2800" dirty="0"/>
          </a:p>
          <a:p>
            <a:r>
              <a:rPr lang="zh-TW" altLang="en-US" sz="2800" dirty="0"/>
              <a:t>你們彼此告狀、這已經是你們的大錯</a:t>
            </a:r>
            <a:r>
              <a:rPr lang="zh-TW" altLang="en-US" sz="2800" dirty="0" smtClean="0"/>
              <a:t>了</a:t>
            </a:r>
            <a:r>
              <a:rPr lang="zh-CN" altLang="en-US" sz="2800" dirty="0" smtClean="0"/>
              <a:t>。</a:t>
            </a:r>
            <a:r>
              <a:rPr lang="zh-TW" altLang="en-US" sz="2800" dirty="0" smtClean="0"/>
              <a:t>為</a:t>
            </a:r>
            <a:r>
              <a:rPr lang="zh-TW" altLang="en-US" sz="2800" dirty="0"/>
              <a:t>甚麼不情願受欺</a:t>
            </a:r>
            <a:r>
              <a:rPr lang="zh-TW" altLang="en-US" sz="2800" dirty="0" smtClean="0"/>
              <a:t>呢</a:t>
            </a:r>
            <a:r>
              <a:rPr lang="zh-CN" altLang="en-US" sz="2800" dirty="0" smtClean="0"/>
              <a:t>，</a:t>
            </a:r>
            <a:r>
              <a:rPr lang="zh-TW" altLang="en-US" sz="2800" dirty="0" smtClean="0"/>
              <a:t>為</a:t>
            </a:r>
            <a:r>
              <a:rPr lang="zh-TW" altLang="en-US" sz="2800" dirty="0"/>
              <a:t>其麼不情願喫虧呢。</a:t>
            </a:r>
            <a:endParaRPr lang="en-US" sz="2800" dirty="0"/>
          </a:p>
          <a:p>
            <a:r>
              <a:rPr lang="zh-TW" altLang="en-US" sz="2800" dirty="0"/>
              <a:t>你們倒是欺壓人、虧負人、況且所欺壓所虧負的就是弟兄。</a:t>
            </a:r>
            <a:endParaRPr lang="en-US" sz="28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34226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衝突的定義：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  </a:t>
            </a:r>
            <a:r>
              <a:rPr lang="zh-CN" altLang="en-US" sz="3200" dirty="0" smtClean="0"/>
              <a:t>由彼此之間所存在的差異（看法、喜好、利害、習慣、性格、年齡、教育程度等等）進而出現張力，以至於產生了敵對性的對抗和傷害！</a:t>
            </a:r>
            <a:endParaRPr lang="en-US" altLang="zh-CN" sz="32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385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024744" cy="1143000"/>
          </a:xfrm>
        </p:spPr>
        <p:txBody>
          <a:bodyPr/>
          <a:lstStyle/>
          <a:p>
            <a:r>
              <a:rPr lang="zh-CN" altLang="en-US" dirty="0" smtClean="0"/>
              <a:t>一個問題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zh-CN" altLang="en-US" sz="2800" dirty="0" smtClean="0"/>
              <a:t>教會構成成份真的越同質就越好嗎？</a:t>
            </a:r>
            <a:endParaRPr lang="en-US" altLang="zh-CN" sz="2800" dirty="0" smtClean="0"/>
          </a:p>
          <a:p>
            <a:endParaRPr lang="en-US" sz="2800" dirty="0"/>
          </a:p>
          <a:p>
            <a:endParaRPr lang="en-US" dirty="0" smtClean="0"/>
          </a:p>
          <a:p>
            <a:pPr marL="0" indent="0">
              <a:buNone/>
            </a:pPr>
            <a:r>
              <a:rPr lang="zh-TW" altLang="en-US" sz="2800" dirty="0" smtClean="0"/>
              <a:t>我們</a:t>
            </a:r>
            <a:r>
              <a:rPr lang="zh-TW" altLang="en-US" sz="2800" dirty="0"/>
              <a:t>不拘是猶太人、是希利尼人、是為奴的、是自主的、都從一位聖靈受洗、成了一個身體．飲於一位聖靈</a:t>
            </a:r>
            <a:r>
              <a:rPr lang="zh-TW" altLang="en-US" sz="2800" dirty="0" smtClean="0"/>
              <a:t>。</a:t>
            </a:r>
            <a:r>
              <a:rPr lang="zh-CN" altLang="en-US" sz="2800" dirty="0" smtClean="0"/>
              <a:t>（林前</a:t>
            </a:r>
            <a:r>
              <a:rPr lang="en-US" altLang="zh-CN" sz="2800" dirty="0" smtClean="0"/>
              <a:t>12:13</a:t>
            </a:r>
            <a:r>
              <a:rPr lang="zh-CN" altLang="en-US" sz="2800" dirty="0" smtClean="0"/>
              <a:t>）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TW" altLang="en-US" sz="2800" dirty="0"/>
              <a:t>豈都是使徒</a:t>
            </a:r>
            <a:r>
              <a:rPr lang="zh-TW" altLang="en-US" sz="2800" dirty="0" smtClean="0"/>
              <a:t>麼</a:t>
            </a:r>
            <a:r>
              <a:rPr lang="zh-CN" altLang="en-US" sz="2800" dirty="0" smtClean="0"/>
              <a:t>、</a:t>
            </a:r>
            <a:r>
              <a:rPr lang="zh-TW" altLang="en-US" sz="2800" dirty="0" smtClean="0"/>
              <a:t>豈</a:t>
            </a:r>
            <a:r>
              <a:rPr lang="zh-TW" altLang="en-US" sz="2800" dirty="0"/>
              <a:t>都是先知</a:t>
            </a:r>
            <a:r>
              <a:rPr lang="zh-TW" altLang="en-US" sz="2800" dirty="0" smtClean="0"/>
              <a:t>麼</a:t>
            </a:r>
            <a:r>
              <a:rPr lang="zh-CN" altLang="en-US" sz="2800" dirty="0" smtClean="0"/>
              <a:t>、</a:t>
            </a:r>
            <a:r>
              <a:rPr lang="zh-TW" altLang="en-US" sz="2800" dirty="0" smtClean="0"/>
              <a:t>豈</a:t>
            </a:r>
            <a:r>
              <a:rPr lang="zh-TW" altLang="en-US" sz="2800" dirty="0"/>
              <a:t>都是教師</a:t>
            </a:r>
            <a:r>
              <a:rPr lang="zh-TW" altLang="en-US" sz="2800" dirty="0" smtClean="0"/>
              <a:t>麼</a:t>
            </a:r>
            <a:r>
              <a:rPr lang="zh-CN" altLang="en-US" sz="2800" dirty="0" smtClean="0"/>
              <a:t>、</a:t>
            </a:r>
            <a:r>
              <a:rPr lang="zh-TW" altLang="en-US" sz="2800" dirty="0" smtClean="0"/>
              <a:t>豈</a:t>
            </a:r>
            <a:r>
              <a:rPr lang="zh-TW" altLang="en-US" sz="2800" dirty="0"/>
              <a:t>都是行異能的</a:t>
            </a:r>
            <a:r>
              <a:rPr lang="zh-TW" altLang="en-US" sz="2800" dirty="0" smtClean="0"/>
              <a:t>麼</a:t>
            </a:r>
            <a:r>
              <a:rPr lang="zh-CN" altLang="en-US" sz="2800" dirty="0"/>
              <a:t>、</a:t>
            </a:r>
            <a:r>
              <a:rPr lang="zh-TW" altLang="en-US" sz="2800" dirty="0" smtClean="0"/>
              <a:t>豈</a:t>
            </a:r>
            <a:r>
              <a:rPr lang="zh-TW" altLang="en-US" sz="2800" dirty="0"/>
              <a:t>都是得恩賜醫病的</a:t>
            </a:r>
            <a:r>
              <a:rPr lang="zh-TW" altLang="en-US" sz="2800" dirty="0" smtClean="0"/>
              <a:t>麼</a:t>
            </a:r>
            <a:r>
              <a:rPr lang="zh-CN" altLang="en-US" sz="2800" dirty="0" smtClean="0"/>
              <a:t>、</a:t>
            </a:r>
            <a:r>
              <a:rPr lang="zh-TW" altLang="en-US" sz="2800" dirty="0" smtClean="0"/>
              <a:t>豈</a:t>
            </a:r>
            <a:r>
              <a:rPr lang="zh-TW" altLang="en-US" sz="2800" dirty="0"/>
              <a:t>都是說方言的</a:t>
            </a:r>
            <a:r>
              <a:rPr lang="zh-TW" altLang="en-US" sz="2800" dirty="0" smtClean="0"/>
              <a:t>麼</a:t>
            </a:r>
            <a:r>
              <a:rPr lang="zh-CN" altLang="en-US" sz="2800" dirty="0" smtClean="0"/>
              <a:t>、</a:t>
            </a:r>
            <a:r>
              <a:rPr lang="zh-TW" altLang="en-US" sz="2800" dirty="0" smtClean="0"/>
              <a:t>豈</a:t>
            </a:r>
            <a:r>
              <a:rPr lang="zh-TW" altLang="en-US" sz="2800" dirty="0"/>
              <a:t>都是繙方言的麼</a:t>
            </a:r>
            <a:r>
              <a:rPr lang="zh-TW" altLang="en-US" sz="2800" dirty="0" smtClean="0"/>
              <a:t>。</a:t>
            </a:r>
            <a:r>
              <a:rPr lang="zh-CN" altLang="en-US" sz="2800" dirty="0" smtClean="0"/>
              <a:t>（林前</a:t>
            </a:r>
            <a:r>
              <a:rPr lang="en-US" altLang="zh-CN" sz="2800" dirty="0" smtClean="0"/>
              <a:t>12:29</a:t>
            </a:r>
            <a:r>
              <a:rPr lang="zh-CN" altLang="en-US" sz="2800" dirty="0"/>
              <a:t>，</a:t>
            </a:r>
            <a:r>
              <a:rPr lang="en-US" altLang="zh-CN" sz="2800" dirty="0" smtClean="0"/>
              <a:t>30</a:t>
            </a:r>
            <a:r>
              <a:rPr lang="zh-CN" altLang="en-US" sz="2800" dirty="0" smtClean="0"/>
              <a:t>）</a:t>
            </a:r>
            <a:endParaRPr lang="en-US" sz="2800" dirty="0"/>
          </a:p>
          <a:p>
            <a:pPr marL="0" indent="0"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782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7239000" cy="4876800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良性</a:t>
            </a:r>
            <a:r>
              <a:rPr lang="zh-CN" altLang="en-US" sz="4000" dirty="0" smtClean="0"/>
              <a:t>的不同可以彰顯神國的豐富、成全教會的建造、平衡弟兄姊妹的成長。</a:t>
            </a:r>
            <a:endParaRPr lang="en-US" altLang="zh-CN" sz="40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4252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zh-CN" altLang="en-US" sz="3600" dirty="0" smtClean="0"/>
              <a:t>提醒：</a:t>
            </a:r>
            <a:r>
              <a:rPr lang="en-US" altLang="zh-CN" sz="3600" dirty="0" smtClean="0"/>
              <a:t/>
            </a:r>
            <a:br>
              <a:rPr lang="en-US" altLang="zh-CN" sz="3600" dirty="0" smtClean="0"/>
            </a:br>
            <a:r>
              <a:rPr lang="zh-CN" altLang="en-US" sz="3600" dirty="0" smtClean="0"/>
              <a:t>衝突似乎是難免的，彼此有不同是必然的，但要避免演化為衝突！</a:t>
            </a:r>
            <a:r>
              <a:rPr lang="en-US" altLang="zh-CN" sz="3200" dirty="0" smtClean="0"/>
              <a:t/>
            </a:r>
            <a:br>
              <a:rPr lang="en-US" altLang="zh-CN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895600"/>
            <a:ext cx="8229600" cy="4525963"/>
          </a:xfrm>
        </p:spPr>
        <p:txBody>
          <a:bodyPr/>
          <a:lstStyle/>
          <a:p>
            <a:pPr marL="68580" indent="0">
              <a:buNone/>
            </a:pPr>
            <a:r>
              <a:rPr lang="zh-CN" altLang="en-US" sz="2800" dirty="0" smtClean="0"/>
              <a:t>從不同演化為衝突最主要的發酵劑：</a:t>
            </a:r>
            <a:endParaRPr lang="en-US" altLang="zh-CN" sz="2800" dirty="0" smtClean="0"/>
          </a:p>
          <a:p>
            <a:endParaRPr lang="en-US" altLang="zh-CN" dirty="0" smtClean="0"/>
          </a:p>
          <a:p>
            <a:r>
              <a:rPr lang="zh-CN" altLang="en-US" sz="3200" dirty="0"/>
              <a:t>消</a:t>
            </a:r>
            <a:r>
              <a:rPr lang="zh-CN" altLang="en-US" sz="3200" dirty="0" smtClean="0"/>
              <a:t>極負面的思想</a:t>
            </a:r>
            <a:endParaRPr lang="en-US" altLang="zh-CN" sz="3200" dirty="0" smtClean="0"/>
          </a:p>
          <a:p>
            <a:endParaRPr lang="en-US" altLang="zh-CN" sz="3200" dirty="0"/>
          </a:p>
          <a:p>
            <a:r>
              <a:rPr lang="zh-CN" altLang="en-US" sz="3200" dirty="0" smtClean="0"/>
              <a:t>不受約束的話語</a:t>
            </a:r>
            <a:endParaRPr lang="en-US" altLang="zh-CN" sz="3200" dirty="0" smtClean="0"/>
          </a:p>
          <a:p>
            <a:pPr marL="0" indent="0">
              <a:buNone/>
            </a:pPr>
            <a:endParaRPr lang="en-US" altLang="zh-C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19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"/>
            <a:ext cx="7024744" cy="1143000"/>
          </a:xfrm>
        </p:spPr>
        <p:txBody>
          <a:bodyPr/>
          <a:lstStyle/>
          <a:p>
            <a:r>
              <a:rPr lang="zh-CN" altLang="en-US" dirty="0" smtClean="0"/>
              <a:t>處理：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zh-CN" altLang="en-US" sz="3200" dirty="0" smtClean="0"/>
              <a:t>要及時不可拖延</a:t>
            </a:r>
            <a:r>
              <a:rPr lang="en-US" altLang="zh-CN" sz="3200" dirty="0" smtClean="0"/>
              <a:t>——</a:t>
            </a:r>
            <a:r>
              <a:rPr lang="zh-CN" altLang="en-US" sz="3200" dirty="0" smtClean="0"/>
              <a:t>免得擴大、公開化</a:t>
            </a:r>
            <a:endParaRPr lang="en-US" altLang="zh-CN" sz="3200" dirty="0" smtClean="0"/>
          </a:p>
          <a:p>
            <a:pPr marL="0" indent="0">
              <a:buNone/>
            </a:pPr>
            <a:endParaRPr lang="en-US" altLang="zh-CN" sz="3200" dirty="0" smtClean="0"/>
          </a:p>
          <a:p>
            <a:r>
              <a:rPr lang="zh-CN" altLang="en-US" sz="3200" dirty="0" smtClean="0"/>
              <a:t>要平衡</a:t>
            </a:r>
            <a:r>
              <a:rPr lang="en-US" altLang="zh-CN" sz="3200" dirty="0" smtClean="0"/>
              <a:t>——</a:t>
            </a:r>
            <a:r>
              <a:rPr lang="zh-CN" altLang="en-US" sz="3200" dirty="0" smtClean="0"/>
              <a:t>有光亦要有愛</a:t>
            </a:r>
            <a:endParaRPr lang="en-US" altLang="zh-CN" sz="3200" dirty="0" smtClean="0"/>
          </a:p>
          <a:p>
            <a:endParaRPr lang="en-US" sz="3200" dirty="0" smtClean="0"/>
          </a:p>
          <a:p>
            <a:r>
              <a:rPr lang="zh-CN" altLang="en-US" sz="3200" dirty="0" smtClean="0"/>
              <a:t>要智慧（所羅門斷案）</a:t>
            </a:r>
            <a:endParaRPr lang="en-US" altLang="zh-CN" sz="3200" dirty="0" smtClean="0"/>
          </a:p>
          <a:p>
            <a:endParaRPr lang="en-US" sz="3200" dirty="0" smtClean="0"/>
          </a:p>
          <a:p>
            <a:r>
              <a:rPr lang="zh-CN" altLang="en-US" sz="3200" dirty="0" smtClean="0"/>
              <a:t>要遵循聖經（馬太</a:t>
            </a:r>
            <a:r>
              <a:rPr lang="en-US" altLang="zh-CN" sz="3200" dirty="0" smtClean="0"/>
              <a:t>18</a:t>
            </a:r>
            <a:r>
              <a:rPr lang="zh-CN" altLang="en-US" sz="3200" dirty="0" smtClean="0"/>
              <a:t>：</a:t>
            </a:r>
            <a:r>
              <a:rPr lang="en-US" altLang="zh-CN" sz="3200" dirty="0" smtClean="0"/>
              <a:t>15-18</a:t>
            </a:r>
            <a:r>
              <a:rPr lang="zh-CN" altLang="en-US" sz="3200" dirty="0" smtClean="0"/>
              <a:t>）</a:t>
            </a:r>
            <a:endParaRPr lang="en-US" altLang="zh-CN" sz="3200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745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endParaRPr lang="en-US" altLang="zh-CN" dirty="0" smtClean="0"/>
          </a:p>
          <a:p>
            <a:pPr algn="ctr"/>
            <a:r>
              <a:rPr lang="zh-CN" altLang="en-US" sz="3600" dirty="0" smtClean="0"/>
              <a:t>在大事上要堅持</a:t>
            </a:r>
            <a:endParaRPr lang="en-US" altLang="zh-CN" sz="3600" dirty="0" smtClean="0"/>
          </a:p>
          <a:p>
            <a:pPr algn="ctr"/>
            <a:r>
              <a:rPr lang="zh-CN" altLang="en-US" sz="3600" dirty="0" smtClean="0"/>
              <a:t>在小事上要寬容</a:t>
            </a:r>
            <a:endParaRPr lang="en-US" altLang="zh-CN" sz="3600" dirty="0" smtClean="0"/>
          </a:p>
          <a:p>
            <a:pPr algn="ctr"/>
            <a:r>
              <a:rPr lang="zh-CN" altLang="en-US" sz="3600" dirty="0" smtClean="0"/>
              <a:t>在凡事上要相愛</a:t>
            </a:r>
            <a:endParaRPr lang="en-US" altLang="zh-CN" sz="3600" dirty="0" smtClean="0"/>
          </a:p>
          <a:p>
            <a:endParaRPr lang="en-US" dirty="0"/>
          </a:p>
          <a:p>
            <a:r>
              <a:rPr lang="zh-CN" altLang="en-US" sz="4000" dirty="0" smtClean="0"/>
              <a:t>使人和睦的人有福了，他們必成為神的兒子</a:t>
            </a:r>
            <a:r>
              <a:rPr lang="zh-CN" altLang="en-US" sz="3600" dirty="0" smtClean="0"/>
              <a:t>。</a:t>
            </a:r>
            <a:endParaRPr lang="en-US" sz="3600" dirty="0" smtClean="0"/>
          </a:p>
          <a:p>
            <a:endParaRPr lang="en-US" dirty="0" smtClean="0"/>
          </a:p>
          <a:p>
            <a:endParaRPr lang="en-US" altLang="zh-C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88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3020</TotalTime>
  <Words>852</Words>
  <Application>Microsoft Macintosh PowerPoint</Application>
  <PresentationFormat>On-screen Show (4:3)</PresentationFormat>
  <Paragraphs>101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Austin</vt:lpstr>
      <vt:lpstr>教會衝突的處理</vt:lpstr>
      <vt:lpstr>讀經：林前6:1-8</vt:lpstr>
      <vt:lpstr>PowerPoint Presentation</vt:lpstr>
      <vt:lpstr>衝突的定義：</vt:lpstr>
      <vt:lpstr>一個問題</vt:lpstr>
      <vt:lpstr>PowerPoint Presentation</vt:lpstr>
      <vt:lpstr>提醒： 衝突似乎是難免的，彼此有不同是必然的，但要避免演化為衝突！ </vt:lpstr>
      <vt:lpstr>處理：</vt:lpstr>
      <vt:lpstr>PowerPoint Presentation</vt:lpstr>
      <vt:lpstr>應對衝突應有的態度和方法</vt:lpstr>
      <vt:lpstr>聖經的原則 弗 4：1-16 的一些教導</vt:lpstr>
      <vt:lpstr>實例1</vt:lpstr>
      <vt:lpstr>原因</vt:lpstr>
      <vt:lpstr>可能的建議</vt:lpstr>
      <vt:lpstr>事例2</vt:lpstr>
      <vt:lpstr>原因</vt:lpstr>
      <vt:lpstr>一個重要的功課</vt:lpstr>
      <vt:lpstr>總結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 zhang</dc:creator>
  <cp:lastModifiedBy>GuoXing Gu</cp:lastModifiedBy>
  <cp:revision>37</cp:revision>
  <dcterms:created xsi:type="dcterms:W3CDTF">2012-09-12T16:06:36Z</dcterms:created>
  <dcterms:modified xsi:type="dcterms:W3CDTF">2012-09-14T18:31:02Z</dcterms:modified>
</cp:coreProperties>
</file>