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64" r:id="rId4"/>
    <p:sldId id="262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378" y="-4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24AE93-EDEB-4D77-A76F-74902E520031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58B77B-ECF4-4D85-A3A4-426830E97A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371599"/>
          </a:xfrm>
        </p:spPr>
        <p:txBody>
          <a:bodyPr>
            <a:normAutofit/>
          </a:bodyPr>
          <a:lstStyle/>
          <a:p>
            <a:r>
              <a:rPr lang="zh-TW" altLang="en-US" sz="6000" b="0" spc="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教牧與教會之間</a:t>
            </a:r>
            <a:endParaRPr lang="en-US" sz="6000" b="0" spc="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505200"/>
            <a:ext cx="7772400" cy="160020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3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邱茂松牧師</a:t>
            </a:r>
            <a:endParaRPr lang="en-US" altLang="zh-CN" sz="4300" spc="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>
              <a:lnSpc>
                <a:spcPct val="160000"/>
              </a:lnSpc>
              <a:spcBef>
                <a:spcPts val="1200"/>
              </a:spcBef>
            </a:pPr>
            <a:r>
              <a:rPr lang="en-US" altLang="zh-CN" sz="35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華康中圓體" panose="020F0509000000000000" pitchFamily="49" charset="-120"/>
                <a:cs typeface="Arial" panose="020B0604020202020204" pitchFamily="34" charset="0"/>
              </a:rPr>
              <a:t>GLACMA</a:t>
            </a:r>
          </a:p>
          <a:p>
            <a:endParaRPr lang="en-US" sz="4000" dirty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3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066800"/>
            <a:ext cx="8763000" cy="1371600"/>
          </a:xfrm>
        </p:spPr>
        <p:txBody>
          <a:bodyPr>
            <a:noAutofit/>
          </a:bodyPr>
          <a:lstStyle/>
          <a:p>
            <a:pPr lvl="0" indent="-256032">
              <a:lnSpc>
                <a:spcPts val="6000"/>
              </a:lnSpc>
              <a:spcBef>
                <a:spcPts val="0"/>
              </a:spcBef>
            </a:pPr>
            <a:r>
              <a:rPr lang="zh-TW" altLang="en-US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一</a:t>
            </a:r>
            <a:r>
              <a:rPr lang="en-US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. </a:t>
            </a:r>
            <a:r>
              <a:rPr lang="zh-TW" altLang="en-US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從使徒保羅的教導看教牧的</a:t>
            </a:r>
            <a:r>
              <a:rPr lang="en-US" altLang="zh-TW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	 </a:t>
            </a:r>
            <a:r>
              <a:rPr lang="en-US" altLang="zh-TW" sz="4000" b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 	 </a:t>
            </a:r>
            <a:br>
              <a:rPr lang="en-US" altLang="zh-TW" sz="4000" b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</a:br>
            <a:r>
              <a:rPr lang="en-US" altLang="zh-TW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 </a:t>
            </a:r>
            <a:r>
              <a:rPr lang="en-US" altLang="zh-TW" sz="4000" b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   </a:t>
            </a:r>
            <a:r>
              <a:rPr lang="zh-TW" altLang="en-US" sz="4000" b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四不，一</a:t>
            </a:r>
            <a:r>
              <a:rPr lang="zh-TW" altLang="en-US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沒</a:t>
            </a:r>
            <a:r>
              <a:rPr lang="zh-TW" altLang="en-US" sz="4000" b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有</a:t>
            </a:r>
            <a:r>
              <a:rPr lang="en-US" altLang="zh-TW" sz="4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  <a:cs typeface="Aharoni" panose="02010803020104030203" pitchFamily="2" charset="-79"/>
              </a:rPr>
              <a:t/>
            </a:r>
            <a:br>
              <a:rPr lang="en-US" altLang="zh-TW" sz="40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  <a:cs typeface="Aharoni" panose="02010803020104030203" pitchFamily="2" charset="-79"/>
              </a:rPr>
            </a:br>
            <a:r>
              <a:rPr lang="en-US" altLang="zh-TW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 </a:t>
            </a:r>
            <a:endParaRPr lang="en-US" sz="3200" b="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中圓體" panose="020F0509000000000000" pitchFamily="49" charset="-120"/>
              <a:ea typeface="華康中圓體" panose="020F0509000000000000" pitchFamily="49" charset="-120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876800"/>
            <a:ext cx="2362200" cy="178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00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3060" y="5334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200" b="0" dirty="0" smtClean="0">
                <a:solidFill>
                  <a:prstClr val="black"/>
                </a:solidFill>
                <a:effectLst/>
                <a:latin typeface="華康中圓體" panose="020F0509000000000000" pitchFamily="49" charset="-120"/>
                <a:ea typeface="華康中圓體" panose="020F0509000000000000" pitchFamily="49" charset="-120"/>
              </a:rPr>
              <a:t>經</a:t>
            </a:r>
            <a:r>
              <a:rPr lang="zh-TW" altLang="en-US" sz="3200" b="0" dirty="0">
                <a:solidFill>
                  <a:prstClr val="black"/>
                </a:solidFill>
                <a:effectLst/>
                <a:latin typeface="華康中圓體" panose="020F0509000000000000" pitchFamily="49" charset="-120"/>
                <a:ea typeface="華康中圓體" panose="020F0509000000000000" pitchFamily="49" charset="-120"/>
              </a:rPr>
              <a:t>文</a:t>
            </a:r>
            <a:r>
              <a:rPr lang="en-US" sz="3200" b="0" dirty="0">
                <a:solidFill>
                  <a:prstClr val="black"/>
                </a:solidFill>
                <a:effectLst/>
                <a:latin typeface="華康中圓體" panose="020F0509000000000000" pitchFamily="49" charset="-120"/>
                <a:ea typeface="華康中圓體" panose="020F0509000000000000" pitchFamily="49" charset="-120"/>
              </a:rPr>
              <a:t>: </a:t>
            </a:r>
            <a:r>
              <a:rPr lang="zh-TW" altLang="en-US" sz="3200" b="0" dirty="0">
                <a:solidFill>
                  <a:prstClr val="black"/>
                </a:solidFill>
                <a:effectLst/>
                <a:latin typeface="華康中圓體" panose="020F0509000000000000" pitchFamily="49" charset="-120"/>
                <a:ea typeface="華康中圓體" panose="020F0509000000000000" pitchFamily="49" charset="-120"/>
              </a:rPr>
              <a:t>林後</a:t>
            </a:r>
            <a:r>
              <a:rPr lang="zh-TW" altLang="en-US" sz="3200" b="0" dirty="0" smtClean="0">
                <a:solidFill>
                  <a:prstClr val="black"/>
                </a:solidFill>
                <a:effectLst/>
                <a:latin typeface="華康中圓體" panose="020F0509000000000000" pitchFamily="49" charset="-120"/>
                <a:ea typeface="華康中圓體" panose="020F0509000000000000" pitchFamily="49" charset="-120"/>
              </a:rPr>
              <a:t>四</a:t>
            </a:r>
            <a:r>
              <a:rPr lang="en-US" sz="3200" b="0" dirty="0" smtClean="0">
                <a:solidFill>
                  <a:prstClr val="black"/>
                </a:solidFill>
                <a:effectLst/>
                <a:latin typeface="Arial" panose="020B0604020202020204" pitchFamily="34" charset="0"/>
                <a:ea typeface="華康中圓體" panose="020F0509000000000000" pitchFamily="49" charset="-120"/>
                <a:cs typeface="Arial" panose="020B0604020202020204" pitchFamily="34" charset="0"/>
              </a:rPr>
              <a:t>1</a:t>
            </a:r>
            <a:r>
              <a:rPr lang="zh-TW" altLang="en-US" sz="3200" b="0" dirty="0" smtClean="0">
                <a:solidFill>
                  <a:prstClr val="black"/>
                </a:solidFill>
                <a:effectLst/>
                <a:latin typeface="Arial" panose="020B0604020202020204" pitchFamily="34" charset="0"/>
                <a:ea typeface="華康中圓體" panose="020F0509000000000000" pitchFamily="49" charset="-120"/>
                <a:cs typeface="Arial" panose="020B0604020202020204" pitchFamily="34" charset="0"/>
              </a:rPr>
              <a:t> </a:t>
            </a:r>
            <a:r>
              <a:rPr lang="en-US" sz="3200" b="0" dirty="0" smtClean="0">
                <a:solidFill>
                  <a:prstClr val="black"/>
                </a:solidFill>
                <a:effectLst/>
                <a:latin typeface="Arial" panose="020B0604020202020204" pitchFamily="34" charset="0"/>
                <a:ea typeface="華康中圓體" panose="020F0509000000000000" pitchFamily="49" charset="-120"/>
                <a:cs typeface="Arial" panose="020B0604020202020204" pitchFamily="34" charset="0"/>
              </a:rPr>
              <a:t>~</a:t>
            </a:r>
            <a:r>
              <a:rPr lang="zh-TW" altLang="en-US" sz="3200" b="0" dirty="0" smtClean="0">
                <a:solidFill>
                  <a:prstClr val="black"/>
                </a:solidFill>
                <a:effectLst/>
                <a:latin typeface="Arial" panose="020B0604020202020204" pitchFamily="34" charset="0"/>
                <a:ea typeface="華康中圓體" panose="020F0509000000000000" pitchFamily="49" charset="-120"/>
                <a:cs typeface="Arial" panose="020B0604020202020204" pitchFamily="34" charset="0"/>
              </a:rPr>
              <a:t> </a:t>
            </a:r>
            <a:r>
              <a:rPr lang="en-US" sz="3200" b="0" dirty="0" smtClean="0">
                <a:solidFill>
                  <a:prstClr val="black"/>
                </a:solidFill>
                <a:effectLst/>
                <a:latin typeface="Arial" panose="020B0604020202020204" pitchFamily="34" charset="0"/>
                <a:ea typeface="華康中圓體" panose="020F0509000000000000" pitchFamily="49" charset="-120"/>
                <a:cs typeface="Arial" panose="020B0604020202020204" pitchFamily="34" charset="0"/>
              </a:rPr>
              <a:t>5</a:t>
            </a:r>
            <a:endParaRPr lang="en-US" sz="3200" b="0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1524000"/>
            <a:ext cx="8077200" cy="4800600"/>
          </a:xfrm>
          <a:prstGeom prst="rect">
            <a:avLst/>
          </a:prstGeom>
        </p:spPr>
        <p:txBody>
          <a:bodyPr vert="horz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lnSpc>
                <a:spcPts val="4200"/>
              </a:lnSpc>
              <a:spcBef>
                <a:spcPts val="600"/>
              </a:spcBef>
              <a:buFont typeface="Wingdings 3"/>
              <a:buNone/>
            </a:pPr>
            <a:r>
              <a:rPr lang="en-US" sz="11200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 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我們既然蒙憐憫，受了這職分，就不喪膽，</a:t>
            </a:r>
            <a:r>
              <a:rPr lang="en-US" sz="11200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 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乃將那些暗昧可恥的事棄絕了；不行詭詐，不謬講上帝的道理，只將真理表明出來，好在上帝面前把自己薦與各人的良心。</a:t>
            </a:r>
            <a:r>
              <a:rPr lang="en-US" sz="11200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 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如果我們的福音蒙蔽，就是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蒙蔽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在滅亡的人身上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en-US" sz="11200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 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此等不信之人被這世界的神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弄瞎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了心眼，不叫基督榮耀福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音的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光照着他們。基督本是上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帝的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像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r>
              <a:rPr lang="en-US" sz="11200" baseline="30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5</a:t>
            </a:r>
            <a:r>
              <a:rPr 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 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我們原不是傳自己，乃是傳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基督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耶穌為主，並且自己因耶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穌作</a:t>
            </a:r>
            <a:r>
              <a:rPr lang="zh-TW" altLang="en-US" sz="1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你們的僕人</a:t>
            </a:r>
            <a:r>
              <a:rPr lang="zh-TW" altLang="en-US" sz="1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905000"/>
            <a:ext cx="8305800" cy="4026091"/>
          </a:xfrm>
        </p:spPr>
        <p:txBody>
          <a:bodyPr>
            <a:noAutofit/>
          </a:bodyPr>
          <a:lstStyle/>
          <a:p>
            <a:pPr marL="144000" indent="0">
              <a:lnSpc>
                <a:spcPts val="5000"/>
              </a:lnSpc>
              <a:spcBef>
                <a:spcPts val="1200"/>
              </a:spcBef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1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不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喪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膽</a:t>
            </a:r>
            <a:endParaRPr lang="en-US" altLang="zh-TW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44000" indent="0">
              <a:lnSpc>
                <a:spcPts val="5000"/>
              </a:lnSpc>
              <a:spcBef>
                <a:spcPts val="1200"/>
              </a:spcBef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不行詭詐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44000" indent="0">
              <a:lnSpc>
                <a:spcPts val="5000"/>
              </a:lnSpc>
              <a:spcBef>
                <a:spcPts val="1200"/>
              </a:spcBef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不謬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講神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的道理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44000" indent="0">
              <a:lnSpc>
                <a:spcPts val="5000"/>
              </a:lnSpc>
              <a:spcBef>
                <a:spcPts val="1200"/>
              </a:spcBef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4. 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不傳自已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44000" indent="0">
              <a:lnSpc>
                <a:spcPts val="5000"/>
              </a:lnSpc>
              <a:spcBef>
                <a:spcPts val="1200"/>
              </a:spcBef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沒有暗昧可恥的事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381000"/>
            <a:ext cx="8305800" cy="1219200"/>
          </a:xfrm>
        </p:spPr>
        <p:txBody>
          <a:bodyPr>
            <a:noAutofit/>
          </a:bodyPr>
          <a:lstStyle/>
          <a:p>
            <a:r>
              <a:rPr lang="zh-TW" altLang="en-US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一</a:t>
            </a:r>
            <a:r>
              <a:rPr lang="en-US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. </a:t>
            </a:r>
            <a:r>
              <a:rPr lang="zh-TW" altLang="en-US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從使徒保羅的教導看教牧的</a:t>
            </a:r>
            <a:r>
              <a:rPr lang="en-US" altLang="zh-TW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	  </a:t>
            </a:r>
            <a:br>
              <a:rPr lang="en-US" altLang="zh-TW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</a:br>
            <a:r>
              <a:rPr lang="en-US" altLang="zh-TW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    </a:t>
            </a:r>
            <a:r>
              <a:rPr lang="zh-TW" altLang="en-US" sz="4000" b="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四不，一沒</a:t>
            </a:r>
            <a:r>
              <a:rPr lang="zh-TW" altLang="en-US" sz="4000" b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  <a:cs typeface="Aharoni" panose="02010803020104030203" pitchFamily="2" charset="-79"/>
              </a:rPr>
              <a:t>有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122" name="Picture 2" descr="Image result for church and sta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942" y="4495801"/>
            <a:ext cx="3327043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72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Image result for church and staf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899224"/>
            <a:ext cx="2145472" cy="218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4919472"/>
          </a:xfrm>
        </p:spPr>
        <p:txBody>
          <a:bodyPr>
            <a:normAutofit fontScale="55000" lnSpcReduction="20000"/>
          </a:bodyPr>
          <a:lstStyle/>
          <a:p>
            <a:endParaRPr lang="zh-TW" altLang="en-US" dirty="0"/>
          </a:p>
          <a:p>
            <a:pPr marL="109728" indent="0">
              <a:lnSpc>
                <a:spcPts val="5700"/>
              </a:lnSpc>
              <a:spcBef>
                <a:spcPts val="0"/>
              </a:spcBef>
              <a:buNone/>
            </a:pPr>
            <a:r>
              <a:rPr lang="en-US" altLang="zh-TW" sz="6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1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尊重上帝的託負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從找工作開始 </a:t>
            </a:r>
          </a:p>
          <a:p>
            <a:pPr marL="109728" indent="0">
              <a:lnSpc>
                <a:spcPts val="5700"/>
              </a:lnSpc>
              <a:buNone/>
            </a:pPr>
            <a:r>
              <a:rPr lang="en-US" altLang="zh-TW" sz="6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2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尊重自已的聖職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按牧要守規矩</a:t>
            </a:r>
          </a:p>
          <a:p>
            <a:pPr marL="109728" indent="0">
              <a:lnSpc>
                <a:spcPts val="5700"/>
              </a:lnSpc>
              <a:buNone/>
            </a:pPr>
            <a:r>
              <a:rPr lang="en-US" altLang="zh-TW" sz="6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尊重教會的體制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宗</a:t>
            </a:r>
            <a:r>
              <a:rPr lang="zh-TW" altLang="en-US" sz="6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派，傳統，靈恩</a:t>
            </a:r>
            <a:endParaRPr lang="zh-TW" altLang="en-US" sz="6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09728" indent="0">
              <a:lnSpc>
                <a:spcPts val="5700"/>
              </a:lnSpc>
              <a:buNone/>
            </a:pPr>
            <a:r>
              <a:rPr lang="en-US" altLang="zh-TW" sz="6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4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尊重他人的異同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認識人的軟弱 </a:t>
            </a:r>
          </a:p>
          <a:p>
            <a:pPr marL="109728" indent="0">
              <a:lnSpc>
                <a:spcPts val="5700"/>
              </a:lnSpc>
              <a:buNone/>
            </a:pPr>
            <a:r>
              <a:rPr lang="en-US" altLang="zh-TW" sz="6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en-US" altLang="zh-TW" sz="6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6700" spc="-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站立得</a:t>
            </a:r>
            <a:r>
              <a:rPr lang="zh-TW" altLang="en-US" sz="6700" spc="-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穩，剛</a:t>
            </a:r>
            <a:r>
              <a:rPr lang="zh-TW" altLang="en-US" sz="6700" spc="-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正不阿</a:t>
            </a:r>
            <a:r>
              <a:rPr lang="en-US" altLang="zh-TW" sz="6700" spc="-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6700" spc="-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人到無</a:t>
            </a:r>
            <a:r>
              <a:rPr lang="zh-TW" altLang="en-US" sz="6700" spc="-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求品自高</a:t>
            </a:r>
            <a:endParaRPr lang="en-US" sz="6700" spc="-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4000" b="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二</a:t>
            </a:r>
            <a:r>
              <a:rPr lang="en-US" sz="4000" b="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.</a:t>
            </a:r>
            <a:r>
              <a:rPr lang="zh-TW" altLang="en-US" sz="4000" b="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 教</a:t>
            </a:r>
            <a:r>
              <a:rPr lang="zh-TW" altLang="en-US" sz="4000" b="0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牧與長執之間</a:t>
            </a:r>
            <a:endParaRPr lang="en-US" sz="4000" b="0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781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financial principle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953000"/>
            <a:ext cx="22860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686800" cy="4995672"/>
          </a:xfrm>
        </p:spPr>
        <p:txBody>
          <a:bodyPr>
            <a:noAutofit/>
          </a:bodyPr>
          <a:lstStyle/>
          <a:p>
            <a:pPr marL="109728" indent="0">
              <a:lnSpc>
                <a:spcPts val="56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1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憑信心或是懶得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管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要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有財務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規</a:t>
            </a:r>
            <a:r>
              <a:rPr lang="zh-CN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劃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09728" indent="0">
              <a:lnSpc>
                <a:spcPts val="56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2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 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同心協力事奉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路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師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母的角色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09728" indent="0">
              <a:lnSpc>
                <a:spcPts val="56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財、色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禁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忌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嚴謹的守則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09728" indent="0">
              <a:lnSpc>
                <a:spcPts val="56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4.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退還是不退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退休金與保險的規劃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109728" indent="0">
              <a:lnSpc>
                <a:spcPts val="5600"/>
              </a:lnSpc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5. 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放得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下？放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不下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?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--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傳承與交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棒的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規劃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096962"/>
          </a:xfrm>
        </p:spPr>
        <p:txBody>
          <a:bodyPr>
            <a:normAutofit/>
          </a:bodyPr>
          <a:lstStyle/>
          <a:p>
            <a:r>
              <a:rPr lang="zh-TW" altLang="en-US" sz="4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三</a:t>
            </a:r>
            <a:r>
              <a:rPr lang="en-US" sz="4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.</a:t>
            </a:r>
            <a:r>
              <a:rPr lang="zh-TW" altLang="en-US" sz="4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華康中圓體" panose="020F0509000000000000" pitchFamily="49" charset="-120"/>
                <a:ea typeface="華康中圓體" panose="020F0509000000000000" pitchFamily="49" charset="-120"/>
              </a:rPr>
              <a:t> 教牧與財務之間</a:t>
            </a:r>
            <a:endParaRPr lang="en-US" sz="40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3452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322</TotalTime>
  <Words>272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教牧與教會之間</vt:lpstr>
      <vt:lpstr>一. 從使徒保羅的教導看教牧的          四不，一沒有  </vt:lpstr>
      <vt:lpstr>經文: 林後四1 ~ 5</vt:lpstr>
      <vt:lpstr>一. 從使徒保羅的教導看教牧的        四不，一沒有</vt:lpstr>
      <vt:lpstr>二. 教牧與長執之間</vt:lpstr>
      <vt:lpstr>三. 教牧與財務之間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教牧與教會之間</dc:title>
  <dc:creator>Sandra Sun</dc:creator>
  <cp:lastModifiedBy>Christine Chiang</cp:lastModifiedBy>
  <cp:revision>24</cp:revision>
  <dcterms:created xsi:type="dcterms:W3CDTF">2016-09-13T17:40:57Z</dcterms:created>
  <dcterms:modified xsi:type="dcterms:W3CDTF">2016-09-16T19:09:06Z</dcterms:modified>
</cp:coreProperties>
</file>