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61" r:id="rId4"/>
    <p:sldId id="259" r:id="rId5"/>
    <p:sldId id="260" r:id="rId6"/>
    <p:sldId id="262" r:id="rId7"/>
    <p:sldId id="265" r:id="rId8"/>
    <p:sldId id="263" r:id="rId9"/>
    <p:sldId id="274" r:id="rId10"/>
    <p:sldId id="266" r:id="rId11"/>
    <p:sldId id="276" r:id="rId12"/>
    <p:sldId id="278" r:id="rId13"/>
    <p:sldId id="267" r:id="rId14"/>
    <p:sldId id="268" r:id="rId15"/>
    <p:sldId id="269" r:id="rId16"/>
    <p:sldId id="264" r:id="rId17"/>
    <p:sldId id="277" r:id="rId18"/>
    <p:sldId id="272" r:id="rId19"/>
    <p:sldId id="273" r:id="rId20"/>
    <p:sldId id="270" r:id="rId21"/>
    <p:sldId id="275" r:id="rId2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67" d="100"/>
          <a:sy n="67" d="100"/>
        </p:scale>
        <p:origin x="643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2CCB49-1255-48CE-A264-BC1F991DE45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6AB4C56-8249-46F9-A8BC-E6100062B44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F9B172-336C-4FCF-AC95-7E8BF62220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72FB3-264B-470C-858C-AD588FE389DB}" type="datetimeFigureOut">
              <a:rPr lang="en-US" smtClean="0"/>
              <a:t>09/13/2018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7D8D44-5BE7-4600-8F6A-71E4E98073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284848-4D41-4A73-80A2-6F0E2BB3A7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749F15-A865-48E0-8F77-4BDE1E4281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04055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43E645-1C19-425A-B713-8B489DA45F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487180A-54EB-4F33-8CC8-0EFB0BBA965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1F354A-3040-41F8-A999-4B1F5BC8A7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72FB3-264B-470C-858C-AD588FE389DB}" type="datetimeFigureOut">
              <a:rPr lang="en-US" smtClean="0"/>
              <a:t>09/13/2018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480900-4A98-441F-86F7-B1DC319DEA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490CFFA-1B34-4879-BAB5-277697F6FA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749F15-A865-48E0-8F77-4BDE1E4281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20685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1362AA-F1C6-4F80-B951-D6488C8F5B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A1C56D9-70EE-4AF2-90D8-6E92AC606BF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FC1BAD-E461-4D84-B864-E4FED19565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72FB3-264B-470C-858C-AD588FE389DB}" type="datetimeFigureOut">
              <a:rPr lang="en-US" smtClean="0"/>
              <a:t>09/13/2018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E989B9-0FA2-48DF-86A4-F8E96E9715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7F15F41-CC01-4D9D-865C-BDA31B9F08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749F15-A865-48E0-8F77-4BDE1E4281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24383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E64A98-2481-4901-92D8-CABA649B4D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9A97AD-73FA-4FC4-9C9B-80A9E40AE84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F5C52E6-8949-4EF7-9895-891ECEA4709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B524C51-5CD7-49B0-90C6-864E524824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72FB3-264B-470C-858C-AD588FE389DB}" type="datetimeFigureOut">
              <a:rPr lang="en-US" smtClean="0"/>
              <a:t>09/13/2018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5F0A59D-7294-4B66-90D0-5FC82639C3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9EA2DB4-F79C-4E7E-B030-AEFEE846C1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749F15-A865-48E0-8F77-4BDE1E4281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67460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BF0BC8-47C7-4382-B440-4D04411C2D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6C5B68-54F1-4A03-9854-218D1E80315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DC79059-1229-477B-80FE-2DCC15C8B83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2045B2E-AAE9-4D02-9BC6-E4643647F2F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D62C055-804B-436C-B096-7954C31462A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4B74404-1587-452B-B156-FF158547F0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72FB3-264B-470C-858C-AD588FE389DB}" type="datetimeFigureOut">
              <a:rPr lang="en-US" smtClean="0"/>
              <a:t>09/13/2018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BAD995B-C4F7-48F5-AAF0-1C81C05625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9AD414E-02EA-4A51-A1DC-09D252F3DB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749F15-A865-48E0-8F77-4BDE1E4281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46220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8F2550-633F-460D-BFBF-2869012867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BA28439-A935-4F8D-B466-744F427D06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72FB3-264B-470C-858C-AD588FE389DB}" type="datetimeFigureOut">
              <a:rPr lang="en-US" smtClean="0"/>
              <a:t>09/13/2018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BAD2B1C-AAA9-41B3-B7A0-A94963AE0E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705D0CD-9E7C-45B3-B0C7-28332BC141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749F15-A865-48E0-8F77-4BDE1E4281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38202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F824BFC-C837-4811-907A-38E9F625AA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72FB3-264B-470C-858C-AD588FE389DB}" type="datetimeFigureOut">
              <a:rPr lang="en-US" smtClean="0"/>
              <a:t>09/13/2018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88A1741-1A5C-4467-AE13-4722152979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52A4A82-786D-4704-8D46-9145C937F7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749F15-A865-48E0-8F77-4BDE1E4281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93479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A46C1B-9850-4072-ACF2-39D6DF4281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D3C21E-F5C5-47B8-BE26-255457F73D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BCF0BD3-7E2A-4431-85C1-42830097CF0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50E9488-0159-48DC-B537-6B5BFDA4E9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72FB3-264B-470C-858C-AD588FE389DB}" type="datetimeFigureOut">
              <a:rPr lang="en-US" smtClean="0"/>
              <a:t>09/13/2018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5AFC3C8-C396-42C9-A9D1-CEEE637597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4CCF960-B6BE-4E45-B6F8-D757870C03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749F15-A865-48E0-8F77-4BDE1E4281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04520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B7B6E6-4BE4-4684-A1EC-FC6A43145C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DC5AA74-0282-40E6-AD80-5E8AAB75A0D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AE1D538-CADE-426D-B7F8-0F9AE69C274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1ACF12E-9768-4BA5-B9B9-E81C2DAE56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72FB3-264B-470C-858C-AD588FE389DB}" type="datetimeFigureOut">
              <a:rPr lang="en-US" smtClean="0"/>
              <a:t>09/13/2018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3A498EF-D737-4D80-998B-65E1F65F85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3136A6F-05E7-48A6-A0E1-771EB85A43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749F15-A865-48E0-8F77-4BDE1E4281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39106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E146AB-C806-4B0E-A73F-29C6DEA85E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C8A8B9F-9933-4C78-AF9F-A3F17417A72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C017CFC-4BC6-4E91-B80C-854610887C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72FB3-264B-470C-858C-AD588FE389DB}" type="datetimeFigureOut">
              <a:rPr lang="en-US" smtClean="0"/>
              <a:t>09/13/2018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90C0AC-AED6-4A0C-8E7F-6D26E924D1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84E9CAE-80BF-4F91-A767-E514ADBF66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749F15-A865-48E0-8F77-4BDE1E4281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6746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912EA77-954B-40D1-976A-2BDEF08F585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A2CAB63-BF6F-461C-9015-D79E5FA6955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8CAB515-A7EF-4D3E-A3B4-4DC256BA88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72FB3-264B-470C-858C-AD588FE389DB}" type="datetimeFigureOut">
              <a:rPr lang="en-US" smtClean="0"/>
              <a:t>09/13/2018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0BCD21E-5012-44B9-B303-F70F2F603D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64D003C-5776-4925-B3BE-1CD289E8FF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749F15-A865-48E0-8F77-4BDE1E4281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95243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B558501-316C-4A59-9EBB-AA537A9DB4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A31CFA-6098-4B92-A898-1AE196F7C1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4ACEFED-AEB3-4A6A-A7FD-95452B904E3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D72FB3-264B-470C-858C-AD588FE389DB}" type="datetimeFigureOut">
              <a:rPr lang="en-US" smtClean="0"/>
              <a:t>09/13/2018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AF443FE-C6F2-4779-B9F5-C2A180C5C85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DD6599F-DA85-4DC7-B79B-E61E1C1BC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749F15-A865-48E0-8F77-4BDE1E4281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56088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03E97D-6AC6-4FA6-A6AC-3816DF19902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1529"/>
            <a:ext cx="12192000" cy="2217421"/>
          </a:xfrm>
        </p:spPr>
        <p:txBody>
          <a:bodyPr>
            <a:noAutofit/>
          </a:bodyPr>
          <a:lstStyle/>
          <a:p>
            <a:r>
              <a:rPr lang="zh-CN" altLang="en-US" sz="5900" b="1" dirty="0">
                <a:latin typeface="SimSun" panose="02010600030101010101" pitchFamily="2" charset="-122"/>
                <a:ea typeface="SimSun" panose="02010600030101010101" pitchFamily="2" charset="-122"/>
              </a:rPr>
              <a:t>路加福音</a:t>
            </a:r>
            <a:r>
              <a:rPr lang="en-US" altLang="zh-CN" sz="5900" b="1" dirty="0">
                <a:latin typeface="SimSun" panose="02010600030101010101" pitchFamily="2" charset="-122"/>
                <a:ea typeface="SimSun" panose="02010600030101010101" pitchFamily="2" charset="-122"/>
              </a:rPr>
              <a:t>-</a:t>
            </a:r>
            <a:r>
              <a:rPr lang="zh-CN" altLang="en-US" sz="5900" b="1" dirty="0">
                <a:latin typeface="SimSun" panose="02010600030101010101" pitchFamily="2" charset="-122"/>
                <a:ea typeface="SimSun" panose="02010600030101010101" pitchFamily="2" charset="-122"/>
              </a:rPr>
              <a:t>使徒行传拼读</a:t>
            </a:r>
            <a:br>
              <a:rPr lang="en-US" altLang="zh-TW" sz="5900" b="1" dirty="0">
                <a:latin typeface="SimSun" panose="02010600030101010101" pitchFamily="2" charset="-122"/>
                <a:ea typeface="SimSun" panose="02010600030101010101" pitchFamily="2" charset="-122"/>
              </a:rPr>
            </a:br>
            <a:r>
              <a:rPr lang="zh-CN" altLang="en-US" sz="5900" b="1" dirty="0">
                <a:latin typeface="SimSun" panose="02010600030101010101" pitchFamily="2" charset="-122"/>
                <a:ea typeface="SimSun" panose="02010600030101010101" pitchFamily="2" charset="-122"/>
              </a:rPr>
              <a:t>初期教会神学</a:t>
            </a:r>
            <a:endParaRPr lang="en-US" sz="5900" b="1" dirty="0">
              <a:latin typeface="SimSun" panose="02010600030101010101" pitchFamily="2" charset="-122"/>
              <a:ea typeface="SimSun" panose="02010600030101010101" pitchFamily="2" charset="-122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DD2246F-C6F8-42D8-9938-D97681D1244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3337560"/>
            <a:ext cx="12192000" cy="3520440"/>
          </a:xfrm>
        </p:spPr>
        <p:txBody>
          <a:bodyPr>
            <a:normAutofit fontScale="85000" lnSpcReduction="20000"/>
          </a:bodyPr>
          <a:lstStyle/>
          <a:p>
            <a:endParaRPr lang="en-US" altLang="ja-JP" sz="1300" b="1" dirty="0">
              <a:ea typeface="SimSun" panose="02010600030101010101" pitchFamily="2" charset="-122"/>
            </a:endParaRPr>
          </a:p>
          <a:p>
            <a:r>
              <a:rPr lang="ja-JP" altLang="en-US" sz="5100" b="1" dirty="0">
                <a:ea typeface="SimSun" panose="02010600030101010101" pitchFamily="2" charset="-122"/>
              </a:rPr>
              <a:t>蔡嘉師牧師</a:t>
            </a:r>
            <a:endParaRPr lang="en-US" altLang="ja-JP" sz="5100" b="1" dirty="0">
              <a:ea typeface="SimSun" panose="02010600030101010101" pitchFamily="2" charset="-122"/>
            </a:endParaRPr>
          </a:p>
          <a:p>
            <a:r>
              <a:rPr lang="en-US" altLang="ja-JP" sz="3900" b="1" dirty="0">
                <a:ea typeface="SimSun" panose="02010600030101010101" pitchFamily="2" charset="-122"/>
              </a:rPr>
              <a:t>Master of Arts in Public Orders	</a:t>
            </a:r>
          </a:p>
          <a:p>
            <a:r>
              <a:rPr lang="en-US" altLang="ja-JP" sz="3900" b="1" dirty="0">
                <a:ea typeface="SimSun" panose="02010600030101010101" pitchFamily="2" charset="-122"/>
              </a:rPr>
              <a:t>Master of Divinity</a:t>
            </a:r>
          </a:p>
          <a:p>
            <a:r>
              <a:rPr lang="en-US" altLang="ja-JP" sz="3900" b="1" dirty="0">
                <a:ea typeface="SimSun" panose="02010600030101010101" pitchFamily="2" charset="-122"/>
              </a:rPr>
              <a:t>Master of Theology</a:t>
            </a:r>
          </a:p>
          <a:p>
            <a:endParaRPr lang="en-US" altLang="ja-JP" sz="3900" b="1" dirty="0">
              <a:ea typeface="SimSun" panose="02010600030101010101" pitchFamily="2" charset="-122"/>
            </a:endParaRPr>
          </a:p>
          <a:p>
            <a:r>
              <a:rPr lang="zh-TW" altLang="en-US" sz="3900" b="1" dirty="0">
                <a:ea typeface="SimSun" panose="02010600030101010101" pitchFamily="2" charset="-122"/>
              </a:rPr>
              <a:t>環球聖經公會</a:t>
            </a:r>
            <a:r>
              <a:rPr lang="en-US" altLang="zh-TW" sz="3900" b="1" dirty="0">
                <a:ea typeface="SimSun" panose="02010600030101010101" pitchFamily="2" charset="-122"/>
              </a:rPr>
              <a:t>	</a:t>
            </a:r>
            <a:r>
              <a:rPr lang="zh-TW" altLang="en-US" sz="3900" b="1" dirty="0">
                <a:ea typeface="SimSun" panose="02010600030101010101" pitchFamily="2" charset="-122"/>
              </a:rPr>
              <a:t>北美拓展主任</a:t>
            </a:r>
            <a:endParaRPr lang="en-US" sz="3900" dirty="0"/>
          </a:p>
        </p:txBody>
      </p:sp>
    </p:spTree>
    <p:extLst>
      <p:ext uri="{BB962C8B-B14F-4D97-AF65-F5344CB8AC3E}">
        <p14:creationId xmlns:p14="http://schemas.microsoft.com/office/powerpoint/2010/main" val="5761180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1FFFA6-1A35-4064-A1F7-1756147623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ja-JP" altLang="en-US" sz="5900" b="1" dirty="0">
                <a:latin typeface="SimSun" panose="02010600030101010101" pitchFamily="2" charset="-122"/>
                <a:ea typeface="SimSun" panose="02010600030101010101" pitchFamily="2" charset="-122"/>
              </a:rPr>
              <a:t>圣经神学</a:t>
            </a:r>
            <a:endParaRPr lang="en-US" sz="5900" b="1" dirty="0">
              <a:latin typeface="SimSun" panose="02010600030101010101" pitchFamily="2" charset="-122"/>
              <a:ea typeface="SimSun" panose="02010600030101010101" pitchFamily="2" charset="-122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189162-0105-4141-91D4-CF16FCC9054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825624"/>
            <a:ext cx="12192000" cy="503237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ja-JP" altLang="en-US" sz="3900" b="1" dirty="0">
                <a:latin typeface="SimSun" panose="02010600030101010101" pitchFamily="2" charset="-122"/>
                <a:ea typeface="SimSun" panose="02010600030101010101" pitchFamily="2" charset="-122"/>
              </a:rPr>
              <a:t>彼得后书 </a:t>
            </a:r>
            <a:r>
              <a:rPr lang="en-US" altLang="ja-JP" sz="3900" b="1" dirty="0">
                <a:latin typeface="SimSun" panose="02010600030101010101" pitchFamily="2" charset="-122"/>
                <a:ea typeface="SimSun" panose="02010600030101010101" pitchFamily="2" charset="-122"/>
              </a:rPr>
              <a:t>1:20-21</a:t>
            </a:r>
          </a:p>
          <a:p>
            <a:pPr marL="0" indent="0">
              <a:buNone/>
            </a:pPr>
            <a:r>
              <a:rPr lang="en-US" altLang="zh-CN" sz="3900" b="1" dirty="0">
                <a:latin typeface="SimSun" panose="02010600030101010101" pitchFamily="2" charset="-122"/>
                <a:ea typeface="SimSun" panose="02010600030101010101" pitchFamily="2" charset="-122"/>
              </a:rPr>
              <a:t>	</a:t>
            </a:r>
            <a:r>
              <a:rPr lang="zh-CN" altLang="en-US" sz="3900" b="1" dirty="0">
                <a:latin typeface="SimSun" panose="02010600030101010101" pitchFamily="2" charset="-122"/>
                <a:ea typeface="SimSun" panose="02010600030101010101" pitchFamily="2" charset="-122"/>
              </a:rPr>
              <a:t>第一要紧的，</a:t>
            </a:r>
            <a:endParaRPr lang="en-US" altLang="zh-CN" sz="3900" b="1" dirty="0">
              <a:latin typeface="SimSun" panose="02010600030101010101" pitchFamily="2" charset="-122"/>
              <a:ea typeface="SimSun" panose="02010600030101010101" pitchFamily="2" charset="-122"/>
            </a:endParaRPr>
          </a:p>
          <a:p>
            <a:pPr marL="0" indent="0">
              <a:buNone/>
            </a:pPr>
            <a:r>
              <a:rPr lang="en-US" altLang="zh-CN" sz="3900" b="1" dirty="0">
                <a:latin typeface="SimSun" panose="02010600030101010101" pitchFamily="2" charset="-122"/>
                <a:ea typeface="SimSun" panose="02010600030101010101" pitchFamily="2" charset="-122"/>
              </a:rPr>
              <a:t>	</a:t>
            </a:r>
            <a:r>
              <a:rPr lang="zh-CN" altLang="en-US" sz="3900" b="1" dirty="0">
                <a:latin typeface="SimSun" panose="02010600030101010101" pitchFamily="2" charset="-122"/>
                <a:ea typeface="SimSun" panose="02010600030101010101" pitchFamily="2" charset="-122"/>
              </a:rPr>
              <a:t>该知道经上所有的预言没有可随私意解说的。</a:t>
            </a:r>
            <a:endParaRPr lang="en-US" altLang="zh-CN" sz="3900" b="1" dirty="0">
              <a:latin typeface="SimSun" panose="02010600030101010101" pitchFamily="2" charset="-122"/>
              <a:ea typeface="SimSun" panose="02010600030101010101" pitchFamily="2" charset="-122"/>
            </a:endParaRPr>
          </a:p>
          <a:p>
            <a:pPr marL="0" indent="0">
              <a:buNone/>
            </a:pPr>
            <a:endParaRPr lang="en-US" altLang="zh-CN" sz="3900" b="1" dirty="0">
              <a:latin typeface="SimSun" panose="02010600030101010101" pitchFamily="2" charset="-122"/>
              <a:ea typeface="SimSun" panose="02010600030101010101" pitchFamily="2" charset="-122"/>
            </a:endParaRPr>
          </a:p>
          <a:p>
            <a:pPr marL="0" indent="0">
              <a:buNone/>
            </a:pPr>
            <a:r>
              <a:rPr lang="en-US" altLang="zh-CN" sz="3900" b="1" dirty="0">
                <a:latin typeface="SimSun" panose="02010600030101010101" pitchFamily="2" charset="-122"/>
                <a:ea typeface="SimSun" panose="02010600030101010101" pitchFamily="2" charset="-122"/>
              </a:rPr>
              <a:t>	</a:t>
            </a:r>
            <a:r>
              <a:rPr lang="zh-CN" altLang="en-US" sz="3900" b="1" dirty="0">
                <a:latin typeface="SimSun" panose="02010600030101010101" pitchFamily="2" charset="-122"/>
                <a:ea typeface="SimSun" panose="02010600030101010101" pitchFamily="2" charset="-122"/>
              </a:rPr>
              <a:t>因为预言从来没有出于人意的，</a:t>
            </a:r>
            <a:endParaRPr lang="en-US" altLang="zh-CN" sz="3900" b="1" dirty="0">
              <a:latin typeface="SimSun" panose="02010600030101010101" pitchFamily="2" charset="-122"/>
              <a:ea typeface="SimSun" panose="02010600030101010101" pitchFamily="2" charset="-122"/>
            </a:endParaRPr>
          </a:p>
          <a:p>
            <a:pPr marL="0" indent="0">
              <a:buNone/>
            </a:pPr>
            <a:r>
              <a:rPr lang="en-US" altLang="zh-CN" sz="3900" b="1" dirty="0">
                <a:latin typeface="SimSun" panose="02010600030101010101" pitchFamily="2" charset="-122"/>
                <a:ea typeface="SimSun" panose="02010600030101010101" pitchFamily="2" charset="-122"/>
              </a:rPr>
              <a:t>		</a:t>
            </a:r>
            <a:r>
              <a:rPr lang="zh-CN" altLang="en-US" sz="3900" b="1" dirty="0">
                <a:latin typeface="SimSun" panose="02010600030101010101" pitchFamily="2" charset="-122"/>
                <a:ea typeface="SimSun" panose="02010600030101010101" pitchFamily="2" charset="-122"/>
              </a:rPr>
              <a:t>乃是人被圣灵感动，</a:t>
            </a:r>
            <a:endParaRPr lang="en-US" altLang="zh-CN" sz="3900" b="1" dirty="0">
              <a:latin typeface="SimSun" panose="02010600030101010101" pitchFamily="2" charset="-122"/>
              <a:ea typeface="SimSun" panose="02010600030101010101" pitchFamily="2" charset="-122"/>
            </a:endParaRPr>
          </a:p>
          <a:p>
            <a:pPr marL="0" indent="0">
              <a:buNone/>
            </a:pPr>
            <a:r>
              <a:rPr lang="en-US" altLang="zh-CN" sz="3900" b="1" dirty="0">
                <a:latin typeface="SimSun" panose="02010600030101010101" pitchFamily="2" charset="-122"/>
                <a:ea typeface="SimSun" panose="02010600030101010101" pitchFamily="2" charset="-122"/>
              </a:rPr>
              <a:t>			</a:t>
            </a:r>
            <a:r>
              <a:rPr lang="zh-CN" altLang="en-US" sz="3900" b="1" dirty="0">
                <a:latin typeface="SimSun" panose="02010600030101010101" pitchFamily="2" charset="-122"/>
                <a:ea typeface="SimSun" panose="02010600030101010101" pitchFamily="2" charset="-122"/>
              </a:rPr>
              <a:t>说出神的话来。</a:t>
            </a:r>
            <a:endParaRPr lang="en-US" altLang="ja-JP" sz="3900" b="1" dirty="0">
              <a:latin typeface="SimSun" panose="02010600030101010101" pitchFamily="2" charset="-122"/>
              <a:ea typeface="SimSun" panose="02010600030101010101" pitchFamily="2" charset="-122"/>
            </a:endParaRPr>
          </a:p>
          <a:p>
            <a:pPr marL="0" indent="0">
              <a:buNone/>
            </a:pPr>
            <a:endParaRPr lang="en-US" sz="3900" b="1" dirty="0">
              <a:latin typeface="SimSun" panose="02010600030101010101" pitchFamily="2" charset="-122"/>
              <a:ea typeface="SimSun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902273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1FFFA6-1A35-4064-A1F7-1756147623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ja-JP" altLang="en-US" sz="5900" b="1" dirty="0">
                <a:latin typeface="SimSun" panose="02010600030101010101" pitchFamily="2" charset="-122"/>
                <a:ea typeface="SimSun" panose="02010600030101010101" pitchFamily="2" charset="-122"/>
              </a:rPr>
              <a:t>圣经神学</a:t>
            </a:r>
            <a:endParaRPr lang="en-US" sz="5900" b="1" dirty="0">
              <a:latin typeface="SimSun" panose="02010600030101010101" pitchFamily="2" charset="-122"/>
              <a:ea typeface="SimSun" panose="02010600030101010101" pitchFamily="2" charset="-122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189162-0105-4141-91D4-CF16FCC9054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325564"/>
            <a:ext cx="12192000" cy="553243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ja-JP" altLang="en-US" sz="3900" b="1" dirty="0">
                <a:latin typeface="SimSun" panose="02010600030101010101" pitchFamily="2" charset="-122"/>
                <a:ea typeface="SimSun" panose="02010600030101010101" pitchFamily="2" charset="-122"/>
              </a:rPr>
              <a:t>提摩太后书 </a:t>
            </a:r>
            <a:r>
              <a:rPr lang="en-US" altLang="ja-JP" sz="3900" b="1" dirty="0">
                <a:latin typeface="SimSun" panose="02010600030101010101" pitchFamily="2" charset="-122"/>
                <a:ea typeface="SimSun" panose="02010600030101010101" pitchFamily="2" charset="-122"/>
              </a:rPr>
              <a:t>3:16-17</a:t>
            </a:r>
          </a:p>
          <a:p>
            <a:pPr marL="0" indent="0">
              <a:buNone/>
            </a:pPr>
            <a:r>
              <a:rPr lang="en-US" altLang="zh-CN" sz="3900" b="1" dirty="0">
                <a:latin typeface="SimSun" panose="02010600030101010101" pitchFamily="2" charset="-122"/>
                <a:ea typeface="SimSun" panose="02010600030101010101" pitchFamily="2" charset="-122"/>
              </a:rPr>
              <a:t>	</a:t>
            </a:r>
            <a:r>
              <a:rPr lang="zh-CN" altLang="en-US" sz="3900" b="1" dirty="0">
                <a:latin typeface="SimSun" panose="02010600030101010101" pitchFamily="2" charset="-122"/>
                <a:ea typeface="SimSun" panose="02010600030101010101" pitchFamily="2" charset="-122"/>
              </a:rPr>
              <a:t>圣经都是神所默示的，</a:t>
            </a:r>
            <a:endParaRPr lang="en-US" altLang="zh-CN" sz="3900" b="1" dirty="0">
              <a:latin typeface="SimSun" panose="02010600030101010101" pitchFamily="2" charset="-122"/>
              <a:ea typeface="SimSun" panose="02010600030101010101" pitchFamily="2" charset="-122"/>
            </a:endParaRPr>
          </a:p>
          <a:p>
            <a:pPr marL="0" indent="0">
              <a:buNone/>
            </a:pPr>
            <a:r>
              <a:rPr lang="en-US" altLang="zh-CN" sz="3900" b="1" dirty="0">
                <a:latin typeface="SimSun" panose="02010600030101010101" pitchFamily="2" charset="-122"/>
                <a:ea typeface="SimSun" panose="02010600030101010101" pitchFamily="2" charset="-122"/>
              </a:rPr>
              <a:t>			</a:t>
            </a:r>
            <a:r>
              <a:rPr lang="zh-CN" altLang="en-US" sz="3900" b="1" dirty="0">
                <a:latin typeface="SimSun" panose="02010600030101010101" pitchFamily="2" charset="-122"/>
                <a:ea typeface="SimSun" panose="02010600030101010101" pitchFamily="2" charset="-122"/>
              </a:rPr>
              <a:t>于</a:t>
            </a:r>
            <a:r>
              <a:rPr lang="en-US" altLang="zh-CN" sz="3900" b="1" dirty="0">
                <a:latin typeface="SimSun" panose="02010600030101010101" pitchFamily="2" charset="-122"/>
                <a:ea typeface="SimSun" panose="02010600030101010101" pitchFamily="2" charset="-122"/>
              </a:rPr>
              <a:t>	</a:t>
            </a:r>
            <a:r>
              <a:rPr lang="zh-CN" altLang="en-US" sz="3900" b="1" dirty="0">
                <a:latin typeface="SimSun" panose="02010600030101010101" pitchFamily="2" charset="-122"/>
                <a:ea typeface="SimSun" panose="02010600030101010101" pitchFamily="2" charset="-122"/>
              </a:rPr>
              <a:t>教训、</a:t>
            </a:r>
            <a:endParaRPr lang="en-US" altLang="zh-CN" sz="3900" b="1" dirty="0">
              <a:latin typeface="SimSun" panose="02010600030101010101" pitchFamily="2" charset="-122"/>
              <a:ea typeface="SimSun" panose="02010600030101010101" pitchFamily="2" charset="-122"/>
            </a:endParaRPr>
          </a:p>
          <a:p>
            <a:pPr marL="0" indent="0">
              <a:buNone/>
            </a:pPr>
            <a:r>
              <a:rPr lang="en-US" altLang="zh-CN" sz="3900" b="1" dirty="0">
                <a:latin typeface="SimSun" panose="02010600030101010101" pitchFamily="2" charset="-122"/>
                <a:ea typeface="SimSun" panose="02010600030101010101" pitchFamily="2" charset="-122"/>
              </a:rPr>
              <a:t>				</a:t>
            </a:r>
            <a:r>
              <a:rPr lang="zh-CN" altLang="en-US" sz="3900" b="1" dirty="0">
                <a:latin typeface="SimSun" panose="02010600030101010101" pitchFamily="2" charset="-122"/>
                <a:ea typeface="SimSun" panose="02010600030101010101" pitchFamily="2" charset="-122"/>
              </a:rPr>
              <a:t>督责、</a:t>
            </a:r>
            <a:endParaRPr lang="en-US" altLang="zh-CN" sz="3900" b="1" dirty="0">
              <a:latin typeface="SimSun" panose="02010600030101010101" pitchFamily="2" charset="-122"/>
              <a:ea typeface="SimSun" panose="02010600030101010101" pitchFamily="2" charset="-122"/>
            </a:endParaRPr>
          </a:p>
          <a:p>
            <a:pPr marL="0" indent="0">
              <a:buNone/>
            </a:pPr>
            <a:r>
              <a:rPr lang="en-US" altLang="zh-CN" sz="3900" b="1" dirty="0">
                <a:latin typeface="SimSun" panose="02010600030101010101" pitchFamily="2" charset="-122"/>
                <a:ea typeface="SimSun" panose="02010600030101010101" pitchFamily="2" charset="-122"/>
              </a:rPr>
              <a:t>				</a:t>
            </a:r>
            <a:r>
              <a:rPr lang="zh-CN" altLang="en-US" sz="3900" b="1" dirty="0">
                <a:latin typeface="SimSun" panose="02010600030101010101" pitchFamily="2" charset="-122"/>
                <a:ea typeface="SimSun" panose="02010600030101010101" pitchFamily="2" charset="-122"/>
              </a:rPr>
              <a:t>使人归正、</a:t>
            </a:r>
            <a:endParaRPr lang="en-US" altLang="zh-CN" sz="3900" b="1" dirty="0">
              <a:latin typeface="SimSun" panose="02010600030101010101" pitchFamily="2" charset="-122"/>
              <a:ea typeface="SimSun" panose="02010600030101010101" pitchFamily="2" charset="-122"/>
            </a:endParaRPr>
          </a:p>
          <a:p>
            <a:pPr marL="0" indent="0">
              <a:buNone/>
            </a:pPr>
            <a:r>
              <a:rPr lang="en-US" altLang="zh-CN" sz="3900" b="1" dirty="0">
                <a:latin typeface="SimSun" panose="02010600030101010101" pitchFamily="2" charset="-122"/>
                <a:ea typeface="SimSun" panose="02010600030101010101" pitchFamily="2" charset="-122"/>
              </a:rPr>
              <a:t>				</a:t>
            </a:r>
            <a:r>
              <a:rPr lang="zh-CN" altLang="en-US" sz="3900" b="1" dirty="0">
                <a:latin typeface="SimSun" panose="02010600030101010101" pitchFamily="2" charset="-122"/>
                <a:ea typeface="SimSun" panose="02010600030101010101" pitchFamily="2" charset="-122"/>
              </a:rPr>
              <a:t>教导人学义都是有益的，</a:t>
            </a:r>
            <a:endParaRPr lang="en-US" altLang="zh-CN" sz="3900" b="1" dirty="0">
              <a:latin typeface="SimSun" panose="02010600030101010101" pitchFamily="2" charset="-122"/>
              <a:ea typeface="SimSun" panose="02010600030101010101" pitchFamily="2" charset="-122"/>
            </a:endParaRPr>
          </a:p>
          <a:p>
            <a:pPr marL="0" indent="0">
              <a:buNone/>
            </a:pPr>
            <a:r>
              <a:rPr lang="en-US" altLang="zh-CN" sz="3900" b="1" dirty="0">
                <a:latin typeface="SimSun" panose="02010600030101010101" pitchFamily="2" charset="-122"/>
                <a:ea typeface="SimSun" panose="02010600030101010101" pitchFamily="2" charset="-122"/>
              </a:rPr>
              <a:t>			</a:t>
            </a:r>
            <a:r>
              <a:rPr lang="zh-CN" altLang="en-US" sz="3900" b="1" dirty="0">
                <a:latin typeface="SimSun" panose="02010600030101010101" pitchFamily="2" charset="-122"/>
                <a:ea typeface="SimSun" panose="02010600030101010101" pitchFamily="2" charset="-122"/>
              </a:rPr>
              <a:t>叫属神的人</a:t>
            </a:r>
            <a:r>
              <a:rPr lang="en-US" altLang="zh-CN" sz="3900" b="1" dirty="0">
                <a:latin typeface="SimSun" panose="02010600030101010101" pitchFamily="2" charset="-122"/>
                <a:ea typeface="SimSun" panose="02010600030101010101" pitchFamily="2" charset="-122"/>
              </a:rPr>
              <a:t>	</a:t>
            </a:r>
            <a:r>
              <a:rPr lang="zh-CN" altLang="en-US" sz="3900" b="1" dirty="0">
                <a:latin typeface="SimSun" panose="02010600030101010101" pitchFamily="2" charset="-122"/>
                <a:ea typeface="SimSun" panose="02010600030101010101" pitchFamily="2" charset="-122"/>
              </a:rPr>
              <a:t>得以完全，</a:t>
            </a:r>
            <a:endParaRPr lang="en-US" altLang="zh-CN" sz="3900" b="1" dirty="0">
              <a:latin typeface="SimSun" panose="02010600030101010101" pitchFamily="2" charset="-122"/>
              <a:ea typeface="SimSun" panose="02010600030101010101" pitchFamily="2" charset="-122"/>
            </a:endParaRPr>
          </a:p>
          <a:p>
            <a:pPr marL="0" indent="0">
              <a:buNone/>
            </a:pPr>
            <a:r>
              <a:rPr lang="en-US" altLang="zh-CN" sz="3900" b="1" dirty="0">
                <a:latin typeface="SimSun" panose="02010600030101010101" pitchFamily="2" charset="-122"/>
                <a:ea typeface="SimSun" panose="02010600030101010101" pitchFamily="2" charset="-122"/>
              </a:rPr>
              <a:t>						</a:t>
            </a:r>
            <a:r>
              <a:rPr lang="zh-CN" altLang="en-US" sz="3900" b="1" dirty="0">
                <a:latin typeface="SimSun" panose="02010600030101010101" pitchFamily="2" charset="-122"/>
                <a:ea typeface="SimSun" panose="02010600030101010101" pitchFamily="2" charset="-122"/>
              </a:rPr>
              <a:t>预备行各样的善事。</a:t>
            </a:r>
            <a:endParaRPr lang="en-US" sz="3900" b="1" dirty="0">
              <a:latin typeface="SimSun" panose="02010600030101010101" pitchFamily="2" charset="-122"/>
              <a:ea typeface="SimSun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273217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F252B4-B572-4249-877D-3C4E0E4CCA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zh-TW" altLang="en-US" sz="5900" b="1" dirty="0">
                <a:latin typeface="SimSun" panose="02010600030101010101" pitchFamily="2" charset="-122"/>
                <a:ea typeface="SimSun" panose="02010600030101010101" pitchFamily="2" charset="-122"/>
              </a:rPr>
              <a:t>新約書卷的排列</a:t>
            </a:r>
            <a:endParaRPr lang="en-US" sz="5900" b="1" dirty="0">
              <a:latin typeface="SimSun" panose="02010600030101010101" pitchFamily="2" charset="-122"/>
              <a:ea typeface="SimSun" panose="02010600030101010101" pitchFamily="2" charset="-122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F4ADDED-061E-4011-BFEA-BD3AE5A78E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825624"/>
            <a:ext cx="12192000" cy="4952365"/>
          </a:xfrm>
        </p:spPr>
        <p:txBody>
          <a:bodyPr>
            <a:normAutofit/>
          </a:bodyPr>
          <a:lstStyle/>
          <a:p>
            <a:pPr marL="457200" lvl="1" indent="0">
              <a:buNone/>
            </a:pPr>
            <a:r>
              <a:rPr lang="zh-TW" altLang="en-US" sz="3900" b="1" dirty="0">
                <a:latin typeface="SimSun" panose="02010600030101010101" pitchFamily="2" charset="-122"/>
                <a:ea typeface="SimSun" panose="02010600030101010101" pitchFamily="2" charset="-122"/>
              </a:rPr>
              <a:t>四福音是寫作的先后序</a:t>
            </a:r>
            <a:endParaRPr lang="en-US" altLang="zh-TW" sz="3900" b="1" dirty="0">
              <a:latin typeface="SimSun" panose="02010600030101010101" pitchFamily="2" charset="-122"/>
              <a:ea typeface="SimSun" panose="02010600030101010101" pitchFamily="2" charset="-122"/>
            </a:endParaRPr>
          </a:p>
          <a:p>
            <a:pPr marL="457200" lvl="1" indent="0">
              <a:buNone/>
            </a:pPr>
            <a:endParaRPr lang="zh-TW" altLang="en-US" sz="3900" b="1" dirty="0">
              <a:latin typeface="SimSun" panose="02010600030101010101" pitchFamily="2" charset="-122"/>
              <a:ea typeface="SimSun" panose="02010600030101010101" pitchFamily="2" charset="-122"/>
            </a:endParaRPr>
          </a:p>
          <a:p>
            <a:pPr marL="457200" lvl="1" indent="0">
              <a:buNone/>
            </a:pPr>
            <a:r>
              <a:rPr lang="zh-TW" altLang="en-US" sz="3900" b="1" dirty="0">
                <a:latin typeface="SimSun" panose="02010600030101010101" pitchFamily="2" charset="-122"/>
                <a:ea typeface="SimSun" panose="02010600030101010101" pitchFamily="2" charset="-122"/>
              </a:rPr>
              <a:t>保羅和其他書信是長短</a:t>
            </a:r>
            <a:endParaRPr lang="en-US" altLang="zh-TW" sz="3900" b="1" dirty="0">
              <a:latin typeface="SimSun" panose="02010600030101010101" pitchFamily="2" charset="-122"/>
              <a:ea typeface="SimSun" panose="02010600030101010101" pitchFamily="2" charset="-122"/>
            </a:endParaRPr>
          </a:p>
          <a:p>
            <a:pPr marL="457200" lvl="1" indent="0">
              <a:buNone/>
            </a:pPr>
            <a:endParaRPr lang="zh-TW" altLang="en-US" sz="3900" b="1" dirty="0">
              <a:latin typeface="SimSun" panose="02010600030101010101" pitchFamily="2" charset="-122"/>
              <a:ea typeface="SimSun" panose="02010600030101010101" pitchFamily="2" charset="-122"/>
            </a:endParaRPr>
          </a:p>
          <a:p>
            <a:pPr marL="457200" lvl="1" indent="0">
              <a:buNone/>
            </a:pPr>
            <a:r>
              <a:rPr lang="zh-TW" altLang="en-US" sz="3900" b="1" dirty="0">
                <a:latin typeface="SimSun" panose="02010600030101010101" pitchFamily="2" charset="-122"/>
                <a:ea typeface="SimSun" panose="02010600030101010101" pitchFamily="2" charset="-122"/>
              </a:rPr>
              <a:t>希伯来書</a:t>
            </a:r>
            <a:r>
              <a:rPr lang="en-US" altLang="zh-TW" sz="3900" b="1" dirty="0">
                <a:latin typeface="SimSun" panose="02010600030101010101" pitchFamily="2" charset="-122"/>
                <a:ea typeface="SimSun" panose="02010600030101010101" pitchFamily="2" charset="-122"/>
              </a:rPr>
              <a:t>: </a:t>
            </a:r>
            <a:r>
              <a:rPr lang="zh-TW" altLang="en-US" sz="3900" b="1" dirty="0">
                <a:latin typeface="SimSun" panose="02010600030101010101" pitchFamily="2" charset="-122"/>
                <a:ea typeface="SimSun" panose="02010600030101010101" pitchFamily="2" charset="-122"/>
              </a:rPr>
              <a:t>作者不明 </a:t>
            </a:r>
            <a:endParaRPr lang="en-US" sz="3900" b="1" dirty="0">
              <a:latin typeface="SimSun" panose="02010600030101010101" pitchFamily="2" charset="-122"/>
              <a:ea typeface="SimSun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174819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39581E-45F5-4835-BB45-BE6F987EAA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ja-JP" altLang="en-US" sz="5900" b="1" dirty="0">
                <a:latin typeface="SimSun" panose="02010600030101010101" pitchFamily="2" charset="-122"/>
                <a:ea typeface="SimSun" panose="02010600030101010101" pitchFamily="2" charset="-122"/>
              </a:rPr>
              <a:t>四福音的先后序</a:t>
            </a:r>
            <a:endParaRPr lang="en-US" sz="5900" b="1" dirty="0">
              <a:latin typeface="SimSun" panose="02010600030101010101" pitchFamily="2" charset="-122"/>
              <a:ea typeface="SimSun" panose="02010600030101010101" pitchFamily="2" charset="-122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B28972-8D51-48DC-B9A0-5279A455F1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825624"/>
            <a:ext cx="12192000" cy="5032375"/>
          </a:xfrm>
        </p:spPr>
        <p:txBody>
          <a:bodyPr>
            <a:normAutofit lnSpcReduction="10000"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zh-TW" altLang="en-US" sz="3900" b="1" dirty="0">
                <a:latin typeface="SimSun" panose="02010600030101010101" pitchFamily="2" charset="-122"/>
                <a:ea typeface="SimSun" panose="02010600030101010101" pitchFamily="2" charset="-122"/>
              </a:rPr>
              <a:t>馬太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zh-TW" altLang="en-US" sz="3900" b="1" dirty="0">
                <a:latin typeface="SimSun" panose="02010600030101010101" pitchFamily="2" charset="-122"/>
                <a:ea typeface="SimSun" panose="02010600030101010101" pitchFamily="2" charset="-122"/>
              </a:rPr>
              <a:t>馬可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zh-TW" altLang="en-US" sz="3900" b="1" dirty="0">
                <a:latin typeface="SimSun" panose="02010600030101010101" pitchFamily="2" charset="-122"/>
                <a:ea typeface="SimSun" panose="02010600030101010101" pitchFamily="2" charset="-122"/>
              </a:rPr>
              <a:t>路加</a:t>
            </a:r>
            <a:endParaRPr lang="en-US" altLang="zh-TW" sz="3900" b="1" dirty="0">
              <a:latin typeface="SimSun" panose="02010600030101010101" pitchFamily="2" charset="-122"/>
              <a:ea typeface="SimSun" panose="02010600030101010101" pitchFamily="2" charset="-122"/>
            </a:endParaRPr>
          </a:p>
          <a:p>
            <a:pPr marL="0" indent="0" algn="ctr">
              <a:lnSpc>
                <a:spcPct val="150000"/>
              </a:lnSpc>
              <a:buNone/>
            </a:pPr>
            <a:endParaRPr lang="zh-TW" altLang="en-US" sz="3900" b="1" dirty="0">
              <a:latin typeface="SimSun" panose="02010600030101010101" pitchFamily="2" charset="-122"/>
              <a:ea typeface="SimSun" panose="02010600030101010101" pitchFamily="2" charset="-122"/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zh-TW" altLang="en-US" sz="3900" b="1" dirty="0">
                <a:latin typeface="SimSun" panose="02010600030101010101" pitchFamily="2" charset="-122"/>
                <a:ea typeface="SimSun" panose="02010600030101010101" pitchFamily="2" charset="-122"/>
              </a:rPr>
              <a:t>约翰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81425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39581E-45F5-4835-BB45-BE6F987EAA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ja-JP" altLang="en-US" sz="5900" b="1" dirty="0">
                <a:latin typeface="SimSun" panose="02010600030101010101" pitchFamily="2" charset="-122"/>
                <a:ea typeface="SimSun" panose="02010600030101010101" pitchFamily="2" charset="-122"/>
              </a:rPr>
              <a:t>四福音的先后序</a:t>
            </a:r>
            <a:endParaRPr lang="en-US" sz="5900" b="1" dirty="0">
              <a:latin typeface="SimSun" panose="02010600030101010101" pitchFamily="2" charset="-122"/>
              <a:ea typeface="SimSun" panose="02010600030101010101" pitchFamily="2" charset="-122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B28972-8D51-48DC-B9A0-5279A455F1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825624"/>
            <a:ext cx="12192000" cy="5032375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zh-CN" altLang="en-US" sz="3900" b="1" dirty="0">
                <a:ea typeface="SimSun" panose="02010600030101010101" pitchFamily="2" charset="-122"/>
              </a:rPr>
              <a:t>主后第二世纪 教父们</a:t>
            </a:r>
            <a:r>
              <a:rPr lang="en-US" altLang="zh-CN" sz="3900" b="1" dirty="0">
                <a:ea typeface="SimSun" panose="02010600030101010101" pitchFamily="2" charset="-122"/>
              </a:rPr>
              <a:t>:-</a:t>
            </a:r>
          </a:p>
          <a:p>
            <a:pPr marL="914400" lvl="2" indent="0">
              <a:lnSpc>
                <a:spcPct val="150000"/>
              </a:lnSpc>
              <a:buNone/>
            </a:pPr>
            <a:r>
              <a:rPr lang="zh-CN" altLang="en-US" sz="3900" b="1" dirty="0">
                <a:ea typeface="SimSun" panose="02010600030101010101" pitchFamily="2" charset="-122"/>
              </a:rPr>
              <a:t>马太用自己的语言向同袍传讲神的话语</a:t>
            </a:r>
            <a:endParaRPr lang="en-US" altLang="zh-CN" sz="3900" b="1" dirty="0">
              <a:ea typeface="SimSun" panose="02010600030101010101" pitchFamily="2" charset="-122"/>
            </a:endParaRPr>
          </a:p>
          <a:p>
            <a:pPr marL="914400" lvl="2" indent="0">
              <a:lnSpc>
                <a:spcPct val="150000"/>
              </a:lnSpc>
              <a:buNone/>
            </a:pPr>
            <a:r>
              <a:rPr lang="zh-CN" altLang="en-US" sz="3900" b="1" dirty="0">
                <a:ea typeface="SimSun" panose="02010600030101010101" pitchFamily="2" charset="-122"/>
              </a:rPr>
              <a:t>马可是记录彼得的讲道</a:t>
            </a:r>
            <a:endParaRPr lang="en-US" altLang="zh-CN" sz="3900" b="1" dirty="0">
              <a:ea typeface="SimSun" panose="02010600030101010101" pitchFamily="2" charset="-122"/>
            </a:endParaRPr>
          </a:p>
          <a:p>
            <a:pPr marL="914400" lvl="2" indent="0">
              <a:lnSpc>
                <a:spcPct val="150000"/>
              </a:lnSpc>
              <a:buNone/>
            </a:pPr>
            <a:r>
              <a:rPr lang="zh-CN" altLang="en-US" sz="3900" b="1" dirty="0">
                <a:ea typeface="SimSun" panose="02010600030101010101" pitchFamily="2" charset="-122"/>
              </a:rPr>
              <a:t>路加是保罗的讲章集</a:t>
            </a:r>
            <a:endParaRPr lang="en-US" altLang="zh-CN" sz="3900" b="1" dirty="0">
              <a:ea typeface="SimSun" panose="02010600030101010101" pitchFamily="2" charset="-122"/>
            </a:endParaRPr>
          </a:p>
          <a:p>
            <a:pPr marL="914400" lvl="2" indent="0">
              <a:lnSpc>
                <a:spcPct val="150000"/>
              </a:lnSpc>
              <a:buNone/>
            </a:pPr>
            <a:r>
              <a:rPr lang="zh-CN" altLang="en-US" sz="3900" b="1" dirty="0">
                <a:ea typeface="SimSun" panose="02010600030101010101" pitchFamily="2" charset="-122"/>
              </a:rPr>
              <a:t>约翰是约翰的卫道集</a:t>
            </a:r>
            <a:endParaRPr lang="en-US" sz="3900" dirty="0"/>
          </a:p>
        </p:txBody>
      </p:sp>
    </p:spTree>
    <p:extLst>
      <p:ext uri="{BB962C8B-B14F-4D97-AF65-F5344CB8AC3E}">
        <p14:creationId xmlns:p14="http://schemas.microsoft.com/office/powerpoint/2010/main" val="42171531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D24E3F-AC92-4324-9207-F5A8CA10C6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1690688"/>
          </a:xfrm>
        </p:spPr>
        <p:txBody>
          <a:bodyPr>
            <a:noAutofit/>
          </a:bodyPr>
          <a:lstStyle/>
          <a:p>
            <a:pPr algn="ctr"/>
            <a:r>
              <a:rPr lang="zh-TW" altLang="en-US" sz="5900" b="1" dirty="0">
                <a:latin typeface="SimSun" panose="02010600030101010101" pitchFamily="2" charset="-122"/>
                <a:ea typeface="SimSun" panose="02010600030101010101" pitchFamily="2" charset="-122"/>
              </a:rPr>
              <a:t>高级</a:t>
            </a:r>
            <a:r>
              <a:rPr lang="en-US" altLang="zh-TW" sz="5900" b="1" dirty="0">
                <a:latin typeface="SimSun" panose="02010600030101010101" pitchFamily="2" charset="-122"/>
                <a:ea typeface="SimSun" panose="02010600030101010101" pitchFamily="2" charset="-122"/>
              </a:rPr>
              <a:t>/</a:t>
            </a:r>
            <a:r>
              <a:rPr lang="zh-TW" altLang="en-US" sz="5900" b="1" dirty="0">
                <a:latin typeface="SimSun" panose="02010600030101010101" pitchFamily="2" charset="-122"/>
                <a:ea typeface="SimSun" panose="02010600030101010101" pitchFamily="2" charset="-122"/>
              </a:rPr>
              <a:t>歷史批評</a:t>
            </a:r>
            <a:br>
              <a:rPr lang="en-US" altLang="zh-TW" sz="5900" b="1" dirty="0">
                <a:latin typeface="SimSun" panose="02010600030101010101" pitchFamily="2" charset="-122"/>
                <a:ea typeface="SimSun" panose="02010600030101010101" pitchFamily="2" charset="-122"/>
              </a:rPr>
            </a:br>
            <a:r>
              <a:rPr lang="en-US" altLang="zh-TW" sz="5900" b="1" dirty="0">
                <a:latin typeface="+mn-lt"/>
                <a:ea typeface="SimSun" panose="02010600030101010101" pitchFamily="2" charset="-122"/>
              </a:rPr>
              <a:t>High/Historical Criticism</a:t>
            </a:r>
            <a:endParaRPr lang="en-US" sz="5900" b="1" dirty="0">
              <a:latin typeface="+mn-lt"/>
              <a:ea typeface="SimSun" panose="02010600030101010101" pitchFamily="2" charset="-122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FDDE83-99D2-4012-9815-4205651134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825625"/>
            <a:ext cx="12192000" cy="503237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TW" altLang="en-US" sz="3900" b="1" dirty="0">
                <a:latin typeface="SimSun" panose="02010600030101010101" pitchFamily="2" charset="-122"/>
                <a:ea typeface="SimSun" panose="02010600030101010101" pitchFamily="2" charset="-122"/>
              </a:rPr>
              <a:t>十八世纪自由派神学以高级</a:t>
            </a:r>
            <a:r>
              <a:rPr lang="en-US" altLang="zh-TW" sz="3900" b="1" dirty="0">
                <a:latin typeface="SimSun" panose="02010600030101010101" pitchFamily="2" charset="-122"/>
                <a:ea typeface="SimSun" panose="02010600030101010101" pitchFamily="2" charset="-122"/>
              </a:rPr>
              <a:t>/</a:t>
            </a:r>
            <a:r>
              <a:rPr lang="zh-TW" altLang="en-US" sz="3900" b="1" dirty="0">
                <a:latin typeface="SimSun" panose="02010600030101010101" pitchFamily="2" charset="-122"/>
                <a:ea typeface="SimSun" panose="02010600030101010101" pitchFamily="2" charset="-122"/>
              </a:rPr>
              <a:t>歷史批評為名 </a:t>
            </a:r>
            <a:endParaRPr lang="en-US" altLang="zh-TW" sz="3900" b="1" dirty="0">
              <a:latin typeface="SimSun" panose="02010600030101010101" pitchFamily="2" charset="-122"/>
              <a:ea typeface="SimSun" panose="02010600030101010101" pitchFamily="2" charset="-122"/>
            </a:endParaRPr>
          </a:p>
          <a:p>
            <a:pPr marL="0" indent="0">
              <a:buNone/>
            </a:pPr>
            <a:r>
              <a:rPr lang="zh-TW" altLang="en-US" sz="3900" b="1" dirty="0">
                <a:latin typeface="SimSun" panose="02010600030101010101" pitchFamily="2" charset="-122"/>
                <a:ea typeface="SimSun" panose="02010600030101010101" pitchFamily="2" charset="-122"/>
              </a:rPr>
              <a:t>硏究希腊文經文內容的異同大做文章</a:t>
            </a:r>
          </a:p>
          <a:p>
            <a:pPr marL="0" indent="0">
              <a:buNone/>
            </a:pPr>
            <a:r>
              <a:rPr lang="zh-TW" altLang="en-US" sz="3900" b="1" dirty="0">
                <a:latin typeface="SimSun" panose="02010600030101010101" pitchFamily="2" charset="-122"/>
                <a:ea typeface="SimSun" panose="02010600030101010101" pitchFamily="2" charset="-122"/>
              </a:rPr>
              <a:t>提出多個的假设</a:t>
            </a:r>
          </a:p>
          <a:p>
            <a:pPr marL="0" indent="0">
              <a:buNone/>
            </a:pPr>
            <a:r>
              <a:rPr lang="en-US" altLang="zh-TW" sz="3900" b="1" dirty="0">
                <a:latin typeface="SimSun" panose="02010600030101010101" pitchFamily="2" charset="-122"/>
                <a:ea typeface="SimSun" panose="02010600030101010101" pitchFamily="2" charset="-122"/>
              </a:rPr>
              <a:t>Q</a:t>
            </a:r>
            <a:r>
              <a:rPr lang="zh-TW" altLang="en-US" sz="3900" b="1" dirty="0">
                <a:latin typeface="SimSun" panose="02010600030101010101" pitchFamily="2" charset="-122"/>
                <a:ea typeface="SimSun" panose="02010600030101010101" pitchFamily="2" charset="-122"/>
              </a:rPr>
              <a:t>文件：馬太、路加所共有而馬可所沒有的</a:t>
            </a:r>
          </a:p>
          <a:p>
            <a:pPr marL="0" indent="0">
              <a:buNone/>
            </a:pPr>
            <a:endParaRPr lang="zh-TW" altLang="en-US" sz="3900" b="1" dirty="0">
              <a:latin typeface="SimSun" panose="02010600030101010101" pitchFamily="2" charset="-122"/>
              <a:ea typeface="SimSun" panose="02010600030101010101" pitchFamily="2" charset="-122"/>
            </a:endParaRPr>
          </a:p>
          <a:p>
            <a:pPr marL="0" indent="0">
              <a:buNone/>
            </a:pPr>
            <a:r>
              <a:rPr lang="zh-TW" altLang="en-US" sz="3900" b="1" dirty="0">
                <a:latin typeface="SimSun" panose="02010600030101010101" pitchFamily="2" charset="-122"/>
                <a:ea typeface="SimSun" panose="02010600030101010101" pitchFamily="2" charset="-122"/>
              </a:rPr>
              <a:t>路加福音有接近</a:t>
            </a:r>
            <a:r>
              <a:rPr lang="en-US" altLang="zh-TW" sz="3900" b="1" dirty="0">
                <a:latin typeface="SimSun" panose="02010600030101010101" pitchFamily="2" charset="-122"/>
                <a:ea typeface="SimSun" panose="02010600030101010101" pitchFamily="2" charset="-122"/>
              </a:rPr>
              <a:t>60%</a:t>
            </a:r>
            <a:r>
              <a:rPr lang="zh-TW" altLang="en-US" sz="3900" b="1" dirty="0">
                <a:latin typeface="SimSun" panose="02010600030101010101" pitchFamily="2" charset="-122"/>
                <a:ea typeface="SimSun" panose="02010600030101010101" pitchFamily="2" charset="-122"/>
              </a:rPr>
              <a:t>的經文是其他福音書所沒有的，</a:t>
            </a:r>
            <a:endParaRPr lang="en-US" altLang="zh-TW" sz="3900" b="1" dirty="0">
              <a:latin typeface="SimSun" panose="02010600030101010101" pitchFamily="2" charset="-122"/>
              <a:ea typeface="SimSun" panose="02010600030101010101" pitchFamily="2" charset="-122"/>
            </a:endParaRPr>
          </a:p>
          <a:p>
            <a:pPr marL="0" indent="0">
              <a:buNone/>
            </a:pPr>
            <a:r>
              <a:rPr lang="en-US" altLang="zh-TW" sz="3900" b="1" dirty="0">
                <a:latin typeface="SimSun" panose="02010600030101010101" pitchFamily="2" charset="-122"/>
                <a:ea typeface="SimSun" panose="02010600030101010101" pitchFamily="2" charset="-122"/>
              </a:rPr>
              <a:t>	</a:t>
            </a:r>
            <a:r>
              <a:rPr lang="zh-TW" altLang="en-US" sz="3900" b="1" dirty="0">
                <a:latin typeface="SimSun" panose="02010600030101010101" pitchFamily="2" charset="-122"/>
                <a:ea typeface="SimSun" panose="02010600030101010101" pitchFamily="2" charset="-122"/>
              </a:rPr>
              <a:t>沒有答案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154193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D24E3F-AC92-4324-9207-F5A8CA10C6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1690688"/>
          </a:xfrm>
        </p:spPr>
        <p:txBody>
          <a:bodyPr>
            <a:noAutofit/>
          </a:bodyPr>
          <a:lstStyle/>
          <a:p>
            <a:pPr algn="ctr"/>
            <a:r>
              <a:rPr lang="zh-TW" altLang="en-US" sz="5900" b="1" dirty="0">
                <a:latin typeface="SimSun" panose="02010600030101010101" pitchFamily="2" charset="-122"/>
                <a:ea typeface="SimSun" panose="02010600030101010101" pitchFamily="2" charset="-122"/>
              </a:rPr>
              <a:t>高级</a:t>
            </a:r>
            <a:r>
              <a:rPr lang="en-US" altLang="zh-TW" sz="5900" b="1" dirty="0">
                <a:latin typeface="SimSun" panose="02010600030101010101" pitchFamily="2" charset="-122"/>
                <a:ea typeface="SimSun" panose="02010600030101010101" pitchFamily="2" charset="-122"/>
              </a:rPr>
              <a:t>/</a:t>
            </a:r>
            <a:r>
              <a:rPr lang="zh-TW" altLang="en-US" sz="5900" b="1" dirty="0">
                <a:latin typeface="SimSun" panose="02010600030101010101" pitchFamily="2" charset="-122"/>
                <a:ea typeface="SimSun" panose="02010600030101010101" pitchFamily="2" charset="-122"/>
              </a:rPr>
              <a:t>歷史批評</a:t>
            </a:r>
            <a:br>
              <a:rPr lang="en-US" altLang="zh-TW" sz="5900" b="1" dirty="0">
                <a:latin typeface="SimSun" panose="02010600030101010101" pitchFamily="2" charset="-122"/>
                <a:ea typeface="SimSun" panose="02010600030101010101" pitchFamily="2" charset="-122"/>
              </a:rPr>
            </a:br>
            <a:r>
              <a:rPr lang="en-US" altLang="zh-TW" sz="5900" b="1" dirty="0">
                <a:latin typeface="+mn-lt"/>
                <a:ea typeface="SimSun" panose="02010600030101010101" pitchFamily="2" charset="-122"/>
              </a:rPr>
              <a:t>High/Historical Criticism</a:t>
            </a:r>
            <a:endParaRPr lang="en-US" sz="5900" b="1" dirty="0">
              <a:latin typeface="+mn-lt"/>
              <a:ea typeface="SimSun" panose="02010600030101010101" pitchFamily="2" charset="-122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FDDE83-99D2-4012-9815-4205651134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2343149"/>
            <a:ext cx="12192000" cy="4514849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zh-CN" altLang="en-US" sz="3900" b="1" dirty="0">
                <a:ea typeface="SimSun" panose="02010600030101010101" pitchFamily="2" charset="-122"/>
              </a:rPr>
              <a:t>马太福音</a:t>
            </a:r>
          </a:p>
          <a:p>
            <a:pPr marL="0" indent="0" algn="ctr">
              <a:buNone/>
            </a:pPr>
            <a:r>
              <a:rPr lang="zh-CN" altLang="en-US" sz="3900" b="1" dirty="0">
                <a:ea typeface="SimSun" panose="02010600030101010101" pitchFamily="2" charset="-122"/>
              </a:rPr>
              <a:t>马可福音</a:t>
            </a:r>
          </a:p>
          <a:p>
            <a:pPr marL="0" indent="0" algn="ctr">
              <a:buNone/>
            </a:pPr>
            <a:r>
              <a:rPr lang="zh-CN" altLang="en-US" sz="3900" b="1" dirty="0">
                <a:ea typeface="SimSun" panose="02010600030101010101" pitchFamily="2" charset="-122"/>
              </a:rPr>
              <a:t>路加福音</a:t>
            </a:r>
          </a:p>
          <a:p>
            <a:pPr marL="0" indent="0" algn="ctr">
              <a:buNone/>
            </a:pPr>
            <a:r>
              <a:rPr lang="zh-CN" altLang="en-US" sz="3900" b="1" dirty="0">
                <a:ea typeface="SimSun" panose="02010600030101010101" pitchFamily="2" charset="-122"/>
              </a:rPr>
              <a:t>归为</a:t>
            </a:r>
          </a:p>
          <a:p>
            <a:pPr marL="0" indent="0" algn="ctr">
              <a:buNone/>
            </a:pPr>
            <a:r>
              <a:rPr lang="zh-CN" altLang="en-US" sz="3900" b="1" dirty="0">
                <a:ea typeface="SimSun" panose="02010600030101010101" pitchFamily="2" charset="-122"/>
              </a:rPr>
              <a:t>符类福音 或</a:t>
            </a:r>
            <a:r>
              <a:rPr lang="en-US" altLang="zh-CN" sz="3900" b="1" dirty="0">
                <a:ea typeface="SimSun" panose="02010600030101010101" pitchFamily="2" charset="-122"/>
              </a:rPr>
              <a:t>	</a:t>
            </a:r>
            <a:r>
              <a:rPr lang="zh-CN" altLang="en-US" sz="3900" b="1" dirty="0">
                <a:ea typeface="SimSun" panose="02010600030101010101" pitchFamily="2" charset="-122"/>
              </a:rPr>
              <a:t>同观福音</a:t>
            </a:r>
            <a:endParaRPr lang="en-US" altLang="zh-CN" sz="3900" b="1" dirty="0">
              <a:ea typeface="SimSun" panose="02010600030101010101" pitchFamily="2" charset="-122"/>
            </a:endParaRPr>
          </a:p>
          <a:p>
            <a:pPr marL="0" indent="0" algn="ctr">
              <a:buNone/>
            </a:pPr>
            <a:r>
              <a:rPr lang="en-US" altLang="zh-TW" sz="3900" b="1" dirty="0">
                <a:ea typeface="SimSun" panose="02010600030101010101" pitchFamily="2" charset="-122"/>
              </a:rPr>
              <a:t>Synoptic Gospels</a:t>
            </a:r>
          </a:p>
          <a:p>
            <a:pPr marL="0" indent="0" algn="ctr">
              <a:buNone/>
            </a:pPr>
            <a:endParaRPr lang="en-US" sz="3900" b="1" dirty="0">
              <a:ea typeface="SimSun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3572671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024DC1-B29A-41F2-978F-A1F1AF8AE4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ja-JP" altLang="en-US" sz="5900" b="1" dirty="0">
                <a:latin typeface="+mn-lt"/>
                <a:ea typeface="SimSun" panose="02010600030101010101" pitchFamily="2" charset="-122"/>
              </a:rPr>
              <a:t>低级批评 </a:t>
            </a:r>
            <a:r>
              <a:rPr lang="en-US" altLang="ja-JP" sz="5900" b="1" dirty="0">
                <a:latin typeface="+mn-lt"/>
                <a:ea typeface="SimSun" panose="02010600030101010101" pitchFamily="2" charset="-122"/>
              </a:rPr>
              <a:t>Lower Criticism</a:t>
            </a:r>
            <a:endParaRPr lang="en-US" sz="5900" b="1" dirty="0">
              <a:latin typeface="+mn-lt"/>
              <a:ea typeface="SimSun" panose="02010600030101010101" pitchFamily="2" charset="-122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BC1A3F-58C1-4338-A8EF-C6DDD702657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825624"/>
            <a:ext cx="12192000" cy="503237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ja-JP" altLang="en-US" sz="3900" b="1" dirty="0">
                <a:ea typeface="SimSun" panose="02010600030101010101" pitchFamily="2" charset="-122"/>
              </a:rPr>
              <a:t>文体</a:t>
            </a:r>
            <a:r>
              <a:rPr lang="zh-CN" altLang="en-US" sz="3900" b="1" dirty="0">
                <a:ea typeface="SimSun" panose="02010600030101010101" pitchFamily="2" charset="-122"/>
              </a:rPr>
              <a:t>批评 </a:t>
            </a:r>
            <a:r>
              <a:rPr lang="en-US" altLang="zh-CN" sz="3900" dirty="0">
                <a:ea typeface="SimSun" panose="02010600030101010101" pitchFamily="2" charset="-122"/>
              </a:rPr>
              <a:t>Textual Criticism</a:t>
            </a:r>
          </a:p>
          <a:p>
            <a:pPr marL="0" indent="0" algn="ctr">
              <a:buNone/>
            </a:pPr>
            <a:endParaRPr lang="en-US" altLang="zh-CN" sz="3900" dirty="0">
              <a:ea typeface="SimSun" panose="02010600030101010101" pitchFamily="2" charset="-122"/>
            </a:endParaRPr>
          </a:p>
          <a:p>
            <a:pPr marL="0" indent="0" algn="ctr">
              <a:buNone/>
            </a:pPr>
            <a:r>
              <a:rPr lang="zh-CN" altLang="en-US" sz="3900" b="1" dirty="0">
                <a:ea typeface="SimSun" panose="02010600030101010101" pitchFamily="2" charset="-122"/>
              </a:rPr>
              <a:t>原文 文体的硏究</a:t>
            </a:r>
            <a:endParaRPr lang="en-US" sz="3900" b="1" dirty="0">
              <a:ea typeface="SimSun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123996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2EAF6B-6185-4646-A128-9472C28689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6760" y="1"/>
            <a:ext cx="10515600" cy="1120140"/>
          </a:xfrm>
        </p:spPr>
        <p:txBody>
          <a:bodyPr>
            <a:normAutofit/>
          </a:bodyPr>
          <a:lstStyle/>
          <a:p>
            <a:pPr algn="ctr"/>
            <a:r>
              <a:rPr lang="zh-TW" altLang="en-US" sz="5900" b="1" dirty="0">
                <a:latin typeface="SimSun" panose="02010600030101010101" pitchFamily="2" charset="-122"/>
                <a:ea typeface="SimSun" panose="02010600030101010101" pitchFamily="2" charset="-122"/>
              </a:rPr>
              <a:t>路加福音 使徒行傳</a:t>
            </a:r>
            <a:endParaRPr lang="en-US" sz="5900" b="1" dirty="0">
              <a:latin typeface="SimSun" panose="02010600030101010101" pitchFamily="2" charset="-122"/>
              <a:ea typeface="SimSun" panose="02010600030101010101" pitchFamily="2" charset="-122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40C241-E4F6-48CC-92B9-1D3F5953D8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120141"/>
            <a:ext cx="12192000" cy="5592445"/>
          </a:xfrm>
        </p:spPr>
        <p:txBody>
          <a:bodyPr>
            <a:normAutofit fontScale="70000" lnSpcReduction="2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zh-CN" altLang="en-US" sz="4100" b="1" dirty="0">
                <a:latin typeface="SimSun" panose="02010600030101010101" pitchFamily="2" charset="-122"/>
                <a:ea typeface="SimSun" panose="02010600030101010101" pitchFamily="2" charset="-122"/>
              </a:rPr>
              <a:t>教会传统认为这两卷书是路加医生所写。</a:t>
            </a:r>
            <a:endParaRPr lang="en-US" altLang="zh-CN" sz="4100" b="1" dirty="0">
              <a:latin typeface="SimSun" panose="02010600030101010101" pitchFamily="2" charset="-122"/>
              <a:ea typeface="SimSun" panose="02010600030101010101" pitchFamily="2" charset="-122"/>
            </a:endParaRPr>
          </a:p>
          <a:p>
            <a:pPr marL="0" indent="0">
              <a:lnSpc>
                <a:spcPct val="170000"/>
              </a:lnSpc>
              <a:buNone/>
            </a:pPr>
            <a:r>
              <a:rPr lang="zh-CN" altLang="en-US" sz="4100" b="1" dirty="0">
                <a:latin typeface="SimSun" panose="02010600030101010101" pitchFamily="2" charset="-122"/>
                <a:ea typeface="SimSun" panose="02010600030101010101" pitchFamily="2" charset="-122"/>
              </a:rPr>
              <a:t>使徒行传 </a:t>
            </a:r>
            <a:r>
              <a:rPr lang="en-US" altLang="zh-CN" sz="4100" b="1" dirty="0">
                <a:latin typeface="SimSun" panose="02010600030101010101" pitchFamily="2" charset="-122"/>
                <a:ea typeface="SimSun" panose="02010600030101010101" pitchFamily="2" charset="-122"/>
              </a:rPr>
              <a:t>16: 10-17, 20.5-21:18; 27:1-28:16	“</a:t>
            </a:r>
            <a:r>
              <a:rPr lang="ja-JP" altLang="en-US" sz="4100" b="1" dirty="0">
                <a:latin typeface="SimSun" panose="02010600030101010101" pitchFamily="2" charset="-122"/>
                <a:ea typeface="SimSun" panose="02010600030101010101" pitchFamily="2" charset="-122"/>
              </a:rPr>
              <a:t>我们</a:t>
            </a:r>
            <a:r>
              <a:rPr lang="en-US" altLang="ja-JP" sz="4100" b="1" dirty="0">
                <a:latin typeface="SimSun" panose="02010600030101010101" pitchFamily="2" charset="-122"/>
                <a:ea typeface="SimSun" panose="02010600030101010101" pitchFamily="2" charset="-122"/>
              </a:rPr>
              <a:t>”</a:t>
            </a:r>
            <a:endParaRPr lang="zh-CN" altLang="en-US" sz="4100" b="1" dirty="0">
              <a:latin typeface="SimSun" panose="02010600030101010101" pitchFamily="2" charset="-122"/>
              <a:ea typeface="SimSun" panose="02010600030101010101" pitchFamily="2" charset="-122"/>
            </a:endParaRPr>
          </a:p>
          <a:p>
            <a:pPr marL="0" indent="0">
              <a:lnSpc>
                <a:spcPct val="170000"/>
              </a:lnSpc>
              <a:buNone/>
            </a:pPr>
            <a:r>
              <a:rPr lang="zh-CN" altLang="en-US" sz="4100" b="1" dirty="0">
                <a:latin typeface="SimSun" panose="02010600030101010101" pitchFamily="2" charset="-122"/>
                <a:ea typeface="SimSun" panose="02010600030101010101" pitchFamily="2" charset="-122"/>
              </a:rPr>
              <a:t>歌罗西书 </a:t>
            </a:r>
            <a:r>
              <a:rPr lang="en-US" altLang="zh-CN" sz="4100" b="1" dirty="0">
                <a:latin typeface="SimSun" panose="02010600030101010101" pitchFamily="2" charset="-122"/>
                <a:ea typeface="SimSun" panose="02010600030101010101" pitchFamily="2" charset="-122"/>
              </a:rPr>
              <a:t>4:14 	</a:t>
            </a:r>
            <a:r>
              <a:rPr lang="zh-CN" altLang="en-US" sz="4100" b="1" dirty="0">
                <a:latin typeface="SimSun" panose="02010600030101010101" pitchFamily="2" charset="-122"/>
                <a:ea typeface="SimSun" panose="02010600030101010101" pitchFamily="2" charset="-122"/>
              </a:rPr>
              <a:t>此外，亲爱的路加医生和底马也问候你们。</a:t>
            </a:r>
            <a:endParaRPr lang="en-US" altLang="zh-CN" sz="4100" b="1" dirty="0">
              <a:latin typeface="SimSun" panose="02010600030101010101" pitchFamily="2" charset="-122"/>
              <a:ea typeface="SimSun" panose="02010600030101010101" pitchFamily="2" charset="-122"/>
            </a:endParaRPr>
          </a:p>
          <a:p>
            <a:pPr marL="0" indent="0">
              <a:lnSpc>
                <a:spcPct val="170000"/>
              </a:lnSpc>
              <a:buNone/>
            </a:pPr>
            <a:r>
              <a:rPr lang="zh-CN" altLang="en-US" sz="4100" b="1" dirty="0">
                <a:latin typeface="SimSun" panose="02010600030101010101" pitchFamily="2" charset="-122"/>
                <a:ea typeface="SimSun" panose="02010600030101010101" pitchFamily="2" charset="-122"/>
              </a:rPr>
              <a:t>腓利门书 </a:t>
            </a:r>
            <a:r>
              <a:rPr lang="en-US" altLang="zh-CN" sz="4100" b="1" dirty="0">
                <a:latin typeface="SimSun" panose="02010600030101010101" pitchFamily="2" charset="-122"/>
                <a:ea typeface="SimSun" panose="02010600030101010101" pitchFamily="2" charset="-122"/>
              </a:rPr>
              <a:t>1:24 	</a:t>
            </a:r>
            <a:r>
              <a:rPr lang="zh-CN" altLang="en-US" sz="4100" b="1" dirty="0">
                <a:latin typeface="SimSun" panose="02010600030101010101" pitchFamily="2" charset="-122"/>
                <a:ea typeface="SimSun" panose="02010600030101010101" pitchFamily="2" charset="-122"/>
              </a:rPr>
              <a:t>此外，我的同工马可、亚里达古、底马和路加都问候你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zh-CN" altLang="en-US" sz="4100" b="1" dirty="0">
                <a:latin typeface="SimSun" panose="02010600030101010101" pitchFamily="2" charset="-122"/>
                <a:ea typeface="SimSun" panose="02010600030101010101" pitchFamily="2" charset="-122"/>
              </a:rPr>
              <a:t>提摩太后书 </a:t>
            </a:r>
            <a:r>
              <a:rPr lang="en-US" altLang="zh-CN" sz="4100" b="1" dirty="0">
                <a:latin typeface="SimSun" panose="02010600030101010101" pitchFamily="2" charset="-122"/>
                <a:ea typeface="SimSun" panose="02010600030101010101" pitchFamily="2" charset="-122"/>
              </a:rPr>
              <a:t>4:11 </a:t>
            </a:r>
            <a:r>
              <a:rPr lang="zh-CN" altLang="en-US" sz="4100" b="1" dirty="0">
                <a:latin typeface="SimSun" panose="02010600030101010101" pitchFamily="2" charset="-122"/>
                <a:ea typeface="SimSun" panose="02010600030101010101" pitchFamily="2" charset="-122"/>
              </a:rPr>
              <a:t>只剩下路加一人在我身边。</a:t>
            </a:r>
            <a:endParaRPr lang="en-US" altLang="zh-CN" sz="4100" b="1" dirty="0">
              <a:latin typeface="SimSun" panose="02010600030101010101" pitchFamily="2" charset="-122"/>
              <a:ea typeface="SimSun" panose="02010600030101010101" pitchFamily="2" charset="-122"/>
            </a:endParaRPr>
          </a:p>
          <a:p>
            <a:pPr marL="0" indent="0">
              <a:lnSpc>
                <a:spcPct val="170000"/>
              </a:lnSpc>
              <a:buNone/>
            </a:pPr>
            <a:r>
              <a:rPr lang="en-US" altLang="zh-CN" sz="4100" b="1" dirty="0">
                <a:latin typeface="SimSun" panose="02010600030101010101" pitchFamily="2" charset="-122"/>
                <a:ea typeface="SimSun" panose="02010600030101010101" pitchFamily="2" charset="-122"/>
              </a:rPr>
              <a:t>			</a:t>
            </a:r>
            <a:r>
              <a:rPr lang="zh-CN" altLang="en-US" sz="4100" b="1" dirty="0">
                <a:latin typeface="SimSun" panose="02010600030101010101" pitchFamily="2" charset="-122"/>
                <a:ea typeface="SimSun" panose="02010600030101010101" pitchFamily="2" charset="-122"/>
              </a:rPr>
              <a:t>你要把马可一起带来，</a:t>
            </a:r>
            <a:endParaRPr lang="en-US" altLang="zh-CN" sz="4100" b="1" dirty="0">
              <a:latin typeface="SimSun" panose="02010600030101010101" pitchFamily="2" charset="-122"/>
              <a:ea typeface="SimSun" panose="02010600030101010101" pitchFamily="2" charset="-122"/>
            </a:endParaRPr>
          </a:p>
          <a:p>
            <a:pPr marL="0" indent="0">
              <a:lnSpc>
                <a:spcPct val="170000"/>
              </a:lnSpc>
              <a:buNone/>
            </a:pPr>
            <a:r>
              <a:rPr lang="en-US" altLang="zh-CN" sz="4100" b="1" dirty="0">
                <a:latin typeface="SimSun" panose="02010600030101010101" pitchFamily="2" charset="-122"/>
                <a:ea typeface="SimSun" panose="02010600030101010101" pitchFamily="2" charset="-122"/>
              </a:rPr>
              <a:t>			</a:t>
            </a:r>
            <a:r>
              <a:rPr lang="zh-CN" altLang="en-US" sz="4100" b="1" dirty="0">
                <a:latin typeface="SimSun" panose="02010600030101010101" pitchFamily="2" charset="-122"/>
                <a:ea typeface="SimSun" panose="02010600030101010101" pitchFamily="2" charset="-122"/>
              </a:rPr>
              <a:t>因为他在传道的工作上对我很有帮助。</a:t>
            </a:r>
          </a:p>
          <a:p>
            <a:pPr marL="0" indent="0">
              <a:buNone/>
            </a:pPr>
            <a:endParaRPr lang="en-US" sz="3900" b="1" dirty="0">
              <a:latin typeface="SimSun" panose="02010600030101010101" pitchFamily="2" charset="-122"/>
              <a:ea typeface="SimSun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7511294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514B9C-A505-4DDE-892A-8CE56F69BE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ja-JP" altLang="en-US" sz="5900" b="1" dirty="0">
                <a:latin typeface="SimSun" panose="02010600030101010101" pitchFamily="2" charset="-122"/>
                <a:ea typeface="SimSun" panose="02010600030101010101" pitchFamily="2" charset="-122"/>
              </a:rPr>
              <a:t>保羅</a:t>
            </a:r>
            <a:endParaRPr lang="en-US" sz="5900" b="1" dirty="0">
              <a:latin typeface="SimSun" panose="02010600030101010101" pitchFamily="2" charset="-122"/>
              <a:ea typeface="SimSun" panose="02010600030101010101" pitchFamily="2" charset="-122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11CFBA-02D7-46A0-812F-A4A6D7F34C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325564"/>
            <a:ext cx="12192000" cy="5532436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sz="3900" b="1" dirty="0" err="1">
                <a:ea typeface="SimSun" panose="02010600030101010101" pitchFamily="2" charset="-122"/>
              </a:rPr>
              <a:t>保罗是一个犹大的拉比、律法师</a:t>
            </a:r>
            <a:r>
              <a:rPr lang="en-US" sz="3900" b="1" dirty="0">
                <a:ea typeface="SimSun" panose="02010600030101010101" pitchFamily="2" charset="-122"/>
              </a:rPr>
              <a:t>，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900" b="1" dirty="0">
                <a:ea typeface="SimSun" panose="02010600030101010101" pitchFamily="2" charset="-122"/>
              </a:rPr>
              <a:t>	</a:t>
            </a:r>
            <a:r>
              <a:rPr lang="en-US" sz="3900" b="1" dirty="0" err="1">
                <a:ea typeface="SimSun" panose="02010600030101010101" pitchFamily="2" charset="-122"/>
              </a:rPr>
              <a:t>什可能是公会的一分子</a:t>
            </a:r>
            <a:endParaRPr lang="en-US" sz="3900" b="1" dirty="0">
              <a:ea typeface="SimSun" panose="02010600030101010101" pitchFamily="2" charset="-122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sz="3900" b="1" dirty="0" err="1">
                <a:ea typeface="SimSun" panose="02010600030101010101" pitchFamily="2" charset="-122"/>
              </a:rPr>
              <a:t>加拉太书＂在犹太教的热心</a:t>
            </a:r>
            <a:r>
              <a:rPr lang="en-US" sz="3900" b="1" dirty="0">
                <a:ea typeface="SimSun" panose="02010600030101010101" pitchFamily="2" charset="-122"/>
              </a:rPr>
              <a:t>(zeal) “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900" b="1" dirty="0">
                <a:ea typeface="SimSun" panose="02010600030101010101" pitchFamily="2" charset="-122"/>
              </a:rPr>
              <a:t>	</a:t>
            </a:r>
            <a:r>
              <a:rPr lang="en-US" sz="3900" b="1" dirty="0" err="1">
                <a:ea typeface="SimSun" panose="02010600030101010101" pitchFamily="2" charset="-122"/>
              </a:rPr>
              <a:t>是跟奋鋭党</a:t>
            </a:r>
            <a:r>
              <a:rPr lang="en-US" sz="3900" b="1" dirty="0">
                <a:ea typeface="SimSun" panose="02010600030101010101" pitchFamily="2" charset="-122"/>
              </a:rPr>
              <a:t> (Zealots) </a:t>
            </a:r>
            <a:r>
              <a:rPr lang="en-US" sz="3900" b="1" dirty="0" err="1">
                <a:ea typeface="SimSun" panose="02010600030101010101" pitchFamily="2" charset="-122"/>
              </a:rPr>
              <a:t>同一字根</a:t>
            </a:r>
            <a:endParaRPr lang="en-US" sz="3900" b="1" dirty="0">
              <a:ea typeface="SimSun" panose="02010600030101010101" pitchFamily="2" charset="-122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sz="3900" b="1" dirty="0" err="1">
                <a:ea typeface="SimSun" panose="02010600030101010101" pitchFamily="2" charset="-122"/>
              </a:rPr>
              <a:t>热心、忌邪</a:t>
            </a:r>
            <a:r>
              <a:rPr lang="en-US" sz="3900" b="1" dirty="0">
                <a:ea typeface="SimSun" panose="02010600030101010101" pitchFamily="2" charset="-122"/>
              </a:rPr>
              <a:t> (zeal) </a:t>
            </a:r>
            <a:r>
              <a:rPr lang="en-US" sz="3900" b="1" dirty="0" err="1">
                <a:ea typeface="SimSun" panose="02010600030101010101" pitchFamily="2" charset="-122"/>
              </a:rPr>
              <a:t>是直接与神的圣洁挂钩</a:t>
            </a:r>
            <a:endParaRPr lang="en-US" sz="3900" b="1" dirty="0">
              <a:ea typeface="SimSun" panose="02010600030101010101" pitchFamily="2" charset="-122"/>
            </a:endParaRPr>
          </a:p>
          <a:p>
            <a:pPr marL="0" indent="0">
              <a:lnSpc>
                <a:spcPct val="100000"/>
              </a:lnSpc>
              <a:buNone/>
            </a:pPr>
            <a:endParaRPr lang="en-US" sz="1000" b="1" dirty="0">
              <a:ea typeface="SimSun" panose="02010600030101010101" pitchFamily="2" charset="-122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sz="3900" b="1" dirty="0" err="1">
                <a:ea typeface="SimSun" panose="02010600030101010101" pitchFamily="2" charset="-122"/>
              </a:rPr>
              <a:t>路加福音与使徒行传内面的犹太教基本教义</a:t>
            </a:r>
            <a:endParaRPr lang="en-US" sz="3900" b="1" dirty="0">
              <a:ea typeface="SimSun" panose="02010600030101010101" pitchFamily="2" charset="-122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sz="3900" b="1" dirty="0">
                <a:ea typeface="SimSun" panose="02010600030101010101" pitchFamily="2" charset="-122"/>
              </a:rPr>
              <a:t>	</a:t>
            </a:r>
            <a:r>
              <a:rPr lang="en-US" sz="3900" b="1" dirty="0" err="1">
                <a:ea typeface="SimSun" panose="02010600030101010101" pitchFamily="2" charset="-122"/>
              </a:rPr>
              <a:t>不低或少与</a:t>
            </a:r>
            <a:r>
              <a:rPr lang="en-US" sz="3900" b="1" dirty="0">
                <a:ea typeface="SimSun" panose="02010600030101010101" pitchFamily="2" charset="-122"/>
              </a:rPr>
              <a:t>	</a:t>
            </a:r>
            <a:r>
              <a:rPr lang="en-US" sz="3900" b="1" dirty="0" err="1">
                <a:ea typeface="SimSun" panose="02010600030101010101" pitchFamily="2" charset="-122"/>
              </a:rPr>
              <a:t>马太福音</a:t>
            </a:r>
            <a:endParaRPr lang="en-US" sz="3900" b="1" dirty="0">
              <a:ea typeface="SimSun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360825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39AB8F-329C-472A-BD03-11A6BBBC28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zh-CN" altLang="en-US" sz="5900" b="1" dirty="0">
                <a:latin typeface="SimSun" panose="02010600030101010101" pitchFamily="2" charset="-122"/>
                <a:ea typeface="SimSun" panose="02010600030101010101" pitchFamily="2" charset="-122"/>
              </a:rPr>
              <a:t>引用旧约</a:t>
            </a:r>
            <a:endParaRPr lang="en-US" sz="5900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CF2A99-4F52-4256-BF11-F8E5E92ECBF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825624"/>
            <a:ext cx="12192000" cy="503237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zh-CN" sz="3900" dirty="0">
                <a:latin typeface="SimSun" panose="02010600030101010101" pitchFamily="2" charset="-122"/>
                <a:ea typeface="SimSun" panose="02010600030101010101" pitchFamily="2" charset="-122"/>
              </a:rPr>
              <a:t>	</a:t>
            </a:r>
            <a:r>
              <a:rPr lang="zh-CN" altLang="en-US" sz="3900" b="1" dirty="0">
                <a:ea typeface="SimSun" panose="02010600030101010101" pitchFamily="2" charset="-122"/>
              </a:rPr>
              <a:t>直接引用 </a:t>
            </a:r>
            <a:r>
              <a:rPr lang="en-US" altLang="zh-CN" sz="3900" b="1" dirty="0">
                <a:ea typeface="SimSun" panose="02010600030101010101" pitchFamily="2" charset="-122"/>
              </a:rPr>
              <a:t>	quotation 	25</a:t>
            </a:r>
            <a:r>
              <a:rPr lang="zh-CN" altLang="en-US" sz="3900" b="1" dirty="0">
                <a:ea typeface="SimSun" panose="02010600030101010101" pitchFamily="2" charset="-122"/>
              </a:rPr>
              <a:t>次</a:t>
            </a:r>
            <a:r>
              <a:rPr lang="en-US" altLang="zh-CN" sz="3900" b="1" dirty="0">
                <a:ea typeface="SimSun" panose="02010600030101010101" pitchFamily="2" charset="-122"/>
              </a:rPr>
              <a:t>; </a:t>
            </a:r>
          </a:p>
          <a:p>
            <a:pPr marL="0" indent="0">
              <a:buNone/>
            </a:pPr>
            <a:r>
              <a:rPr lang="en-US" altLang="zh-CN" sz="3900" b="1" dirty="0">
                <a:ea typeface="SimSun" panose="02010600030101010101" pitchFamily="2" charset="-122"/>
              </a:rPr>
              <a:t>	</a:t>
            </a:r>
            <a:r>
              <a:rPr lang="zh-CN" altLang="en-US" sz="3900" b="1" dirty="0">
                <a:ea typeface="SimSun" panose="02010600030101010101" pitchFamily="2" charset="-122"/>
              </a:rPr>
              <a:t>借用 </a:t>
            </a:r>
            <a:r>
              <a:rPr lang="en-US" altLang="zh-CN" sz="3900" b="1" dirty="0">
                <a:ea typeface="SimSun" panose="02010600030101010101" pitchFamily="2" charset="-122"/>
              </a:rPr>
              <a:t>		allusion	 	439</a:t>
            </a:r>
            <a:r>
              <a:rPr lang="zh-CN" altLang="en-US" sz="3900" b="1" dirty="0">
                <a:ea typeface="SimSun" panose="02010600030101010101" pitchFamily="2" charset="-122"/>
              </a:rPr>
              <a:t>次</a:t>
            </a:r>
          </a:p>
          <a:p>
            <a:pPr marL="0" indent="0">
              <a:buNone/>
            </a:pPr>
            <a:endParaRPr lang="zh-CN" altLang="en-US" sz="3900" b="1" dirty="0">
              <a:ea typeface="SimSun" panose="02010600030101010101" pitchFamily="2" charset="-122"/>
            </a:endParaRPr>
          </a:p>
          <a:p>
            <a:pPr marL="0" indent="0">
              <a:buNone/>
            </a:pPr>
            <a:r>
              <a:rPr lang="en-US" altLang="zh-CN" sz="3900" b="1" dirty="0">
                <a:ea typeface="SimSun" panose="02010600030101010101" pitchFamily="2" charset="-122"/>
              </a:rPr>
              <a:t>	</a:t>
            </a:r>
            <a:r>
              <a:rPr lang="zh-CN" altLang="en-US" sz="3900" b="1" dirty="0">
                <a:ea typeface="SimSun" panose="02010600030101010101" pitchFamily="2" charset="-122"/>
              </a:rPr>
              <a:t>摩西和众先知 </a:t>
            </a:r>
            <a:r>
              <a:rPr lang="en-US" altLang="zh-CN" sz="3900" b="1" dirty="0">
                <a:ea typeface="SimSun" panose="02010600030101010101" pitchFamily="2" charset="-122"/>
              </a:rPr>
              <a:t>(24:44)</a:t>
            </a:r>
          </a:p>
          <a:p>
            <a:pPr marL="0" indent="0">
              <a:buNone/>
            </a:pPr>
            <a:r>
              <a:rPr lang="en-US" altLang="zh-CN" sz="3900" b="1" dirty="0">
                <a:ea typeface="SimSun" panose="02010600030101010101" pitchFamily="2" charset="-122"/>
              </a:rPr>
              <a:t>		</a:t>
            </a:r>
            <a:r>
              <a:rPr lang="zh-CN" altLang="en-US" sz="3900" b="1" dirty="0">
                <a:ea typeface="SimSun" panose="02010600030101010101" pitchFamily="2" charset="-122"/>
              </a:rPr>
              <a:t>摩西五経 </a:t>
            </a:r>
            <a:r>
              <a:rPr lang="en-US" altLang="zh-CN" sz="3900" b="1" dirty="0">
                <a:ea typeface="SimSun" panose="02010600030101010101" pitchFamily="2" charset="-122"/>
              </a:rPr>
              <a:t>	10</a:t>
            </a:r>
            <a:r>
              <a:rPr lang="ja-JP" altLang="en-US" sz="3900" b="1" dirty="0">
                <a:ea typeface="SimSun" panose="02010600030101010101" pitchFamily="2" charset="-122"/>
              </a:rPr>
              <a:t>次</a:t>
            </a:r>
            <a:endParaRPr lang="en-US" altLang="zh-CN" sz="3900" b="1" dirty="0">
              <a:ea typeface="SimSun" panose="02010600030101010101" pitchFamily="2" charset="-122"/>
            </a:endParaRPr>
          </a:p>
          <a:p>
            <a:pPr marL="0" indent="0">
              <a:buNone/>
            </a:pPr>
            <a:r>
              <a:rPr lang="en-US" altLang="zh-CN" sz="3900" b="1" dirty="0">
                <a:ea typeface="SimSun" panose="02010600030101010101" pitchFamily="2" charset="-122"/>
              </a:rPr>
              <a:t>		</a:t>
            </a:r>
            <a:r>
              <a:rPr lang="zh-CN" altLang="en-US" sz="3900" b="1" dirty="0">
                <a:ea typeface="SimSun" panose="02010600030101010101" pitchFamily="2" charset="-122"/>
              </a:rPr>
              <a:t>先知书 </a:t>
            </a:r>
            <a:r>
              <a:rPr lang="en-US" altLang="zh-CN" sz="3900" b="1" dirty="0">
                <a:ea typeface="SimSun" panose="02010600030101010101" pitchFamily="2" charset="-122"/>
              </a:rPr>
              <a:t>		7</a:t>
            </a:r>
            <a:r>
              <a:rPr lang="zh-CN" altLang="en-US" sz="3900" b="1" dirty="0">
                <a:ea typeface="SimSun" panose="02010600030101010101" pitchFamily="2" charset="-122"/>
              </a:rPr>
              <a:t>次</a:t>
            </a:r>
          </a:p>
          <a:p>
            <a:pPr marL="0" indent="0">
              <a:buNone/>
            </a:pPr>
            <a:r>
              <a:rPr lang="en-US" altLang="zh-CN" sz="3900" b="1" dirty="0">
                <a:ea typeface="SimSun" panose="02010600030101010101" pitchFamily="2" charset="-122"/>
              </a:rPr>
              <a:t>		</a:t>
            </a:r>
            <a:r>
              <a:rPr lang="zh-CN" altLang="en-US" sz="3900" b="1" dirty="0">
                <a:ea typeface="SimSun" panose="02010600030101010101" pitchFamily="2" charset="-122"/>
              </a:rPr>
              <a:t>诗篇 </a:t>
            </a:r>
            <a:r>
              <a:rPr lang="en-US" altLang="zh-CN" sz="3900" b="1" dirty="0">
                <a:ea typeface="SimSun" panose="02010600030101010101" pitchFamily="2" charset="-122"/>
              </a:rPr>
              <a:t>		7</a:t>
            </a:r>
            <a:r>
              <a:rPr lang="zh-CN" altLang="en-US" sz="3900" b="1" dirty="0">
                <a:ea typeface="SimSun" panose="02010600030101010101" pitchFamily="2" charset="-122"/>
              </a:rPr>
              <a:t>次</a:t>
            </a:r>
            <a:endParaRPr lang="en-US" sz="3900" b="1" dirty="0">
              <a:ea typeface="SimSun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1521003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C3A020-63E5-4109-BE90-CA72AE5CD6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-228600"/>
            <a:ext cx="12192000" cy="1325563"/>
          </a:xfrm>
        </p:spPr>
        <p:txBody>
          <a:bodyPr>
            <a:noAutofit/>
          </a:bodyPr>
          <a:lstStyle/>
          <a:p>
            <a:pPr algn="ctr"/>
            <a:r>
              <a:rPr lang="zh-TW" altLang="en-US" sz="5900" dirty="0">
                <a:latin typeface="SimSun" panose="02010600030101010101" pitchFamily="2" charset="-122"/>
                <a:ea typeface="SimSun" panose="02010600030101010101" pitchFamily="2" charset="-122"/>
              </a:rPr>
              <a:t>路加福音</a:t>
            </a:r>
            <a:endParaRPr lang="en-US" sz="5900" dirty="0">
              <a:latin typeface="SimSun" panose="02010600030101010101" pitchFamily="2" charset="-122"/>
              <a:ea typeface="SimSun" panose="02010600030101010101" pitchFamily="2" charset="-122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6697A2-B647-4626-80CB-1955110341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096964"/>
            <a:ext cx="12192000" cy="5761036"/>
          </a:xfrm>
        </p:spPr>
        <p:txBody>
          <a:bodyPr>
            <a:normAutofit/>
          </a:bodyPr>
          <a:lstStyle/>
          <a:p>
            <a:pPr marL="914400" lvl="2" indent="0">
              <a:buNone/>
            </a:pPr>
            <a:r>
              <a:rPr lang="zh-TW" altLang="en-US" sz="2300" b="1" dirty="0">
                <a:latin typeface="SimSun" panose="02010600030101010101" pitchFamily="2" charset="-122"/>
                <a:ea typeface="SimSun" panose="02010600030101010101" pitchFamily="2" charset="-122"/>
              </a:rPr>
              <a:t>其他福音書所沒有的資料</a:t>
            </a:r>
            <a:endParaRPr lang="en-US" altLang="zh-TW" sz="2300" b="1" dirty="0">
              <a:latin typeface="SimSun" panose="02010600030101010101" pitchFamily="2" charset="-122"/>
              <a:ea typeface="SimSun" panose="02010600030101010101" pitchFamily="2" charset="-122"/>
            </a:endParaRPr>
          </a:p>
          <a:p>
            <a:pPr marL="1428750" lvl="2" indent="-514350">
              <a:buFont typeface="+mj-lt"/>
              <a:buAutoNum type="arabicPeriod"/>
            </a:pPr>
            <a:r>
              <a:rPr lang="zh-CN" altLang="en-US" sz="2300" b="1" dirty="0">
                <a:latin typeface="SimSun" panose="02010600030101010101" pitchFamily="2" charset="-122"/>
                <a:ea typeface="SimSun" panose="02010600030101010101" pitchFamily="2" charset="-122"/>
              </a:rPr>
              <a:t>资料来源</a:t>
            </a:r>
            <a:r>
              <a:rPr lang="en-US" altLang="zh-CN" sz="2300" b="1" dirty="0">
                <a:latin typeface="SimSun" panose="02010600030101010101" pitchFamily="2" charset="-122"/>
                <a:ea typeface="SimSun" panose="02010600030101010101" pitchFamily="2" charset="-122"/>
              </a:rPr>
              <a:t>						(1:1-4)</a:t>
            </a:r>
          </a:p>
          <a:p>
            <a:pPr marL="1428750" lvl="2" indent="-514350">
              <a:buFont typeface="+mj-lt"/>
              <a:buAutoNum type="arabicPeriod"/>
            </a:pPr>
            <a:r>
              <a:rPr lang="zh-CN" altLang="en-US" sz="2300" b="1" dirty="0">
                <a:latin typeface="SimSun" panose="02010600030101010101" pitchFamily="2" charset="-122"/>
                <a:ea typeface="SimSun" panose="02010600030101010101" pitchFamily="2" charset="-122"/>
              </a:rPr>
              <a:t>天使预告施洗者约翰出生</a:t>
            </a:r>
            <a:r>
              <a:rPr lang="en-US" altLang="zh-CN" sz="2300" b="1" dirty="0">
                <a:latin typeface="SimSun" panose="02010600030101010101" pitchFamily="2" charset="-122"/>
                <a:ea typeface="SimSun" panose="02010600030101010101" pitchFamily="2" charset="-122"/>
              </a:rPr>
              <a:t>			(1:5-80)</a:t>
            </a:r>
          </a:p>
          <a:p>
            <a:pPr marL="1428750" lvl="2" indent="-514350">
              <a:buFont typeface="+mj-lt"/>
              <a:buAutoNum type="arabicPeriod"/>
            </a:pPr>
            <a:r>
              <a:rPr lang="zh-CN" altLang="en-US" sz="2300" b="1" dirty="0">
                <a:latin typeface="SimSun" panose="02010600030101010101" pitchFamily="2" charset="-122"/>
                <a:ea typeface="SimSun" panose="02010600030101010101" pitchFamily="2" charset="-122"/>
              </a:rPr>
              <a:t>基督降生的特别事</a:t>
            </a:r>
            <a:r>
              <a:rPr lang="en-US" altLang="zh-CN" sz="2300" b="1" dirty="0">
                <a:latin typeface="SimSun" panose="02010600030101010101" pitchFamily="2" charset="-122"/>
                <a:ea typeface="SimSun" panose="02010600030101010101" pitchFamily="2" charset="-122"/>
              </a:rPr>
              <a:t>				(2:1-2:20)</a:t>
            </a:r>
          </a:p>
          <a:p>
            <a:pPr marL="1428750" lvl="2" indent="-514350">
              <a:buFont typeface="+mj-lt"/>
              <a:buAutoNum type="arabicPeriod"/>
            </a:pPr>
            <a:r>
              <a:rPr lang="zh-CN" altLang="en-US" sz="2300" b="1" dirty="0">
                <a:latin typeface="SimSun" panose="02010600030101010101" pitchFamily="2" charset="-122"/>
                <a:ea typeface="SimSun" panose="02010600030101010101" pitchFamily="2" charset="-122"/>
              </a:rPr>
              <a:t>基督的童年</a:t>
            </a:r>
            <a:r>
              <a:rPr lang="en-US" altLang="zh-CN" sz="2300" b="1" dirty="0">
                <a:latin typeface="SimSun" panose="02010600030101010101" pitchFamily="2" charset="-122"/>
                <a:ea typeface="SimSun" panose="02010600030101010101" pitchFamily="2" charset="-122"/>
              </a:rPr>
              <a:t>					(2:21-52)</a:t>
            </a:r>
          </a:p>
          <a:p>
            <a:pPr marL="1428750" lvl="2" indent="-514350">
              <a:buFont typeface="+mj-lt"/>
              <a:buAutoNum type="arabicPeriod"/>
            </a:pPr>
            <a:r>
              <a:rPr lang="zh-CN" altLang="en-US" sz="2300" b="1" dirty="0">
                <a:latin typeface="SimSun" panose="02010600030101010101" pitchFamily="2" charset="-122"/>
                <a:ea typeface="SimSun" panose="02010600030101010101" pitchFamily="2" charset="-122"/>
              </a:rPr>
              <a:t>彼得打鱼装满两只船</a:t>
            </a:r>
            <a:r>
              <a:rPr lang="en-US" altLang="zh-CN" sz="2300" b="1" dirty="0">
                <a:latin typeface="SimSun" panose="02010600030101010101" pitchFamily="2" charset="-122"/>
                <a:ea typeface="SimSun" panose="02010600030101010101" pitchFamily="2" charset="-122"/>
              </a:rPr>
              <a:t>				(5:1-11)</a:t>
            </a:r>
          </a:p>
          <a:p>
            <a:pPr marL="1428750" lvl="2" indent="-514350">
              <a:buFont typeface="+mj-lt"/>
              <a:buAutoNum type="arabicPeriod"/>
            </a:pPr>
            <a:r>
              <a:rPr lang="zh-CN" altLang="en-US" sz="2300" b="1" dirty="0">
                <a:latin typeface="SimSun" panose="02010600030101010101" pitchFamily="2" charset="-122"/>
                <a:ea typeface="SimSun" panose="02010600030101010101" pitchFamily="2" charset="-122"/>
              </a:rPr>
              <a:t>主叫拿因寡妇儿子从死里复活</a:t>
            </a:r>
            <a:r>
              <a:rPr lang="en-US" altLang="zh-CN" sz="2300" b="1" dirty="0">
                <a:latin typeface="SimSun" panose="02010600030101010101" pitchFamily="2" charset="-122"/>
                <a:ea typeface="SimSun" panose="02010600030101010101" pitchFamily="2" charset="-122"/>
              </a:rPr>
              <a:t>			(7:11-17)</a:t>
            </a:r>
          </a:p>
          <a:p>
            <a:pPr marL="1428750" lvl="2" indent="-514350">
              <a:buFont typeface="+mj-lt"/>
              <a:buAutoNum type="arabicPeriod"/>
            </a:pPr>
            <a:r>
              <a:rPr lang="zh-CN" altLang="en-US" sz="2300" b="1" dirty="0">
                <a:latin typeface="SimSun" panose="02010600030101010101" pitchFamily="2" charset="-122"/>
                <a:ea typeface="SimSun" panose="02010600030101010101" pitchFamily="2" charset="-122"/>
              </a:rPr>
              <a:t>有罪的女人用香青抹主</a:t>
            </a:r>
            <a:r>
              <a:rPr lang="en-US" altLang="zh-CN" sz="2300" b="1" dirty="0">
                <a:latin typeface="SimSun" panose="02010600030101010101" pitchFamily="2" charset="-122"/>
                <a:ea typeface="SimSun" panose="02010600030101010101" pitchFamily="2" charset="-122"/>
              </a:rPr>
              <a:t>				(7:36-50)</a:t>
            </a:r>
          </a:p>
          <a:p>
            <a:pPr marL="1428750" lvl="2" indent="-514350">
              <a:buFont typeface="+mj-lt"/>
              <a:buAutoNum type="arabicPeriod"/>
            </a:pPr>
            <a:r>
              <a:rPr lang="zh-CN" altLang="en-US" sz="2300" b="1" dirty="0">
                <a:latin typeface="SimSun" panose="02010600030101010101" pitchFamily="2" charset="-122"/>
                <a:ea typeface="SimSun" panose="02010600030101010101" pitchFamily="2" charset="-122"/>
              </a:rPr>
              <a:t>主医好患病</a:t>
            </a:r>
            <a:r>
              <a:rPr lang="en-US" altLang="zh-CN" sz="2300" b="1" dirty="0">
                <a:latin typeface="SimSun" panose="02010600030101010101" pitchFamily="2" charset="-122"/>
                <a:ea typeface="SimSun" panose="02010600030101010101" pitchFamily="2" charset="-122"/>
              </a:rPr>
              <a:t>18</a:t>
            </a:r>
            <a:r>
              <a:rPr lang="zh-CN" altLang="en-US" sz="2300" b="1" dirty="0">
                <a:latin typeface="SimSun" panose="02010600030101010101" pitchFamily="2" charset="-122"/>
                <a:ea typeface="SimSun" panose="02010600030101010101" pitchFamily="2" charset="-122"/>
              </a:rPr>
              <a:t>年的女人</a:t>
            </a:r>
            <a:r>
              <a:rPr lang="en-US" altLang="zh-CN" sz="2300" b="1" dirty="0">
                <a:latin typeface="SimSun" panose="02010600030101010101" pitchFamily="2" charset="-122"/>
                <a:ea typeface="SimSun" panose="02010600030101010101" pitchFamily="2" charset="-122"/>
              </a:rPr>
              <a:t>				(13:10-17)</a:t>
            </a:r>
          </a:p>
          <a:p>
            <a:pPr marL="1428750" lvl="2" indent="-514350">
              <a:buFont typeface="+mj-lt"/>
              <a:buAutoNum type="arabicPeriod"/>
            </a:pPr>
            <a:r>
              <a:rPr lang="zh-CN" altLang="en-US" sz="2300" b="1" dirty="0">
                <a:latin typeface="SimSun" panose="02010600030101010101" pitchFamily="2" charset="-122"/>
                <a:ea typeface="SimSun" panose="02010600030101010101" pitchFamily="2" charset="-122"/>
              </a:rPr>
              <a:t>主医好患水臌病的女人</a:t>
            </a:r>
            <a:r>
              <a:rPr lang="en-US" altLang="zh-CN" sz="2300" b="1" dirty="0">
                <a:latin typeface="SimSun" panose="02010600030101010101" pitchFamily="2" charset="-122"/>
                <a:ea typeface="SimSun" panose="02010600030101010101" pitchFamily="2" charset="-122"/>
              </a:rPr>
              <a:t>				(14:1-6)</a:t>
            </a:r>
          </a:p>
          <a:p>
            <a:pPr marL="1428750" lvl="2" indent="-514350">
              <a:buFont typeface="+mj-lt"/>
              <a:buAutoNum type="arabicPeriod"/>
            </a:pPr>
            <a:r>
              <a:rPr lang="zh-CN" altLang="en-US" sz="2300" b="1" dirty="0">
                <a:latin typeface="SimSun" panose="02010600030101010101" pitchFamily="2" charset="-122"/>
                <a:ea typeface="SimSun" panose="02010600030101010101" pitchFamily="2" charset="-122"/>
              </a:rPr>
              <a:t>主洁净十个麻风病人</a:t>
            </a:r>
            <a:r>
              <a:rPr lang="en-US" altLang="zh-CN" sz="2300" b="1" dirty="0">
                <a:latin typeface="SimSun" panose="02010600030101010101" pitchFamily="2" charset="-122"/>
                <a:ea typeface="SimSun" panose="02010600030101010101" pitchFamily="2" charset="-122"/>
              </a:rPr>
              <a:t>				(17:11-19)</a:t>
            </a:r>
          </a:p>
          <a:p>
            <a:pPr marL="1428750" lvl="2" indent="-514350">
              <a:buFont typeface="+mj-lt"/>
              <a:buAutoNum type="arabicPeriod"/>
            </a:pPr>
            <a:r>
              <a:rPr lang="zh-CN" altLang="en-US" sz="2300" b="1" dirty="0">
                <a:latin typeface="SimSun" panose="02010600030101010101" pitchFamily="2" charset="-122"/>
                <a:ea typeface="SimSun" panose="02010600030101010101" pitchFamily="2" charset="-122"/>
              </a:rPr>
              <a:t>主最后一次前往耶路撒冷的教导及比喻</a:t>
            </a:r>
            <a:r>
              <a:rPr lang="en-US" altLang="zh-CN" sz="2300" b="1" dirty="0">
                <a:latin typeface="SimSun" panose="02010600030101010101" pitchFamily="2" charset="-122"/>
                <a:ea typeface="SimSun" panose="02010600030101010101" pitchFamily="2" charset="-122"/>
              </a:rPr>
              <a:t>	(10:1-17:10)</a:t>
            </a:r>
          </a:p>
          <a:p>
            <a:endParaRPr lang="en-US" altLang="zh-CN" dirty="0"/>
          </a:p>
          <a:p>
            <a:endParaRPr lang="en-US" altLang="zh-CN" dirty="0"/>
          </a:p>
          <a:p>
            <a:pPr marL="0" indent="0">
              <a:buNone/>
            </a:pPr>
            <a:endParaRPr lang="en-US" altLang="zh-TW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9090371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C3A020-63E5-4109-BE90-CA72AE5CD6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-228600"/>
            <a:ext cx="12192000" cy="1325563"/>
          </a:xfrm>
        </p:spPr>
        <p:txBody>
          <a:bodyPr>
            <a:noAutofit/>
          </a:bodyPr>
          <a:lstStyle/>
          <a:p>
            <a:pPr algn="ctr"/>
            <a:r>
              <a:rPr lang="zh-CN" altLang="en-US" sz="5900" dirty="0">
                <a:latin typeface="SimSun" panose="02010600030101010101" pitchFamily="2" charset="-122"/>
                <a:ea typeface="SimSun" panose="02010600030101010101" pitchFamily="2" charset="-122"/>
              </a:rPr>
              <a:t>耶稣基督所讲的比喻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6697A2-B647-4626-80CB-1955110341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096964"/>
            <a:ext cx="12192000" cy="5761036"/>
          </a:xfrm>
        </p:spPr>
        <p:txBody>
          <a:bodyPr>
            <a:normAutofit fontScale="25000" lnSpcReduction="20000"/>
          </a:bodyPr>
          <a:lstStyle/>
          <a:p>
            <a:pPr marL="1428750" lvl="2" indent="-514350">
              <a:lnSpc>
                <a:spcPct val="120000"/>
              </a:lnSpc>
              <a:spcBef>
                <a:spcPts val="0"/>
              </a:spcBef>
              <a:buFont typeface="+mj-lt"/>
              <a:buAutoNum type="arabicPeriod"/>
            </a:pPr>
            <a:r>
              <a:rPr lang="zh-CN" altLang="en-US" sz="9200" b="1" dirty="0">
                <a:latin typeface="SimSun" panose="02010600030101010101" pitchFamily="2" charset="-122"/>
                <a:ea typeface="SimSun" panose="02010600030101010101" pitchFamily="2" charset="-122"/>
              </a:rPr>
              <a:t>两个欠债人的比喻			</a:t>
            </a:r>
            <a:r>
              <a:rPr lang="en-US" altLang="zh-CN" sz="9200" b="1" dirty="0">
                <a:latin typeface="SimSun" panose="02010600030101010101" pitchFamily="2" charset="-122"/>
                <a:ea typeface="SimSun" panose="02010600030101010101" pitchFamily="2" charset="-122"/>
              </a:rPr>
              <a:t>7:41-43</a:t>
            </a:r>
          </a:p>
          <a:p>
            <a:pPr marL="1428750" lvl="2" indent="-514350">
              <a:lnSpc>
                <a:spcPct val="120000"/>
              </a:lnSpc>
              <a:spcBef>
                <a:spcPts val="0"/>
              </a:spcBef>
              <a:buFont typeface="+mj-lt"/>
              <a:buAutoNum type="arabicPeriod"/>
            </a:pPr>
            <a:r>
              <a:rPr lang="zh-CN" altLang="en-US" sz="9200" b="1" dirty="0">
                <a:latin typeface="SimSun" panose="02010600030101010101" pitchFamily="2" charset="-122"/>
                <a:ea typeface="SimSun" panose="02010600030101010101" pitchFamily="2" charset="-122"/>
              </a:rPr>
              <a:t>好邻舍的比喻				</a:t>
            </a:r>
            <a:r>
              <a:rPr lang="en-US" altLang="zh-CN" sz="9200" b="1" dirty="0">
                <a:latin typeface="SimSun" panose="02010600030101010101" pitchFamily="2" charset="-122"/>
                <a:ea typeface="SimSun" panose="02010600030101010101" pitchFamily="2" charset="-122"/>
              </a:rPr>
              <a:t>10:25-37</a:t>
            </a:r>
          </a:p>
          <a:p>
            <a:pPr marL="1428750" lvl="2" indent="-514350">
              <a:lnSpc>
                <a:spcPct val="120000"/>
              </a:lnSpc>
              <a:spcBef>
                <a:spcPts val="0"/>
              </a:spcBef>
              <a:buFont typeface="+mj-lt"/>
              <a:buAutoNum type="arabicPeriod"/>
            </a:pPr>
            <a:r>
              <a:rPr lang="zh-CN" altLang="en-US" sz="9200" b="1" dirty="0">
                <a:latin typeface="SimSun" panose="02010600030101010101" pitchFamily="2" charset="-122"/>
                <a:ea typeface="SimSun" panose="02010600030101010101" pitchFamily="2" charset="-122"/>
              </a:rPr>
              <a:t>半夜向朋友借饼的比喻			</a:t>
            </a:r>
            <a:r>
              <a:rPr lang="en-US" altLang="zh-CN" sz="9200" b="1" dirty="0">
                <a:latin typeface="SimSun" panose="02010600030101010101" pitchFamily="2" charset="-122"/>
                <a:ea typeface="SimSun" panose="02010600030101010101" pitchFamily="2" charset="-122"/>
              </a:rPr>
              <a:t>11:5-8</a:t>
            </a:r>
          </a:p>
          <a:p>
            <a:pPr marL="1428750" lvl="2" indent="-514350">
              <a:lnSpc>
                <a:spcPct val="120000"/>
              </a:lnSpc>
              <a:spcBef>
                <a:spcPts val="0"/>
              </a:spcBef>
              <a:buFont typeface="+mj-lt"/>
              <a:buAutoNum type="arabicPeriod"/>
            </a:pPr>
            <a:r>
              <a:rPr lang="zh-CN" altLang="en-US" sz="9200" b="1" dirty="0">
                <a:latin typeface="SimSun" panose="02010600030101010101" pitchFamily="2" charset="-122"/>
                <a:ea typeface="SimSun" panose="02010600030101010101" pitchFamily="2" charset="-122"/>
              </a:rPr>
              <a:t>无知财主的比喻				</a:t>
            </a:r>
            <a:r>
              <a:rPr lang="en-US" altLang="zh-CN" sz="9200" b="1" dirty="0">
                <a:latin typeface="SimSun" panose="02010600030101010101" pitchFamily="2" charset="-122"/>
                <a:ea typeface="SimSun" panose="02010600030101010101" pitchFamily="2" charset="-122"/>
              </a:rPr>
              <a:t>12:16-21</a:t>
            </a:r>
          </a:p>
          <a:p>
            <a:pPr marL="1428750" lvl="2" indent="-514350">
              <a:lnSpc>
                <a:spcPct val="120000"/>
              </a:lnSpc>
              <a:spcBef>
                <a:spcPts val="0"/>
              </a:spcBef>
              <a:buFont typeface="+mj-lt"/>
              <a:buAutoNum type="arabicPeriod"/>
            </a:pPr>
            <a:r>
              <a:rPr lang="zh-CN" altLang="en-US" sz="9200" b="1" dirty="0">
                <a:latin typeface="SimSun" panose="02010600030101010101" pitchFamily="2" charset="-122"/>
                <a:ea typeface="SimSun" panose="02010600030101010101" pitchFamily="2" charset="-122"/>
              </a:rPr>
              <a:t>无花果树的比喻				</a:t>
            </a:r>
            <a:r>
              <a:rPr lang="en-US" altLang="zh-CN" sz="9200" b="1" dirty="0">
                <a:latin typeface="SimSun" panose="02010600030101010101" pitchFamily="2" charset="-122"/>
                <a:ea typeface="SimSun" panose="02010600030101010101" pitchFamily="2" charset="-122"/>
              </a:rPr>
              <a:t>13:6-9</a:t>
            </a:r>
          </a:p>
          <a:p>
            <a:pPr marL="1428750" lvl="2" indent="-514350">
              <a:lnSpc>
                <a:spcPct val="120000"/>
              </a:lnSpc>
              <a:spcBef>
                <a:spcPts val="0"/>
              </a:spcBef>
              <a:buFont typeface="+mj-lt"/>
              <a:buAutoNum type="arabicPeriod"/>
            </a:pPr>
            <a:r>
              <a:rPr lang="zh-CN" altLang="en-US" sz="9200" b="1" dirty="0">
                <a:latin typeface="SimSun" panose="02010600030101010101" pitchFamily="2" charset="-122"/>
                <a:ea typeface="SimSun" panose="02010600030101010101" pitchFamily="2" charset="-122"/>
              </a:rPr>
              <a:t>芥菜种和面酵的比喻			</a:t>
            </a:r>
            <a:r>
              <a:rPr lang="en-US" altLang="zh-CN" sz="9200" b="1" dirty="0">
                <a:latin typeface="SimSun" panose="02010600030101010101" pitchFamily="2" charset="-122"/>
                <a:ea typeface="SimSun" panose="02010600030101010101" pitchFamily="2" charset="-122"/>
              </a:rPr>
              <a:t>13:18-21</a:t>
            </a:r>
          </a:p>
          <a:p>
            <a:pPr marL="1428750" lvl="2" indent="-514350">
              <a:lnSpc>
                <a:spcPct val="120000"/>
              </a:lnSpc>
              <a:spcBef>
                <a:spcPts val="0"/>
              </a:spcBef>
              <a:buFont typeface="+mj-lt"/>
              <a:buAutoNum type="arabicPeriod"/>
            </a:pPr>
            <a:r>
              <a:rPr lang="zh-CN" altLang="en-US" sz="9200" b="1" dirty="0">
                <a:latin typeface="SimSun" panose="02010600030101010101" pitchFamily="2" charset="-122"/>
                <a:ea typeface="SimSun" panose="02010600030101010101" pitchFamily="2" charset="-122"/>
              </a:rPr>
              <a:t>拒绝参加筵席的比喻			</a:t>
            </a:r>
            <a:r>
              <a:rPr lang="en-US" altLang="zh-CN" sz="9200" b="1" dirty="0">
                <a:latin typeface="SimSun" panose="02010600030101010101" pitchFamily="2" charset="-122"/>
                <a:ea typeface="SimSun" panose="02010600030101010101" pitchFamily="2" charset="-122"/>
              </a:rPr>
              <a:t>14:15-24</a:t>
            </a:r>
          </a:p>
          <a:p>
            <a:pPr marL="1428750" lvl="2" indent="-514350">
              <a:lnSpc>
                <a:spcPct val="120000"/>
              </a:lnSpc>
              <a:spcBef>
                <a:spcPts val="0"/>
              </a:spcBef>
              <a:buFont typeface="+mj-lt"/>
              <a:buAutoNum type="arabicPeriod"/>
            </a:pPr>
            <a:r>
              <a:rPr lang="zh-CN" altLang="en-US" sz="9200" b="1" dirty="0">
                <a:latin typeface="SimSun" panose="02010600030101010101" pitchFamily="2" charset="-122"/>
                <a:ea typeface="SimSun" panose="02010600030101010101" pitchFamily="2" charset="-122"/>
              </a:rPr>
              <a:t>盖楼先作预算及打仗先算兵力的比喻	</a:t>
            </a:r>
            <a:r>
              <a:rPr lang="en-US" altLang="zh-CN" sz="9200" b="1" dirty="0">
                <a:latin typeface="SimSun" panose="02010600030101010101" pitchFamily="2" charset="-122"/>
                <a:ea typeface="SimSun" panose="02010600030101010101" pitchFamily="2" charset="-122"/>
              </a:rPr>
              <a:t>14:28-33</a:t>
            </a:r>
          </a:p>
          <a:p>
            <a:pPr marL="1428750" lvl="2" indent="-514350">
              <a:lnSpc>
                <a:spcPct val="120000"/>
              </a:lnSpc>
              <a:spcBef>
                <a:spcPts val="0"/>
              </a:spcBef>
              <a:buFont typeface="+mj-lt"/>
              <a:buAutoNum type="arabicPeriod"/>
            </a:pPr>
            <a:r>
              <a:rPr lang="zh-CN" altLang="en-US" sz="9200" b="1" dirty="0">
                <a:latin typeface="SimSun" panose="02010600030101010101" pitchFamily="2" charset="-122"/>
                <a:ea typeface="SimSun" panose="02010600030101010101" pitchFamily="2" charset="-122"/>
              </a:rPr>
              <a:t>失羊的比喻				</a:t>
            </a:r>
            <a:r>
              <a:rPr lang="en-US" altLang="zh-CN" sz="9200" b="1" dirty="0">
                <a:latin typeface="SimSun" panose="02010600030101010101" pitchFamily="2" charset="-122"/>
                <a:ea typeface="SimSun" panose="02010600030101010101" pitchFamily="2" charset="-122"/>
              </a:rPr>
              <a:t>15:4-7</a:t>
            </a:r>
          </a:p>
          <a:p>
            <a:pPr marL="1428750" lvl="2" indent="-514350">
              <a:lnSpc>
                <a:spcPct val="120000"/>
              </a:lnSpc>
              <a:spcBef>
                <a:spcPts val="0"/>
              </a:spcBef>
              <a:buFont typeface="+mj-lt"/>
              <a:buAutoNum type="arabicPeriod"/>
            </a:pPr>
            <a:r>
              <a:rPr lang="zh-CN" altLang="en-US" sz="9200" b="1" dirty="0">
                <a:latin typeface="SimSun" panose="02010600030101010101" pitchFamily="2" charset="-122"/>
                <a:ea typeface="SimSun" panose="02010600030101010101" pitchFamily="2" charset="-122"/>
              </a:rPr>
              <a:t>失钱的比喻				</a:t>
            </a:r>
            <a:r>
              <a:rPr lang="en-US" altLang="zh-CN" sz="9200" b="1" dirty="0">
                <a:latin typeface="SimSun" panose="02010600030101010101" pitchFamily="2" charset="-122"/>
                <a:ea typeface="SimSun" panose="02010600030101010101" pitchFamily="2" charset="-122"/>
              </a:rPr>
              <a:t>15:8-10</a:t>
            </a:r>
          </a:p>
          <a:p>
            <a:pPr marL="1428750" lvl="2" indent="-514350">
              <a:lnSpc>
                <a:spcPct val="120000"/>
              </a:lnSpc>
              <a:spcBef>
                <a:spcPts val="0"/>
              </a:spcBef>
              <a:buFont typeface="+mj-lt"/>
              <a:buAutoNum type="arabicPeriod"/>
            </a:pPr>
            <a:r>
              <a:rPr lang="zh-CN" altLang="en-US" sz="9200" b="1" dirty="0">
                <a:latin typeface="SimSun" panose="02010600030101010101" pitchFamily="2" charset="-122"/>
                <a:ea typeface="SimSun" panose="02010600030101010101" pitchFamily="2" charset="-122"/>
              </a:rPr>
              <a:t>儿子失而复得的比喻</a:t>
            </a:r>
            <a:r>
              <a:rPr lang="en-US" altLang="zh-CN" sz="9200" b="1" dirty="0">
                <a:latin typeface="SimSun" panose="02010600030101010101" pitchFamily="2" charset="-122"/>
                <a:ea typeface="SimSun" panose="02010600030101010101" pitchFamily="2" charset="-122"/>
              </a:rPr>
              <a:t>(</a:t>
            </a:r>
            <a:r>
              <a:rPr lang="zh-CN" altLang="en-US" sz="9200" b="1" dirty="0">
                <a:latin typeface="SimSun" panose="02010600030101010101" pitchFamily="2" charset="-122"/>
                <a:ea typeface="SimSun" panose="02010600030101010101" pitchFamily="2" charset="-122"/>
              </a:rPr>
              <a:t>浪子的比喻</a:t>
            </a:r>
            <a:r>
              <a:rPr lang="en-US" altLang="zh-CN" sz="9200" b="1" dirty="0">
                <a:latin typeface="SimSun" panose="02010600030101010101" pitchFamily="2" charset="-122"/>
                <a:ea typeface="SimSun" panose="02010600030101010101" pitchFamily="2" charset="-122"/>
              </a:rPr>
              <a:t>)	15:11-32</a:t>
            </a:r>
          </a:p>
          <a:p>
            <a:pPr marL="1428750" lvl="2" indent="-514350">
              <a:lnSpc>
                <a:spcPct val="120000"/>
              </a:lnSpc>
              <a:spcBef>
                <a:spcPts val="0"/>
              </a:spcBef>
              <a:buFont typeface="+mj-lt"/>
              <a:buAutoNum type="arabicPeriod"/>
            </a:pPr>
            <a:r>
              <a:rPr lang="zh-CN" altLang="en-US" sz="9200" b="1" dirty="0">
                <a:latin typeface="SimSun" panose="02010600030101010101" pitchFamily="2" charset="-122"/>
                <a:ea typeface="SimSun" panose="02010600030101010101" pitchFamily="2" charset="-122"/>
              </a:rPr>
              <a:t>不义管家的比喻				</a:t>
            </a:r>
            <a:r>
              <a:rPr lang="en-US" altLang="zh-CN" sz="9200" b="1" dirty="0">
                <a:latin typeface="SimSun" panose="02010600030101010101" pitchFamily="2" charset="-122"/>
                <a:ea typeface="SimSun" panose="02010600030101010101" pitchFamily="2" charset="-122"/>
              </a:rPr>
              <a:t>16:1-9</a:t>
            </a:r>
          </a:p>
          <a:p>
            <a:pPr marL="1428750" lvl="2" indent="-514350">
              <a:lnSpc>
                <a:spcPct val="120000"/>
              </a:lnSpc>
              <a:spcBef>
                <a:spcPts val="0"/>
              </a:spcBef>
              <a:buFont typeface="+mj-lt"/>
              <a:buAutoNum type="arabicPeriod"/>
            </a:pPr>
            <a:r>
              <a:rPr lang="zh-CN" altLang="en-US" sz="9200" b="1" dirty="0">
                <a:highlight>
                  <a:srgbClr val="FFFF00"/>
                </a:highlight>
                <a:latin typeface="SimSun" panose="02010600030101010101" pitchFamily="2" charset="-122"/>
                <a:ea typeface="SimSun" panose="02010600030101010101" pitchFamily="2" charset="-122"/>
              </a:rPr>
              <a:t>財主和拉撒路的比喻			</a:t>
            </a:r>
            <a:r>
              <a:rPr lang="en-US" altLang="zh-CN" sz="9200" b="1" dirty="0">
                <a:highlight>
                  <a:srgbClr val="FFFF00"/>
                </a:highlight>
                <a:latin typeface="SimSun" panose="02010600030101010101" pitchFamily="2" charset="-122"/>
                <a:ea typeface="SimSun" panose="02010600030101010101" pitchFamily="2" charset="-122"/>
              </a:rPr>
              <a:t>16:19-31</a:t>
            </a:r>
          </a:p>
          <a:p>
            <a:pPr marL="1428750" lvl="2" indent="-514350">
              <a:lnSpc>
                <a:spcPct val="120000"/>
              </a:lnSpc>
              <a:spcBef>
                <a:spcPts val="0"/>
              </a:spcBef>
              <a:buFont typeface="+mj-lt"/>
              <a:buAutoNum type="arabicPeriod"/>
            </a:pPr>
            <a:r>
              <a:rPr lang="zh-CN" altLang="en-US" sz="9200" b="1" dirty="0">
                <a:latin typeface="SimSun" panose="02010600030101010101" pitchFamily="2" charset="-122"/>
                <a:ea typeface="SimSun" panose="02010600030101010101" pitchFamily="2" charset="-122"/>
              </a:rPr>
              <a:t>恳求的寡妇和不义的官的比喻		</a:t>
            </a:r>
            <a:r>
              <a:rPr lang="en-US" altLang="zh-CN" sz="9200" b="1" dirty="0">
                <a:latin typeface="SimSun" panose="02010600030101010101" pitchFamily="2" charset="-122"/>
                <a:ea typeface="SimSun" panose="02010600030101010101" pitchFamily="2" charset="-122"/>
              </a:rPr>
              <a:t>18:1-4</a:t>
            </a:r>
          </a:p>
          <a:p>
            <a:pPr marL="1428750" lvl="2" indent="-514350">
              <a:lnSpc>
                <a:spcPct val="120000"/>
              </a:lnSpc>
              <a:spcBef>
                <a:spcPts val="0"/>
              </a:spcBef>
              <a:buFont typeface="+mj-lt"/>
              <a:buAutoNum type="arabicPeriod"/>
            </a:pPr>
            <a:r>
              <a:rPr lang="zh-CN" altLang="en-US" sz="9200" b="1" dirty="0">
                <a:latin typeface="SimSun" panose="02010600030101010101" pitchFamily="2" charset="-122"/>
                <a:ea typeface="SimSun" panose="02010600030101010101" pitchFamily="2" charset="-122"/>
              </a:rPr>
              <a:t>法利赛人和税吏祷告的比喻		</a:t>
            </a:r>
            <a:r>
              <a:rPr lang="en-US" altLang="zh-CN" sz="9200" b="1" dirty="0">
                <a:latin typeface="SimSun" panose="02010600030101010101" pitchFamily="2" charset="-122"/>
                <a:ea typeface="SimSun" panose="02010600030101010101" pitchFamily="2" charset="-122"/>
              </a:rPr>
              <a:t>18:9-14</a:t>
            </a:r>
          </a:p>
          <a:p>
            <a:pPr marL="1428750" lvl="2" indent="-514350">
              <a:lnSpc>
                <a:spcPct val="120000"/>
              </a:lnSpc>
              <a:spcBef>
                <a:spcPts val="0"/>
              </a:spcBef>
              <a:buFont typeface="+mj-lt"/>
              <a:buAutoNum type="arabicPeriod"/>
            </a:pPr>
            <a:r>
              <a:rPr lang="zh-CN" altLang="en-US" sz="9200" b="1" dirty="0">
                <a:latin typeface="SimSun" panose="02010600030101010101" pitchFamily="2" charset="-122"/>
                <a:ea typeface="SimSun" panose="02010600030101010101" pitchFamily="2" charset="-122"/>
              </a:rPr>
              <a:t>十锭银子给十个仆人的比喻		</a:t>
            </a:r>
            <a:r>
              <a:rPr lang="en-US" altLang="zh-CN" sz="9200" b="1" dirty="0">
                <a:latin typeface="SimSun" panose="02010600030101010101" pitchFamily="2" charset="-122"/>
                <a:ea typeface="SimSun" panose="02010600030101010101" pitchFamily="2" charset="-122"/>
              </a:rPr>
              <a:t>19-11-27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646961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BE906D-4557-4F3A-AB3E-FD20A349D8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65125"/>
            <a:ext cx="12192000" cy="1325563"/>
          </a:xfrm>
        </p:spPr>
        <p:txBody>
          <a:bodyPr>
            <a:normAutofit/>
          </a:bodyPr>
          <a:lstStyle/>
          <a:p>
            <a:pPr algn="ctr"/>
            <a:r>
              <a:rPr lang="ja-JP" altLang="en-US" sz="5900" b="1" dirty="0">
                <a:latin typeface="SimSun" panose="02010600030101010101" pitchFamily="2" charset="-122"/>
                <a:ea typeface="SimSun" panose="02010600030101010101" pitchFamily="2" charset="-122"/>
              </a:rPr>
              <a:t>路加福音</a:t>
            </a:r>
            <a:r>
              <a:rPr lang="en-US" altLang="ja-JP" sz="5900" b="1" dirty="0">
                <a:latin typeface="SimSun" panose="02010600030101010101" pitchFamily="2" charset="-122"/>
                <a:ea typeface="SimSun" panose="02010600030101010101" pitchFamily="2" charset="-122"/>
              </a:rPr>
              <a:t>/</a:t>
            </a:r>
            <a:r>
              <a:rPr lang="ja-JP" altLang="en-US" sz="5900" b="1" dirty="0">
                <a:latin typeface="SimSun" panose="02010600030101010101" pitchFamily="2" charset="-122"/>
                <a:ea typeface="SimSun" panose="02010600030101010101" pitchFamily="2" charset="-122"/>
              </a:rPr>
              <a:t>使徒行傳 </a:t>
            </a:r>
            <a:r>
              <a:rPr lang="en-US" sz="5900" b="1" dirty="0">
                <a:latin typeface="SimSun" panose="02010600030101010101" pitchFamily="2" charset="-122"/>
                <a:ea typeface="SimSun" panose="02010600030101010101" pitchFamily="2" charset="-122"/>
                <a:cs typeface="Calibri" panose="020F0502020204030204" pitchFamily="34" charset="0"/>
              </a:rPr>
              <a:t>的</a:t>
            </a:r>
            <a:r>
              <a:rPr lang="ja-JP" altLang="en-US" sz="5900" b="1" dirty="0">
                <a:latin typeface="SimSun" panose="02010600030101010101" pitchFamily="2" charset="-122"/>
                <a:ea typeface="SimSun" panose="02010600030101010101" pitchFamily="2" charset="-122"/>
              </a:rPr>
              <a:t>圣灵</a:t>
            </a:r>
            <a:endParaRPr lang="en-US" sz="5900" b="1" dirty="0">
              <a:latin typeface="SimSun" panose="02010600030101010101" pitchFamily="2" charset="-122"/>
              <a:ea typeface="SimSun" panose="02010600030101010101" pitchFamily="2" charset="-122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93A0B8-1639-48BC-BB5C-E26595CBC8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825624"/>
            <a:ext cx="12192000" cy="5032375"/>
          </a:xfrm>
        </p:spPr>
        <p:txBody>
          <a:bodyPr>
            <a:normAutofit/>
          </a:bodyPr>
          <a:lstStyle/>
          <a:p>
            <a:pPr marL="914400" lvl="2" indent="0">
              <a:lnSpc>
                <a:spcPct val="150000"/>
              </a:lnSpc>
              <a:buNone/>
            </a:pPr>
            <a:r>
              <a:rPr lang="ja-JP" altLang="en-US" sz="5100" b="1" dirty="0">
                <a:latin typeface="SimSun" panose="02010600030101010101" pitchFamily="2" charset="-122"/>
                <a:ea typeface="SimSun" panose="02010600030101010101" pitchFamily="2" charset="-122"/>
              </a:rPr>
              <a:t>圣灵 </a:t>
            </a:r>
            <a:r>
              <a:rPr lang="en-US" altLang="ja-JP" sz="5100" b="1" dirty="0">
                <a:latin typeface="SimSun" panose="02010600030101010101" pitchFamily="2" charset="-122"/>
                <a:ea typeface="SimSun" panose="02010600030101010101" pitchFamily="2" charset="-122"/>
              </a:rPr>
              <a:t>		</a:t>
            </a:r>
            <a:r>
              <a:rPr lang="ja-JP" altLang="en-US" sz="5100" b="1" dirty="0">
                <a:latin typeface="SimSun" panose="02010600030101010101" pitchFamily="2" charset="-122"/>
                <a:ea typeface="SimSun" panose="02010600030101010101" pitchFamily="2" charset="-122"/>
              </a:rPr>
              <a:t>路加 </a:t>
            </a:r>
            <a:r>
              <a:rPr lang="en-US" altLang="ja-JP" sz="5100" b="1" dirty="0">
                <a:latin typeface="SimSun" panose="02010600030101010101" pitchFamily="2" charset="-122"/>
                <a:ea typeface="SimSun" panose="02010600030101010101" pitchFamily="2" charset="-122"/>
              </a:rPr>
              <a:t>			12</a:t>
            </a:r>
            <a:r>
              <a:rPr lang="ja-JP" altLang="en-US" sz="5100" b="1" dirty="0">
                <a:latin typeface="SimSun" panose="02010600030101010101" pitchFamily="2" charset="-122"/>
                <a:ea typeface="SimSun" panose="02010600030101010101" pitchFamily="2" charset="-122"/>
              </a:rPr>
              <a:t>次</a:t>
            </a:r>
            <a:endParaRPr lang="en-US" altLang="ja-JP" sz="5100" b="1" dirty="0">
              <a:latin typeface="SimSun" panose="02010600030101010101" pitchFamily="2" charset="-122"/>
              <a:ea typeface="SimSun" panose="02010600030101010101" pitchFamily="2" charset="-122"/>
            </a:endParaRPr>
          </a:p>
          <a:p>
            <a:pPr marL="914400" lvl="2" indent="0">
              <a:lnSpc>
                <a:spcPct val="150000"/>
              </a:lnSpc>
              <a:buNone/>
            </a:pPr>
            <a:r>
              <a:rPr lang="en-US" altLang="ja-JP" sz="5100" b="1" dirty="0">
                <a:latin typeface="SimSun" panose="02010600030101010101" pitchFamily="2" charset="-122"/>
                <a:ea typeface="SimSun" panose="02010600030101010101" pitchFamily="2" charset="-122"/>
              </a:rPr>
              <a:t>			</a:t>
            </a:r>
            <a:r>
              <a:rPr lang="ja-JP" altLang="en-US" sz="5100" b="1" dirty="0">
                <a:latin typeface="SimSun" panose="02010600030101010101" pitchFamily="2" charset="-122"/>
                <a:ea typeface="SimSun" panose="02010600030101010101" pitchFamily="2" charset="-122"/>
              </a:rPr>
              <a:t>使徒行傳 </a:t>
            </a:r>
            <a:r>
              <a:rPr lang="en-US" altLang="ja-JP" sz="5100" b="1" dirty="0">
                <a:latin typeface="SimSun" panose="02010600030101010101" pitchFamily="2" charset="-122"/>
                <a:ea typeface="SimSun" panose="02010600030101010101" pitchFamily="2" charset="-122"/>
              </a:rPr>
              <a:t>	41</a:t>
            </a:r>
            <a:r>
              <a:rPr lang="ja-JP" altLang="en-US" sz="5100" b="1" dirty="0">
                <a:latin typeface="SimSun" panose="02010600030101010101" pitchFamily="2" charset="-122"/>
                <a:ea typeface="SimSun" panose="02010600030101010101" pitchFamily="2" charset="-122"/>
              </a:rPr>
              <a:t>次</a:t>
            </a:r>
            <a:endParaRPr lang="en-US" altLang="ja-JP" sz="5100" b="1" dirty="0">
              <a:latin typeface="SimSun" panose="02010600030101010101" pitchFamily="2" charset="-122"/>
              <a:ea typeface="SimSun" panose="02010600030101010101" pitchFamily="2" charset="-122"/>
            </a:endParaRPr>
          </a:p>
          <a:p>
            <a:pPr marL="914400" lvl="2" indent="0" algn="ctr">
              <a:lnSpc>
                <a:spcPct val="150000"/>
              </a:lnSpc>
              <a:buNone/>
            </a:pPr>
            <a:r>
              <a:rPr lang="zh-TW" altLang="en-US" sz="5100" b="1" dirty="0">
                <a:latin typeface="SimSun" panose="02010600030101010101" pitchFamily="2" charset="-122"/>
                <a:ea typeface="SimSun" panose="02010600030101010101" pitchFamily="2" charset="-122"/>
              </a:rPr>
              <a:t>使徒行傳 </a:t>
            </a:r>
            <a:r>
              <a:rPr lang="en-US" altLang="zh-TW" sz="5100" b="1" dirty="0">
                <a:latin typeface="SimSun" panose="02010600030101010101" pitchFamily="2" charset="-122"/>
                <a:ea typeface="SimSun" panose="02010600030101010101" pitchFamily="2" charset="-122"/>
              </a:rPr>
              <a:t>= </a:t>
            </a:r>
            <a:r>
              <a:rPr lang="zh-TW" altLang="en-US" sz="5100" b="1" dirty="0">
                <a:latin typeface="SimSun" panose="02010600030101010101" pitchFamily="2" charset="-122"/>
                <a:ea typeface="SimSun" panose="02010600030101010101" pitchFamily="2" charset="-122"/>
              </a:rPr>
              <a:t>圣灵行傳</a:t>
            </a:r>
          </a:p>
          <a:p>
            <a:pPr marL="914400" lvl="2" indent="0">
              <a:buNone/>
            </a:pPr>
            <a:endParaRPr lang="en-US" sz="3900" b="1" dirty="0">
              <a:ea typeface="SimSun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5533641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9F9EA5-F7DB-49FA-BE47-7FDF4F0C28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ja-JP" altLang="en-US" b="1" dirty="0">
                <a:latin typeface="SimSun" panose="02010600030101010101" pitchFamily="2" charset="-122"/>
                <a:ea typeface="SimSun" panose="02010600030101010101" pitchFamily="2" charset="-122"/>
              </a:rPr>
              <a:t>使徒行傳</a:t>
            </a:r>
            <a:endParaRPr lang="en-US" b="1" dirty="0">
              <a:latin typeface="SimSun" panose="02010600030101010101" pitchFamily="2" charset="-122"/>
              <a:ea typeface="SimSun" panose="02010600030101010101" pitchFamily="2" charset="-122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FDFCDC-3AFF-4C78-8285-37F53B59F3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825624"/>
            <a:ext cx="12192000" cy="5032375"/>
          </a:xfrm>
        </p:spPr>
        <p:txBody>
          <a:bodyPr>
            <a:normAutofit/>
          </a:bodyPr>
          <a:lstStyle/>
          <a:p>
            <a:pPr marL="742950" indent="-742950">
              <a:lnSpc>
                <a:spcPct val="150000"/>
              </a:lnSpc>
              <a:buFont typeface="+mj-lt"/>
              <a:buAutoNum type="arabicPeriod"/>
            </a:pPr>
            <a:r>
              <a:rPr lang="zh-CN" altLang="en-US" sz="3900" b="1" dirty="0">
                <a:ea typeface="SimSun" panose="02010600030101010101" pitchFamily="2" charset="-122"/>
              </a:rPr>
              <a:t>会堂</a:t>
            </a:r>
            <a:r>
              <a:rPr lang="en-US" altLang="zh-CN" sz="3900" b="1" dirty="0">
                <a:ea typeface="SimSun" panose="02010600030101010101" pitchFamily="2" charset="-122"/>
              </a:rPr>
              <a:t>			</a:t>
            </a:r>
            <a:r>
              <a:rPr lang="en-US" altLang="ja-JP" sz="3900" b="1" dirty="0">
                <a:ea typeface="SimSun" panose="02010600030101010101" pitchFamily="2" charset="-122"/>
              </a:rPr>
              <a:t>23</a:t>
            </a:r>
            <a:r>
              <a:rPr lang="ja-JP" altLang="en-US" sz="3900" b="1" dirty="0">
                <a:ea typeface="SimSun" panose="02010600030101010101" pitchFamily="2" charset="-122"/>
              </a:rPr>
              <a:t>次</a:t>
            </a:r>
            <a:r>
              <a:rPr lang="en-US" altLang="ja-JP" sz="3900" b="1" dirty="0">
                <a:ea typeface="SimSun" panose="02010600030101010101" pitchFamily="2" charset="-122"/>
              </a:rPr>
              <a:t>		</a:t>
            </a:r>
            <a:r>
              <a:rPr lang="en-US" altLang="zh-CN" sz="3900" b="1" dirty="0">
                <a:ea typeface="SimSun" panose="02010600030101010101" pitchFamily="2" charset="-122"/>
              </a:rPr>
              <a:t>(10</a:t>
            </a:r>
            <a:r>
              <a:rPr lang="zh-CN" altLang="en-US" sz="3900" b="1" dirty="0">
                <a:ea typeface="SimSun" panose="02010600030101010101" pitchFamily="2" charset="-122"/>
              </a:rPr>
              <a:t>个成年的猶太人</a:t>
            </a:r>
            <a:r>
              <a:rPr lang="en-US" altLang="zh-CN" sz="3900" b="1" dirty="0">
                <a:ea typeface="SimSun" panose="02010600030101010101" pitchFamily="2" charset="-122"/>
              </a:rPr>
              <a:t>)</a:t>
            </a:r>
            <a:endParaRPr lang="zh-CN" altLang="en-US" sz="3900" b="1" dirty="0">
              <a:ea typeface="SimSun" panose="02010600030101010101" pitchFamily="2" charset="-122"/>
            </a:endParaRPr>
          </a:p>
          <a:p>
            <a:pPr marL="742950" indent="-742950">
              <a:lnSpc>
                <a:spcPct val="150000"/>
              </a:lnSpc>
              <a:buFont typeface="+mj-lt"/>
              <a:buAutoNum type="arabicPeriod"/>
            </a:pPr>
            <a:r>
              <a:rPr lang="zh-CN" altLang="en-US" sz="3900" b="1" dirty="0">
                <a:ea typeface="SimSun" panose="02010600030101010101" pitchFamily="2" charset="-122"/>
              </a:rPr>
              <a:t>教会 </a:t>
            </a:r>
            <a:r>
              <a:rPr lang="en-US" altLang="zh-CN" sz="3900" b="1" dirty="0">
                <a:ea typeface="SimSun" panose="02010600030101010101" pitchFamily="2" charset="-122"/>
              </a:rPr>
              <a:t>		20</a:t>
            </a:r>
            <a:r>
              <a:rPr lang="ja-JP" altLang="en-US" sz="3900" b="1" dirty="0">
                <a:ea typeface="SimSun" panose="02010600030101010101" pitchFamily="2" charset="-122"/>
              </a:rPr>
              <a:t>次</a:t>
            </a:r>
            <a:endParaRPr lang="en-US" altLang="ja-JP" sz="3900" b="1" dirty="0">
              <a:ea typeface="SimSun" panose="02010600030101010101" pitchFamily="2" charset="-122"/>
            </a:endParaRPr>
          </a:p>
          <a:p>
            <a:pPr marL="742950" indent="-742950">
              <a:lnSpc>
                <a:spcPct val="150000"/>
              </a:lnSpc>
              <a:buFont typeface="+mj-lt"/>
              <a:buAutoNum type="arabicPeriod"/>
            </a:pPr>
            <a:r>
              <a:rPr lang="zh-CN" altLang="en-US" sz="3900" b="1" dirty="0">
                <a:ea typeface="SimSun" panose="02010600030101010101" pitchFamily="2" charset="-122"/>
              </a:rPr>
              <a:t>信奉這＂道＂</a:t>
            </a:r>
            <a:r>
              <a:rPr lang="en-US" altLang="zh-CN" sz="3900" b="1" dirty="0">
                <a:ea typeface="SimSun" panose="02010600030101010101" pitchFamily="2" charset="-122"/>
              </a:rPr>
              <a:t>10</a:t>
            </a:r>
            <a:r>
              <a:rPr lang="ja-JP" altLang="en-US" sz="3900" b="1" dirty="0">
                <a:ea typeface="SimSun" panose="02010600030101010101" pitchFamily="2" charset="-122"/>
              </a:rPr>
              <a:t>次</a:t>
            </a:r>
            <a:endParaRPr lang="en-US" altLang="zh-CN" sz="3900" b="1" dirty="0">
              <a:ea typeface="SimSun" panose="02010600030101010101" pitchFamily="2" charset="-122"/>
            </a:endParaRPr>
          </a:p>
          <a:p>
            <a:pPr marL="742950" indent="-742950">
              <a:lnSpc>
                <a:spcPct val="150000"/>
              </a:lnSpc>
              <a:buFont typeface="+mj-lt"/>
              <a:buAutoNum type="arabicPeriod"/>
            </a:pPr>
            <a:r>
              <a:rPr lang="zh-CN" altLang="en-US" sz="3900" b="1" dirty="0">
                <a:ea typeface="SimSun" panose="02010600030101010101" pitchFamily="2" charset="-122"/>
              </a:rPr>
              <a:t>基督徒 </a:t>
            </a:r>
            <a:r>
              <a:rPr lang="en-US" altLang="zh-CN" sz="3900" b="1" dirty="0">
                <a:ea typeface="SimSun" panose="02010600030101010101" pitchFamily="2" charset="-122"/>
              </a:rPr>
              <a:t>		 2</a:t>
            </a:r>
            <a:r>
              <a:rPr lang="ja-JP" altLang="en-US" sz="3900" b="1" dirty="0">
                <a:ea typeface="SimSun" panose="02010600030101010101" pitchFamily="2" charset="-122"/>
              </a:rPr>
              <a:t>次</a:t>
            </a:r>
            <a:endParaRPr lang="en-US" b="1" dirty="0">
              <a:ea typeface="SimSun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9953321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E27917-0B36-4650-9DEE-473D2ED63A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65125"/>
            <a:ext cx="12192000" cy="1325563"/>
          </a:xfrm>
        </p:spPr>
        <p:txBody>
          <a:bodyPr>
            <a:normAutofit/>
          </a:bodyPr>
          <a:lstStyle/>
          <a:p>
            <a:pPr algn="ctr"/>
            <a:r>
              <a:rPr lang="ja-JP" altLang="en-US" sz="5900" b="1" dirty="0">
                <a:latin typeface="+mn-lt"/>
                <a:ea typeface="SimSun" panose="02010600030101010101" pitchFamily="2" charset="-122"/>
              </a:rPr>
              <a:t>使徒行傳的“道”	</a:t>
            </a:r>
            <a:r>
              <a:rPr lang="en-US" sz="5900" b="1" dirty="0">
                <a:latin typeface="+mn-lt"/>
                <a:ea typeface="SimSun" panose="02010600030101010101" pitchFamily="2" charset="-122"/>
              </a:rPr>
              <a:t>The Way </a:t>
            </a:r>
            <a:r>
              <a:rPr lang="el-GR" sz="6600" b="1" i="1" dirty="0"/>
              <a:t>ὁδοῦ</a:t>
            </a:r>
            <a:endParaRPr lang="en-US" sz="6600" b="1" i="1" dirty="0">
              <a:latin typeface="Symbol" panose="05050102010706020507" pitchFamily="18" charset="2"/>
              <a:ea typeface="SimSun" panose="02010600030101010101" pitchFamily="2" charset="-122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2F7880-B1EC-4C7E-8D68-0102C22312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825624"/>
            <a:ext cx="12192000" cy="5032375"/>
          </a:xfrm>
        </p:spPr>
        <p:txBody>
          <a:bodyPr/>
          <a:lstStyle/>
          <a:p>
            <a:pPr marL="914400" lvl="2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3900" b="1" dirty="0">
                <a:latin typeface="SimSun" panose="02010600030101010101" pitchFamily="2" charset="-122"/>
                <a:ea typeface="SimSun" panose="02010600030101010101" pitchFamily="2" charset="-122"/>
              </a:rPr>
              <a:t>與约翰福音的道 </a:t>
            </a:r>
            <a:r>
              <a:rPr lang="en-US" altLang="zh-CN" sz="3900" b="1" dirty="0">
                <a:ea typeface="SimSun" panose="02010600030101010101" pitchFamily="2" charset="-122"/>
              </a:rPr>
              <a:t>(</a:t>
            </a:r>
            <a:r>
              <a:rPr lang="en-US" altLang="zh-CN" sz="3900" b="1" i="1" dirty="0">
                <a:latin typeface="Symbol" panose="05050102010706020507" pitchFamily="18" charset="2"/>
                <a:ea typeface="SimSun" panose="02010600030101010101" pitchFamily="2" charset="-122"/>
              </a:rPr>
              <a:t>logo</a:t>
            </a:r>
            <a:r>
              <a:rPr lang="en-US" altLang="zh-CN" sz="3900" b="1" i="1" dirty="0">
                <a:latin typeface="Symbol" panose="05050102010706020507" pitchFamily="18" charset="2"/>
                <a:ea typeface="SimSun" panose="02010600030101010101" pitchFamily="2" charset="-122"/>
                <a:sym typeface="Symbol" panose="05050102010706020507" pitchFamily="18" charset="2"/>
              </a:rPr>
              <a:t></a:t>
            </a:r>
            <a:r>
              <a:rPr lang="en-US" altLang="zh-CN" sz="3900" b="1" dirty="0">
                <a:ea typeface="SimSun" panose="02010600030101010101" pitchFamily="2" charset="-122"/>
              </a:rPr>
              <a:t>) (?)</a:t>
            </a:r>
          </a:p>
          <a:p>
            <a:pPr marL="914400" lvl="2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3900" b="1" dirty="0">
                <a:latin typeface="SimSun" panose="02010600030101010101" pitchFamily="2" charset="-122"/>
                <a:ea typeface="SimSun" panose="02010600030101010101" pitchFamily="2" charset="-122"/>
              </a:rPr>
              <a:t>生活的方式</a:t>
            </a:r>
            <a:endParaRPr lang="en-US" altLang="zh-CN" sz="3900" b="1" dirty="0">
              <a:latin typeface="SimSun" panose="02010600030101010101" pitchFamily="2" charset="-122"/>
              <a:ea typeface="SimSun" panose="02010600030101010101" pitchFamily="2" charset="-122"/>
            </a:endParaRPr>
          </a:p>
          <a:p>
            <a:pPr marL="914400" lvl="2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3900" b="1" dirty="0">
                <a:latin typeface="SimSun" panose="02010600030101010101" pitchFamily="2" charset="-122"/>
                <a:ea typeface="SimSun" panose="02010600030101010101" pitchFamily="2" charset="-122"/>
              </a:rPr>
              <a:t>思维可以傳授、教导</a:t>
            </a:r>
            <a:endParaRPr lang="en-US" altLang="zh-CN" sz="3900" b="1" dirty="0">
              <a:latin typeface="SimSun" panose="02010600030101010101" pitchFamily="2" charset="-122"/>
              <a:ea typeface="SimSun" panose="02010600030101010101" pitchFamily="2" charset="-122"/>
            </a:endParaRPr>
          </a:p>
          <a:p>
            <a:pPr marL="914400" lvl="2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3900" b="1" dirty="0">
                <a:latin typeface="SimSun" panose="02010600030101010101" pitchFamily="2" charset="-122"/>
                <a:ea typeface="SimSun" panose="02010600030101010101" pitchFamily="2" charset="-122"/>
              </a:rPr>
              <a:t>可被接纳</a:t>
            </a:r>
            <a:endParaRPr lang="en-US" altLang="zh-CN" sz="3900" b="1" dirty="0">
              <a:latin typeface="SimSun" panose="02010600030101010101" pitchFamily="2" charset="-122"/>
              <a:ea typeface="SimSun" panose="02010600030101010101" pitchFamily="2" charset="-122"/>
            </a:endParaRPr>
          </a:p>
          <a:p>
            <a:pPr marL="914400" lvl="2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3900" b="1" dirty="0">
                <a:latin typeface="SimSun" panose="02010600030101010101" pitchFamily="2" charset="-122"/>
                <a:ea typeface="SimSun" panose="02010600030101010101" pitchFamily="2" charset="-122"/>
              </a:rPr>
              <a:t>但也可被拒绝、毁謗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898308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9F9EA5-F7DB-49FA-BE47-7FDF4F0C28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1051560"/>
          </a:xfrm>
        </p:spPr>
        <p:txBody>
          <a:bodyPr/>
          <a:lstStyle/>
          <a:p>
            <a:pPr algn="ctr"/>
            <a:r>
              <a:rPr lang="ja-JP" altLang="en-US" b="1" dirty="0">
                <a:latin typeface="+mn-lt"/>
                <a:ea typeface="SimSun" panose="02010600030101010101" pitchFamily="2" charset="-122"/>
              </a:rPr>
              <a:t>使徒行傳</a:t>
            </a:r>
            <a:r>
              <a:rPr lang="zh-CN" altLang="en-US" b="1" dirty="0">
                <a:latin typeface="+mn-lt"/>
                <a:ea typeface="SimSun" panose="02010600030101010101" pitchFamily="2" charset="-122"/>
              </a:rPr>
              <a:t>的</a:t>
            </a:r>
            <a:r>
              <a:rPr lang="en-US" altLang="ja-JP" b="1" dirty="0">
                <a:latin typeface="+mn-lt"/>
                <a:ea typeface="SimSun" panose="02010600030101010101" pitchFamily="2" charset="-122"/>
              </a:rPr>
              <a:t>“</a:t>
            </a:r>
            <a:r>
              <a:rPr lang="ja-JP" altLang="en-US" b="1" dirty="0">
                <a:latin typeface="+mn-lt"/>
                <a:ea typeface="SimSun" panose="02010600030101010101" pitchFamily="2" charset="-122"/>
              </a:rPr>
              <a:t>道</a:t>
            </a:r>
            <a:r>
              <a:rPr lang="en-US" altLang="ja-JP" b="1" dirty="0">
                <a:latin typeface="+mn-lt"/>
                <a:ea typeface="SimSun" panose="02010600030101010101" pitchFamily="2" charset="-122"/>
              </a:rPr>
              <a:t>”	The Way	</a:t>
            </a:r>
            <a:r>
              <a:rPr lang="en-US" altLang="ja-JP" dirty="0">
                <a:latin typeface="+mn-lt"/>
                <a:ea typeface="SimSun" panose="02010600030101010101" pitchFamily="2" charset="-122"/>
              </a:rPr>
              <a:t>10</a:t>
            </a:r>
            <a:r>
              <a:rPr lang="ja-JP" altLang="en-US" dirty="0">
                <a:latin typeface="+mn-lt"/>
                <a:ea typeface="SimSun" panose="02010600030101010101" pitchFamily="2" charset="-122"/>
              </a:rPr>
              <a:t>次</a:t>
            </a:r>
            <a:endParaRPr lang="en-US" dirty="0">
              <a:latin typeface="+mn-lt"/>
              <a:ea typeface="SimSun" panose="02010600030101010101" pitchFamily="2" charset="-122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FDFCDC-3AFF-4C78-8285-37F53B59F3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143000"/>
            <a:ext cx="12192000" cy="5715000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altLang="zh-CN" sz="2300" dirty="0">
                <a:latin typeface="SimSun" panose="02010600030101010101" pitchFamily="2" charset="-122"/>
                <a:ea typeface="SimSun" panose="02010600030101010101" pitchFamily="2" charset="-122"/>
              </a:rPr>
              <a:t>1. 9:1-2	</a:t>
            </a:r>
            <a:r>
              <a:rPr lang="zh-CN" altLang="en-US" sz="2300" dirty="0">
                <a:latin typeface="SimSun" panose="02010600030101010101" pitchFamily="2" charset="-122"/>
                <a:ea typeface="SimSun" panose="02010600030101010101" pitchFamily="2" charset="-122"/>
              </a:rPr>
              <a:t>扫罗仍然向主的门徒口吐威吓凶杀的话，去见大祭司， 求文书给大马士革的各</a:t>
            </a:r>
            <a:r>
              <a:rPr lang="en-US" altLang="zh-CN" sz="2300" dirty="0">
                <a:latin typeface="SimSun" panose="02010600030101010101" pitchFamily="2" charset="-122"/>
                <a:ea typeface="SimSun" panose="02010600030101010101" pitchFamily="2" charset="-122"/>
              </a:rPr>
              <a:t>		</a:t>
            </a:r>
            <a:r>
              <a:rPr lang="zh-CN" altLang="en-US" sz="2300" dirty="0">
                <a:latin typeface="SimSun" panose="02010600030101010101" pitchFamily="2" charset="-122"/>
                <a:ea typeface="SimSun" panose="02010600030101010101" pitchFamily="2" charset="-122"/>
              </a:rPr>
              <a:t>会堂，若是找着信奉这</a:t>
            </a:r>
            <a:r>
              <a:rPr lang="zh-CN" altLang="en-US" sz="2300" b="1" dirty="0">
                <a:highlight>
                  <a:srgbClr val="FFFF00"/>
                </a:highlight>
                <a:latin typeface="SimSun" panose="02010600030101010101" pitchFamily="2" charset="-122"/>
                <a:ea typeface="SimSun" panose="02010600030101010101" pitchFamily="2" charset="-122"/>
              </a:rPr>
              <a:t>道</a:t>
            </a:r>
            <a:r>
              <a:rPr lang="zh-CN" altLang="en-US" sz="2300" dirty="0">
                <a:latin typeface="SimSun" panose="02010600030101010101" pitchFamily="2" charset="-122"/>
                <a:ea typeface="SimSun" panose="02010600030101010101" pitchFamily="2" charset="-122"/>
              </a:rPr>
              <a:t>的人，无论男女，都准他捆绑带到耶路撒冷。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altLang="zh-CN" sz="2300" dirty="0">
                <a:latin typeface="SimSun" panose="02010600030101010101" pitchFamily="2" charset="-122"/>
                <a:ea typeface="SimSun" panose="02010600030101010101" pitchFamily="2" charset="-122"/>
              </a:rPr>
              <a:t>2. 13:10	</a:t>
            </a:r>
            <a:r>
              <a:rPr lang="zh-CN" altLang="en-US" sz="2300" dirty="0">
                <a:latin typeface="SimSun" panose="02010600030101010101" pitchFamily="2" charset="-122"/>
                <a:ea typeface="SimSun" panose="02010600030101010101" pitchFamily="2" charset="-122"/>
              </a:rPr>
              <a:t>说</a:t>
            </a:r>
            <a:r>
              <a:rPr lang="en-US" altLang="zh-CN" sz="2300" dirty="0">
                <a:latin typeface="SimSun" panose="02010600030101010101" pitchFamily="2" charset="-122"/>
                <a:ea typeface="SimSun" panose="02010600030101010101" pitchFamily="2" charset="-122"/>
              </a:rPr>
              <a:t>: </a:t>
            </a:r>
            <a:r>
              <a:rPr lang="zh-CN" altLang="en-US" sz="2300" dirty="0">
                <a:latin typeface="SimSun" panose="02010600030101010101" pitchFamily="2" charset="-122"/>
                <a:ea typeface="SimSun" panose="02010600030101010101" pitchFamily="2" charset="-122"/>
              </a:rPr>
              <a:t>你这充满各样诡诈奸恶，魔鬼的儿子、众善的仇敌，</a:t>
            </a:r>
            <a:endParaRPr lang="en-US" altLang="zh-CN" sz="2300" dirty="0">
              <a:latin typeface="SimSun" panose="02010600030101010101" pitchFamily="2" charset="-122"/>
              <a:ea typeface="SimSun" panose="02010600030101010101" pitchFamily="2" charset="-122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altLang="zh-CN" sz="2300" dirty="0">
                <a:latin typeface="SimSun" panose="02010600030101010101" pitchFamily="2" charset="-122"/>
                <a:ea typeface="SimSun" panose="02010600030101010101" pitchFamily="2" charset="-122"/>
              </a:rPr>
              <a:t>		</a:t>
            </a:r>
            <a:r>
              <a:rPr lang="zh-CN" altLang="en-US" sz="2300" dirty="0">
                <a:latin typeface="SimSun" panose="02010600030101010101" pitchFamily="2" charset="-122"/>
                <a:ea typeface="SimSun" panose="02010600030101010101" pitchFamily="2" charset="-122"/>
              </a:rPr>
              <a:t>你混乱主的正</a:t>
            </a:r>
            <a:r>
              <a:rPr lang="zh-CN" altLang="en-US" sz="2300" b="1" dirty="0">
                <a:highlight>
                  <a:srgbClr val="FFFF00"/>
                </a:highlight>
                <a:latin typeface="SimSun" panose="02010600030101010101" pitchFamily="2" charset="-122"/>
                <a:ea typeface="SimSun" panose="02010600030101010101" pitchFamily="2" charset="-122"/>
              </a:rPr>
              <a:t>道</a:t>
            </a:r>
            <a:r>
              <a:rPr lang="zh-CN" altLang="en-US" sz="2300" dirty="0">
                <a:latin typeface="SimSun" panose="02010600030101010101" pitchFamily="2" charset="-122"/>
                <a:ea typeface="SimSun" panose="02010600030101010101" pitchFamily="2" charset="-122"/>
              </a:rPr>
              <a:t>还不止住吗？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altLang="zh-CN" sz="2300" dirty="0">
                <a:latin typeface="SimSun" panose="02010600030101010101" pitchFamily="2" charset="-122"/>
                <a:ea typeface="SimSun" panose="02010600030101010101" pitchFamily="2" charset="-122"/>
              </a:rPr>
              <a:t>3. 16:16-17	</a:t>
            </a:r>
            <a:r>
              <a:rPr lang="zh-CN" altLang="en-US" sz="2300" dirty="0">
                <a:latin typeface="SimSun" panose="02010600030101010101" pitchFamily="2" charset="-122"/>
                <a:ea typeface="SimSun" panose="02010600030101010101" pitchFamily="2" charset="-122"/>
              </a:rPr>
              <a:t>后来，我们往那祷告的地方去，有一个使女迎着面来，她被巫鬼所附，</a:t>
            </a:r>
            <a:r>
              <a:rPr lang="en-US" altLang="zh-CN" sz="2300" dirty="0">
                <a:latin typeface="SimSun" panose="02010600030101010101" pitchFamily="2" charset="-122"/>
                <a:ea typeface="SimSun" panose="02010600030101010101" pitchFamily="2" charset="-122"/>
              </a:rPr>
              <a:t>				</a:t>
            </a:r>
            <a:r>
              <a:rPr lang="zh-CN" altLang="en-US" sz="2300" dirty="0">
                <a:latin typeface="SimSun" panose="02010600030101010101" pitchFamily="2" charset="-122"/>
                <a:ea typeface="SimSun" panose="02010600030101010101" pitchFamily="2" charset="-122"/>
              </a:rPr>
              <a:t>用法术叫她主人们大得财利。她跟随保罗和我们，喊着说：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zh-CN" altLang="en-US" sz="2300" dirty="0">
                <a:latin typeface="SimSun" panose="02010600030101010101" pitchFamily="2" charset="-122"/>
                <a:ea typeface="SimSun" panose="02010600030101010101" pitchFamily="2" charset="-122"/>
              </a:rPr>
              <a:t>		这些人是至高神的仆人，对你们传说救人的</a:t>
            </a:r>
            <a:r>
              <a:rPr lang="zh-CN" altLang="en-US" sz="2300" b="1" dirty="0">
                <a:highlight>
                  <a:srgbClr val="FFFF00"/>
                </a:highlight>
                <a:latin typeface="SimSun" panose="02010600030101010101" pitchFamily="2" charset="-122"/>
                <a:ea typeface="SimSun" panose="02010600030101010101" pitchFamily="2" charset="-122"/>
              </a:rPr>
              <a:t>道</a:t>
            </a:r>
            <a:r>
              <a:rPr lang="zh-CN" altLang="en-US" sz="2300" dirty="0">
                <a:latin typeface="SimSun" panose="02010600030101010101" pitchFamily="2" charset="-122"/>
                <a:ea typeface="SimSun" panose="02010600030101010101" pitchFamily="2" charset="-122"/>
              </a:rPr>
              <a:t>！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altLang="zh-CN" sz="2300" dirty="0">
                <a:latin typeface="SimSun" panose="02010600030101010101" pitchFamily="2" charset="-122"/>
                <a:ea typeface="SimSun" panose="02010600030101010101" pitchFamily="2" charset="-122"/>
              </a:rPr>
              <a:t>4. 18:24-25	</a:t>
            </a:r>
            <a:r>
              <a:rPr lang="zh-CN" altLang="en-US" sz="2300" dirty="0">
                <a:latin typeface="SimSun" panose="02010600030101010101" pitchFamily="2" charset="-122"/>
                <a:ea typeface="SimSun" panose="02010600030101010101" pitchFamily="2" charset="-122"/>
              </a:rPr>
              <a:t>有一个犹太人名叫亚波罗，来到以弗所。他生在亚历山大，是有学问的，</a:t>
            </a:r>
            <a:r>
              <a:rPr lang="en-US" altLang="zh-CN" sz="2300" dirty="0">
                <a:latin typeface="SimSun" panose="02010600030101010101" pitchFamily="2" charset="-122"/>
                <a:ea typeface="SimSun" panose="02010600030101010101" pitchFamily="2" charset="-122"/>
              </a:rPr>
              <a:t>			</a:t>
            </a:r>
            <a:r>
              <a:rPr lang="zh-CN" altLang="en-US" sz="2300" dirty="0">
                <a:latin typeface="SimSun" panose="02010600030101010101" pitchFamily="2" charset="-122"/>
                <a:ea typeface="SimSun" panose="02010600030101010101" pitchFamily="2" charset="-122"/>
              </a:rPr>
              <a:t>最能讲解圣经。</a:t>
            </a:r>
            <a:endParaRPr lang="en-US" altLang="zh-CN" sz="2300" dirty="0">
              <a:latin typeface="SimSun" panose="02010600030101010101" pitchFamily="2" charset="-122"/>
              <a:ea typeface="SimSun" panose="02010600030101010101" pitchFamily="2" charset="-122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altLang="zh-CN" sz="2300" dirty="0">
                <a:latin typeface="SimSun" panose="02010600030101010101" pitchFamily="2" charset="-122"/>
                <a:ea typeface="SimSun" panose="02010600030101010101" pitchFamily="2" charset="-122"/>
              </a:rPr>
              <a:t>		</a:t>
            </a:r>
            <a:r>
              <a:rPr lang="zh-CN" altLang="en-US" sz="2300" dirty="0">
                <a:latin typeface="SimSun" panose="02010600030101010101" pitchFamily="2" charset="-122"/>
                <a:ea typeface="SimSun" panose="02010600030101010101" pitchFamily="2" charset="-122"/>
              </a:rPr>
              <a:t>这人已经在主的</a:t>
            </a:r>
            <a:r>
              <a:rPr lang="zh-CN" altLang="en-US" sz="2300" b="1" dirty="0">
                <a:highlight>
                  <a:srgbClr val="FFFF00"/>
                </a:highlight>
                <a:latin typeface="SimSun" panose="02010600030101010101" pitchFamily="2" charset="-122"/>
                <a:ea typeface="SimSun" panose="02010600030101010101" pitchFamily="2" charset="-122"/>
              </a:rPr>
              <a:t>道</a:t>
            </a:r>
            <a:r>
              <a:rPr lang="zh-CN" altLang="en-US" sz="2300" dirty="0">
                <a:latin typeface="SimSun" panose="02010600030101010101" pitchFamily="2" charset="-122"/>
                <a:ea typeface="SimSun" panose="02010600030101010101" pitchFamily="2" charset="-122"/>
              </a:rPr>
              <a:t>上受了教训，心里火热，将耶稣的事详细讲论教训人，</a:t>
            </a:r>
            <a:endParaRPr lang="en-US" altLang="zh-CN" sz="2300" dirty="0">
              <a:latin typeface="SimSun" panose="02010600030101010101" pitchFamily="2" charset="-122"/>
              <a:ea typeface="SimSun" panose="02010600030101010101" pitchFamily="2" charset="-122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altLang="zh-CN" sz="2300" dirty="0">
                <a:latin typeface="SimSun" panose="02010600030101010101" pitchFamily="2" charset="-122"/>
                <a:ea typeface="SimSun" panose="02010600030101010101" pitchFamily="2" charset="-122"/>
              </a:rPr>
              <a:t>		</a:t>
            </a:r>
            <a:r>
              <a:rPr lang="zh-CN" altLang="en-US" sz="2300" dirty="0">
                <a:latin typeface="SimSun" panose="02010600030101010101" pitchFamily="2" charset="-122"/>
                <a:ea typeface="SimSun" panose="02010600030101010101" pitchFamily="2" charset="-122"/>
              </a:rPr>
              <a:t>只是他单晓得约翰的洗礼。</a:t>
            </a:r>
          </a:p>
          <a:p>
            <a:pPr marL="457200" indent="-457200">
              <a:lnSpc>
                <a:spcPct val="100000"/>
              </a:lnSpc>
              <a:spcBef>
                <a:spcPts val="0"/>
              </a:spcBef>
              <a:buAutoNum type="arabicPeriod" startAt="5"/>
            </a:pPr>
            <a:r>
              <a:rPr lang="en-US" altLang="zh-CN" sz="2300" dirty="0">
                <a:latin typeface="SimSun" panose="02010600030101010101" pitchFamily="2" charset="-122"/>
                <a:ea typeface="SimSun" panose="02010600030101010101" pitchFamily="2" charset="-122"/>
              </a:rPr>
              <a:t>18:26	</a:t>
            </a:r>
            <a:r>
              <a:rPr lang="zh-CN" altLang="en-US" sz="2300" dirty="0">
                <a:latin typeface="SimSun" panose="02010600030101010101" pitchFamily="2" charset="-122"/>
                <a:ea typeface="SimSun" panose="02010600030101010101" pitchFamily="2" charset="-122"/>
              </a:rPr>
              <a:t>他在会堂里放胆讲道，百基拉、亚居拉听见，就接他来，</a:t>
            </a:r>
            <a:endParaRPr lang="en-US" altLang="zh-CN" sz="2300" dirty="0">
              <a:latin typeface="SimSun" panose="02010600030101010101" pitchFamily="2" charset="-122"/>
              <a:ea typeface="SimSun" panose="02010600030101010101" pitchFamily="2" charset="-122"/>
            </a:endParaRPr>
          </a:p>
          <a:p>
            <a:pPr marL="457200" lvl="1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altLang="zh-CN" sz="2300" dirty="0">
                <a:latin typeface="SimSun" panose="02010600030101010101" pitchFamily="2" charset="-122"/>
                <a:ea typeface="SimSun" panose="02010600030101010101" pitchFamily="2" charset="-122"/>
              </a:rPr>
              <a:t>		</a:t>
            </a:r>
            <a:r>
              <a:rPr lang="zh-CN" altLang="en-US" sz="2300" dirty="0">
                <a:latin typeface="SimSun" panose="02010600030101010101" pitchFamily="2" charset="-122"/>
                <a:ea typeface="SimSun" panose="02010600030101010101" pitchFamily="2" charset="-122"/>
              </a:rPr>
              <a:t>将神的</a:t>
            </a:r>
            <a:r>
              <a:rPr lang="zh-CN" altLang="en-US" sz="2300" b="1" dirty="0">
                <a:highlight>
                  <a:srgbClr val="FFFF00"/>
                </a:highlight>
                <a:latin typeface="SimSun" panose="02010600030101010101" pitchFamily="2" charset="-122"/>
                <a:ea typeface="SimSun" panose="02010600030101010101" pitchFamily="2" charset="-122"/>
              </a:rPr>
              <a:t>道</a:t>
            </a:r>
            <a:r>
              <a:rPr lang="zh-CN" altLang="en-US" sz="2300" dirty="0">
                <a:latin typeface="SimSun" panose="02010600030101010101" pitchFamily="2" charset="-122"/>
                <a:ea typeface="SimSun" panose="02010600030101010101" pitchFamily="2" charset="-122"/>
              </a:rPr>
              <a:t>给他讲解更加详细。</a:t>
            </a:r>
            <a:endParaRPr lang="en-US" sz="2300" dirty="0">
              <a:latin typeface="SimSun" panose="02010600030101010101" pitchFamily="2" charset="-122"/>
              <a:ea typeface="SimSun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7621239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9F9EA5-F7DB-49FA-BE47-7FDF4F0C28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1051560"/>
          </a:xfrm>
        </p:spPr>
        <p:txBody>
          <a:bodyPr/>
          <a:lstStyle/>
          <a:p>
            <a:pPr algn="ctr"/>
            <a:r>
              <a:rPr lang="ja-JP" altLang="en-US" b="1" dirty="0">
                <a:latin typeface="+mn-lt"/>
                <a:ea typeface="SimSun" panose="02010600030101010101" pitchFamily="2" charset="-122"/>
              </a:rPr>
              <a:t>使徒行傳的“道”	</a:t>
            </a:r>
            <a:r>
              <a:rPr lang="en-US" altLang="ja-JP" b="1" dirty="0">
                <a:latin typeface="+mn-lt"/>
                <a:ea typeface="SimSun" panose="02010600030101010101" pitchFamily="2" charset="-122"/>
              </a:rPr>
              <a:t>The Way	</a:t>
            </a:r>
            <a:r>
              <a:rPr lang="en-US" altLang="ja-JP" dirty="0">
                <a:latin typeface="+mn-lt"/>
                <a:ea typeface="SimSun" panose="02010600030101010101" pitchFamily="2" charset="-122"/>
              </a:rPr>
              <a:t>10</a:t>
            </a:r>
            <a:r>
              <a:rPr lang="ja-JP" altLang="en-US" dirty="0">
                <a:latin typeface="+mn-lt"/>
                <a:ea typeface="SimSun" panose="02010600030101010101" pitchFamily="2" charset="-122"/>
              </a:rPr>
              <a:t>次</a:t>
            </a:r>
            <a:endParaRPr lang="en-US" dirty="0">
              <a:latin typeface="+mn-lt"/>
              <a:ea typeface="SimSun" panose="02010600030101010101" pitchFamily="2" charset="-122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FDFCDC-3AFF-4C78-8285-37F53B59F3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051560"/>
            <a:ext cx="12192000" cy="5806440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altLang="zh-CN" sz="2200" dirty="0">
                <a:latin typeface="SimSun" panose="02010600030101010101" pitchFamily="2" charset="-122"/>
                <a:ea typeface="SimSun" panose="02010600030101010101" pitchFamily="2" charset="-122"/>
              </a:rPr>
              <a:t>6. 19:8-10	</a:t>
            </a:r>
            <a:r>
              <a:rPr lang="zh-CN" altLang="en-US" sz="2200" dirty="0">
                <a:latin typeface="SimSun" panose="02010600030101010101" pitchFamily="2" charset="-122"/>
                <a:ea typeface="SimSun" panose="02010600030101010101" pitchFamily="2" charset="-122"/>
              </a:rPr>
              <a:t>保罗进会堂放胆讲道，一连三个月，辩论神国的事，劝化众人。 后来，有些人心</a:t>
            </a:r>
            <a:r>
              <a:rPr lang="en-US" altLang="zh-CN" sz="2200" dirty="0">
                <a:latin typeface="SimSun" panose="02010600030101010101" pitchFamily="2" charset="-122"/>
                <a:ea typeface="SimSun" panose="02010600030101010101" pitchFamily="2" charset="-122"/>
              </a:rPr>
              <a:t>			</a:t>
            </a:r>
            <a:r>
              <a:rPr lang="zh-CN" altLang="en-US" sz="2200" dirty="0">
                <a:latin typeface="SimSun" panose="02010600030101010101" pitchFamily="2" charset="-122"/>
                <a:ea typeface="SimSun" panose="02010600030101010101" pitchFamily="2" charset="-122"/>
              </a:rPr>
              <a:t>里刚硬不信，在众人面前毁谤这</a:t>
            </a:r>
            <a:r>
              <a:rPr lang="zh-CN" altLang="en-US" sz="2200" b="1" dirty="0">
                <a:highlight>
                  <a:srgbClr val="FFFF00"/>
                </a:highlight>
                <a:latin typeface="SimSun" panose="02010600030101010101" pitchFamily="2" charset="-122"/>
                <a:ea typeface="SimSun" panose="02010600030101010101" pitchFamily="2" charset="-122"/>
              </a:rPr>
              <a:t>道</a:t>
            </a:r>
            <a:r>
              <a:rPr lang="zh-CN" altLang="en-US" sz="2200" dirty="0">
                <a:latin typeface="SimSun" panose="02010600030101010101" pitchFamily="2" charset="-122"/>
                <a:ea typeface="SimSun" panose="02010600030101010101" pitchFamily="2" charset="-122"/>
              </a:rPr>
              <a:t>，保罗就离开他们，也叫门徒与他们分离，便在</a:t>
            </a:r>
            <a:r>
              <a:rPr lang="en-US" altLang="zh-CN" sz="2200" dirty="0">
                <a:latin typeface="SimSun" panose="02010600030101010101" pitchFamily="2" charset="-122"/>
                <a:ea typeface="SimSun" panose="02010600030101010101" pitchFamily="2" charset="-122"/>
              </a:rPr>
              <a:t>		</a:t>
            </a:r>
            <a:r>
              <a:rPr lang="zh-CN" altLang="en-US" sz="2200" dirty="0">
                <a:latin typeface="SimSun" panose="02010600030101010101" pitchFamily="2" charset="-122"/>
                <a:ea typeface="SimSun" panose="02010600030101010101" pitchFamily="2" charset="-122"/>
              </a:rPr>
              <a:t>推喇奴的学房天天辩论。 这样有两年之久，叫一切住在亚细亚的，无论是犹太人</a:t>
            </a:r>
            <a:r>
              <a:rPr lang="en-US" altLang="zh-CN" sz="2200" dirty="0">
                <a:latin typeface="SimSun" panose="02010600030101010101" pitchFamily="2" charset="-122"/>
                <a:ea typeface="SimSun" panose="02010600030101010101" pitchFamily="2" charset="-122"/>
              </a:rPr>
              <a:t>			</a:t>
            </a:r>
            <a:r>
              <a:rPr lang="zh-CN" altLang="en-US" sz="2200" dirty="0">
                <a:latin typeface="SimSun" panose="02010600030101010101" pitchFamily="2" charset="-122"/>
                <a:ea typeface="SimSun" panose="02010600030101010101" pitchFamily="2" charset="-122"/>
              </a:rPr>
              <a:t>是希腊人，都听见主的道。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altLang="zh-CN" sz="2200" dirty="0">
                <a:latin typeface="SimSun" panose="02010600030101010101" pitchFamily="2" charset="-122"/>
                <a:ea typeface="SimSun" panose="02010600030101010101" pitchFamily="2" charset="-122"/>
              </a:rPr>
              <a:t>7. 19:23	</a:t>
            </a:r>
            <a:r>
              <a:rPr lang="zh-CN" altLang="en-US" sz="2200" dirty="0">
                <a:latin typeface="SimSun" panose="02010600030101010101" pitchFamily="2" charset="-122"/>
                <a:ea typeface="SimSun" panose="02010600030101010101" pitchFamily="2" charset="-122"/>
              </a:rPr>
              <a:t>那时，因为这</a:t>
            </a:r>
            <a:r>
              <a:rPr lang="zh-CN" altLang="en-US" sz="2200" b="1" dirty="0">
                <a:highlight>
                  <a:srgbClr val="FFFF00"/>
                </a:highlight>
                <a:latin typeface="SimSun" panose="02010600030101010101" pitchFamily="2" charset="-122"/>
                <a:ea typeface="SimSun" panose="02010600030101010101" pitchFamily="2" charset="-122"/>
              </a:rPr>
              <a:t>道</a:t>
            </a:r>
            <a:r>
              <a:rPr lang="zh-CN" altLang="en-US" sz="2200" dirty="0">
                <a:latin typeface="SimSun" panose="02010600030101010101" pitchFamily="2" charset="-122"/>
                <a:ea typeface="SimSun" panose="02010600030101010101" pitchFamily="2" charset="-122"/>
              </a:rPr>
              <a:t>起的扰乱不小。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altLang="zh-CN" sz="2200" dirty="0">
                <a:latin typeface="SimSun" panose="02010600030101010101" pitchFamily="2" charset="-122"/>
                <a:ea typeface="SimSun" panose="02010600030101010101" pitchFamily="2" charset="-122"/>
              </a:rPr>
              <a:t>8. 22:3-4	</a:t>
            </a:r>
            <a:r>
              <a:rPr lang="zh-CN" altLang="en-US" sz="2200" dirty="0">
                <a:latin typeface="SimSun" panose="02010600030101010101" pitchFamily="2" charset="-122"/>
                <a:ea typeface="SimSun" panose="02010600030101010101" pitchFamily="2" charset="-122"/>
              </a:rPr>
              <a:t>保罗说</a:t>
            </a:r>
            <a:r>
              <a:rPr lang="en-US" altLang="zh-CN" sz="2200" dirty="0">
                <a:latin typeface="SimSun" panose="02010600030101010101" pitchFamily="2" charset="-122"/>
                <a:ea typeface="SimSun" panose="02010600030101010101" pitchFamily="2" charset="-122"/>
              </a:rPr>
              <a:t>: </a:t>
            </a:r>
            <a:r>
              <a:rPr lang="zh-CN" altLang="en-US" sz="2200" dirty="0">
                <a:latin typeface="SimSun" panose="02010600030101010101" pitchFamily="2" charset="-122"/>
                <a:ea typeface="SimSun" panose="02010600030101010101" pitchFamily="2" charset="-122"/>
              </a:rPr>
              <a:t>我原是犹太人，生在基利家的大数，长在这城里；在迦玛列门下，按着我</a:t>
            </a:r>
            <a:r>
              <a:rPr lang="en-US" altLang="zh-CN" sz="2200" dirty="0">
                <a:latin typeface="SimSun" panose="02010600030101010101" pitchFamily="2" charset="-122"/>
                <a:ea typeface="SimSun" panose="02010600030101010101" pitchFamily="2" charset="-122"/>
              </a:rPr>
              <a:t>		</a:t>
            </a:r>
            <a:r>
              <a:rPr lang="zh-CN" altLang="en-US" sz="2200" dirty="0">
                <a:latin typeface="SimSun" panose="02010600030101010101" pitchFamily="2" charset="-122"/>
                <a:ea typeface="SimSun" panose="02010600030101010101" pitchFamily="2" charset="-122"/>
              </a:rPr>
              <a:t>们祖宗严紧的律法受教；热心侍奉神，像你们众人今日一样。</a:t>
            </a:r>
            <a:endParaRPr lang="en-US" altLang="zh-CN" sz="2200" dirty="0">
              <a:latin typeface="SimSun" panose="02010600030101010101" pitchFamily="2" charset="-122"/>
              <a:ea typeface="SimSun" panose="02010600030101010101" pitchFamily="2" charset="-122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altLang="zh-CN" sz="2200" dirty="0">
                <a:latin typeface="SimSun" panose="02010600030101010101" pitchFamily="2" charset="-122"/>
                <a:ea typeface="SimSun" panose="02010600030101010101" pitchFamily="2" charset="-122"/>
              </a:rPr>
              <a:t>		</a:t>
            </a:r>
            <a:r>
              <a:rPr lang="zh-CN" altLang="en-US" sz="2200" dirty="0">
                <a:latin typeface="SimSun" panose="02010600030101010101" pitchFamily="2" charset="-122"/>
                <a:ea typeface="SimSun" panose="02010600030101010101" pitchFamily="2" charset="-122"/>
              </a:rPr>
              <a:t>我也曾逼迫奉这</a:t>
            </a:r>
            <a:r>
              <a:rPr lang="zh-CN" altLang="en-US" sz="2200" b="1" dirty="0">
                <a:highlight>
                  <a:srgbClr val="FFFF00"/>
                </a:highlight>
                <a:latin typeface="SimSun" panose="02010600030101010101" pitchFamily="2" charset="-122"/>
                <a:ea typeface="SimSun" panose="02010600030101010101" pitchFamily="2" charset="-122"/>
              </a:rPr>
              <a:t>道</a:t>
            </a:r>
            <a:r>
              <a:rPr lang="zh-CN" altLang="en-US" sz="2200" dirty="0">
                <a:latin typeface="SimSun" panose="02010600030101010101" pitchFamily="2" charset="-122"/>
                <a:ea typeface="SimSun" panose="02010600030101010101" pitchFamily="2" charset="-122"/>
              </a:rPr>
              <a:t>的人，直到死地，无论男女都锁拿下监。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altLang="zh-CN" sz="2200" dirty="0">
                <a:latin typeface="SimSun" panose="02010600030101010101" pitchFamily="2" charset="-122"/>
                <a:ea typeface="SimSun" panose="02010600030101010101" pitchFamily="2" charset="-122"/>
              </a:rPr>
              <a:t>9. 24:14-15	</a:t>
            </a:r>
            <a:r>
              <a:rPr lang="zh-CN" altLang="en-US" sz="2200" dirty="0">
                <a:latin typeface="SimSun" panose="02010600030101010101" pitchFamily="2" charset="-122"/>
                <a:ea typeface="SimSun" panose="02010600030101010101" pitchFamily="2" charset="-122"/>
              </a:rPr>
              <a:t>但有一件事，我向你承认，就是他们所称为异端的</a:t>
            </a:r>
            <a:r>
              <a:rPr lang="zh-CN" altLang="en-US" sz="2200" b="1" dirty="0">
                <a:highlight>
                  <a:srgbClr val="FFFF00"/>
                </a:highlight>
                <a:latin typeface="SimSun" panose="02010600030101010101" pitchFamily="2" charset="-122"/>
                <a:ea typeface="SimSun" panose="02010600030101010101" pitchFamily="2" charset="-122"/>
              </a:rPr>
              <a:t>道</a:t>
            </a:r>
            <a:r>
              <a:rPr lang="zh-CN" altLang="en-US" sz="2200" dirty="0">
                <a:latin typeface="SimSun" panose="02010600030101010101" pitchFamily="2" charset="-122"/>
                <a:ea typeface="SimSun" panose="02010600030101010101" pitchFamily="2" charset="-122"/>
              </a:rPr>
              <a:t>，我正按着那道侍奉我祖宗的</a:t>
            </a:r>
            <a:r>
              <a:rPr lang="en-US" altLang="zh-CN" sz="2200" dirty="0">
                <a:latin typeface="SimSun" panose="02010600030101010101" pitchFamily="2" charset="-122"/>
                <a:ea typeface="SimSun" panose="02010600030101010101" pitchFamily="2" charset="-122"/>
              </a:rPr>
              <a:t>		</a:t>
            </a:r>
            <a:r>
              <a:rPr lang="zh-CN" altLang="en-US" sz="2200" dirty="0">
                <a:latin typeface="SimSun" panose="02010600030101010101" pitchFamily="2" charset="-122"/>
                <a:ea typeface="SimSun" panose="02010600030101010101" pitchFamily="2" charset="-122"/>
              </a:rPr>
              <a:t>神，又信合乎律法的和先知书上一切所记载的；并且靠着神，盼望死人无论善恶都</a:t>
            </a:r>
            <a:r>
              <a:rPr lang="en-US" altLang="zh-CN" sz="2200" dirty="0">
                <a:latin typeface="SimSun" panose="02010600030101010101" pitchFamily="2" charset="-122"/>
                <a:ea typeface="SimSun" panose="02010600030101010101" pitchFamily="2" charset="-122"/>
              </a:rPr>
              <a:t>		</a:t>
            </a:r>
            <a:r>
              <a:rPr lang="zh-CN" altLang="en-US" sz="2200" dirty="0">
                <a:latin typeface="SimSun" panose="02010600030101010101" pitchFamily="2" charset="-122"/>
                <a:ea typeface="SimSun" panose="02010600030101010101" pitchFamily="2" charset="-122"/>
              </a:rPr>
              <a:t>要复活，就是他们自己也有这个盼望。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altLang="zh-CN" sz="2200" dirty="0">
                <a:latin typeface="SimSun" panose="02010600030101010101" pitchFamily="2" charset="-122"/>
                <a:ea typeface="SimSun" panose="02010600030101010101" pitchFamily="2" charset="-122"/>
              </a:rPr>
              <a:t>10. 24:22	</a:t>
            </a:r>
            <a:r>
              <a:rPr lang="zh-CN" altLang="en-US" sz="2200" dirty="0">
                <a:latin typeface="SimSun" panose="02010600030101010101" pitchFamily="2" charset="-122"/>
                <a:ea typeface="SimSun" panose="02010600030101010101" pitchFamily="2" charset="-122"/>
              </a:rPr>
              <a:t>腓力斯本是详细晓得这</a:t>
            </a:r>
            <a:r>
              <a:rPr lang="zh-CN" altLang="en-US" sz="2200" b="1" dirty="0">
                <a:highlight>
                  <a:srgbClr val="FFFF00"/>
                </a:highlight>
                <a:latin typeface="SimSun" panose="02010600030101010101" pitchFamily="2" charset="-122"/>
                <a:ea typeface="SimSun" panose="02010600030101010101" pitchFamily="2" charset="-122"/>
              </a:rPr>
              <a:t>道</a:t>
            </a:r>
            <a:r>
              <a:rPr lang="zh-CN" altLang="en-US" sz="2200" dirty="0">
                <a:latin typeface="SimSun" panose="02010600030101010101" pitchFamily="2" charset="-122"/>
                <a:ea typeface="SimSun" panose="02010600030101010101" pitchFamily="2" charset="-122"/>
              </a:rPr>
              <a:t>，就支吾他们，说</a:t>
            </a:r>
            <a:r>
              <a:rPr lang="en-US" altLang="zh-CN" sz="2200" dirty="0">
                <a:latin typeface="SimSun" panose="02010600030101010101" pitchFamily="2" charset="-122"/>
                <a:ea typeface="SimSun" panose="02010600030101010101" pitchFamily="2" charset="-122"/>
              </a:rPr>
              <a:t>: “</a:t>
            </a:r>
            <a:r>
              <a:rPr lang="zh-CN" altLang="en-US" sz="2200" dirty="0">
                <a:latin typeface="SimSun" panose="02010600030101010101" pitchFamily="2" charset="-122"/>
                <a:ea typeface="SimSun" panose="02010600030101010101" pitchFamily="2" charset="-122"/>
              </a:rPr>
              <a:t>且等千夫长吕西亚下来，我要审断</a:t>
            </a:r>
            <a:r>
              <a:rPr lang="en-US" altLang="zh-CN" sz="2200" dirty="0">
                <a:latin typeface="SimSun" panose="02010600030101010101" pitchFamily="2" charset="-122"/>
                <a:ea typeface="SimSun" panose="02010600030101010101" pitchFamily="2" charset="-122"/>
              </a:rPr>
              <a:t>		</a:t>
            </a:r>
            <a:r>
              <a:rPr lang="zh-CN" altLang="en-US" sz="2200" dirty="0">
                <a:latin typeface="SimSun" panose="02010600030101010101" pitchFamily="2" charset="-122"/>
                <a:ea typeface="SimSun" panose="02010600030101010101" pitchFamily="2" charset="-122"/>
              </a:rPr>
              <a:t>你们的事。”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US" sz="2300" dirty="0">
              <a:latin typeface="SimSun" panose="02010600030101010101" pitchFamily="2" charset="-122"/>
              <a:ea typeface="SimSun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226756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9F0FDA-7F28-41B8-86C8-00273E919E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1348739"/>
          </a:xfrm>
        </p:spPr>
        <p:txBody>
          <a:bodyPr>
            <a:normAutofit fontScale="90000"/>
          </a:bodyPr>
          <a:lstStyle/>
          <a:p>
            <a:pPr algn="ctr"/>
            <a:br>
              <a:rPr lang="zh-CN" altLang="en-US" sz="5900" b="1" dirty="0">
                <a:latin typeface="+mn-lt"/>
                <a:ea typeface="SimSun" panose="02010600030101010101" pitchFamily="2" charset="-122"/>
              </a:rPr>
            </a:br>
            <a:r>
              <a:rPr lang="zh-CN" altLang="en-US" sz="5900" b="1" dirty="0">
                <a:latin typeface="+mn-lt"/>
                <a:ea typeface="SimSun" panose="02010600030101010101" pitchFamily="2" charset="-122"/>
              </a:rPr>
              <a:t>初期教会神学</a:t>
            </a:r>
            <a:endParaRPr lang="en-US" sz="5900" dirty="0">
              <a:latin typeface="+mn-lt"/>
              <a:ea typeface="SimSun" panose="02010600030101010101" pitchFamily="2" charset="-122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C413B3-6FC4-4A02-B18B-3868580D67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348740"/>
            <a:ext cx="12192000" cy="5509259"/>
          </a:xfrm>
        </p:spPr>
        <p:txBody>
          <a:bodyPr>
            <a:noAutofit/>
          </a:bodyPr>
          <a:lstStyle/>
          <a:p>
            <a:pPr marL="514350" indent="-514350" algn="just">
              <a:lnSpc>
                <a:spcPct val="150000"/>
              </a:lnSpc>
              <a:spcBef>
                <a:spcPts val="0"/>
              </a:spcBef>
              <a:buFont typeface="+mj-lt"/>
              <a:buAutoNum type="arabicPeriod"/>
            </a:pPr>
            <a:r>
              <a:rPr lang="zh-CN" altLang="en-US" sz="3900" b="1" dirty="0">
                <a:latin typeface="SimSun" panose="02010600030101010101" pitchFamily="2" charset="-122"/>
                <a:ea typeface="SimSun" panose="02010600030101010101" pitchFamily="2" charset="-122"/>
              </a:rPr>
              <a:t>耶稣是希伯来圣经（旧约）所应许的救赎主。</a:t>
            </a:r>
          </a:p>
          <a:p>
            <a:pPr marL="514350" indent="-514350" algn="just">
              <a:lnSpc>
                <a:spcPct val="150000"/>
              </a:lnSpc>
              <a:spcBef>
                <a:spcPts val="0"/>
              </a:spcBef>
              <a:buFont typeface="+mj-lt"/>
              <a:buAutoNum type="arabicPeriod"/>
            </a:pPr>
            <a:r>
              <a:rPr lang="zh-CN" altLang="en-US" sz="3900" b="1" dirty="0">
                <a:latin typeface="SimSun" panose="02010600030101010101" pitchFamily="2" charset="-122"/>
                <a:ea typeface="SimSun" panose="02010600030101010101" pitchFamily="2" charset="-122"/>
              </a:rPr>
              <a:t>传讲 耶稣</a:t>
            </a:r>
            <a:r>
              <a:rPr lang="en-US" altLang="zh-CN" sz="3900" b="1" dirty="0">
                <a:latin typeface="SimSun" panose="02010600030101010101" pitchFamily="2" charset="-122"/>
                <a:ea typeface="SimSun" panose="02010600030101010101" pitchFamily="2" charset="-122"/>
              </a:rPr>
              <a:t>	</a:t>
            </a:r>
            <a:r>
              <a:rPr lang="zh-CN" altLang="en-US" sz="3900" b="1" dirty="0">
                <a:latin typeface="SimSun" panose="02010600030101010101" pitchFamily="2" charset="-122"/>
                <a:ea typeface="SimSun" panose="02010600030101010101" pitchFamily="2" charset="-122"/>
              </a:rPr>
              <a:t>是基督、是神的儿子，</a:t>
            </a:r>
            <a:endParaRPr lang="en-US" altLang="zh-CN" sz="3900" b="1" dirty="0">
              <a:latin typeface="SimSun" panose="02010600030101010101" pitchFamily="2" charset="-122"/>
              <a:ea typeface="SimSun" panose="02010600030101010101" pitchFamily="2" charset="-122"/>
            </a:endParaRP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en-US" altLang="zh-CN" sz="3900" b="1" dirty="0">
                <a:latin typeface="SimSun" panose="02010600030101010101" pitchFamily="2" charset="-122"/>
                <a:ea typeface="SimSun" panose="02010600030101010101" pitchFamily="2" charset="-122"/>
              </a:rPr>
              <a:t>		</a:t>
            </a:r>
            <a:r>
              <a:rPr lang="zh-CN" altLang="en-US" sz="3900" b="1" dirty="0">
                <a:latin typeface="SimSun" panose="02010600030101010101" pitchFamily="2" charset="-122"/>
                <a:ea typeface="SimSun" panose="02010600030101010101" pitchFamily="2" charset="-122"/>
              </a:rPr>
              <a:t>被钉死在十字架，神叫祂从死里复活。</a:t>
            </a: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en-US" altLang="zh-CN" sz="3900" b="1" dirty="0">
                <a:latin typeface="SimSun" panose="02010600030101010101" pitchFamily="2" charset="-122"/>
                <a:ea typeface="SimSun" panose="02010600030101010101" pitchFamily="2" charset="-122"/>
              </a:rPr>
              <a:t>3.	</a:t>
            </a:r>
            <a:r>
              <a:rPr lang="zh-CN" altLang="en-US" sz="3900" b="1" dirty="0">
                <a:latin typeface="SimSun" panose="02010600030101010101" pitchFamily="2" charset="-122"/>
                <a:ea typeface="SimSun" panose="02010600030101010101" pitchFamily="2" charset="-122"/>
              </a:rPr>
              <a:t>信祂、因祂的名得生命。</a:t>
            </a: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en-US" altLang="zh-CN" sz="3900" b="1" dirty="0">
                <a:latin typeface="SimSun" panose="02010600030101010101" pitchFamily="2" charset="-122"/>
                <a:ea typeface="SimSun" panose="02010600030101010101" pitchFamily="2" charset="-122"/>
              </a:rPr>
              <a:t>4.	</a:t>
            </a:r>
            <a:r>
              <a:rPr lang="zh-CN" altLang="en-US" sz="3900" b="1" dirty="0">
                <a:latin typeface="SimSun" panose="02010600030101010101" pitchFamily="2" charset="-122"/>
                <a:ea typeface="SimSun" panose="02010600030101010101" pitchFamily="2" charset="-122"/>
              </a:rPr>
              <a:t>在殿里、在会堂、在家中恒心遵守使徒的教导。</a:t>
            </a: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en-US" altLang="zh-CN" sz="3900" b="1" dirty="0">
                <a:latin typeface="SimSun" panose="02010600030101010101" pitchFamily="2" charset="-122"/>
                <a:ea typeface="SimSun" panose="02010600030101010101" pitchFamily="2" charset="-122"/>
              </a:rPr>
              <a:t>5.	</a:t>
            </a:r>
            <a:r>
              <a:rPr lang="zh-CN" altLang="en-US" sz="3900" b="1" dirty="0">
                <a:latin typeface="SimSun" panose="02010600030101010101" pitchFamily="2" charset="-122"/>
                <a:ea typeface="SimSun" panose="02010600030101010101" pitchFamily="2" charset="-122"/>
              </a:rPr>
              <a:t>加倍的敬奉善于教导的。</a:t>
            </a:r>
            <a:endParaRPr lang="en-US" sz="3900" dirty="0">
              <a:latin typeface="SimSun" panose="02010600030101010101" pitchFamily="2" charset="-122"/>
              <a:ea typeface="SimSun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5880931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9F0FDA-7F28-41B8-86C8-00273E919E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1348739"/>
          </a:xfrm>
        </p:spPr>
        <p:txBody>
          <a:bodyPr>
            <a:normAutofit fontScale="90000"/>
          </a:bodyPr>
          <a:lstStyle/>
          <a:p>
            <a:pPr algn="ctr"/>
            <a:br>
              <a:rPr lang="zh-CN" altLang="en-US" sz="5900" b="1" dirty="0">
                <a:latin typeface="+mn-lt"/>
                <a:ea typeface="SimSun" panose="02010600030101010101" pitchFamily="2" charset="-122"/>
              </a:rPr>
            </a:br>
            <a:r>
              <a:rPr lang="zh-CN" altLang="en-US" sz="5900" b="1" dirty="0">
                <a:latin typeface="+mn-lt"/>
                <a:ea typeface="SimSun" panose="02010600030101010101" pitchFamily="2" charset="-122"/>
              </a:rPr>
              <a:t>初期教会神学</a:t>
            </a:r>
            <a:endParaRPr lang="en-US" sz="5900" dirty="0">
              <a:latin typeface="+mn-lt"/>
              <a:ea typeface="SimSun" panose="02010600030101010101" pitchFamily="2" charset="-122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C413B3-6FC4-4A02-B18B-3868580D67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348740"/>
            <a:ext cx="12192000" cy="5509259"/>
          </a:xfrm>
        </p:spPr>
        <p:txBody>
          <a:bodyPr>
            <a:normAutofit/>
          </a:bodyPr>
          <a:lstStyle/>
          <a:p>
            <a:pPr marL="742950" indent="-742950">
              <a:lnSpc>
                <a:spcPct val="100000"/>
              </a:lnSpc>
              <a:buAutoNum type="arabicPeriod" startAt="6"/>
            </a:pPr>
            <a:r>
              <a:rPr lang="en-US" sz="3900" b="1" dirty="0" err="1">
                <a:ea typeface="SimSun" panose="02010600030101010101" pitchFamily="2" charset="-122"/>
              </a:rPr>
              <a:t>彼此</a:t>
            </a:r>
            <a:r>
              <a:rPr lang="en-US" sz="3900" b="1" dirty="0">
                <a:ea typeface="SimSun" panose="02010600030101010101" pitchFamily="2" charset="-122"/>
              </a:rPr>
              <a:t> </a:t>
            </a:r>
            <a:r>
              <a:rPr lang="en-US" sz="3900" b="1" dirty="0" err="1">
                <a:ea typeface="SimSun" panose="02010600030101010101" pitchFamily="2" charset="-122"/>
              </a:rPr>
              <a:t>擘饼、凡物公用</a:t>
            </a:r>
            <a:r>
              <a:rPr lang="en-US" sz="3900" b="1" dirty="0">
                <a:ea typeface="SimSun" panose="02010600030101010101" pitchFamily="2" charset="-122"/>
              </a:rPr>
              <a:t>。</a:t>
            </a:r>
          </a:p>
          <a:p>
            <a:pPr marL="742950" indent="-742950">
              <a:lnSpc>
                <a:spcPct val="100000"/>
              </a:lnSpc>
              <a:buAutoNum type="arabicPeriod" startAt="6"/>
            </a:pPr>
            <a:r>
              <a:rPr lang="en-US" sz="3900" b="1" dirty="0" err="1">
                <a:ea typeface="SimSun" panose="02010600030101010101" pitchFamily="2" charset="-122"/>
              </a:rPr>
              <a:t>活出基督的样式，结出果子</a:t>
            </a:r>
            <a:r>
              <a:rPr lang="en-US" sz="3900" b="1" dirty="0">
                <a:ea typeface="SimSun" panose="02010600030101010101" pitchFamily="2" charset="-122"/>
              </a:rPr>
              <a:t>;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900" b="1" dirty="0">
                <a:ea typeface="SimSun" panose="02010600030101010101" pitchFamily="2" charset="-122"/>
              </a:rPr>
              <a:t>		</a:t>
            </a:r>
            <a:r>
              <a:rPr lang="en-US" sz="3900" b="1" dirty="0" err="1">
                <a:ea typeface="SimSun" panose="02010600030101010101" pitchFamily="2" charset="-122"/>
              </a:rPr>
              <a:t>关心别人别处的需要</a:t>
            </a:r>
            <a:r>
              <a:rPr lang="en-US" sz="3900" b="1" dirty="0">
                <a:ea typeface="SimSun" panose="02010600030101010101" pitchFamily="2" charset="-122"/>
              </a:rPr>
              <a:t>	，</a:t>
            </a:r>
            <a:r>
              <a:rPr lang="en-US" sz="3900" b="1" dirty="0" err="1">
                <a:ea typeface="SimSun" panose="02010600030101010101" pitchFamily="2" charset="-122"/>
              </a:rPr>
              <a:t>得到外人的尊敬</a:t>
            </a:r>
            <a:r>
              <a:rPr lang="en-US" sz="3900" b="1" dirty="0">
                <a:ea typeface="SimSun" panose="02010600030101010101" pitchFamily="2" charset="-122"/>
              </a:rPr>
              <a:t>。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900" b="1" dirty="0">
                <a:ea typeface="SimSun" panose="02010600030101010101" pitchFamily="2" charset="-122"/>
              </a:rPr>
              <a:t>8. 	</a:t>
            </a:r>
            <a:r>
              <a:rPr lang="en-US" sz="3900" b="1" dirty="0" err="1">
                <a:ea typeface="SimSun" panose="02010600030101010101" pitchFamily="2" charset="-122"/>
              </a:rPr>
              <a:t>随从圣灵的带领</a:t>
            </a:r>
            <a:r>
              <a:rPr lang="en-US" sz="3900" b="1" dirty="0">
                <a:ea typeface="SimSun" panose="02010600030101010101" pitchFamily="2" charset="-122"/>
              </a:rPr>
              <a:t>, </a:t>
            </a:r>
            <a:r>
              <a:rPr lang="en-US" sz="3900" b="1" dirty="0" err="1">
                <a:ea typeface="SimSun" panose="02010600030101010101" pitchFamily="2" charset="-122"/>
              </a:rPr>
              <a:t>看见上帝所赐的恩典就满心高兴</a:t>
            </a:r>
            <a:r>
              <a:rPr lang="en-US" sz="3900" b="1" dirty="0">
                <a:ea typeface="SimSun" panose="02010600030101010101" pitchFamily="2" charset="-122"/>
              </a:rPr>
              <a:t>,	</a:t>
            </a:r>
            <a:r>
              <a:rPr lang="en-US" sz="3900" b="1" dirty="0" err="1">
                <a:ea typeface="SimSun" panose="02010600030101010101" pitchFamily="2" charset="-122"/>
              </a:rPr>
              <a:t>开口教导,劝勉</a:t>
            </a:r>
            <a:r>
              <a:rPr lang="en-US" sz="3900" b="1" dirty="0">
                <a:ea typeface="SimSun" panose="02010600030101010101" pitchFamily="2" charset="-122"/>
              </a:rPr>
              <a:t>, </a:t>
            </a:r>
            <a:r>
              <a:rPr lang="en-US" sz="3900" b="1" dirty="0" err="1">
                <a:ea typeface="SimSun" panose="02010600030101010101" pitchFamily="2" charset="-122"/>
              </a:rPr>
              <a:t>鼓励</a:t>
            </a:r>
            <a:r>
              <a:rPr lang="en-US" sz="3900" b="1" dirty="0">
                <a:ea typeface="SimSun" panose="02010600030101010101" pitchFamily="2" charset="-122"/>
              </a:rPr>
              <a:t> (使徒行传11)。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900" b="1" dirty="0">
                <a:ea typeface="SimSun" panose="02010600030101010101" pitchFamily="2" charset="-122"/>
              </a:rPr>
              <a:t>9. 	</a:t>
            </a:r>
            <a:r>
              <a:rPr lang="en-US" sz="3900" b="1" dirty="0" err="1">
                <a:ea typeface="SimSun" panose="02010600030101010101" pitchFamily="2" charset="-122"/>
              </a:rPr>
              <a:t>在逼迫中忠心传扬主道，随走随传；传福音，宣教</a:t>
            </a:r>
            <a:r>
              <a:rPr lang="en-US" sz="3900" b="1" dirty="0">
                <a:ea typeface="SimSun" panose="02010600030101010101" pitchFamily="2" charset="-122"/>
              </a:rPr>
              <a:t>	</a:t>
            </a:r>
            <a:r>
              <a:rPr lang="en-US" sz="3900" b="1" dirty="0" err="1">
                <a:ea typeface="SimSun" panose="02010600030101010101" pitchFamily="2" charset="-122"/>
              </a:rPr>
              <a:t>是生活的部份（基素</a:t>
            </a:r>
            <a:r>
              <a:rPr lang="en-US" sz="3900" b="1" dirty="0">
                <a:ea typeface="SimSun" panose="02010600030101010101" pitchFamily="2" charset="-122"/>
              </a:rPr>
              <a:t>）。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900" b="1" dirty="0">
                <a:ea typeface="SimSun" panose="02010600030101010101" pitchFamily="2" charset="-122"/>
              </a:rPr>
              <a:t>10. 	</a:t>
            </a:r>
            <a:r>
              <a:rPr lang="en-US" sz="3900" b="1" dirty="0" err="1">
                <a:ea typeface="SimSun" panose="02010600030101010101" pitchFamily="2" charset="-122"/>
              </a:rPr>
              <a:t>等候主的再临</a:t>
            </a:r>
            <a:r>
              <a:rPr lang="en-US" sz="3900" b="1" dirty="0">
                <a:ea typeface="SimSun" panose="02010600030101010101" pitchFamily="2" charset="-122"/>
              </a:rPr>
              <a:t>。</a:t>
            </a:r>
          </a:p>
          <a:p>
            <a:pPr marL="0" indent="0" algn="just">
              <a:buNone/>
            </a:pPr>
            <a:endParaRPr lang="ja-JP" altLang="en-US" sz="3900" dirty="0">
              <a:latin typeface="SimSun" panose="02010600030101010101" pitchFamily="2" charset="-122"/>
              <a:ea typeface="SimSun" panose="02010600030101010101" pitchFamily="2" charset="-122"/>
            </a:endParaRPr>
          </a:p>
          <a:p>
            <a:pPr marL="0" indent="0" algn="just">
              <a:buNone/>
            </a:pPr>
            <a:endParaRPr lang="en-US" sz="3900" dirty="0">
              <a:latin typeface="SimSun" panose="02010600030101010101" pitchFamily="2" charset="-122"/>
              <a:ea typeface="SimSun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1679188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395</TotalTime>
  <Words>495</Words>
  <Application>Microsoft Office PowerPoint</Application>
  <PresentationFormat>Widescreen</PresentationFormat>
  <Paragraphs>166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9" baseType="lpstr">
      <vt:lpstr>等线</vt:lpstr>
      <vt:lpstr>新細明體</vt:lpstr>
      <vt:lpstr>SimSun</vt:lpstr>
      <vt:lpstr>Arial</vt:lpstr>
      <vt:lpstr>Calibri</vt:lpstr>
      <vt:lpstr>Calibri Light</vt:lpstr>
      <vt:lpstr>Symbol</vt:lpstr>
      <vt:lpstr>Office Theme</vt:lpstr>
      <vt:lpstr>路加福音-使徒行传拼读 初期教会神学</vt:lpstr>
      <vt:lpstr>圣经神学</vt:lpstr>
      <vt:lpstr>圣经神学</vt:lpstr>
      <vt:lpstr>新約書卷的排列</vt:lpstr>
      <vt:lpstr>四福音的先后序</vt:lpstr>
      <vt:lpstr>四福音的先后序</vt:lpstr>
      <vt:lpstr>高级/歷史批評 High/Historical Criticism</vt:lpstr>
      <vt:lpstr>高级/歷史批評 High/Historical Criticism</vt:lpstr>
      <vt:lpstr>低级批评 Lower Criticism</vt:lpstr>
      <vt:lpstr>路加福音 使徒行傳</vt:lpstr>
      <vt:lpstr>保羅</vt:lpstr>
      <vt:lpstr>引用旧约</vt:lpstr>
      <vt:lpstr>路加福音</vt:lpstr>
      <vt:lpstr>耶稣基督所讲的比喻</vt:lpstr>
      <vt:lpstr>路加福音/使徒行傳 的圣灵</vt:lpstr>
      <vt:lpstr>使徒行傳</vt:lpstr>
      <vt:lpstr>使徒行傳的“道” The Way ὁδοῦ</vt:lpstr>
      <vt:lpstr>使徒行傳的“道” The Way 10次</vt:lpstr>
      <vt:lpstr>使徒行傳的“道” The Way 10次</vt:lpstr>
      <vt:lpstr> 初期教会神学</vt:lpstr>
      <vt:lpstr> 初期教会神学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路加福音-使徒行傳拼讀  初期教會神學</dc:title>
  <dc:creator>Ka-sz Choi</dc:creator>
  <cp:lastModifiedBy>Ka-sz Choi</cp:lastModifiedBy>
  <cp:revision>76</cp:revision>
  <dcterms:created xsi:type="dcterms:W3CDTF">2018-09-11T16:20:55Z</dcterms:created>
  <dcterms:modified xsi:type="dcterms:W3CDTF">2018-09-13T18:15:29Z</dcterms:modified>
</cp:coreProperties>
</file>