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1"/>
  </p:notesMasterIdLst>
  <p:sldIdLst>
    <p:sldId id="256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68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5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850CD-3491-4D15-8FC8-603168C893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DEDA-3F88-4A33-BC8D-3EEA28B8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DEDA-3F88-4A33-BC8D-3EEA28B82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9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1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9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0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1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0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8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61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9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29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06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5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98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57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62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4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64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71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18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52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8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2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0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18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02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8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6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38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98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17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76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29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71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26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17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18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56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1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583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6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76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26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907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23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1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6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9EC8-1355-4C61-9DE6-A2F3383AEE8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616-71DF-4C05-8864-CEA5C6D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6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2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9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9EC8-1355-4C61-9DE6-A2F3383AE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616-71DF-4C05-8864-CEA5C6D23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7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1549" y="2743825"/>
            <a:ext cx="61093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KanTingLiu-B5" panose="03000909000000000000" pitchFamily="65" charset="-120"/>
                <a:ea typeface="DFKanTingLiu-B5" panose="03000909000000000000" pitchFamily="65" charset="-120"/>
              </a:rPr>
              <a:t>新生命 </a:t>
            </a:r>
            <a:r>
              <a:rPr lang="en-US" altLang="zh-TW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KanTingLiu-B5" panose="03000909000000000000" pitchFamily="65" charset="-120"/>
                <a:ea typeface="DFKanTingLiu-B5" panose="03000909000000000000" pitchFamily="65" charset="-120"/>
              </a:rPr>
              <a:t>New Life</a:t>
            </a:r>
          </a:p>
          <a:p>
            <a:r>
              <a:rPr lang="zh-TW" alt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KanTingLiu-B5" panose="03000909000000000000" pitchFamily="65" charset="-120"/>
                <a:ea typeface="DFKanTingLiu-B5" panose="03000909000000000000" pitchFamily="65" charset="-120"/>
              </a:rPr>
              <a:t>   新使命 </a:t>
            </a:r>
            <a:r>
              <a:rPr lang="en-US" altLang="zh-TW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KanTingLiu-B5" panose="03000909000000000000" pitchFamily="65" charset="-120"/>
                <a:ea typeface="DFKanTingLiu-B5" panose="03000909000000000000" pitchFamily="65" charset="-120"/>
              </a:rPr>
              <a:t>New Mission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KanTingLiu-B5" panose="03000909000000000000" pitchFamily="65" charset="-120"/>
              <a:ea typeface="DFKanTingLiu-B5" panose="03000909000000000000" pitchFamily="65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7455" y="550275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謝禧明牧師</a:t>
            </a:r>
            <a:endParaRPr lang="en-US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549" y="1828800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BangShuW8-B5" panose="03000809000000000000" pitchFamily="65" charset="-120"/>
                <a:ea typeface="DFBangShuW8-B5" panose="03000809000000000000" pitchFamily="65" charset="-120"/>
              </a:rPr>
              <a:t>2018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BangShuW8-B5" panose="03000809000000000000" pitchFamily="65" charset="-120"/>
                <a:ea typeface="DFBangShuW8-B5" panose="03000809000000000000" pitchFamily="65" charset="-120"/>
              </a:rPr>
              <a:t> </a:t>
            </a:r>
            <a:r>
              <a:rPr lang="en-US" altLang="zh-TW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BangShuW8-B5" panose="03000809000000000000" pitchFamily="65" charset="-120"/>
                <a:ea typeface="DFBangShuW8-B5" panose="03000809000000000000" pitchFamily="65" charset="-120"/>
              </a:rPr>
              <a:t>ABC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BangShuW8-B5" panose="03000809000000000000" pitchFamily="65" charset="-120"/>
                <a:ea typeface="DFBangShuW8-B5" panose="03000809000000000000" pitchFamily="65" charset="-120"/>
              </a:rPr>
              <a:t> 大會</a:t>
            </a:r>
            <a:endParaRPr lang="en-US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BangShuW8-B5" panose="03000809000000000000" pitchFamily="65" charset="-120"/>
              <a:ea typeface="DFBangShuW8-B5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939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6477000" y="-21566"/>
            <a:ext cx="2667000" cy="68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4752" y="374073"/>
            <a:ext cx="5638800" cy="106680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初代教會更新的重要條件</a:t>
            </a:r>
            <a:endParaRPr lang="en-US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997" y="1745673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一、使徒的教導（</a:t>
            </a:r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Teaching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   聖經與禱告並重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902" y="3276600"/>
            <a:ext cx="6160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「凡我所吩咐你們的，都教訓他們遵守，我就常與你們同在，直到世界的末了。」</a:t>
            </a:r>
            <a:endParaRPr lang="en-US" altLang="zh-TW" sz="36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（太二十八</a:t>
            </a:r>
            <a:r>
              <a:rPr lang="en-US" altLang="zh-TW" sz="36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20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endParaRPr lang="en-US" sz="36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94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6477000" y="-21566"/>
            <a:ext cx="2667000" cy="68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847" y="374073"/>
            <a:ext cx="5638800" cy="106680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初代教會更新的重要條件</a:t>
            </a:r>
            <a:endParaRPr lang="en-US" sz="36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93" y="1905000"/>
            <a:ext cx="6186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二、團契生活（</a:t>
            </a:r>
            <a:r>
              <a:rPr lang="en-US" altLang="zh-TW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Fellowship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endParaRPr lang="en-US" altLang="zh-TW" sz="36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endParaRPr lang="en-US" altLang="zh-TW" sz="36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每一位基督徒之間彼此接納、激勵、赦免和彼此分擔重擔的深入關係。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25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6477000" y="-21566"/>
            <a:ext cx="2667000" cy="68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01782"/>
            <a:ext cx="5638800" cy="106680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初代教會更新的重要條件</a:t>
            </a:r>
            <a:endParaRPr lang="en-US" sz="36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93" y="1676400"/>
            <a:ext cx="618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二、團契生活（</a:t>
            </a:r>
            <a:r>
              <a:rPr lang="en-US" altLang="zh-TW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Fellowship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endParaRPr lang="en-US" altLang="zh-TW" sz="36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667000"/>
            <a:ext cx="5410200" cy="3505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「愛的商數」</a:t>
            </a:r>
            <a:endParaRPr lang="en-US" sz="3600" dirty="0"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ctr"/>
            <a:r>
              <a:rPr lang="zh-TW" altLang="en-US" sz="3600" dirty="0"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「會眾相親相愛的關係」列為首要，愛的特質被稱之為「愛的商數」（</a:t>
            </a:r>
            <a:r>
              <a:rPr lang="en-US" sz="3600" dirty="0"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Love Quality</a:t>
            </a:r>
            <a:r>
              <a:rPr lang="zh-TW" altLang="en-US" sz="3600" dirty="0"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endParaRPr lang="en-US" sz="3600" dirty="0"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1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847" y="381000"/>
            <a:ext cx="5638800" cy="106680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初代教會更新的重要條件</a:t>
            </a:r>
            <a:endParaRPr lang="en-US" sz="36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37" y="1676400"/>
            <a:ext cx="618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三、禱告生活（</a:t>
            </a:r>
            <a:r>
              <a:rPr lang="en-US" altLang="zh-TW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Prayer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endParaRPr lang="en-US" altLang="zh-TW" sz="36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2347" y="2819400"/>
            <a:ext cx="5448300" cy="27639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彼此的代禱和關心</a:t>
            </a:r>
            <a:endParaRPr lang="en-US" altLang="zh-TW" sz="36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ctr"/>
            <a:r>
              <a:rPr lang="zh-TW" altLang="en-US" sz="36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讓你感受到你是基督共同體的一份子（所屬感）</a:t>
            </a:r>
            <a:endParaRPr lang="en-US" sz="36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0"/>
          <a:stretch/>
        </p:blipFill>
        <p:spPr bwMode="auto">
          <a:xfrm>
            <a:off x="6553201" y="0"/>
            <a:ext cx="2590800" cy="68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9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847" y="381000"/>
            <a:ext cx="5638800" cy="106680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初代教會更新的重要條件</a:t>
            </a:r>
            <a:endParaRPr lang="en-US" sz="36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11" y="1676400"/>
            <a:ext cx="618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三、禱告生活（</a:t>
            </a:r>
            <a:r>
              <a:rPr lang="en-US" altLang="zh-TW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Prayer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endParaRPr lang="en-US" altLang="zh-TW" sz="36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0"/>
          <a:stretch/>
        </p:blipFill>
        <p:spPr bwMode="auto">
          <a:xfrm>
            <a:off x="6553201" y="0"/>
            <a:ext cx="2590800" cy="68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6631" y="267752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 </a:t>
            </a:r>
            <a:r>
              <a:rPr lang="zh-TW" altLang="en-US" sz="3600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建立禱告祭壇</a:t>
            </a:r>
            <a:endParaRPr lang="en-US" sz="3600" dirty="0"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296" y="344782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推動禱告生活</a:t>
            </a:r>
            <a:endParaRPr lang="en-US" sz="3600" dirty="0"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49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847" y="381000"/>
            <a:ext cx="5638800" cy="106680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初代教會更新的重要條件</a:t>
            </a:r>
            <a:endParaRPr lang="en-US" sz="36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93" y="1676400"/>
            <a:ext cx="7939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四、交接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擘餅（</a:t>
            </a:r>
            <a:r>
              <a:rPr lang="en-US" altLang="zh-TW" sz="32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Breaking Bread)</a:t>
            </a:r>
          </a:p>
          <a:p>
            <a:endParaRPr lang="en-US" altLang="zh-TW" sz="36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847" y="2362337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latin typeface="DFHeiBold-B5" panose="020B0709000000000000" pitchFamily="49" charset="-120"/>
                <a:ea typeface="DFHeiBold-B5" panose="020B0709000000000000" pitchFamily="49" charset="-120"/>
              </a:rPr>
              <a:t> </a:t>
            </a:r>
            <a:r>
              <a:rPr lang="en-US" altLang="zh-TW" sz="3600" dirty="0">
                <a:solidFill>
                  <a:prstClr val="white"/>
                </a:solidFill>
                <a:latin typeface="DFHeiBold-B5" panose="020B0709000000000000" pitchFamily="49" charset="-120"/>
                <a:ea typeface="DFHeiBold-B5" panose="020B0709000000000000" pitchFamily="49" charset="-120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DFHeiBold-B5" panose="020B0709000000000000" pitchFamily="49" charset="-120"/>
                <a:ea typeface="DFHeiBold-B5" panose="020B0709000000000000" pitchFamily="49" charset="-120"/>
              </a:rPr>
              <a:t>聖餐乃是互為團契的關係</a:t>
            </a:r>
            <a:endParaRPr lang="en-US" sz="3600" dirty="0">
              <a:solidFill>
                <a:srgbClr val="FFFF00"/>
              </a:solidFill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47" y="3105834"/>
            <a:ext cx="572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DFHeiBold-B5" panose="020B0709000000000000" pitchFamily="49" charset="-120"/>
                <a:ea typeface="DFHeiBold-B5" panose="020B0709000000000000" pitchFamily="49" charset="-12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DFHeiBold-B5" panose="020B0709000000000000" pitchFamily="49" charset="-120"/>
                <a:ea typeface="DFHeiBold-B5" panose="020B0709000000000000" pitchFamily="49" charset="-120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DFHeiBold-B5" panose="020B0709000000000000" pitchFamily="49" charset="-120"/>
                <a:ea typeface="DFHeiBold-B5" panose="020B0709000000000000" pitchFamily="49" charset="-120"/>
              </a:rPr>
              <a:t>擘餅象徵主將祂的生命</a:t>
            </a:r>
            <a:endParaRPr lang="en-US" altLang="zh-TW" sz="3600" dirty="0">
              <a:solidFill>
                <a:srgbClr val="FFFF00"/>
              </a:solidFill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3600" dirty="0">
                <a:solidFill>
                  <a:srgbClr val="FFFF00"/>
                </a:solidFill>
                <a:latin typeface="DFHeiBold-B5" panose="020B0709000000000000" pitchFamily="49" charset="-120"/>
                <a:ea typeface="DFHeiBold-B5" panose="020B0709000000000000" pitchFamily="49" charset="-120"/>
              </a:rPr>
              <a:t>分享給世人。</a:t>
            </a:r>
            <a:endParaRPr lang="en-US" sz="3600" dirty="0">
              <a:solidFill>
                <a:srgbClr val="FFFF00"/>
              </a:solidFill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16" r="4157" b="2424"/>
          <a:stretch/>
        </p:blipFill>
        <p:spPr bwMode="auto">
          <a:xfrm>
            <a:off x="6477000" y="0"/>
            <a:ext cx="2666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847" y="4303455"/>
            <a:ext cx="5638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「因為人子來，並不是受人的服事，乃是要服事人，並且要捨命，做多人的贖罪。」</a:t>
            </a:r>
            <a:endParaRPr lang="en-US" altLang="zh-TW" sz="32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（太十</a:t>
            </a:r>
            <a:r>
              <a:rPr lang="en-US" altLang="zh-TW" sz="32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45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91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28913"/>
          <a:stretch/>
        </p:blipFill>
        <p:spPr bwMode="auto">
          <a:xfrm>
            <a:off x="5021840" y="3429000"/>
            <a:ext cx="399761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661" y="397407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教會增長的秘訣</a:t>
            </a:r>
            <a:endParaRPr lang="en-US" sz="44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保羅說：「我栽種了，亞波羅澆灌了，唯有上帝叫他生長。」（林前三</a:t>
            </a:r>
            <a:r>
              <a:rPr lang="en-US" altLang="zh-TW" sz="40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6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580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28913"/>
          <a:stretch/>
        </p:blipFill>
        <p:spPr bwMode="auto">
          <a:xfrm>
            <a:off x="5867400" y="4204055"/>
            <a:ext cx="3094036" cy="265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711" y="377279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教會增長的秘訣</a:t>
            </a:r>
            <a:endParaRPr lang="en-US" sz="4400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61791"/>
            <a:ext cx="8991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初代教會增長的因素：</a:t>
            </a:r>
            <a:endParaRPr lang="en-US" sz="3200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lvl="0"/>
            <a:r>
              <a:rPr lang="zh-TW" altLang="en-US" sz="2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傳道的教會：在堅固的真理基礎上傳揚所領受的福音。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lvl="0"/>
            <a:r>
              <a:rPr lang="zh-TW" altLang="en-US" sz="2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敬拜的教會：純真的敬拜使人遇見復活的主耶穌。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lvl="0"/>
            <a:r>
              <a:rPr lang="zh-TW" altLang="en-US" sz="2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關懷的教會：彼此接納、彼此服事，見證在主裡的愛心。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lvl="0"/>
            <a:r>
              <a:rPr lang="zh-TW" altLang="en-US" sz="2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禱告的教會：藉著禱告更親近主，享受與主同在的喜樂。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lvl="0"/>
            <a:r>
              <a:rPr lang="zh-TW" altLang="en-US" sz="2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給予的教會：因愛主的心樂於施捨，常存感恩的心奉獻。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endParaRPr lang="en-US" sz="40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793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3999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1826" y="2362200"/>
            <a:ext cx="6934200" cy="1905000"/>
          </a:xfrm>
          <a:prstGeom prst="rect">
            <a:avLst/>
          </a:prstGeom>
          <a:solidFill>
            <a:schemeClr val="accent1">
              <a:alpha val="0"/>
            </a:schemeClr>
          </a:solidFill>
          <a:ln w="1079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大使命 </a:t>
            </a:r>
            <a:endParaRPr lang="en-US" altLang="zh-TW" sz="5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ctr"/>
            <a:r>
              <a:rPr lang="en-US" altLang="zh-TW" sz="5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Great Commission</a:t>
            </a:r>
            <a:endParaRPr lang="en-US" sz="5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660" y="36915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新使命的形成</a:t>
            </a:r>
            <a:endParaRPr lang="en-US" sz="4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61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0150"/>
            <a:ext cx="9143999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4899" y="2286000"/>
            <a:ext cx="69342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大使命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</a:t>
            </a:r>
            <a:endParaRPr lang="en-US" altLang="zh-TW" sz="36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ctr"/>
            <a:r>
              <a:rPr lang="en-US" altLang="zh-TW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1.</a:t>
            </a:r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如何把福音廣傳？</a:t>
            </a:r>
            <a:endParaRPr lang="en-US" altLang="zh-TW" sz="40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ctr"/>
            <a:r>
              <a:rPr lang="en-US" altLang="zh-TW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2.</a:t>
            </a:r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如何使信徒變成門徒？</a:t>
            </a:r>
            <a:endParaRPr lang="en-US" altLang="zh-TW" sz="40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660" y="36915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prstClr val="white"/>
                </a:solidFill>
                <a:latin typeface="DFHeiBold-B5" panose="020B0709000000000000" pitchFamily="49" charset="-120"/>
                <a:ea typeface="DFHeiBold-B5" panose="020B0709000000000000" pitchFamily="49" charset="-120"/>
              </a:rPr>
              <a:t>新使命的形成</a:t>
            </a:r>
            <a:endParaRPr lang="en-US" sz="4800" dirty="0">
              <a:solidFill>
                <a:prstClr val="white"/>
              </a:solidFill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87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" y="381000"/>
            <a:ext cx="9132583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838200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從傳統到更新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1" y="1649335"/>
            <a:ext cx="838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◎教會更新的反思</a:t>
            </a:r>
            <a:endParaRPr lang="en-US" altLang="zh-TW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 </a:t>
            </a:r>
            <a:r>
              <a:rPr lang="en-US" altLang="zh-TW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-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挪去「自義神學」、「體制組織」</a:t>
            </a:r>
            <a:endParaRPr lang="en-US" altLang="zh-TW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  「傳統主義」、「教派主義」</a:t>
            </a:r>
            <a:endParaRPr lang="en-US" altLang="zh-TW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  「人本主義」、「自我中心」</a:t>
            </a:r>
            <a:r>
              <a:rPr lang="en-US" altLang="zh-TW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...</a:t>
            </a:r>
          </a:p>
          <a:p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 </a:t>
            </a:r>
            <a:r>
              <a:rPr lang="en-US" altLang="zh-TW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-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教會是否已經成為「文化現象」？</a:t>
            </a:r>
            <a:endParaRPr lang="en-US" altLang="zh-TW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5322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912" y="1155925"/>
            <a:ext cx="850852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馬太二十八</a:t>
            </a:r>
            <a:r>
              <a:rPr lang="en-US" altLang="zh-TW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18-20</a:t>
            </a:r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；馬可十六</a:t>
            </a:r>
            <a:r>
              <a:rPr lang="en-US" altLang="zh-TW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15-18</a:t>
            </a:r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，</a:t>
            </a:r>
            <a:endParaRPr lang="en-US" altLang="zh-TW" sz="3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主耶穌心中所關心的事：</a:t>
            </a:r>
            <a:endParaRPr lang="en-US" altLang="zh-TW" sz="3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en-US" altLang="zh-TW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1.</a:t>
            </a:r>
            <a:r>
              <a:rPr lang="zh-TW" altLang="en-US" sz="3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權柄</a:t>
            </a:r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（上帝所賦予的愛）、</a:t>
            </a:r>
            <a:endParaRPr lang="en-US" altLang="zh-TW" sz="3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en-US" altLang="zh-TW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2.</a:t>
            </a:r>
            <a:r>
              <a:rPr lang="zh-TW" altLang="en-US" sz="3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門徒</a:t>
            </a:r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（能與他同工者）、</a:t>
            </a:r>
            <a:endParaRPr lang="en-US" altLang="zh-TW" sz="3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en-US" altLang="zh-TW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3.</a:t>
            </a:r>
            <a:r>
              <a:rPr lang="zh-TW" altLang="en-US" sz="3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洗禮</a:t>
            </a:r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（水洗、聖靈的洗）</a:t>
            </a:r>
          </a:p>
          <a:p>
            <a:r>
              <a:rPr lang="en-US" altLang="zh-TW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4.</a:t>
            </a:r>
            <a:r>
              <a:rPr lang="zh-TW" altLang="en-US" sz="3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教導</a:t>
            </a:r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（真理的教導）、</a:t>
            </a:r>
            <a:endParaRPr lang="en-US" altLang="zh-TW" sz="3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en-US" altLang="zh-TW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5.</a:t>
            </a:r>
            <a:r>
              <a:rPr lang="zh-TW" altLang="en-US" sz="3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實踐</a:t>
            </a:r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（遵守真理教訓）、</a:t>
            </a:r>
            <a:endParaRPr lang="en-US" altLang="zh-TW" sz="3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en-US" altLang="zh-TW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6.</a:t>
            </a:r>
            <a:r>
              <a:rPr lang="zh-TW" altLang="en-US" sz="3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能力</a:t>
            </a:r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（制邪惡與抗魔鬼的權柄）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912" y="30480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dirty="0">
                <a:solidFill>
                  <a:prstClr val="white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新使命的形成</a:t>
            </a:r>
            <a:endParaRPr lang="en-US" sz="4800" dirty="0">
              <a:solidFill>
                <a:prstClr val="white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807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/>
          <a:stretch/>
        </p:blipFill>
        <p:spPr bwMode="auto">
          <a:xfrm>
            <a:off x="0" y="4648200"/>
            <a:ext cx="9145438" cy="22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2860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dirty="0">
                <a:solidFill>
                  <a:prstClr val="white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新使命的形成</a:t>
            </a:r>
            <a:endParaRPr lang="en-US" sz="4800" dirty="0">
              <a:solidFill>
                <a:prstClr val="white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DFHeiBold-B5" panose="020B0709000000000000" pitchFamily="49" charset="-120"/>
                <a:ea typeface="DFHeiBold-B5" panose="020B0709000000000000" pitchFamily="49" charset="-120"/>
              </a:rPr>
              <a:t>傳統教會忽略「聖靈的能力」；</a:t>
            </a:r>
            <a:endParaRPr lang="en-US" sz="4000" dirty="0">
              <a:solidFill>
                <a:srgbClr val="FFFF00"/>
              </a:solidFill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3809" y="2246136"/>
            <a:ext cx="7022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神蹟、奇事仍然在今天的教會中發生，成為使人領受基督福音及信徒靈命更新的經歷。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500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04" y="1049027"/>
            <a:ext cx="2494698" cy="3742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9940" y="5021906"/>
            <a:ext cx="2178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Dr. Elmer Towns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41141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u="sng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教會增長的特色</a:t>
            </a:r>
            <a:endParaRPr lang="en-US" sz="4000" u="sng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199"/>
            <a:ext cx="61865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2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1.</a:t>
            </a:r>
            <a:r>
              <a:rPr lang="zh-TW" altLang="en-US" sz="32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他們知道人們在想什麼、有什麼樣的生活方式。</a:t>
            </a:r>
            <a:endParaRPr lang="en-US" sz="3200" kern="1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just"/>
            <a:r>
              <a:rPr lang="en-US" altLang="zh-TW" sz="32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2.</a:t>
            </a:r>
            <a:r>
              <a:rPr lang="zh-TW" altLang="en-US" sz="32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他們用創新的內容和技巧去接觸人。</a:t>
            </a:r>
            <a:endParaRPr lang="en-US" sz="3200" kern="1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just"/>
            <a:r>
              <a:rPr lang="en-US" altLang="zh-TW" sz="32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3.</a:t>
            </a:r>
            <a:r>
              <a:rPr lang="zh-TW" altLang="en-US" sz="32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他們不被一些過時的傳統束縛。</a:t>
            </a:r>
            <a:endParaRPr lang="en-US" sz="3200" kern="1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just"/>
            <a:r>
              <a:rPr lang="en-US" altLang="zh-TW" sz="32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4.</a:t>
            </a:r>
            <a:r>
              <a:rPr lang="zh-TW" altLang="en-US" sz="32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他們不怕改變，雖然福音仍是一樣，但做法可多樣。</a:t>
            </a:r>
            <a:endParaRPr lang="en-US" altLang="zh-TW" sz="3200" kern="1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just"/>
            <a:r>
              <a:rPr lang="en-US" altLang="zh-TW" sz="32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5.</a:t>
            </a:r>
            <a:r>
              <a:rPr lang="zh-TW" altLang="en-US" sz="32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對事工內容的設計有創意，能吸引人到教會，對基督教有好感。</a:t>
            </a:r>
            <a:endParaRPr lang="en-US" sz="3200" kern="1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422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40" y="231723"/>
            <a:ext cx="2206610" cy="3089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1361" y="3320977"/>
            <a:ext cx="2031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Billy Graham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80" y="936486"/>
            <a:ext cx="67666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09600" algn="l"/>
              </a:tabLst>
            </a:pPr>
            <a:r>
              <a:rPr lang="en-US" sz="3600" b="1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Vision</a:t>
            </a:r>
            <a:r>
              <a:rPr lang="zh-TW" altLang="en-US" sz="3600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</a:t>
            </a:r>
            <a:r>
              <a:rPr lang="zh-TW" altLang="en-US" sz="3600" b="1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異象</a:t>
            </a:r>
            <a:r>
              <a:rPr lang="zh-TW" altLang="en-US" sz="3600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r>
              <a:rPr lang="zh-TW" altLang="en-US" sz="36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：</a:t>
            </a:r>
            <a:endParaRPr lang="en-US" altLang="zh-TW" sz="3600" kern="1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09600" algn="l"/>
              </a:tabLst>
            </a:pPr>
            <a:r>
              <a:rPr lang="zh-TW" altLang="en-US" sz="36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摸到上帝的心意（上帝愛世人，看見生命的價值）</a:t>
            </a:r>
            <a:endParaRPr lang="en-US" sz="3600" kern="1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09600" algn="l"/>
              </a:tabLst>
            </a:pPr>
            <a:r>
              <a:rPr lang="en-US" sz="3600" b="1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View</a:t>
            </a:r>
            <a:r>
              <a:rPr lang="zh-TW" altLang="en-US" sz="3600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</a:t>
            </a:r>
            <a:r>
              <a:rPr lang="zh-TW" altLang="en-US" sz="3600" b="1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視野</a:t>
            </a:r>
            <a:r>
              <a:rPr lang="zh-TW" altLang="en-US" sz="3600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r>
              <a:rPr lang="zh-TW" altLang="en-US" sz="36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：</a:t>
            </a:r>
            <a:endParaRPr lang="en-US" altLang="zh-TW" sz="3600" kern="1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09600" algn="l"/>
              </a:tabLst>
            </a:pPr>
            <a:r>
              <a:rPr lang="zh-TW" altLang="en-US" sz="36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開闊視野，看見週遭的人心靈的需要</a:t>
            </a:r>
            <a:endParaRPr lang="en-US" sz="3600" kern="1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09600" algn="l"/>
              </a:tabLst>
            </a:pPr>
            <a:r>
              <a:rPr lang="en-US" sz="3600" b="1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Venture</a:t>
            </a:r>
            <a:r>
              <a:rPr lang="zh-TW" altLang="en-US" sz="3600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（</a:t>
            </a:r>
            <a:r>
              <a:rPr lang="zh-TW" altLang="en-US" sz="3600" b="1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冒險</a:t>
            </a:r>
            <a:r>
              <a:rPr lang="zh-TW" altLang="en-US" sz="3600" kern="1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r>
              <a:rPr lang="zh-TW" altLang="en-US" sz="3600" kern="1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：願意為上帝國度投資犧牲</a:t>
            </a:r>
            <a:endParaRPr lang="en-US" sz="3600" kern="1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Vitality</a:t>
            </a:r>
            <a:r>
              <a:rPr lang="zh-TW" altLang="en-US" sz="36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  <a:cs typeface="Times New Roman"/>
              </a:rPr>
              <a:t>（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  <a:cs typeface="Times New Roman"/>
              </a:rPr>
              <a:t>能力</a:t>
            </a:r>
            <a:r>
              <a:rPr lang="zh-TW" altLang="en-US" sz="36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  <a:cs typeface="Times New Roman"/>
              </a:rPr>
              <a:t>）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  <a:cs typeface="Times New Roman"/>
              </a:rPr>
              <a:t>：領受聖靈的能力，願與聖靈同工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u="sng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教會增長的特色</a:t>
            </a:r>
            <a:endParaRPr lang="en-US" sz="4000" u="sng" dirty="0">
              <a:solidFill>
                <a:prstClr val="whit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9881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71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改變帶來機會</a:t>
            </a:r>
            <a:endParaRPr lang="en-US" sz="4400" u="sng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46" y="2209800"/>
            <a:ext cx="7696200" cy="2438400"/>
          </a:xfrm>
          <a:prstGeom prst="rect">
            <a:avLst/>
          </a:prstGeom>
          <a:solidFill>
            <a:schemeClr val="accent1">
              <a:alpha val="0"/>
            </a:schemeClr>
          </a:solidFill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轉化心志才能改變態度，</a:t>
            </a:r>
            <a:endParaRPr lang="en-US" altLang="zh-TW" sz="4000" dirty="0"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ctr"/>
            <a:r>
              <a:rPr lang="zh-TW" altLang="en-US" sz="4000" dirty="0"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態度改變才能產生新文化，</a:t>
            </a:r>
            <a:endParaRPr lang="en-US" altLang="zh-TW" sz="4000" dirty="0"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pPr algn="ctr"/>
            <a:r>
              <a:rPr lang="zh-TW" altLang="en-US" sz="4000" dirty="0"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文化改變帶來社會的改變。</a:t>
            </a:r>
            <a:endParaRPr lang="en-US" sz="4000" dirty="0"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441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676400"/>
            <a:ext cx="7391400" cy="3124200"/>
          </a:xfrm>
          <a:prstGeom prst="rect">
            <a:avLst/>
          </a:prstGeom>
          <a:solidFill>
            <a:schemeClr val="accent1">
              <a:alpha val="0"/>
            </a:schemeClr>
          </a:solidFill>
          <a:ln w="889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>
                <a:latin typeface="DFHeiBold-B5" panose="020B0709000000000000" pitchFamily="49" charset="-120"/>
                <a:ea typeface="DFHeiBold-B5" panose="020B0709000000000000" pitchFamily="49" charset="-120"/>
              </a:rPr>
              <a:t>「</a:t>
            </a:r>
            <a:r>
              <a:rPr lang="zh-TW" altLang="en-US" sz="3600" dirty="0"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活出健康教會」，意味著健康的生命乃是主耶穌所應許的「豐盛生命」，包含了：「活力」、「尊嚴」、「完美」、「犧牲」的生命。</a:t>
            </a:r>
            <a:endParaRPr lang="en-US" sz="3600" dirty="0"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678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" y="381000"/>
            <a:ext cx="9132583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838200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white"/>
                </a:solidFill>
                <a:effectLst>
                  <a:glow rad="1397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從傳統到更新</a:t>
            </a:r>
            <a:endParaRPr lang="en-US" sz="4400" dirty="0">
              <a:solidFill>
                <a:prstClr val="white"/>
              </a:solidFill>
              <a:effectLst>
                <a:glow rad="1397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42902"/>
            <a:ext cx="8686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◎教會更新的反思</a:t>
            </a:r>
            <a:endParaRPr lang="en-US" altLang="zh-TW" sz="40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 </a:t>
            </a:r>
            <a:r>
              <a:rPr lang="en-US" altLang="zh-TW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-</a:t>
            </a:r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更新的使命：去宗教化，</a:t>
            </a:r>
            <a:endParaRPr lang="en-US" altLang="zh-TW" sz="40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  因為教會是「耶穌基督的生命體」。</a:t>
            </a:r>
            <a:endParaRPr lang="en-US" altLang="zh-TW" sz="40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 </a:t>
            </a:r>
            <a:r>
              <a:rPr lang="en-US" altLang="zh-TW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-</a:t>
            </a:r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教會最重要的意義：</a:t>
            </a:r>
            <a:endParaRPr lang="en-US" altLang="zh-TW" sz="40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  服事、關心、滿足人心靈的需要。</a:t>
            </a:r>
            <a:endParaRPr lang="en-US" altLang="zh-TW" sz="40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endParaRPr lang="en-US" sz="36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616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" y="1081896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697175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>
                <a:solidFill>
                  <a:prstClr val="white"/>
                </a:solidFill>
                <a:effectLst>
                  <a:glow rad="1397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從傳統到更新</a:t>
            </a:r>
            <a:endParaRPr lang="en-US" sz="4400" dirty="0">
              <a:solidFill>
                <a:prstClr val="white"/>
              </a:solidFill>
              <a:effectLst>
                <a:glow rad="1397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3473" y="2484154"/>
            <a:ext cx="7571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>
                <a:solidFill>
                  <a:prstClr val="white"/>
                </a:solidFill>
                <a:effectLst>
                  <a:glow rad="1397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※</a:t>
            </a:r>
            <a:r>
              <a:rPr lang="zh-TW" altLang="en-US" sz="4800" dirty="0">
                <a:solidFill>
                  <a:prstClr val="white"/>
                </a:solidFill>
                <a:effectLst>
                  <a:glow rad="1397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思考：教會本身的體質？</a:t>
            </a:r>
            <a:endParaRPr lang="en-US" sz="4800" dirty="0">
              <a:solidFill>
                <a:prstClr val="white"/>
              </a:solidFill>
              <a:effectLst>
                <a:glow rad="1397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3472" y="3326783"/>
            <a:ext cx="7571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800" dirty="0">
                <a:solidFill>
                  <a:prstClr val="white"/>
                </a:solidFill>
                <a:effectLst>
                  <a:glow rad="1397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※</a:t>
            </a:r>
            <a:r>
              <a:rPr lang="zh-TW" altLang="en-US" sz="4800" dirty="0">
                <a:solidFill>
                  <a:prstClr val="white"/>
                </a:solidFill>
                <a:effectLst>
                  <a:glow rad="1397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思考：聖靈的工作？「愛」</a:t>
            </a:r>
            <a:endParaRPr lang="en-US" sz="4800" dirty="0">
              <a:solidFill>
                <a:prstClr val="white"/>
              </a:solidFill>
              <a:effectLst>
                <a:glow rad="1397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77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828800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  <a:cs typeface="Times New Roman"/>
              </a:rPr>
              <a:t>耶穌說：「莫想我來要廢掉律法和先知，我來不是要廢掉，乃是要成全。」（太五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17</a:t>
            </a:r>
            <a:r>
              <a:rPr lang="zh-TW" alt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  <a:cs typeface="Times New Roman"/>
              </a:rPr>
              <a:t>）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>
                <a:solidFill>
                  <a:prstClr val="white"/>
                </a:solidFill>
                <a:effectLst>
                  <a:glow rad="1397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從傳統到更新</a:t>
            </a:r>
            <a:endParaRPr lang="en-US" sz="4400" dirty="0">
              <a:solidFill>
                <a:prstClr val="white"/>
              </a:solidFill>
              <a:effectLst>
                <a:glow rad="1397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872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2" y="381000"/>
            <a:ext cx="916018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7431" y="762000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教會更新的動力</a:t>
            </a:r>
            <a:endParaRPr lang="en-US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431" y="1592997"/>
            <a:ext cx="78855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◎內在與外在的更新：</a:t>
            </a:r>
            <a:endParaRPr lang="en-US" altLang="zh-TW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如果只有「新的生命」而沒有「新的使命」會讓生命的更新成為空洞的虔誠。</a:t>
            </a:r>
            <a:endParaRPr lang="en-US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39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6018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7431" y="762000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教會更新的動力</a:t>
            </a:r>
            <a:endParaRPr lang="en-US" sz="48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1592997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◎內在與外在的更新：</a:t>
            </a:r>
            <a:endParaRPr lang="en-US" altLang="zh-TW" sz="40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指出：「聖靈的造訪（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Visitation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），彰顯（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Manifestation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）都很重要，但是基督徒更渴望的是聖靈的同住（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Habitation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）。」</a:t>
            </a:r>
            <a:endParaRPr lang="en-US" altLang="zh-TW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卡維爾牧師（</a:t>
            </a: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Rev. William Carruthers</a:t>
            </a:r>
            <a:r>
              <a:rPr lang="zh-TW" alt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</a:t>
            </a:r>
            <a:endParaRPr lang="en-US" altLang="zh-TW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5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6018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7431" y="762000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教會更新的動力</a:t>
            </a:r>
            <a:endParaRPr lang="en-US" sz="48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1592997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◎內在與外在的更新：</a:t>
            </a:r>
            <a:endParaRPr lang="en-US" altLang="zh-TW" sz="40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真正的更新是藉著與聖靈的同住、同工所帶來的改變，而且具有「聖靈的新樣」（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Transformation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）使更多人的生命被上帝的愛觸摸，恢復與上帝親密的關係。</a:t>
            </a:r>
            <a:endParaRPr lang="en-US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  <a:p>
            <a:endParaRPr lang="en-US" altLang="zh-TW" sz="4000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62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" y="0"/>
            <a:ext cx="9126539" cy="689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9842" y="2716322"/>
            <a:ext cx="5950158" cy="1931878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DFHeiBold-B5" panose="020B0709000000000000" pitchFamily="49" charset="-120"/>
                <a:ea typeface="DFHeiBold-B5" panose="020B0709000000000000" pitchFamily="49" charset="-120"/>
              </a:rPr>
              <a:t> </a:t>
            </a:r>
            <a:r>
              <a:rPr lang="en-US" sz="5400" dirty="0">
                <a:effectLst>
                  <a:glow rad="127000">
                    <a:schemeClr val="tx1"/>
                  </a:glow>
                </a:effectLst>
                <a:latin typeface="Algerian" panose="04020705040A02060702" pitchFamily="82" charset="0"/>
                <a:ea typeface="DFHeiBold-B5" panose="020B0709000000000000" pitchFamily="49" charset="-120"/>
              </a:rPr>
              <a:t>DISCIPLESHIP</a:t>
            </a:r>
            <a:r>
              <a:rPr lang="en-US" sz="4400" dirty="0"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 </a:t>
            </a:r>
          </a:p>
          <a:p>
            <a:pPr algn="ctr"/>
            <a:r>
              <a:rPr lang="zh-TW" altLang="en-US" sz="5400" dirty="0">
                <a:effectLst>
                  <a:glow rad="127000">
                    <a:schemeClr val="tx1"/>
                  </a:glow>
                </a:effectLst>
                <a:latin typeface="DFHeiBold-B5" panose="020B0709000000000000" pitchFamily="49" charset="-120"/>
                <a:ea typeface="DFHeiBold-B5" panose="020B0709000000000000" pitchFamily="49" charset="-120"/>
              </a:rPr>
              <a:t>門徒</a:t>
            </a:r>
            <a:endParaRPr lang="en-US" sz="5400" dirty="0">
              <a:effectLst>
                <a:glow rad="127000">
                  <a:schemeClr val="tx1"/>
                </a:glow>
              </a:effectLst>
              <a:latin typeface="DFHeiBold-B5" panose="020B0709000000000000" pitchFamily="49" charset="-120"/>
              <a:ea typeface="DFHeiBold-B5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486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1081</Words>
  <Application>Microsoft Office PowerPoint</Application>
  <PresentationFormat>On-screen Show (4:3)</PresentationFormat>
  <Paragraphs>110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DFBangShuW8-B5</vt:lpstr>
      <vt:lpstr>DFHeiBold-B5</vt:lpstr>
      <vt:lpstr>DFKanTingLiu-B5</vt:lpstr>
      <vt:lpstr>Algerian</vt:lpstr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 Hsieh</dc:creator>
  <cp:lastModifiedBy>Andrew Hsieh</cp:lastModifiedBy>
  <cp:revision>63</cp:revision>
  <dcterms:created xsi:type="dcterms:W3CDTF">2018-02-24T07:41:57Z</dcterms:created>
  <dcterms:modified xsi:type="dcterms:W3CDTF">2018-08-22T21:03:12Z</dcterms:modified>
</cp:coreProperties>
</file>