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notesMasterIdLst>
    <p:notesMasterId r:id="rId31"/>
  </p:notesMasterIdLst>
  <p:sldIdLst>
    <p:sldId id="256" r:id="rId6"/>
    <p:sldId id="257" r:id="rId7"/>
    <p:sldId id="258" r:id="rId8"/>
    <p:sldId id="260" r:id="rId9"/>
    <p:sldId id="259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9" r:id="rId18"/>
    <p:sldId id="270" r:id="rId19"/>
    <p:sldId id="271" r:id="rId20"/>
    <p:sldId id="268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1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530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850CD-3491-4D15-8FC8-603168C89396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D6DEDA-3F88-4A33-BC8D-3EEA28B829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42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D6DEDA-3F88-4A33-BC8D-3EEA28B829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405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9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915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4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0963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7086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204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910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072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187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0619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56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09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29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8067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802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5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298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9578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3622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94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493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0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3641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1711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818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5526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95087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825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407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4186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00201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880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968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8382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9892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4175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5769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297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67160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1264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4178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81883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35647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01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7583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3665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77630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269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907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1235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0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747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411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562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9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9EC8-1355-4C61-9DE6-A2F3383AEE8A}" type="datetimeFigureOut">
              <a:rPr lang="en-US" smtClean="0"/>
              <a:t>8/22/2018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D616-71DF-4C05-8864-CEA5C6D23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753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26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52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795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19EC8-1355-4C61-9DE6-A2F3383AEE8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D616-71DF-4C05-8864-CEA5C6D2319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779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1549" y="2743825"/>
            <a:ext cx="61093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KanTingLiu-B5" panose="03000909000000000000" pitchFamily="65" charset="-120"/>
                <a:ea typeface="DFKanTingLiu-B5" panose="03000909000000000000" pitchFamily="65" charset="-120"/>
              </a:rPr>
              <a:t>新生命 </a:t>
            </a:r>
            <a:r>
              <a:rPr lang="en-US" altLang="zh-TW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KanTingLiu-B5" panose="03000909000000000000" pitchFamily="65" charset="-120"/>
                <a:ea typeface="DFKanTingLiu-B5" panose="03000909000000000000" pitchFamily="65" charset="-120"/>
              </a:rPr>
              <a:t>New Life</a:t>
            </a:r>
          </a:p>
          <a:p>
            <a:r>
              <a:rPr lang="zh-TW" altLang="en-US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KanTingLiu-B5" panose="03000909000000000000" pitchFamily="65" charset="-120"/>
                <a:ea typeface="DFKanTingLiu-B5" panose="03000909000000000000" pitchFamily="65" charset="-120"/>
              </a:rPr>
              <a:t>   新使命 </a:t>
            </a:r>
            <a:r>
              <a:rPr lang="en-US" altLang="zh-TW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KanTingLiu-B5" panose="03000909000000000000" pitchFamily="65" charset="-120"/>
                <a:ea typeface="DFKanTingLiu-B5" panose="03000909000000000000" pitchFamily="65" charset="-120"/>
              </a:rPr>
              <a:t>New Mission</a:t>
            </a:r>
            <a:endParaRPr lang="en-US" sz="44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KanTingLiu-B5" panose="03000909000000000000" pitchFamily="65" charset="-120"/>
              <a:ea typeface="DFKanTingLiu-B5" panose="03000909000000000000" pitchFamily="65" charset="-12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47455" y="5502758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謝禧明牧師</a:t>
            </a:r>
            <a:endParaRPr lang="en-US" sz="32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1549" y="1828800"/>
            <a:ext cx="35189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BangShuW8-B5" panose="03000809000000000000" pitchFamily="65" charset="-120"/>
                <a:ea typeface="DFBangShuW8-B5" panose="03000809000000000000" pitchFamily="65" charset="-120"/>
              </a:rPr>
              <a:t>2018</a:t>
            </a:r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BangShuW8-B5" panose="03000809000000000000" pitchFamily="65" charset="-120"/>
                <a:ea typeface="DFBangShuW8-B5" panose="03000809000000000000" pitchFamily="65" charset="-120"/>
              </a:rPr>
              <a:t> </a:t>
            </a:r>
            <a:r>
              <a:rPr lang="en-US" altLang="zh-TW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BangShuW8-B5" panose="03000809000000000000" pitchFamily="65" charset="-120"/>
                <a:ea typeface="DFBangShuW8-B5" panose="03000809000000000000" pitchFamily="65" charset="-120"/>
              </a:rPr>
              <a:t>ABC</a:t>
            </a:r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BangShuW8-B5" panose="03000809000000000000" pitchFamily="65" charset="-120"/>
                <a:ea typeface="DFBangShuW8-B5" panose="03000809000000000000" pitchFamily="65" charset="-120"/>
              </a:rPr>
              <a:t> 大會</a:t>
            </a:r>
            <a:endParaRPr lang="en-US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BangShuW8-B5" panose="03000809000000000000" pitchFamily="65" charset="-120"/>
              <a:ea typeface="DFBangShuW8-B5" panose="030008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4939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"/>
          <a:stretch/>
        </p:blipFill>
        <p:spPr bwMode="auto">
          <a:xfrm>
            <a:off x="6477000" y="-21566"/>
            <a:ext cx="2667000" cy="687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24752" y="374073"/>
            <a:ext cx="5638800" cy="1066800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初代教會更新的重要條件</a:t>
            </a:r>
            <a:endParaRPr lang="en-US" sz="36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0997" y="1745673"/>
            <a:ext cx="618630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一、使徒的教導（</a:t>
            </a:r>
            <a:r>
              <a:rPr lang="en-US" altLang="zh-TW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Teaching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altLang="zh-TW" sz="36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  聖經與禱告並重</a:t>
            </a:r>
            <a:endParaRPr lang="en-US" sz="36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3902" y="3276600"/>
            <a:ext cx="6160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「凡我所吩咐你們的，都教訓他們遵守，我就常與你們同在，直到世界的末了。」</a:t>
            </a:r>
            <a:endParaRPr lang="en-US" altLang="zh-TW" sz="3600" dirty="0">
              <a:solidFill>
                <a:schemeClr val="bg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（太二十八</a:t>
            </a:r>
            <a:r>
              <a:rPr lang="en-US" altLang="zh-TW" sz="3600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20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sz="3600" dirty="0">
              <a:solidFill>
                <a:schemeClr val="bg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9463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"/>
          <a:stretch/>
        </p:blipFill>
        <p:spPr bwMode="auto">
          <a:xfrm>
            <a:off x="6477000" y="-21566"/>
            <a:ext cx="2667000" cy="687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11847" y="374073"/>
            <a:ext cx="5638800" cy="1066800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初代教會更新的重要條件</a:t>
            </a:r>
            <a:endParaRPr lang="en-US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093" y="1905000"/>
            <a:ext cx="618630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二、團契生活（</a:t>
            </a:r>
            <a:r>
              <a:rPr lang="en-US" altLang="zh-TW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Fellowship</a:t>
            </a:r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altLang="zh-TW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endParaRPr lang="en-US" altLang="zh-TW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每一位基督徒之間彼此接納、激勵、赦免和彼此分擔重擔的深入關係。</a:t>
            </a:r>
            <a:endParaRPr lang="en-US" sz="36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22591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21"/>
          <a:stretch/>
        </p:blipFill>
        <p:spPr bwMode="auto">
          <a:xfrm>
            <a:off x="6477000" y="-21566"/>
            <a:ext cx="2667000" cy="6879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1000" y="401782"/>
            <a:ext cx="5638800" cy="1066800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初代教會更新的重要條件</a:t>
            </a:r>
            <a:endParaRPr lang="en-US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093" y="1676400"/>
            <a:ext cx="618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二、團契生活（</a:t>
            </a:r>
            <a:r>
              <a:rPr lang="en-US" altLang="zh-TW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Fellowship</a:t>
            </a:r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altLang="zh-TW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2667000"/>
            <a:ext cx="5410200" cy="3505200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「愛的商數」</a:t>
            </a:r>
            <a:endParaRPr lang="en-US" sz="36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zh-TW" altLang="en-US" sz="36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「會眾相親相愛的關係」列為首要，愛的特質被稱之為「愛的商數」（</a:t>
            </a:r>
            <a:r>
              <a:rPr lang="en-US" sz="36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Love Quality</a:t>
            </a:r>
            <a:r>
              <a:rPr lang="zh-TW" altLang="en-US" sz="36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sz="36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117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847" y="381000"/>
            <a:ext cx="5638800" cy="1066800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初代教會更新的重要條件</a:t>
            </a:r>
            <a:endParaRPr lang="en-US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3037" y="1676400"/>
            <a:ext cx="618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三、禱告生活（</a:t>
            </a:r>
            <a:r>
              <a:rPr lang="en-US" altLang="zh-TW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Prayer</a:t>
            </a:r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altLang="zh-TW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02347" y="2819400"/>
            <a:ext cx="5448300" cy="2763982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彼此的代禱和關心</a:t>
            </a:r>
            <a:endParaRPr lang="en-US" altLang="zh-TW" sz="36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讓你感受到你是基督共同體的一份子（所屬感）</a:t>
            </a:r>
            <a:endParaRPr lang="en-US" sz="36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0"/>
          <a:stretch/>
        </p:blipFill>
        <p:spPr bwMode="auto">
          <a:xfrm>
            <a:off x="6553201" y="0"/>
            <a:ext cx="2590800" cy="687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90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847" y="381000"/>
            <a:ext cx="5638800" cy="1066800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初代教會更新的重要條件</a:t>
            </a:r>
            <a:endParaRPr lang="en-US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9011" y="1676400"/>
            <a:ext cx="6186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三、禱告生活（</a:t>
            </a:r>
            <a:r>
              <a:rPr lang="en-US" altLang="zh-TW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Prayer</a:t>
            </a:r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altLang="zh-TW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40"/>
          <a:stretch/>
        </p:blipFill>
        <p:spPr bwMode="auto">
          <a:xfrm>
            <a:off x="6553201" y="0"/>
            <a:ext cx="2590800" cy="687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6631" y="2677526"/>
            <a:ext cx="34163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</a:t>
            </a:r>
            <a:r>
              <a:rPr lang="zh-TW" altLang="en-US" sz="3600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建立禱告祭壇</a:t>
            </a:r>
            <a:endParaRPr lang="en-US" sz="3600" dirty="0">
              <a:solidFill>
                <a:srgbClr val="FFFF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78296" y="3447820"/>
            <a:ext cx="2954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solidFill>
                  <a:srgbClr val="FFFF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推動禱告生活</a:t>
            </a:r>
            <a:endParaRPr lang="en-US" sz="3600" dirty="0">
              <a:solidFill>
                <a:srgbClr val="FFFF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5499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1847" y="381000"/>
            <a:ext cx="5638800" cy="1066800"/>
          </a:xfrm>
          <a:prstGeom prst="rect">
            <a:avLst/>
          </a:prstGeom>
          <a:solidFill>
            <a:schemeClr val="tx1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初代教會更新的重要條件</a:t>
            </a:r>
            <a:endParaRPr lang="en-US" sz="36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8093" y="1676400"/>
            <a:ext cx="79391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四、交接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擘餅（</a:t>
            </a:r>
            <a:r>
              <a:rPr lang="en-US" altLang="zh-TW" sz="32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Breaking Bread)</a:t>
            </a:r>
          </a:p>
          <a:p>
            <a:endParaRPr lang="en-US" altLang="zh-TW" sz="36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847" y="2362337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>
                <a:solidFill>
                  <a:prstClr val="white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 </a:t>
            </a:r>
            <a:r>
              <a:rPr lang="en-US" altLang="zh-TW" sz="3600" dirty="0">
                <a:solidFill>
                  <a:prstClr val="white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-</a:t>
            </a:r>
            <a:r>
              <a:rPr lang="zh-TW" altLang="en-US" sz="3600" dirty="0">
                <a:solidFill>
                  <a:srgbClr val="FFFF00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聖餐乃是互為團契的關係</a:t>
            </a:r>
            <a:endParaRPr lang="en-US" sz="3600" dirty="0">
              <a:solidFill>
                <a:srgbClr val="FFFF00"/>
              </a:solidFill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1847" y="3105834"/>
            <a:ext cx="57246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FFFF00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 </a:t>
            </a:r>
            <a:r>
              <a:rPr lang="en-US" altLang="zh-TW" sz="3600" dirty="0">
                <a:solidFill>
                  <a:srgbClr val="FFFF00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-</a:t>
            </a:r>
            <a:r>
              <a:rPr lang="zh-TW" altLang="en-US" sz="3600" dirty="0">
                <a:solidFill>
                  <a:srgbClr val="FFFF00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擘餅象徵主將祂的生命</a:t>
            </a:r>
            <a:endParaRPr lang="en-US" altLang="zh-TW" sz="3600" dirty="0">
              <a:solidFill>
                <a:srgbClr val="FFFF00"/>
              </a:solidFill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600" dirty="0">
                <a:solidFill>
                  <a:srgbClr val="FFFF00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分享給世人。</a:t>
            </a:r>
            <a:endParaRPr lang="en-US" sz="3600" dirty="0">
              <a:solidFill>
                <a:srgbClr val="FFFF00"/>
              </a:solidFill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5" t="1616" r="4157" b="2424"/>
          <a:stretch/>
        </p:blipFill>
        <p:spPr bwMode="auto">
          <a:xfrm>
            <a:off x="6477000" y="0"/>
            <a:ext cx="266699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1847" y="4303455"/>
            <a:ext cx="5638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「因為人子來，並不是受人的服事，乃是要服事人，並且要捨命，做多人的贖罪。」</a:t>
            </a:r>
            <a:endParaRPr lang="en-US" altLang="zh-TW" sz="32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2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（太十</a:t>
            </a:r>
            <a:r>
              <a:rPr lang="en-US" altLang="zh-TW" sz="32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45</a:t>
            </a:r>
            <a:r>
              <a:rPr lang="zh-TW" altLang="en-US" sz="32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sz="32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4913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28913"/>
          <a:stretch/>
        </p:blipFill>
        <p:spPr bwMode="auto">
          <a:xfrm>
            <a:off x="5021840" y="3429000"/>
            <a:ext cx="399761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5661" y="397407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教會增長的秘訣</a:t>
            </a:r>
            <a:endParaRPr lang="en-US" sz="44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6962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保羅說：「我栽種了，亞波羅澆灌了，唯有上帝叫他生長。」（林前三</a:t>
            </a:r>
            <a:r>
              <a:rPr lang="en-US" altLang="zh-TW" sz="40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6</a:t>
            </a:r>
            <a:r>
              <a:rPr lang="zh-TW" altLang="en-US" sz="40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sz="40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558099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60" t="28913"/>
          <a:stretch/>
        </p:blipFill>
        <p:spPr bwMode="auto">
          <a:xfrm>
            <a:off x="5867400" y="4204055"/>
            <a:ext cx="3094036" cy="2653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5711" y="377279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教會增長的秘訣</a:t>
            </a:r>
            <a:endParaRPr lang="en-US" sz="4400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" y="1561791"/>
            <a:ext cx="8991600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初代教會增長的因素：</a:t>
            </a:r>
            <a:endParaRPr lang="en-US" sz="3200" dirty="0">
              <a:solidFill>
                <a:srgbClr val="FFFF00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lvl="0"/>
            <a:r>
              <a:rPr lang="zh-TW" altLang="en-US" sz="2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傳道的教會：在堅固的真理基礎上傳揚所領受的福音。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lvl="0"/>
            <a:r>
              <a:rPr lang="zh-TW" altLang="en-US" sz="2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敬拜的教會：純真的敬拜使人遇見復活的主耶穌。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lvl="0"/>
            <a:r>
              <a:rPr lang="zh-TW" altLang="en-US" sz="2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關懷的教會：彼此接納、彼此服事，見證在主裡的愛心。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lvl="0"/>
            <a:r>
              <a:rPr lang="zh-TW" altLang="en-US" sz="2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禱告的教會：藉著禱告更親近主，享受與主同在的喜樂。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lvl="0"/>
            <a:r>
              <a:rPr lang="zh-TW" altLang="en-US" sz="2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給予的教會：因愛主的心樂於施捨，常存感恩的心奉獻。</a:t>
            </a:r>
            <a:endParaRPr lang="en-US" sz="2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endParaRPr lang="en-US" sz="40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379366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0150"/>
            <a:ext cx="9143999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11826" y="2362200"/>
            <a:ext cx="6934200" cy="1905000"/>
          </a:xfrm>
          <a:prstGeom prst="rect">
            <a:avLst/>
          </a:prstGeom>
          <a:solidFill>
            <a:schemeClr val="accent1">
              <a:alpha val="0"/>
            </a:schemeClr>
          </a:solidFill>
          <a:ln w="1079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大使命 </a:t>
            </a:r>
            <a:endParaRPr lang="en-US" altLang="zh-TW" sz="54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en-US" altLang="zh-TW" sz="5400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Great Commission</a:t>
            </a:r>
            <a:endParaRPr lang="en-US" sz="54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6660" y="369153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新使命的形成</a:t>
            </a:r>
            <a:endParaRPr lang="en-US" sz="4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1612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00150"/>
            <a:ext cx="9143999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104899" y="2286000"/>
            <a:ext cx="6934200" cy="2286000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FF00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大使命</a:t>
            </a:r>
            <a:r>
              <a:rPr lang="zh-TW" altLang="en-US" sz="36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</a:t>
            </a:r>
            <a:endParaRPr lang="en-US" altLang="zh-TW" sz="36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en-US" altLang="zh-TW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1.</a:t>
            </a:r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如何把福音廣傳？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en-US" altLang="zh-TW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2.</a:t>
            </a:r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如何使信徒變成門徒？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6660" y="369153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800" dirty="0">
                <a:solidFill>
                  <a:prstClr val="white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新使命的形成</a:t>
            </a:r>
            <a:endParaRPr lang="en-US" sz="4800" dirty="0">
              <a:solidFill>
                <a:prstClr val="white"/>
              </a:solidFill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00871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" y="381000"/>
            <a:ext cx="9132583" cy="609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3400" y="838200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effectLst>
                  <a:glow rad="1397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從傳統到更新</a:t>
            </a:r>
            <a:endParaRPr lang="en-US" sz="4400" dirty="0">
              <a:solidFill>
                <a:schemeClr val="bg1"/>
              </a:solidFill>
              <a:effectLst>
                <a:glow rad="1397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1" y="1649335"/>
            <a:ext cx="83820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◎教會更新的反思</a:t>
            </a:r>
            <a:endParaRPr lang="en-US" altLang="zh-TW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</a:t>
            </a:r>
            <a:r>
              <a:rPr lang="en-US" altLang="zh-TW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-</a:t>
            </a:r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挪去「自義神學」、「體制組織」</a:t>
            </a:r>
            <a:endParaRPr lang="en-US" altLang="zh-TW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 「傳統主義」、「教派主義」</a:t>
            </a:r>
            <a:endParaRPr lang="en-US" altLang="zh-TW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 「人本主義」、「自我中心」</a:t>
            </a:r>
            <a:r>
              <a:rPr lang="en-US" altLang="zh-TW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...</a:t>
            </a:r>
          </a:p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</a:t>
            </a:r>
            <a:r>
              <a:rPr lang="en-US" altLang="zh-TW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-</a:t>
            </a:r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教會是否已經成為「文化現象」？</a:t>
            </a:r>
            <a:endParaRPr lang="en-US" altLang="zh-TW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endParaRPr lang="en-US" sz="36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95322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2912" y="1155925"/>
            <a:ext cx="8508521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馬太二十八</a:t>
            </a:r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18-20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；馬可十六</a:t>
            </a:r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15-18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，</a:t>
            </a:r>
            <a:endParaRPr lang="en-US" altLang="zh-TW" sz="3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主耶穌心中所關心的事：</a:t>
            </a:r>
            <a:endParaRPr lang="en-US" altLang="zh-TW" sz="3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1.</a:t>
            </a:r>
            <a:r>
              <a:rPr lang="zh-TW" altLang="en-US" sz="38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權柄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（上帝所賦予的愛）、</a:t>
            </a:r>
            <a:endParaRPr lang="en-US" altLang="zh-TW" sz="3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2.</a:t>
            </a:r>
            <a:r>
              <a:rPr lang="zh-TW" altLang="en-US" sz="38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門徒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（能與他同工者）、</a:t>
            </a:r>
            <a:endParaRPr lang="en-US" altLang="zh-TW" sz="3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3.</a:t>
            </a:r>
            <a:r>
              <a:rPr lang="zh-TW" altLang="en-US" sz="38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洗禮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（水洗、聖靈的洗）</a:t>
            </a:r>
          </a:p>
          <a:p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4.</a:t>
            </a:r>
            <a:r>
              <a:rPr lang="zh-TW" altLang="en-US" sz="38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教導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（真理的教導）、</a:t>
            </a:r>
            <a:endParaRPr lang="en-US" altLang="zh-TW" sz="3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5.</a:t>
            </a:r>
            <a:r>
              <a:rPr lang="zh-TW" altLang="en-US" sz="38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實踐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（遵守真理教訓）、</a:t>
            </a:r>
            <a:endParaRPr lang="en-US" altLang="zh-TW" sz="38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en-US" altLang="zh-TW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6.</a:t>
            </a:r>
            <a:r>
              <a:rPr lang="zh-TW" altLang="en-US" sz="38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能力</a:t>
            </a:r>
            <a:r>
              <a:rPr lang="zh-TW" altLang="en-US" sz="38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（制邪惡與抗魔鬼的權柄）</a:t>
            </a:r>
          </a:p>
        </p:txBody>
      </p:sp>
      <p:sp>
        <p:nvSpPr>
          <p:cNvPr id="3" name="Rectangle 2"/>
          <p:cNvSpPr/>
          <p:nvPr/>
        </p:nvSpPr>
        <p:spPr>
          <a:xfrm>
            <a:off x="232912" y="304800"/>
            <a:ext cx="3877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800" dirty="0">
                <a:solidFill>
                  <a:prstClr val="white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新使命的形成</a:t>
            </a:r>
            <a:endParaRPr lang="en-US" sz="4800" dirty="0">
              <a:solidFill>
                <a:prstClr val="white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80742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5"/>
          <a:stretch/>
        </p:blipFill>
        <p:spPr bwMode="auto">
          <a:xfrm>
            <a:off x="0" y="4648200"/>
            <a:ext cx="9145438" cy="2229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228600"/>
            <a:ext cx="38779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800" dirty="0">
                <a:solidFill>
                  <a:prstClr val="white"/>
                </a:solidFill>
                <a:effectLst>
                  <a:glow rad="63500">
                    <a:srgbClr val="F79646">
                      <a:satMod val="175000"/>
                      <a:alpha val="40000"/>
                    </a:srgb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新使命的形成</a:t>
            </a:r>
            <a:endParaRPr lang="en-US" sz="4800" dirty="0">
              <a:solidFill>
                <a:prstClr val="white"/>
              </a:solidFill>
              <a:effectLst>
                <a:glow rad="63500">
                  <a:srgbClr val="F79646">
                    <a:satMod val="175000"/>
                    <a:alpha val="40000"/>
                  </a:srgb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0" y="1524000"/>
            <a:ext cx="7366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FFFF00"/>
                </a:solidFill>
                <a:latin typeface="DFHeiBold-B5" panose="020B0709000000000000" pitchFamily="49" charset="-120"/>
                <a:ea typeface="DFHeiBold-B5" panose="020B0709000000000000" pitchFamily="49" charset="-120"/>
              </a:rPr>
              <a:t>傳統教會忽略「聖靈的能力」；</a:t>
            </a:r>
            <a:endParaRPr lang="en-US" sz="4000" dirty="0">
              <a:solidFill>
                <a:srgbClr val="FFFF00"/>
              </a:solidFill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3809" y="2246136"/>
            <a:ext cx="70225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神蹟、奇事仍然在今天的教會中發生，成為使人領受基督福音及信徒靈命更新的經歷。</a:t>
            </a:r>
            <a:endParaRPr lang="en-US" sz="40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15001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104" y="1049027"/>
            <a:ext cx="2494698" cy="3742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829940" y="5021906"/>
            <a:ext cx="21785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Dr. Elmer Towns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000" y="341141"/>
            <a:ext cx="3775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u="sng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教會增長的特色</a:t>
            </a:r>
            <a:endParaRPr lang="en-US" sz="4000" u="sng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219199"/>
            <a:ext cx="61865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TW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1.</a:t>
            </a:r>
            <a:r>
              <a:rPr lang="zh-TW" altLang="en-US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他們知道人們在想什麼、有什麼樣的生活方式。</a:t>
            </a:r>
            <a:endParaRPr lang="en-US" sz="32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just"/>
            <a:r>
              <a:rPr lang="en-US" altLang="zh-TW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2.</a:t>
            </a:r>
            <a:r>
              <a:rPr lang="zh-TW" altLang="en-US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他們用創新的內容和技巧去接觸人。</a:t>
            </a:r>
            <a:endParaRPr lang="en-US" sz="32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just"/>
            <a:r>
              <a:rPr lang="en-US" altLang="zh-TW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3.</a:t>
            </a:r>
            <a:r>
              <a:rPr lang="zh-TW" altLang="en-US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他們不被一些過時的傳統束縛。</a:t>
            </a:r>
            <a:endParaRPr lang="en-US" sz="32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just"/>
            <a:r>
              <a:rPr lang="en-US" altLang="zh-TW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4.</a:t>
            </a:r>
            <a:r>
              <a:rPr lang="zh-TW" altLang="en-US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他們不怕改變，雖然福音仍是一樣，但做法可多樣。</a:t>
            </a:r>
            <a:endParaRPr lang="en-US" altLang="zh-TW" sz="32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just"/>
            <a:r>
              <a:rPr lang="en-US" altLang="zh-TW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5.</a:t>
            </a:r>
            <a:r>
              <a:rPr lang="zh-TW" altLang="en-US" sz="32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對事工內容的設計有創意，能吸引人到教會，對基督教有好感。</a:t>
            </a:r>
            <a:endParaRPr lang="en-US" sz="32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6422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40" y="231723"/>
            <a:ext cx="2206610" cy="3089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91361" y="3320977"/>
            <a:ext cx="20319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Billy Graham</a:t>
            </a:r>
          </a:p>
        </p:txBody>
      </p:sp>
      <p:sp>
        <p:nvSpPr>
          <p:cNvPr id="3" name="Rectangle 2"/>
          <p:cNvSpPr/>
          <p:nvPr/>
        </p:nvSpPr>
        <p:spPr>
          <a:xfrm>
            <a:off x="37380" y="936486"/>
            <a:ext cx="676666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609600" algn="l"/>
              </a:tabLst>
            </a:pPr>
            <a:r>
              <a:rPr lang="en-US" sz="3600" b="1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Vision</a:t>
            </a:r>
            <a:r>
              <a:rPr lang="zh-TW" altLang="en-US" sz="3600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</a:t>
            </a:r>
            <a:r>
              <a:rPr lang="zh-TW" altLang="en-US" sz="3600" b="1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異象</a:t>
            </a:r>
            <a:r>
              <a:rPr lang="zh-TW" altLang="en-US" sz="3600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r>
              <a:rPr lang="zh-TW" altLang="en-US" sz="36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：</a:t>
            </a:r>
            <a:endParaRPr lang="en-US" altLang="zh-TW" sz="36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609600" algn="l"/>
              </a:tabLst>
            </a:pPr>
            <a:r>
              <a:rPr lang="zh-TW" altLang="en-US" sz="36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摸到上帝的心意（上帝愛世人，看見生命的價值）</a:t>
            </a:r>
            <a:endParaRPr lang="en-US" sz="36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609600" algn="l"/>
              </a:tabLst>
            </a:pPr>
            <a:r>
              <a:rPr lang="en-US" sz="3600" b="1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View</a:t>
            </a:r>
            <a:r>
              <a:rPr lang="zh-TW" altLang="en-US" sz="3600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</a:t>
            </a:r>
            <a:r>
              <a:rPr lang="zh-TW" altLang="en-US" sz="3600" b="1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視野</a:t>
            </a:r>
            <a:r>
              <a:rPr lang="zh-TW" altLang="en-US" sz="3600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r>
              <a:rPr lang="zh-TW" altLang="en-US" sz="36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：</a:t>
            </a:r>
            <a:endParaRPr lang="en-US" altLang="zh-TW" sz="36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609600" algn="l"/>
              </a:tabLst>
            </a:pPr>
            <a:r>
              <a:rPr lang="zh-TW" altLang="en-US" sz="36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開闊視野，看見週遭的人心靈的需要</a:t>
            </a:r>
            <a:endParaRPr lang="en-US" sz="36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609600" algn="l"/>
              </a:tabLst>
            </a:pPr>
            <a:r>
              <a:rPr lang="en-US" sz="3600" b="1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Venture</a:t>
            </a:r>
            <a:r>
              <a:rPr lang="zh-TW" altLang="en-US" sz="3600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（</a:t>
            </a:r>
            <a:r>
              <a:rPr lang="zh-TW" altLang="en-US" sz="3600" b="1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冒險</a:t>
            </a:r>
            <a:r>
              <a:rPr lang="zh-TW" altLang="en-US" sz="3600" kern="1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r>
              <a:rPr lang="zh-TW" altLang="en-US" sz="3600" kern="1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：願意為上帝國度投資犧牲</a:t>
            </a:r>
            <a:endParaRPr lang="en-US" sz="3600" kern="1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en-US" sz="3600" b="1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Vitality</a:t>
            </a:r>
            <a:r>
              <a:rPr lang="zh-TW" altLang="en-US" sz="36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  <a:cs typeface="Times New Roman"/>
              </a:rPr>
              <a:t>（</a:t>
            </a:r>
            <a:r>
              <a:rPr lang="zh-TW" altLang="en-US" sz="3600" b="1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  <a:cs typeface="Times New Roman"/>
              </a:rPr>
              <a:t>能力</a:t>
            </a:r>
            <a:r>
              <a:rPr lang="zh-TW" altLang="en-US" sz="3600" dirty="0">
                <a:solidFill>
                  <a:srgbClr val="FFFF00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  <a:cs typeface="Times New Roman"/>
              </a:rPr>
              <a:t>）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  <a:cs typeface="Times New Roman"/>
              </a:rPr>
              <a:t>：領受聖靈的能力，願與聖靈同工</a:t>
            </a:r>
            <a:endParaRPr lang="en-US" sz="3600" dirty="0">
              <a:solidFill>
                <a:schemeClr val="bg1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228600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000" u="sng" dirty="0">
                <a:solidFill>
                  <a:prstClr val="white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教會增長的特色</a:t>
            </a:r>
            <a:endParaRPr lang="en-US" sz="4000" u="sng" dirty="0">
              <a:solidFill>
                <a:prstClr val="white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8598812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3400" y="571500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u="sng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改變帶來機會</a:t>
            </a:r>
            <a:endParaRPr lang="en-US" sz="4400" u="sng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4746" y="2209800"/>
            <a:ext cx="7696200" cy="2438400"/>
          </a:xfrm>
          <a:prstGeom prst="rect">
            <a:avLst/>
          </a:prstGeom>
          <a:solidFill>
            <a:schemeClr val="accent1">
              <a:alpha val="0"/>
            </a:schemeClr>
          </a:solidFill>
          <a:ln w="11112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轉化心志才能改變態度，</a:t>
            </a:r>
            <a:endParaRPr lang="en-US" altLang="zh-TW" sz="40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zh-TW" altLang="en-US" sz="40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態度改變才能產生新文化，</a:t>
            </a:r>
            <a:endParaRPr lang="en-US" altLang="zh-TW" sz="40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pPr algn="ctr"/>
            <a:r>
              <a:rPr lang="zh-TW" altLang="en-US" sz="40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文化改變帶來社會的改變。</a:t>
            </a:r>
            <a:endParaRPr lang="en-US" sz="40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2441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9144000" cy="5791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14400" y="1676400"/>
            <a:ext cx="7391400" cy="3124200"/>
          </a:xfrm>
          <a:prstGeom prst="rect">
            <a:avLst/>
          </a:prstGeom>
          <a:solidFill>
            <a:schemeClr val="accent1">
              <a:alpha val="0"/>
            </a:schemeClr>
          </a:solidFill>
          <a:ln w="88900" cmpd="sng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3600" dirty="0">
                <a:latin typeface="DFHeiBold-B5" panose="020B0709000000000000" pitchFamily="49" charset="-120"/>
                <a:ea typeface="DFHeiBold-B5" panose="020B0709000000000000" pitchFamily="49" charset="-120"/>
              </a:rPr>
              <a:t>「</a:t>
            </a:r>
            <a:r>
              <a:rPr lang="zh-TW" altLang="en-US" sz="36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活出健康教會」，意味著健康的生命乃是主耶穌所應許的「豐盛生命」，包含了：「活力」、「尊嚴」、「完美」、「犧牲」的生命。</a:t>
            </a:r>
            <a:endParaRPr lang="en-US" sz="36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6782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" y="381000"/>
            <a:ext cx="9132583" cy="6095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3400" y="838200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從傳統到更新</a:t>
            </a:r>
            <a:endParaRPr lang="en-US" sz="4400" dirty="0">
              <a:solidFill>
                <a:prstClr val="white"/>
              </a:solidFill>
              <a:effectLst>
                <a:glow rad="1397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1642902"/>
            <a:ext cx="86868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◎教會更新的反思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</a:t>
            </a:r>
            <a:r>
              <a:rPr lang="en-US" altLang="zh-TW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-</a:t>
            </a:r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更新的使命：去宗教化，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 因為教會是「耶穌基督的生命體」。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</a:t>
            </a:r>
            <a:r>
              <a:rPr lang="en-US" altLang="zh-TW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-</a:t>
            </a:r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教會最重要的意義：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  服事、關心、滿足人心靈的需要。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endParaRPr lang="en-US" sz="36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26160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75" y="1081896"/>
            <a:ext cx="91440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33400" y="697175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4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從傳統到更新</a:t>
            </a:r>
            <a:endParaRPr lang="en-US" sz="4400" dirty="0">
              <a:solidFill>
                <a:prstClr val="white"/>
              </a:solidFill>
              <a:effectLst>
                <a:glow rad="1397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3473" y="2484154"/>
            <a:ext cx="75713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48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※</a:t>
            </a:r>
            <a:r>
              <a:rPr lang="zh-TW" altLang="en-US" sz="48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思考：教會本身的體質？</a:t>
            </a:r>
            <a:endParaRPr lang="en-US" sz="4800" dirty="0">
              <a:solidFill>
                <a:prstClr val="white"/>
              </a:solidFill>
              <a:effectLst>
                <a:glow rad="1397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83472" y="3326783"/>
            <a:ext cx="75713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8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※</a:t>
            </a:r>
            <a:r>
              <a:rPr lang="zh-TW" altLang="en-US" sz="48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思考：聖靈的工作？「愛」</a:t>
            </a:r>
            <a:endParaRPr lang="en-US" sz="4800" dirty="0">
              <a:solidFill>
                <a:prstClr val="white"/>
              </a:solidFill>
              <a:effectLst>
                <a:glow rad="1397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6773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457200" y="1828800"/>
            <a:ext cx="82296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  <a:cs typeface="Times New Roman"/>
              </a:rPr>
              <a:t>耶穌說：「莫想我來要廢掉律法和先知，我來不是要廢掉，乃是要成全。」（太五</a:t>
            </a:r>
            <a:r>
              <a:rPr lang="en-US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17</a:t>
            </a:r>
            <a:r>
              <a:rPr lang="zh-TW" altLang="en-US" sz="44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  <a:cs typeface="Times New Roman"/>
              </a:rPr>
              <a:t>）</a:t>
            </a:r>
            <a:endParaRPr lang="en-US" sz="44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381000"/>
            <a:ext cx="35702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4400" dirty="0">
                <a:solidFill>
                  <a:prstClr val="white"/>
                </a:solidFill>
                <a:effectLst>
                  <a:glow rad="1397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從傳統到更新</a:t>
            </a:r>
            <a:endParaRPr lang="en-US" sz="4400" dirty="0">
              <a:solidFill>
                <a:prstClr val="white"/>
              </a:solidFill>
              <a:effectLst>
                <a:glow rad="1397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8729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92" y="381000"/>
            <a:ext cx="9160184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7431" y="762000"/>
            <a:ext cx="4493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教會更新的動力</a:t>
            </a:r>
            <a:endParaRPr lang="en-US" sz="48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77431" y="1592997"/>
            <a:ext cx="78855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◎內在與外在的更新：</a:t>
            </a:r>
            <a:endParaRPr lang="en-US" altLang="zh-TW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如果只有「新的生命」而沒有「新的使命」會讓生命的更新成為空洞的虔誠。</a:t>
            </a:r>
            <a:endParaRPr lang="en-US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83974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60184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7431" y="762000"/>
            <a:ext cx="4493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教會更新的動力</a:t>
            </a:r>
            <a:endParaRPr lang="en-US" sz="48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1" y="1592997"/>
            <a:ext cx="8610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◎內在與外在的更新：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指出：「聖靈的造訪（</a:t>
            </a:r>
            <a:r>
              <a:rPr 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Visitation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），彰顯（</a:t>
            </a:r>
            <a:r>
              <a:rPr 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Manifestation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）都很重要，但是基督徒更渴望的是聖靈的同住（</a:t>
            </a:r>
            <a:r>
              <a:rPr 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Habitation</a:t>
            </a:r>
            <a:r>
              <a:rPr lang="zh-TW" altLang="en-US" sz="3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）。」</a:t>
            </a:r>
            <a:endParaRPr lang="en-US" altLang="zh-TW" sz="36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28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卡維爾牧師（</a:t>
            </a:r>
            <a:r>
              <a:rPr lang="en-US" sz="28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Rev. William Carruthers</a:t>
            </a:r>
            <a:r>
              <a:rPr lang="zh-TW" altLang="en-US" sz="28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</a:t>
            </a:r>
            <a:endParaRPr lang="en-US" altLang="zh-TW" sz="28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3053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60184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77431" y="762000"/>
            <a:ext cx="44935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教會更新的動力</a:t>
            </a:r>
            <a:endParaRPr lang="en-US" sz="48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1" y="1592997"/>
            <a:ext cx="86106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prstClr val="white"/>
                </a:solidFill>
                <a:effectLst>
                  <a:glow rad="127000">
                    <a:prstClr val="black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◎內在與外在的更新：</a:t>
            </a:r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真正的更新是藉著與聖靈的同住、同工所帶來的改變，而且具有「聖靈的新樣」（</a:t>
            </a:r>
            <a:r>
              <a:rPr 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Transformation</a:t>
            </a:r>
            <a:r>
              <a:rPr lang="zh-TW" altLang="en-US" sz="40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）使更多人的生命被上帝的愛觸摸，恢復與上帝親密的關係。</a:t>
            </a:r>
            <a:endParaRPr lang="en-US" sz="4000" dirty="0">
              <a:solidFill>
                <a:schemeClr val="bg1"/>
              </a:solidFill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  <a:p>
            <a:endParaRPr lang="en-US" altLang="zh-TW" sz="4000" dirty="0">
              <a:solidFill>
                <a:prstClr val="white"/>
              </a:solidFill>
              <a:effectLst>
                <a:glow rad="127000">
                  <a:prstClr val="black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6286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0" y="0"/>
            <a:ext cx="9126539" cy="6891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669842" y="2716322"/>
            <a:ext cx="5950158" cy="1931878"/>
          </a:xfrm>
          <a:prstGeom prst="rect">
            <a:avLst/>
          </a:prstGeom>
          <a:solidFill>
            <a:schemeClr val="accent1">
              <a:alpha val="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DFHeiBold-B5" panose="020B0709000000000000" pitchFamily="49" charset="-120"/>
                <a:ea typeface="DFHeiBold-B5" panose="020B0709000000000000" pitchFamily="49" charset="-120"/>
              </a:rPr>
              <a:t> </a:t>
            </a:r>
            <a:r>
              <a:rPr lang="en-US" sz="5400" dirty="0">
                <a:effectLst>
                  <a:glow rad="127000">
                    <a:schemeClr val="tx1"/>
                  </a:glow>
                </a:effectLst>
                <a:latin typeface="Algerian" panose="04020705040A02060702" pitchFamily="82" charset="0"/>
                <a:ea typeface="DFHeiBold-B5" panose="020B0709000000000000" pitchFamily="49" charset="-120"/>
              </a:rPr>
              <a:t>DISCIPLESHIP</a:t>
            </a:r>
            <a:r>
              <a:rPr lang="en-US" sz="44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 </a:t>
            </a:r>
          </a:p>
          <a:p>
            <a:pPr algn="ctr"/>
            <a:r>
              <a:rPr lang="zh-TW" altLang="en-US" sz="5400" dirty="0">
                <a:effectLst>
                  <a:glow rad="127000">
                    <a:schemeClr val="tx1"/>
                  </a:glow>
                </a:effectLst>
                <a:latin typeface="DFHeiBold-B5" panose="020B0709000000000000" pitchFamily="49" charset="-120"/>
                <a:ea typeface="DFHeiBold-B5" panose="020B0709000000000000" pitchFamily="49" charset="-120"/>
              </a:rPr>
              <a:t>門徒</a:t>
            </a:r>
            <a:endParaRPr lang="en-US" sz="5400" dirty="0">
              <a:effectLst>
                <a:glow rad="127000">
                  <a:schemeClr val="tx1"/>
                </a:glow>
              </a:effectLst>
              <a:latin typeface="DFHeiBold-B5" panose="020B0709000000000000" pitchFamily="49" charset="-120"/>
              <a:ea typeface="DFHeiBold-B5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4860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1081</Words>
  <Application>Microsoft Office PowerPoint</Application>
  <PresentationFormat>On-screen Show (4:3)</PresentationFormat>
  <Paragraphs>110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DFBangShuW8-B5</vt:lpstr>
      <vt:lpstr>DFHeiBold-B5</vt:lpstr>
      <vt:lpstr>DFKanTingLiu-B5</vt:lpstr>
      <vt:lpstr>Algerian</vt:lpstr>
      <vt:lpstr>Arial</vt:lpstr>
      <vt:lpstr>Calibri</vt:lpstr>
      <vt:lpstr>Times New Roman</vt:lpstr>
      <vt:lpstr>Office Theme</vt:lpstr>
      <vt:lpstr>1_Office Theme</vt:lpstr>
      <vt:lpstr>2_Office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Johnson Hsieh</dc:creator>
  <cp:lastModifiedBy>Andrew Hsieh</cp:lastModifiedBy>
  <cp:revision>63</cp:revision>
  <dcterms:created xsi:type="dcterms:W3CDTF">2018-02-24T07:41:57Z</dcterms:created>
  <dcterms:modified xsi:type="dcterms:W3CDTF">2018-08-22T21:03:12Z</dcterms:modified>
</cp:coreProperties>
</file>