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35"/>
  </p:notesMasterIdLst>
  <p:sldIdLst>
    <p:sldId id="287" r:id="rId7"/>
    <p:sldId id="288" r:id="rId8"/>
    <p:sldId id="289" r:id="rId9"/>
    <p:sldId id="290" r:id="rId10"/>
    <p:sldId id="291" r:id="rId11"/>
    <p:sldId id="293" r:id="rId12"/>
    <p:sldId id="294" r:id="rId13"/>
    <p:sldId id="295" r:id="rId14"/>
    <p:sldId id="297" r:id="rId15"/>
    <p:sldId id="299" r:id="rId16"/>
    <p:sldId id="301" r:id="rId17"/>
    <p:sldId id="302" r:id="rId18"/>
    <p:sldId id="303" r:id="rId19"/>
    <p:sldId id="304" r:id="rId20"/>
    <p:sldId id="305" r:id="rId21"/>
    <p:sldId id="326" r:id="rId22"/>
    <p:sldId id="307" r:id="rId23"/>
    <p:sldId id="308" r:id="rId24"/>
    <p:sldId id="311" r:id="rId25"/>
    <p:sldId id="312" r:id="rId26"/>
    <p:sldId id="313" r:id="rId27"/>
    <p:sldId id="314" r:id="rId28"/>
    <p:sldId id="342" r:id="rId29"/>
    <p:sldId id="316" r:id="rId30"/>
    <p:sldId id="318" r:id="rId31"/>
    <p:sldId id="320" r:id="rId32"/>
    <p:sldId id="327" r:id="rId33"/>
    <p:sldId id="341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07B8"/>
    <a:srgbClr val="6600CC"/>
    <a:srgbClr val="F91B7F"/>
    <a:srgbClr val="FFFF00"/>
    <a:srgbClr val="2EDD21"/>
    <a:srgbClr val="ED5511"/>
    <a:srgbClr val="DF1F24"/>
    <a:srgbClr val="CBDD2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-125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D88E4-BE0E-4FF0-918A-1F03EB03857C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CD55A-9487-4D60-86A0-88E786062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AF8CD-5510-46EF-A2F7-10A7B577FE5A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7B9851B-7FA6-403B-88C3-0AAB5F82D1E9}" type="datetimeFigureOut">
              <a:rPr lang="en-US" smtClean="0"/>
              <a:pPr/>
              <a:t>9/17/2011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A798F388-1C47-476B-82BE-8785FFF9D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4.bp.blogspot.com/_z1KHQhqPuvk/TTZVu6D4sUI/AAAAAAAAApE/3JAsLnDw8b4/s1600/%E4%BF%9E%E5%AA%BD%E5%9C%A8%E5%A0%A4%E9%98%B2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3.bp.blogspot.com/_z1KHQhqPuvk/TTZVvLe6-AI/AAAAAAAAApM/nepjZObm9jg/s1600/%E4%BF%9E%E5%AA%BD%E8%88%87%E5%89%9D%E8%9A%B5%E4%BB%94%E8%80%85.jpg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08-11-24 聖荷西日本公園4.JPG"/>
          <p:cNvPicPr>
            <a:picLocks noChangeAspect="1"/>
          </p:cNvPicPr>
          <p:nvPr/>
        </p:nvPicPr>
        <p:blipFill>
          <a:blip r:embed="rId4" cstate="print">
            <a:lum bright="-20000" contrast="20000"/>
          </a:blip>
          <a:srcRect l="15040" t="32584"/>
          <a:stretch>
            <a:fillRect/>
          </a:stretch>
        </p:blipFill>
        <p:spPr>
          <a:xfrm>
            <a:off x="2817834" y="2996952"/>
            <a:ext cx="6121966" cy="3643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51520" y="908720"/>
            <a:ext cx="8568952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DilleniaUPC" pitchFamily="18" charset="-34"/>
              </a:rPr>
              <a:t>去年</a:t>
            </a:r>
            <a:r>
              <a:rPr lang="en-US" altLang="zh-CN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DilleniaUPC" pitchFamily="18" charset="-34"/>
              </a:rPr>
              <a:t>9</a:t>
            </a:r>
            <a:r>
              <a:rPr lang="zh-CN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DilleniaUPC" pitchFamily="18" charset="-34"/>
              </a:rPr>
              <a:t>月的</a:t>
            </a:r>
            <a:r>
              <a:rPr lang="en-US" altLang="zh-TW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DilleniaUPC" pitchFamily="18" charset="-34"/>
              </a:rPr>
              <a:t>70</a:t>
            </a:r>
            <a:r>
              <a:rPr lang="zh-CN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DilleniaUPC" pitchFamily="18" charset="-34"/>
              </a:rPr>
              <a:t>歲</a:t>
            </a:r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DilleniaUPC" pitchFamily="18" charset="-34"/>
              </a:rPr>
              <a:t>規劃</a:t>
            </a:r>
            <a:endParaRPr lang="en-US" altLang="zh-TW" sz="4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  <a:cs typeface="DilleniaUPC" pitchFamily="18" charset="-34"/>
            </a:endParaRPr>
          </a:p>
          <a:p>
            <a:r>
              <a:rPr lang="en-US" sz="4400" b="1" dirty="0" smtClean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1.</a:t>
            </a:r>
            <a:r>
              <a:rPr lang="zh-CN" altLang="en-US" sz="4400" b="1" dirty="0" smtClean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教會生活。   </a:t>
            </a:r>
            <a:r>
              <a:rPr lang="en-US" sz="4400" b="1" dirty="0" smtClean="0">
                <a:ln w="18415" cmpd="sng">
                  <a:solidFill>
                    <a:srgbClr val="7A248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2.</a:t>
            </a:r>
            <a:r>
              <a:rPr lang="zh-TW" altLang="en-US" sz="4400" b="1" dirty="0" smtClean="0">
                <a:ln w="18415" cmpd="sng">
                  <a:solidFill>
                    <a:srgbClr val="FFFF00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打字</a:t>
            </a:r>
            <a:r>
              <a:rPr lang="zh-CN" altLang="en-US" sz="4400" b="1" dirty="0" smtClean="0">
                <a:ln w="18415" cmpd="sng">
                  <a:solidFill>
                    <a:srgbClr val="FFFF00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：寫見證。</a:t>
            </a:r>
            <a:r>
              <a:rPr lang="en-US" sz="4400" b="1" dirty="0" smtClean="0">
                <a:ln w="18415" cmpd="sng">
                  <a:solidFill>
                    <a:srgbClr val="7A248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/>
            </a:r>
            <a:br>
              <a:rPr lang="en-US" sz="4400" b="1" dirty="0" smtClean="0">
                <a:ln w="18415" cmpd="sng">
                  <a:solidFill>
                    <a:srgbClr val="7A248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</a:br>
            <a:r>
              <a:rPr 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3.</a:t>
            </a:r>
            <a:r>
              <a:rPr lang="zh-CN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定時</a:t>
            </a:r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與屬靈同伴電話上禱告。</a:t>
            </a:r>
            <a:endParaRPr lang="en-US" altLang="zh-TW" sz="4400" b="1" dirty="0" smtClean="0">
              <a:ln w="18415" cmpd="sng">
                <a:solidFill>
                  <a:srgbClr val="FF0000"/>
                </a:solidFill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r>
              <a:rPr lang="en-US" altLang="en-US" sz="4400" b="1" dirty="0" smtClean="0">
                <a:ln w="18415" cmpd="sng">
                  <a:solidFill>
                    <a:srgbClr val="F707B8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4.</a:t>
            </a:r>
            <a:r>
              <a:rPr lang="zh-CN" altLang="en-US" sz="4400" b="1" dirty="0" smtClean="0">
                <a:ln w="18415" cmpd="sng">
                  <a:solidFill>
                    <a:srgbClr val="F707B8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安居家。</a:t>
            </a:r>
            <a:endParaRPr lang="en-US" altLang="zh-CN" sz="4400" b="1" dirty="0" smtClean="0">
              <a:ln w="18415" cmpd="sng">
                <a:solidFill>
                  <a:srgbClr val="F707B8"/>
                </a:solidFill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r>
              <a:rPr lang="en-US" altLang="zh-TW" sz="4400" b="1" dirty="0" smtClean="0">
                <a:ln w="18415" cmpd="sng">
                  <a:solidFill>
                    <a:srgbClr val="0070C0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5.</a:t>
            </a:r>
            <a:r>
              <a:rPr lang="zh-TW" altLang="en-US" sz="4400" b="1" dirty="0" smtClean="0">
                <a:ln w="18415" cmpd="sng">
                  <a:solidFill>
                    <a:srgbClr val="0070C0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夢見</a:t>
            </a:r>
            <a:r>
              <a:rPr lang="zh-CN" altLang="en-US" sz="4400" b="1" dirty="0" smtClean="0">
                <a:ln w="18415" cmpd="sng">
                  <a:solidFill>
                    <a:srgbClr val="0070C0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：</a:t>
            </a:r>
            <a:endParaRPr lang="en-US" altLang="zh-CN" sz="4400" b="1" dirty="0" smtClean="0">
              <a:ln w="18415" cmpd="sng">
                <a:solidFill>
                  <a:srgbClr val="0070C0"/>
                </a:solidFill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4400" b="1" dirty="0" smtClean="0">
                <a:ln w="18415" cmpd="sng">
                  <a:solidFill>
                    <a:srgbClr val="0070C0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豪華的棺</a:t>
            </a:r>
            <a:endParaRPr lang="en-US" altLang="zh-TW" sz="4400" b="1" dirty="0" smtClean="0">
              <a:ln w="18415" cmpd="sng">
                <a:solidFill>
                  <a:srgbClr val="0070C0"/>
                </a:solidFill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4400" b="1" dirty="0" smtClean="0">
                <a:ln w="18415" cmpd="sng">
                  <a:solidFill>
                    <a:srgbClr val="0070C0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木置於岸</a:t>
            </a:r>
            <a:endParaRPr lang="en-US" altLang="zh-TW" sz="4400" b="1" dirty="0" smtClean="0">
              <a:ln w="18415" cmpd="sng">
                <a:solidFill>
                  <a:srgbClr val="0070C0"/>
                </a:solidFill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4400" b="1" dirty="0" smtClean="0">
                <a:ln w="18415" cmpd="sng">
                  <a:solidFill>
                    <a:srgbClr val="0070C0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邊大船上</a:t>
            </a:r>
            <a:r>
              <a:rPr lang="zh-CN" altLang="en-US" sz="4400" b="1" dirty="0" smtClean="0">
                <a:ln w="18415" cmpd="sng">
                  <a:solidFill>
                    <a:srgbClr val="0070C0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。</a:t>
            </a:r>
            <a:endParaRPr lang="en-US" altLang="zh-TW" sz="4000" b="1" dirty="0" smtClean="0">
              <a:ln w="18415" cmpd="sng">
                <a:solidFill>
                  <a:srgbClr val="0070C0"/>
                </a:solidFill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endParaRPr lang="en-US" altLang="zh-CN" sz="4000" b="1" dirty="0" smtClean="0">
              <a:ln w="18415" cmpd="sng">
                <a:solidFill>
                  <a:srgbClr val="F707B8"/>
                </a:solidFill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endParaRPr lang="en-US" altLang="en-US" sz="3600" b="1" dirty="0">
              <a:ln w="18415" cmpd="sng">
                <a:solidFill>
                  <a:srgbClr val="F707B8"/>
                </a:solidFill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08912" cy="620688"/>
          </a:xfrm>
        </p:spPr>
        <p:txBody>
          <a:bodyPr>
            <a:noAutofit/>
          </a:bodyPr>
          <a:lstStyle/>
          <a:p>
            <a:r>
              <a:rPr lang="zh-TW" altLang="en-US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itchFamily="34" charset="0"/>
              </a:rPr>
              <a:t> </a:t>
            </a:r>
            <a:r>
              <a:rPr lang="en-US" altLang="zh-TW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DilleniaUPC" pitchFamily="18" charset="-34"/>
              </a:rPr>
              <a:t>0</a:t>
            </a:r>
            <a:r>
              <a:rPr lang="en-US" altLang="zh-CN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DilleniaUPC" pitchFamily="18" charset="-34"/>
              </a:rPr>
              <a:t>9/27/10-12/2/10</a:t>
            </a:r>
            <a:r>
              <a:rPr lang="zh-CN" altLang="en-US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DilleniaUPC" pitchFamily="18" charset="-34"/>
              </a:rPr>
              <a:t>台灣之旅</a:t>
            </a:r>
            <a:r>
              <a:rPr lang="zh-TW" altLang="en-US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gency FB" pitchFamily="34" charset="0"/>
              </a:rPr>
              <a:t>                                        </a:t>
            </a:r>
            <a:endParaRPr lang="en-US" sz="6000" b="1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otumChe" pitchFamily="49" charset="-127"/>
              <a:ea typeface="DotumChe" pitchFamily="49" charset="-127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_(3).jpg"/>
          <p:cNvPicPr>
            <a:picLocks noChangeAspect="1"/>
          </p:cNvPicPr>
          <p:nvPr/>
        </p:nvPicPr>
        <p:blipFill>
          <a:blip r:embed="rId2" cstate="print">
            <a:lum bright="-10000" contrast="10000"/>
          </a:blip>
          <a:srcRect l="9051" t="11857" r="6688" b="23284"/>
          <a:stretch>
            <a:fillRect/>
          </a:stretch>
        </p:blipFill>
        <p:spPr>
          <a:xfrm>
            <a:off x="2915816" y="3645024"/>
            <a:ext cx="5832648" cy="2993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51520" y="0"/>
            <a:ext cx="864096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Courier New" pitchFamily="49" charset="0"/>
              </a:rPr>
              <a:t>3.</a:t>
            </a:r>
            <a:r>
              <a:rPr lang="zh-CN" altLang="en-US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Courier New" pitchFamily="49" charset="0"/>
              </a:rPr>
              <a:t>監獄分享得救見證的經歷</a:t>
            </a:r>
            <a:r>
              <a:rPr lang="en-US" altLang="zh-CN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Courier New" pitchFamily="49" charset="0"/>
              </a:rPr>
              <a:t>..4.</a:t>
            </a:r>
            <a:r>
              <a:rPr lang="zh-TW" altLang="en-US" sz="4400" b="1" dirty="0" smtClean="0">
                <a:ln>
                  <a:solidFill>
                    <a:srgbClr val="FF99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在台中與工福配搭，去台中縣政府午餐時</a:t>
            </a:r>
            <a:r>
              <a:rPr lang="zh-CN" altLang="en-US" sz="4400" b="1" dirty="0" smtClean="0">
                <a:ln>
                  <a:solidFill>
                    <a:srgbClr val="FF99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的經歷</a:t>
            </a:r>
            <a:r>
              <a:rPr lang="en-US" altLang="zh-CN" sz="4400" b="1" dirty="0" smtClean="0">
                <a:ln>
                  <a:solidFill>
                    <a:srgbClr val="FF99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..</a:t>
            </a:r>
            <a:r>
              <a:rPr lang="zh-CN" altLang="en-US" sz="44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約</a:t>
            </a:r>
            <a:r>
              <a:rPr lang="en-US" sz="44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7:38</a:t>
            </a:r>
            <a:r>
              <a:rPr lang="en-US" altLang="zh-TW" sz="44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【</a:t>
            </a:r>
            <a:r>
              <a:rPr lang="zh-TW" altLang="en-US" sz="44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信我的人，就如經上所說，從他腹中要流出活水的江河</a:t>
            </a:r>
            <a:r>
              <a:rPr lang="zh-CN" altLang="en-US" sz="44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。</a:t>
            </a:r>
            <a:r>
              <a:rPr lang="en-US" altLang="zh-TW" sz="44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】</a:t>
            </a:r>
            <a:r>
              <a:rPr lang="zh-TW" altLang="en-US" sz="4400" b="1" dirty="0" smtClean="0">
                <a:ln>
                  <a:solidFill>
                    <a:srgbClr val="FF00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生命的活水</a:t>
            </a:r>
            <a:r>
              <a:rPr lang="zh-CN" altLang="en-US" sz="4400" b="1" dirty="0" smtClean="0">
                <a:ln>
                  <a:solidFill>
                    <a:srgbClr val="FF00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，</a:t>
            </a:r>
            <a:r>
              <a:rPr lang="zh-TW" altLang="en-US" sz="4400" b="1" dirty="0" smtClean="0">
                <a:ln>
                  <a:solidFill>
                    <a:srgbClr val="FF00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見證榮耀主的名。</a:t>
            </a:r>
            <a:endParaRPr lang="en-US" altLang="zh-TW" sz="4400" b="1" dirty="0" smtClean="0">
              <a:ln>
                <a:solidFill>
                  <a:srgbClr val="FFFF0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>
                  <a:solidFill>
                    <a:srgbClr val="FFFF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去服事，</a:t>
            </a:r>
            <a:endParaRPr lang="en-US" altLang="zh-TW" sz="4400" b="1" dirty="0" smtClean="0">
              <a:ln>
                <a:solidFill>
                  <a:srgbClr val="FFFF0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>
                  <a:solidFill>
                    <a:srgbClr val="FFFF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經歷神話</a:t>
            </a:r>
            <a:endParaRPr lang="en-US" altLang="zh-TW" sz="4400" b="1" dirty="0" smtClean="0">
              <a:ln>
                <a:solidFill>
                  <a:srgbClr val="FFFF0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>
                  <a:solidFill>
                    <a:srgbClr val="FFFF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語的真實。</a:t>
            </a:r>
            <a:endParaRPr lang="en-US" altLang="zh-TW" sz="4400" b="1" spc="50" dirty="0" smtClean="0">
              <a:ln w="12700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r>
              <a:rPr lang="zh-CN" altLang="en-US" sz="44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聖靈的工作，</a:t>
            </a:r>
            <a:r>
              <a:rPr lang="zh-CN" altLang="en-US" sz="4400" b="1" dirty="0" smtClean="0">
                <a:ln>
                  <a:solidFill>
                    <a:srgbClr val="0070C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是背後代禱的力量。</a:t>
            </a:r>
            <a:endParaRPr lang="en-US" sz="4400" b="1" dirty="0" smtClean="0">
              <a:ln>
                <a:solidFill>
                  <a:srgbClr val="FF990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88640"/>
            <a:ext cx="860546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06</a:t>
            </a:r>
            <a:r>
              <a:rPr lang="zh-TW" alt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年的經歷提醒我，</a:t>
            </a:r>
            <a:r>
              <a:rPr lang="zh-CN" alt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走出去</a:t>
            </a:r>
            <a:r>
              <a:rPr lang="zh-TW" alt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再回台灣看看</a:t>
            </a:r>
            <a:r>
              <a:rPr lang="zh-CN" alt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，神的心意為何。</a:t>
            </a:r>
            <a:r>
              <a:rPr lang="zh-TW" altLang="en-US" sz="44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正好</a:t>
            </a:r>
            <a:r>
              <a:rPr lang="en-US" altLang="zh-TW" sz="44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9/27</a:t>
            </a:r>
            <a:r>
              <a:rPr lang="zh-CN" altLang="en-US" sz="44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有教會的姐妹要</a:t>
            </a:r>
            <a:r>
              <a:rPr lang="zh-TW" altLang="en-US" sz="44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回台灣，</a:t>
            </a:r>
            <a:r>
              <a:rPr lang="zh-CN" altLang="en-US" sz="44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我就陪她一起走了。</a:t>
            </a:r>
            <a:r>
              <a:rPr lang="zh-CN" altLang="en-US" sz="4400" b="1" dirty="0" smtClean="0">
                <a:ln>
                  <a:solidFill>
                    <a:srgbClr val="FF00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神的</a:t>
            </a:r>
            <a:r>
              <a:rPr lang="zh-TW" altLang="en-US" sz="4400" b="1" dirty="0" smtClean="0">
                <a:ln>
                  <a:solidFill>
                    <a:srgbClr val="FF00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意念高過人的</a:t>
            </a:r>
            <a:r>
              <a:rPr lang="zh-CN" altLang="en-US" sz="4400" b="1" dirty="0" smtClean="0">
                <a:ln>
                  <a:solidFill>
                    <a:srgbClr val="FF00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思想</a:t>
            </a:r>
            <a:r>
              <a:rPr lang="zh-TW" altLang="en-US" sz="4400" b="1" dirty="0" smtClean="0">
                <a:ln>
                  <a:solidFill>
                    <a:srgbClr val="FF00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，</a:t>
            </a:r>
            <a:r>
              <a:rPr lang="zh-CN" altLang="en-US" sz="4400" b="1" dirty="0" smtClean="0">
                <a:ln>
                  <a:solidFill>
                    <a:srgbClr val="FF00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當我陪伴的姐</a:t>
            </a:r>
            <a:endParaRPr lang="en-US" altLang="zh-CN" sz="4400" b="1" dirty="0" smtClean="0">
              <a:ln>
                <a:solidFill>
                  <a:srgbClr val="FF000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r>
              <a:rPr lang="zh-CN" altLang="en-US" sz="4400" b="1" dirty="0" smtClean="0">
                <a:ln>
                  <a:solidFill>
                    <a:srgbClr val="FF00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妹，</a:t>
            </a:r>
            <a:r>
              <a:rPr lang="en-US" altLang="zh-CN" sz="4400" b="1" dirty="0" smtClean="0">
                <a:ln>
                  <a:solidFill>
                    <a:srgbClr val="FF00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10</a:t>
            </a:r>
            <a:r>
              <a:rPr lang="zh-CN" altLang="en-US" sz="4400" b="1" dirty="0" smtClean="0">
                <a:ln>
                  <a:solidFill>
                    <a:srgbClr val="FF00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月</a:t>
            </a:r>
            <a:r>
              <a:rPr lang="en-US" altLang="zh-CN" sz="4400" b="1" dirty="0" smtClean="0">
                <a:ln>
                  <a:solidFill>
                    <a:srgbClr val="FF00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10</a:t>
            </a:r>
            <a:r>
              <a:rPr lang="zh-CN" altLang="en-US" sz="4400" b="1" dirty="0" smtClean="0">
                <a:ln>
                  <a:solidFill>
                    <a:srgbClr val="FF00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號</a:t>
            </a:r>
            <a:endParaRPr lang="en-US" altLang="zh-CN" sz="4400" b="1" dirty="0" smtClean="0">
              <a:ln>
                <a:solidFill>
                  <a:srgbClr val="FF000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r>
              <a:rPr lang="zh-CN" altLang="en-US" sz="4400" b="1" dirty="0" smtClean="0">
                <a:ln>
                  <a:solidFill>
                    <a:srgbClr val="FF00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回美國，</a:t>
            </a:r>
            <a:r>
              <a:rPr lang="zh-CN" altLang="en-US" sz="4400" b="1" dirty="0" smtClean="0">
                <a:ln>
                  <a:solidFill>
                    <a:srgbClr val="00B05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另一</a:t>
            </a:r>
            <a:endParaRPr lang="en-US" altLang="zh-CN" sz="4400" b="1" dirty="0" smtClean="0">
              <a:ln>
                <a:solidFill>
                  <a:srgbClr val="00B05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r>
              <a:rPr lang="zh-CN" altLang="en-US" sz="4400" b="1" dirty="0" smtClean="0">
                <a:ln>
                  <a:solidFill>
                    <a:srgbClr val="00B05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位姐妹，</a:t>
            </a:r>
            <a:r>
              <a:rPr lang="zh-TW" altLang="en-US" sz="4400" b="1" dirty="0" smtClean="0">
                <a:ln>
                  <a:solidFill>
                    <a:srgbClr val="00B05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淑星</a:t>
            </a:r>
            <a:endParaRPr lang="en-US" altLang="zh-TW" sz="4400" b="1" dirty="0" smtClean="0">
              <a:ln>
                <a:solidFill>
                  <a:srgbClr val="00B05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r>
              <a:rPr lang="zh-CN" altLang="en-US" sz="4400" b="1" dirty="0" smtClean="0">
                <a:ln>
                  <a:solidFill>
                    <a:srgbClr val="00B05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同一天到</a:t>
            </a:r>
            <a:r>
              <a:rPr lang="zh-TW" altLang="en-US" sz="4400" b="1" dirty="0" smtClean="0">
                <a:ln>
                  <a:solidFill>
                    <a:srgbClr val="00B05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台灣</a:t>
            </a:r>
            <a:r>
              <a:rPr lang="zh-CN" altLang="en-US" sz="4400" b="1" dirty="0" smtClean="0">
                <a:ln>
                  <a:solidFill>
                    <a:srgbClr val="00B05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。</a:t>
            </a:r>
            <a:endParaRPr lang="en-US" altLang="zh-CN" sz="4400" b="1" dirty="0" smtClean="0">
              <a:ln w="12700" cmpd="sng">
                <a:solidFill>
                  <a:srgbClr val="E256D1"/>
                </a:solidFill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</p:txBody>
      </p:sp>
      <p:pic>
        <p:nvPicPr>
          <p:cNvPr id="3" name="Picture 2" descr="2010-10-12 柑縣台福教會俞黃碧茹、石淑星姐妹，爾灣台福教會葉志津姐妹到大西協助.jpg"/>
          <p:cNvPicPr>
            <a:picLocks noChangeAspect="1"/>
          </p:cNvPicPr>
          <p:nvPr/>
        </p:nvPicPr>
        <p:blipFill>
          <a:blip r:embed="rId2" cstate="print">
            <a:lum bright="-20000" contrast="20000"/>
          </a:blip>
          <a:stretch>
            <a:fillRect/>
          </a:stretch>
        </p:blipFill>
        <p:spPr>
          <a:xfrm>
            <a:off x="3995936" y="2924944"/>
            <a:ext cx="4896544" cy="3672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0-10-12 PA120062.JPG"/>
          <p:cNvPicPr>
            <a:picLocks noChangeAspect="1"/>
          </p:cNvPicPr>
          <p:nvPr/>
        </p:nvPicPr>
        <p:blipFill>
          <a:blip r:embed="rId3" cstate="print">
            <a:lum bright="-10000" contrast="30000"/>
          </a:blip>
          <a:srcRect l="3765" t="6867" b="10730"/>
          <a:stretch>
            <a:fillRect/>
          </a:stretch>
        </p:blipFill>
        <p:spPr>
          <a:xfrm>
            <a:off x="3184838" y="3031007"/>
            <a:ext cx="5959162" cy="38269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79512" y="0"/>
            <a:ext cx="8712968" cy="7124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ln>
                  <a:solidFill>
                    <a:srgbClr val="00B05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她</a:t>
            </a:r>
            <a:r>
              <a:rPr lang="zh-TW" altLang="en-US" sz="4400" b="1" dirty="0" smtClean="0">
                <a:ln>
                  <a:solidFill>
                    <a:srgbClr val="00B05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邀我與她同行</a:t>
            </a:r>
            <a:r>
              <a:rPr lang="zh-CN" altLang="en-US" sz="4400" b="1" dirty="0" smtClean="0">
                <a:ln>
                  <a:solidFill>
                    <a:srgbClr val="00B05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。</a:t>
            </a:r>
            <a:r>
              <a:rPr lang="zh-TW" altLang="en-US" sz="44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透過她</a:t>
            </a:r>
            <a:r>
              <a:rPr lang="zh-TW" altLang="en-US" sz="44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的安排台湾之行成了</a:t>
            </a:r>
            <a:r>
              <a:rPr lang="zh-CN" altLang="en-US" sz="44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，</a:t>
            </a:r>
            <a:r>
              <a:rPr lang="zh-TW" altLang="en-US" sz="44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了解“台灣鄉村教會</a:t>
            </a:r>
            <a:r>
              <a:rPr lang="zh-CN" altLang="en-US" sz="44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及</a:t>
            </a:r>
            <a:r>
              <a:rPr lang="zh-TW" altLang="en-US" sz="44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體驗鄉村福音傳道之旅”</a:t>
            </a:r>
            <a:r>
              <a:rPr lang="zh-CN" altLang="en-US" sz="44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首先：</a:t>
            </a:r>
            <a:r>
              <a:rPr lang="en-US" sz="44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10/12</a:t>
            </a:r>
            <a:r>
              <a:rPr lang="zh-TW" altLang="en-US" sz="44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到苗栗大西教會</a:t>
            </a:r>
            <a:r>
              <a:rPr lang="en-US" altLang="zh-TW" sz="44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,</a:t>
            </a:r>
            <a:r>
              <a:rPr lang="zh-TW" altLang="en-US" sz="44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李進春牧師來接我們，</a:t>
            </a:r>
            <a:r>
              <a:rPr lang="zh-CN" altLang="en-US" sz="44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走</a:t>
            </a:r>
            <a:r>
              <a:rPr lang="zh-TW" altLang="en-US" sz="44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入</a:t>
            </a:r>
            <a:endParaRPr lang="en-US" altLang="zh-TW" sz="4400" b="1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44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鄉村接近村</a:t>
            </a:r>
            <a:endParaRPr lang="en-US" altLang="zh-TW" sz="4400" b="1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44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民，對我來</a:t>
            </a:r>
            <a:endParaRPr lang="en-US" altLang="zh-TW" sz="4400" b="1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44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說是非常陌</a:t>
            </a:r>
            <a:endParaRPr lang="en-US" altLang="zh-TW" sz="4400" b="1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44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生的，</a:t>
            </a:r>
            <a:r>
              <a:rPr lang="zh-TW" altLang="en-US" sz="4400" b="1" dirty="0" smtClean="0">
                <a:ln>
                  <a:solidFill>
                    <a:srgbClr val="0070C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但是，</a:t>
            </a:r>
            <a:endParaRPr lang="en-US" altLang="zh-TW" sz="4400" b="1" dirty="0" smtClean="0">
              <a:ln>
                <a:solidFill>
                  <a:srgbClr val="0070C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4400" b="1" dirty="0" smtClean="0">
                <a:ln>
                  <a:solidFill>
                    <a:srgbClr val="0070C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見到李牧師後我</a:t>
            </a:r>
            <a:endParaRPr lang="en-US" altLang="zh-TW" sz="4400" b="1" dirty="0" smtClean="0">
              <a:ln>
                <a:solidFill>
                  <a:srgbClr val="0070C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0-10-13 PA120067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rcRect t="17910"/>
          <a:stretch>
            <a:fillRect/>
          </a:stretch>
        </p:blipFill>
        <p:spPr>
          <a:xfrm>
            <a:off x="3384086" y="3212976"/>
            <a:ext cx="5497050" cy="3384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251520" y="0"/>
            <a:ext cx="8640960" cy="7052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ln>
                  <a:solidFill>
                    <a:srgbClr val="0070C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的顧忌全沒了，他把我們接到他們教會，也是他們的家</a:t>
            </a:r>
            <a:r>
              <a:rPr lang="zh-CN" altLang="en-US" sz="4400" b="1" dirty="0" smtClean="0">
                <a:ln>
                  <a:solidFill>
                    <a:srgbClr val="0070C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，</a:t>
            </a:r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一放行李立刻帶我們去探訪</a:t>
            </a:r>
            <a:r>
              <a:rPr lang="zh-CN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。</a:t>
            </a:r>
            <a:r>
              <a:rPr lang="zh-TW" altLang="en-US" sz="4400" b="1" dirty="0" smtClean="0">
                <a:ln>
                  <a:solidFill>
                    <a:srgbClr val="00B05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很愉快非常自然的，探訪完了牧師請我們吃牛肉麵，</a:t>
            </a:r>
            <a:r>
              <a:rPr lang="zh-TW" altLang="en-US" sz="4400" b="1" dirty="0" smtClean="0">
                <a:ln>
                  <a:solidFill>
                    <a:srgbClr val="FF99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回到教會師</a:t>
            </a:r>
            <a:endParaRPr lang="en-US" altLang="zh-TW" sz="4400" b="1" dirty="0" smtClean="0">
              <a:ln>
                <a:solidFill>
                  <a:srgbClr val="FF990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r>
              <a:rPr lang="zh-TW" altLang="en-US" sz="4400" b="1" dirty="0" smtClean="0">
                <a:ln>
                  <a:solidFill>
                    <a:srgbClr val="FF99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母馬上又去</a:t>
            </a:r>
            <a:endParaRPr lang="en-US" altLang="zh-TW" sz="4400" b="1" dirty="0" smtClean="0">
              <a:ln>
                <a:solidFill>
                  <a:srgbClr val="FF990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r>
              <a:rPr lang="zh-TW" altLang="en-US" sz="4400" b="1" dirty="0" smtClean="0">
                <a:ln>
                  <a:solidFill>
                    <a:srgbClr val="FF99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做了一大鍋</a:t>
            </a:r>
            <a:endParaRPr lang="en-US" altLang="zh-TW" sz="4400" b="1" dirty="0" smtClean="0">
              <a:ln>
                <a:solidFill>
                  <a:srgbClr val="FF990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r>
              <a:rPr lang="zh-TW" altLang="en-US" sz="4400" b="1" dirty="0" smtClean="0">
                <a:ln>
                  <a:solidFill>
                    <a:srgbClr val="FF99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吃的，我心</a:t>
            </a:r>
            <a:endParaRPr lang="en-US" altLang="zh-TW" sz="4400" b="1" dirty="0" smtClean="0">
              <a:ln>
                <a:solidFill>
                  <a:srgbClr val="FF990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r>
              <a:rPr lang="zh-TW" altLang="en-US" sz="4400" b="1" dirty="0" smtClean="0">
                <a:ln>
                  <a:solidFill>
                    <a:srgbClr val="FF99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想我們才吃</a:t>
            </a:r>
            <a:endParaRPr lang="en-US" altLang="zh-TW" sz="4400" b="1" dirty="0" smtClean="0">
              <a:ln>
                <a:solidFill>
                  <a:srgbClr val="FF990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r>
              <a:rPr lang="zh-TW" altLang="en-US" sz="4400" b="1" dirty="0" smtClean="0">
                <a:ln>
                  <a:solidFill>
                    <a:srgbClr val="FF99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飽怎麼又煮一</a:t>
            </a:r>
            <a:r>
              <a:rPr lang="en-US" altLang="zh-TW" sz="4400" b="1" dirty="0" smtClean="0">
                <a:ln>
                  <a:solidFill>
                    <a:srgbClr val="FF99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 </a:t>
            </a:r>
            <a:r>
              <a:rPr lang="zh-TW" altLang="en-US" sz="4400" b="1" dirty="0" smtClean="0">
                <a:ln>
                  <a:solidFill>
                    <a:srgbClr val="FF99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大鍋？</a:t>
            </a:r>
            <a:endParaRPr lang="en-US" sz="4400" dirty="0" smtClean="0">
              <a:ln>
                <a:solidFill>
                  <a:srgbClr val="FF990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528" y="260648"/>
            <a:ext cx="856895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4400" b="1" dirty="0" smtClean="0">
                <a:ln>
                  <a:solidFill>
                    <a:srgbClr val="FFFF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原來是為來參加課後輔導的孩子們</a:t>
            </a:r>
            <a:endParaRPr lang="en-US" altLang="zh-TW" sz="4400" b="1" dirty="0" smtClean="0">
              <a:ln>
                <a:solidFill>
                  <a:srgbClr val="FFFF0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just"/>
            <a:r>
              <a:rPr lang="zh-TW" altLang="en-US" sz="4400" b="1" dirty="0" smtClean="0">
                <a:ln>
                  <a:solidFill>
                    <a:srgbClr val="FFFF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預備的</a:t>
            </a:r>
            <a:r>
              <a:rPr lang="zh-CN" altLang="en-US" sz="4400" b="1" dirty="0" smtClean="0">
                <a:ln>
                  <a:solidFill>
                    <a:srgbClr val="FFFF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。</a:t>
            </a:r>
            <a:r>
              <a:rPr lang="zh-TW" altLang="en-US" sz="4400" b="1" dirty="0" smtClean="0">
                <a:ln>
                  <a:solidFill>
                    <a:srgbClr val="FF00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在鄉村的孩子</a:t>
            </a:r>
            <a:r>
              <a:rPr lang="en-US" sz="4400" b="1" dirty="0" smtClean="0">
                <a:ln>
                  <a:solidFill>
                    <a:srgbClr val="FF00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30</a:t>
            </a:r>
            <a:r>
              <a:rPr lang="zh-TW" altLang="en-US" sz="4400" b="1" dirty="0" smtClean="0">
                <a:ln>
                  <a:solidFill>
                    <a:srgbClr val="FF00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～</a:t>
            </a:r>
            <a:r>
              <a:rPr lang="en-US" sz="4400" b="1" dirty="0" smtClean="0">
                <a:ln>
                  <a:solidFill>
                    <a:srgbClr val="FF00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40%</a:t>
            </a:r>
            <a:r>
              <a:rPr lang="zh-TW" altLang="en-US" sz="4400" b="1" dirty="0" smtClean="0">
                <a:ln>
                  <a:solidFill>
                    <a:srgbClr val="FF00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是阿公阿嬤在照顧，或是單親家庭及外籍新娘的</a:t>
            </a:r>
            <a:r>
              <a:rPr lang="zh-CN" altLang="en-US" sz="4400" b="1" dirty="0" smtClean="0">
                <a:ln>
                  <a:solidFill>
                    <a:srgbClr val="FF00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子女</a:t>
            </a:r>
            <a:r>
              <a:rPr lang="zh-TW" altLang="en-US" sz="4400" b="1" dirty="0" smtClean="0">
                <a:ln>
                  <a:solidFill>
                    <a:srgbClr val="FF00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，是關心和教</a:t>
            </a:r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導學習上的弱勢</a:t>
            </a:r>
            <a:endParaRPr lang="en-US" altLang="zh-TW" sz="4400" b="1" dirty="0" smtClean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族群。</a:t>
            </a:r>
            <a:r>
              <a:rPr lang="zh-TW" altLang="en-US" sz="4400" b="1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看到這</a:t>
            </a:r>
            <a:endParaRPr lang="en-US" altLang="zh-TW" sz="4400" b="1" dirty="0" smtClean="0">
              <a:ln w="18415" cmpd="sng">
                <a:solidFill>
                  <a:srgbClr val="FFC0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些學生走進來，</a:t>
            </a:r>
            <a:endParaRPr lang="en-US" altLang="zh-TW" sz="4400" b="1" dirty="0" smtClean="0">
              <a:ln w="18415" cmpd="sng">
                <a:solidFill>
                  <a:srgbClr val="FFC0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他們好像回到</a:t>
            </a:r>
            <a:endParaRPr lang="en-US" altLang="zh-TW" sz="4400" b="1" dirty="0" smtClean="0">
              <a:ln w="18415" cmpd="sng">
                <a:solidFill>
                  <a:srgbClr val="FFC0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自己</a:t>
            </a:r>
            <a:r>
              <a:rPr lang="zh-TW" altLang="en-US" sz="4000" b="1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家一樣，</a:t>
            </a:r>
            <a:endParaRPr lang="en-US" sz="4000" dirty="0">
              <a:ln>
                <a:solidFill>
                  <a:srgbClr val="FF000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 descr="2010-10-12 課後輔導學生們1.jp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tretch>
            <a:fillRect/>
          </a:stretch>
        </p:blipFill>
        <p:spPr>
          <a:xfrm>
            <a:off x="3995936" y="2978950"/>
            <a:ext cx="4932040" cy="3699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8964488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4400" b="1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拿了碗就開始吃起來</a:t>
            </a:r>
            <a:r>
              <a:rPr lang="zh-CN" altLang="en-US" sz="4400" b="1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。</a:t>
            </a:r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牧師、師母就像他們的父母，關心他們肚子餓，關心他們的功課，關心他們的品格</a:t>
            </a:r>
            <a:r>
              <a:rPr lang="zh-CN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信仰等。</a:t>
            </a:r>
            <a:r>
              <a:rPr lang="zh-TW" alt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飯後就上去做功課，我們有人幫忙課輔，</a:t>
            </a:r>
            <a:endParaRPr lang="en-US" altLang="zh-TW" sz="4400" b="1" dirty="0" smtClean="0">
              <a:ln w="18415" cmpd="sng">
                <a:solidFill>
                  <a:srgbClr val="E256D1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或者禱告</a:t>
            </a:r>
            <a:r>
              <a:rPr lang="zh-CN" alt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輔導</a:t>
            </a:r>
            <a:r>
              <a:rPr lang="zh-TW" alt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有</a:t>
            </a:r>
            <a:endParaRPr lang="en-US" altLang="zh-TW" sz="4400" b="1" dirty="0" smtClean="0">
              <a:ln w="18415" cmpd="sng">
                <a:solidFill>
                  <a:srgbClr val="E256D1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需要的人</a:t>
            </a:r>
            <a:r>
              <a:rPr lang="zh-CN" alt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。</a:t>
            </a:r>
            <a:r>
              <a:rPr lang="zh-TW" altLang="en-US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李牧</a:t>
            </a:r>
            <a:endParaRPr lang="en-US" altLang="zh-TW" sz="4400" b="1" dirty="0" smtClean="0">
              <a:ln w="18415" cmpd="sng">
                <a:solidFill>
                  <a:srgbClr val="FF99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師、師母在中學</a:t>
            </a:r>
            <a:endParaRPr lang="en-US" altLang="zh-TW" sz="4400" b="1" dirty="0" smtClean="0">
              <a:ln w="18415" cmpd="sng">
                <a:solidFill>
                  <a:srgbClr val="FF99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教導得勝者課程，</a:t>
            </a:r>
            <a:endParaRPr lang="en-US" altLang="zh-TW" sz="4400" b="1" dirty="0" smtClean="0">
              <a:ln w="18415" cmpd="sng">
                <a:solidFill>
                  <a:srgbClr val="FF99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學校是開放的，</a:t>
            </a:r>
            <a:endParaRPr lang="en-US" sz="4400" b="1" dirty="0">
              <a:ln w="18415" cmpd="sng">
                <a:solidFill>
                  <a:srgbClr val="FFC000"/>
                </a:solidFill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</p:txBody>
      </p:sp>
      <p:pic>
        <p:nvPicPr>
          <p:cNvPr id="7" name="Picture 6" descr="2010-10-12 俞姐妹造就教會青少年在真理上更加明白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3995936" y="2996952"/>
            <a:ext cx="4896544" cy="367240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0-10-12 課後輔導學生們3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rcRect t="16925" b="14283"/>
          <a:stretch>
            <a:fillRect/>
          </a:stretch>
        </p:blipFill>
        <p:spPr>
          <a:xfrm>
            <a:off x="2060620" y="3068960"/>
            <a:ext cx="6865442" cy="35421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79512" y="260648"/>
            <a:ext cx="896448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李牧師他們已經建立了很好的服事管道，只要我們願意去，就可以參與服事。</a:t>
            </a:r>
            <a:r>
              <a:rPr lang="zh-TW" altLang="en-US" sz="4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他們同時也開拓了監獄事工。</a:t>
            </a:r>
            <a:r>
              <a:rPr lang="zh-TW" altLang="en-US" sz="4400" b="1" dirty="0" smtClean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第二天我們參加他們的家庭</a:t>
            </a:r>
            <a:endParaRPr lang="en-US" altLang="zh-TW" sz="4400" b="1" dirty="0" smtClean="0">
              <a:ln w="18415" cmpd="sng">
                <a:solidFill>
                  <a:srgbClr val="0070C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4400" b="1" dirty="0" smtClean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聚會，</a:t>
            </a:r>
            <a:endParaRPr lang="en-US" altLang="zh-TW" sz="4400" b="1" dirty="0" smtClean="0">
              <a:ln w="18415" cmpd="sng">
                <a:solidFill>
                  <a:srgbClr val="0070C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參加姐</a:t>
            </a:r>
            <a:endParaRPr lang="en-US" altLang="zh-TW" sz="4400" b="1" dirty="0" smtClean="0">
              <a:ln w="18415" cmpd="sng">
                <a:solidFill>
                  <a:srgbClr val="E256D1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妹會，</a:t>
            </a:r>
            <a:endParaRPr lang="en-US" altLang="zh-TW" sz="4400" b="1" dirty="0" smtClean="0">
              <a:ln w="18415" cmpd="sng">
                <a:solidFill>
                  <a:srgbClr val="E256D1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門徒訓</a:t>
            </a:r>
            <a:endParaRPr lang="en-US" altLang="zh-TW" sz="4400" b="1" dirty="0" smtClean="0">
              <a:ln w="18415" cmpd="sng">
                <a:solidFill>
                  <a:srgbClr val="E256D1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CN" alt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練</a:t>
            </a:r>
            <a:endParaRPr lang="en-US" sz="4000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LOGGER_PHOTO_ID_5563728654064107570" descr="http://3.bp.blogspot.com/_z1KHQhqPuvk/TTZVu6QnQDI/AAAAAAAAAo8/IGb5i0njzPk/s400/2010-10-13%2BPA120072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l="8139" t="7540"/>
          <a:stretch>
            <a:fillRect/>
          </a:stretch>
        </p:blipFill>
        <p:spPr bwMode="auto">
          <a:xfrm>
            <a:off x="3447594" y="2564904"/>
            <a:ext cx="5696406" cy="4293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9512" y="0"/>
            <a:ext cx="8784976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去探訪</a:t>
            </a:r>
            <a:r>
              <a:rPr lang="en-US" sz="4400" b="1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94</a:t>
            </a:r>
            <a:r>
              <a:rPr lang="zh-TW" altLang="en-US" sz="4400" b="1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歲的獨居老人，</a:t>
            </a:r>
            <a:r>
              <a:rPr lang="zh-TW" alt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結束了</a:t>
            </a:r>
            <a:r>
              <a:rPr lang="zh-CN" alt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，</a:t>
            </a:r>
            <a:r>
              <a:rPr lang="zh-TW" alt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李牧師就送我們去祈禱園。</a:t>
            </a:r>
            <a:r>
              <a:rPr lang="en-US" altLang="zh-TW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 </a:t>
            </a:r>
            <a:r>
              <a:rPr lang="en-US" altLang="zh-TW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 </a:t>
            </a:r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短短的兩天兩夜，看見李牧師師母的服事我很受感動</a:t>
            </a:r>
            <a:r>
              <a:rPr lang="zh-CN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。</a:t>
            </a:r>
            <a:r>
              <a:rPr lang="zh-TW" altLang="en-US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鄉下基督徒的比例非常低</a:t>
            </a:r>
            <a:r>
              <a:rPr lang="zh-CN" altLang="en-US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，</a:t>
            </a:r>
            <a:r>
              <a:rPr lang="zh-TW" altLang="en-US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聽</a:t>
            </a:r>
            <a:endParaRPr lang="en-US" altLang="zh-TW" sz="4400" b="1" dirty="0" smtClean="0">
              <a:ln w="18415" cmpd="sng">
                <a:solidFill>
                  <a:srgbClr val="FF99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說有</a:t>
            </a:r>
            <a:r>
              <a:rPr lang="zh-CN" altLang="en-US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一個</a:t>
            </a:r>
            <a:r>
              <a:rPr lang="zh-TW" altLang="en-US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村</a:t>
            </a:r>
            <a:endParaRPr lang="en-US" altLang="zh-TW" sz="4400" b="1" dirty="0" smtClean="0">
              <a:ln w="18415" cmpd="sng">
                <a:solidFill>
                  <a:srgbClr val="FF99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子</a:t>
            </a:r>
            <a:r>
              <a:rPr lang="zh-CN" altLang="en-US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只</a:t>
            </a:r>
            <a:r>
              <a:rPr lang="zh-TW" altLang="en-US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一個基</a:t>
            </a:r>
            <a:endParaRPr lang="en-US" altLang="zh-TW" sz="4400" b="1" dirty="0" smtClean="0">
              <a:ln w="18415" cmpd="sng">
                <a:solidFill>
                  <a:srgbClr val="FF99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督徒，</a:t>
            </a:r>
            <a:r>
              <a:rPr lang="zh-CN" altLang="en-US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聽了</a:t>
            </a:r>
            <a:endParaRPr lang="en-US" altLang="zh-CN" sz="4400" b="1" dirty="0" smtClean="0">
              <a:ln w="18415" cmpd="sng">
                <a:solidFill>
                  <a:srgbClr val="FF99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內心很有負</a:t>
            </a:r>
            <a:endParaRPr lang="en-US" altLang="zh-TW" sz="4400" b="1" dirty="0" smtClean="0">
              <a:ln w="18415" cmpd="sng">
                <a:solidFill>
                  <a:srgbClr val="FF99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擔。</a:t>
            </a:r>
            <a:endParaRPr lang="en-US" sz="4400" b="1" dirty="0" smtClean="0">
              <a:ln w="18415" cmpd="sng">
                <a:solidFill>
                  <a:srgbClr val="FF99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endParaRPr lang="en-US" altLang="zh-CN" sz="4000" b="1" dirty="0" smtClean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r>
              <a:rPr lang="en-US" altLang="zh-TW" sz="40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                                       </a:t>
            </a:r>
          </a:p>
          <a:p>
            <a:r>
              <a:rPr lang="en-US" altLang="zh-TW" sz="40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pperplate Gothic Bold" pitchFamily="34" charset="0"/>
                <a:ea typeface="DotumChe" pitchFamily="49" charset="-127"/>
              </a:rPr>
              <a:t>                                       </a:t>
            </a:r>
            <a:endParaRPr lang="en-US" sz="4000" b="1" dirty="0" smtClean="0">
              <a:ln w="18415" cmpd="sng">
                <a:solidFill>
                  <a:srgbClr val="FF99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B080129.JPG"/>
          <p:cNvPicPr>
            <a:picLocks noChangeAspect="1"/>
          </p:cNvPicPr>
          <p:nvPr/>
        </p:nvPicPr>
        <p:blipFill>
          <a:blip r:embed="rId2" cstate="print">
            <a:lum bright="-20000" contrast="20000"/>
          </a:blip>
          <a:srcRect l="13846" t="17771" b="6593"/>
          <a:stretch>
            <a:fillRect/>
          </a:stretch>
        </p:blipFill>
        <p:spPr>
          <a:xfrm>
            <a:off x="2952008" y="2780929"/>
            <a:ext cx="6191992" cy="40770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"/>
            <a:ext cx="889248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11/9</a:t>
            </a:r>
            <a:r>
              <a:rPr lang="zh-TW" altLang="en-US" sz="4400" b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～</a:t>
            </a:r>
            <a:r>
              <a:rPr lang="en-US" sz="4400" b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11/14</a:t>
            </a:r>
            <a:r>
              <a:rPr lang="zh-TW" altLang="en-US" sz="4400" b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和淑星</a:t>
            </a:r>
            <a:r>
              <a:rPr lang="zh-CN" altLang="en-US" sz="4400" b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要去</a:t>
            </a:r>
            <a:r>
              <a:rPr lang="zh-TW" altLang="en-US" sz="4400" b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参加</a:t>
            </a:r>
            <a:r>
              <a:rPr lang="zh-CN" altLang="en-US" sz="4400" b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壯年福音</a:t>
            </a:r>
            <a:r>
              <a:rPr lang="zh-TW" altLang="en-US" sz="4400" b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體驗營。</a:t>
            </a:r>
            <a:r>
              <a:rPr lang="zh-TW" alt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到了嘉義，嘉義嘉</a:t>
            </a:r>
            <a:r>
              <a:rPr lang="zh-CN" alt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南</a:t>
            </a:r>
            <a:r>
              <a:rPr lang="zh-TW" alt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台福教會傳道人吳老師來接我們</a:t>
            </a:r>
            <a:r>
              <a:rPr lang="zh-CN" alt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，</a:t>
            </a:r>
            <a:r>
              <a:rPr lang="zh-TW" altLang="en-US" sz="4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熱情的</a:t>
            </a:r>
            <a:r>
              <a:rPr lang="zh-CN" altLang="en-US" sz="4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接待</a:t>
            </a:r>
            <a:r>
              <a:rPr lang="zh-TW" altLang="en-US" sz="4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我們，到他們教會</a:t>
            </a:r>
            <a:r>
              <a:rPr lang="zh-CN" altLang="en-US" sz="4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，</a:t>
            </a:r>
            <a:r>
              <a:rPr lang="zh-TW" altLang="en-US" sz="4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與同工</a:t>
            </a:r>
            <a:r>
              <a:rPr lang="zh-CN" altLang="en-US" sz="4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們</a:t>
            </a:r>
            <a:r>
              <a:rPr lang="zh-TW" altLang="en-US" sz="4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一起用</a:t>
            </a:r>
            <a:endParaRPr lang="en-US" altLang="zh-TW" sz="4400" b="1" dirty="0" smtClean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餐</a:t>
            </a:r>
            <a:r>
              <a:rPr lang="zh-CN" altLang="en-US" sz="4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。</a:t>
            </a:r>
            <a:r>
              <a:rPr lang="zh-CN" altLang="en-US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和</a:t>
            </a:r>
            <a:r>
              <a:rPr lang="zh-TW" altLang="en-US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我們</a:t>
            </a:r>
            <a:endParaRPr lang="en-US" altLang="zh-TW" sz="4400" b="1" dirty="0" smtClean="0">
              <a:ln w="18415" cmpd="sng">
                <a:solidFill>
                  <a:srgbClr val="FF99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分享他們的</a:t>
            </a:r>
            <a:endParaRPr lang="en-US" altLang="zh-TW" sz="4400" b="1" dirty="0" smtClean="0">
              <a:ln w="18415" cmpd="sng">
                <a:solidFill>
                  <a:srgbClr val="FF99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事工</a:t>
            </a:r>
            <a:r>
              <a:rPr lang="zh-CN" altLang="en-US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，</a:t>
            </a:r>
            <a:r>
              <a:rPr lang="zh-TW" altLang="en-US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他們</a:t>
            </a:r>
            <a:endParaRPr lang="en-US" altLang="zh-TW" sz="4400" b="1" dirty="0" smtClean="0">
              <a:ln w="18415" cmpd="sng">
                <a:solidFill>
                  <a:srgbClr val="FF99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CN" altLang="en-US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非常</a:t>
            </a:r>
            <a:r>
              <a:rPr lang="zh-TW" altLang="en-US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需要</a:t>
            </a:r>
            <a:r>
              <a:rPr lang="zh-CN" altLang="en-US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有</a:t>
            </a:r>
            <a:endParaRPr lang="en-US" altLang="zh-CN" sz="4400" b="1" dirty="0" smtClean="0">
              <a:ln w="18415" cmpd="sng">
                <a:solidFill>
                  <a:srgbClr val="FF99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人來參與</a:t>
            </a:r>
            <a:r>
              <a:rPr lang="zh-CN" altLang="en-US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。</a:t>
            </a:r>
            <a:endParaRPr lang="en-US" altLang="zh-TW" sz="4400" b="1" dirty="0" smtClean="0">
              <a:ln w="18415" cmpd="sng">
                <a:solidFill>
                  <a:srgbClr val="00B0F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20072" y="6237312"/>
            <a:ext cx="34683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太保台福教會</a:t>
            </a:r>
            <a:endParaRPr lang="en-U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0"/>
            <a:ext cx="89644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他們的工作和基福鄉福類似</a:t>
            </a:r>
            <a:r>
              <a:rPr lang="zh-CN" alt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DFKai-SB" pitchFamily="65" charset="-120"/>
                <a:ea typeface="DFKai-SB" pitchFamily="65" charset="-120"/>
              </a:rPr>
              <a:t>。盼望</a:t>
            </a:r>
            <a:r>
              <a:rPr lang="zh-TW" alt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DFKai-SB" pitchFamily="65" charset="-120"/>
                <a:ea typeface="DFKai-SB" pitchFamily="65" charset="-120"/>
              </a:rPr>
              <a:t>台福弟兄姐妹同來耕耘</a:t>
            </a:r>
            <a:r>
              <a:rPr lang="zh-CN" alt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DFKai-SB" pitchFamily="65" charset="-120"/>
                <a:ea typeface="DFKai-SB" pitchFamily="65" charset="-120"/>
              </a:rPr>
              <a:t>。</a:t>
            </a:r>
            <a:endParaRPr lang="en-US" altLang="zh-CN" sz="4400" b="1" dirty="0" smtClean="0">
              <a:ln w="24500" cmpd="dbl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r>
              <a:rPr lang="zh-CN" altLang="en-US" sz="4400" b="1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吳老師</a:t>
            </a:r>
            <a:r>
              <a:rPr lang="zh-TW" altLang="en-US" sz="4400" b="1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送我們到與體驗營負責人林</a:t>
            </a:r>
            <a:r>
              <a:rPr lang="zh-CN" altLang="en-US" sz="4400" b="1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博</a:t>
            </a:r>
            <a:r>
              <a:rPr lang="zh-TW" altLang="en-US" sz="4400" b="1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弟兄會面</a:t>
            </a:r>
            <a:r>
              <a:rPr lang="zh-CN" altLang="en-US" sz="4400" b="1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。</a:t>
            </a:r>
            <a:endParaRPr lang="en-US" altLang="zh-TW" sz="4400" b="1" dirty="0" smtClean="0">
              <a:ln w="18415" cmpd="sng">
                <a:solidFill>
                  <a:srgbClr val="00B0F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ctr"/>
            <a:r>
              <a:rPr lang="zh-TW" altLang="en-US" sz="4400" b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參加</a:t>
            </a:r>
            <a:r>
              <a:rPr lang="zh-CN" altLang="en-US" sz="4400" b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五天五夜</a:t>
            </a:r>
            <a:r>
              <a:rPr lang="en-US" altLang="zh-TW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『</a:t>
            </a:r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壯年</a:t>
            </a:r>
            <a:r>
              <a:rPr lang="zh-CN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福音</a:t>
            </a:r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體驗營</a:t>
            </a:r>
            <a:r>
              <a:rPr lang="en-US" altLang="zh-TW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』</a:t>
            </a:r>
          </a:p>
        </p:txBody>
      </p:sp>
      <p:pic>
        <p:nvPicPr>
          <p:cNvPr id="3" name="Picture 2" descr="PB090138.JPG"/>
          <p:cNvPicPr>
            <a:picLocks noChangeAspect="1"/>
          </p:cNvPicPr>
          <p:nvPr/>
        </p:nvPicPr>
        <p:blipFill>
          <a:blip r:embed="rId2" cstate="print">
            <a:lum bright="-20000" contrast="20000"/>
          </a:blip>
          <a:stretch>
            <a:fillRect/>
          </a:stretch>
        </p:blipFill>
        <p:spPr>
          <a:xfrm>
            <a:off x="4716016" y="3537012"/>
            <a:ext cx="4427984" cy="3320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BLOGGER_PHOTO_ID_5563728654010724674" descr="http://4.bp.blogspot.com/_z1KHQhqPuvk/TTZVu6D4sUI/AAAAAAAAApE/3JAsLnDw8b4/s400/%25E4%25BF%259E%25E5%25AA%25BD%25E5%259C%25A8%25E5%25A0%25A4%25E9%2598%25B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-1" y="3541128"/>
            <a:ext cx="4427985" cy="3316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oly Land Trip 2008 718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rcRect l="9401" t="3801" r="2401" b="5901"/>
          <a:stretch>
            <a:fillRect/>
          </a:stretch>
        </p:blipFill>
        <p:spPr>
          <a:xfrm>
            <a:off x="5724128" y="2189604"/>
            <a:ext cx="3419872" cy="46683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4400" b="1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有話對我說：</a:t>
            </a:r>
            <a:r>
              <a:rPr lang="zh-TW" alt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「</a:t>
            </a:r>
            <a:r>
              <a:rPr lang="zh-TW" alt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妳要在那裡等死？</a:t>
            </a:r>
            <a:r>
              <a:rPr lang="zh-TW" alt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」</a:t>
            </a:r>
            <a:endParaRPr lang="en-US" altLang="zh-TW" sz="4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醒來之後默想～，</a:t>
            </a:r>
            <a:r>
              <a:rPr lang="zh-TW" altLang="en-US" sz="4400" b="1" dirty="0" smtClean="0">
                <a:ln w="18415" cmpd="sng">
                  <a:solidFill>
                    <a:srgbClr val="F91B7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生命的主權</a:t>
            </a:r>
            <a:r>
              <a:rPr lang="zh-CN" altLang="en-US" sz="4400" b="1" dirty="0" smtClean="0">
                <a:ln w="18415" cmpd="sng">
                  <a:solidFill>
                    <a:srgbClr val="F91B7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沒有交給主。不依靠</a:t>
            </a:r>
            <a:r>
              <a:rPr lang="zh-TW" altLang="en-US" sz="4400" b="1" dirty="0" smtClean="0">
                <a:ln w="18415" cmpd="sng">
                  <a:solidFill>
                    <a:srgbClr val="F91B7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聖靈的侍奉，</a:t>
            </a:r>
            <a:r>
              <a:rPr lang="zh-TW" alt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只是一種裝飾</a:t>
            </a:r>
            <a:r>
              <a:rPr lang="zh-CN" alt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，外表看起來好看，</a:t>
            </a:r>
            <a:endParaRPr lang="en-US" altLang="zh-CN" sz="4400" b="1" dirty="0" smtClean="0">
              <a:ln w="18415" cmpd="sng">
                <a:solidFill>
                  <a:srgbClr val="E256D1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其實是死的。</a:t>
            </a:r>
            <a:r>
              <a:rPr lang="zh-CN" altLang="en-US" sz="4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主藉</a:t>
            </a:r>
            <a:r>
              <a:rPr lang="zh-TW" altLang="en-US" sz="4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經文</a:t>
            </a:r>
            <a:r>
              <a:rPr lang="zh-CN" altLang="en-US" sz="4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：</a:t>
            </a:r>
            <a:endParaRPr lang="en-US" altLang="zh-CN" sz="4400" b="1" dirty="0" smtClean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彼前</a:t>
            </a:r>
            <a:r>
              <a:rPr 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3</a:t>
            </a:r>
            <a:r>
              <a:rPr lang="zh-TW" alt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：</a:t>
            </a:r>
            <a:r>
              <a:rPr 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15</a:t>
            </a:r>
            <a:r>
              <a:rPr lang="en-US" altLang="zh-TW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【</a:t>
            </a:r>
            <a:r>
              <a:rPr lang="zh-TW" alt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只要</a:t>
            </a:r>
            <a:r>
              <a:rPr lang="zh-CN" alt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心</a:t>
            </a:r>
            <a:endParaRPr lang="en-US" altLang="zh-CN" sz="4400" b="1" dirty="0" smtClean="0">
              <a:ln w="24500" cmpd="dbl">
                <a:solidFill>
                  <a:srgbClr val="FF0000"/>
                </a:solidFill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裡尊主基督為聖。有</a:t>
            </a:r>
            <a:endParaRPr lang="en-US" altLang="zh-TW" sz="4400" b="1" dirty="0" smtClean="0">
              <a:ln w="24500" cmpd="dbl">
                <a:solidFill>
                  <a:srgbClr val="FF0000"/>
                </a:solidFill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人問你們心</a:t>
            </a:r>
            <a:r>
              <a:rPr lang="zh-CN" alt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中</a:t>
            </a:r>
            <a:r>
              <a:rPr lang="zh-TW" alt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盼望的緣</a:t>
            </a:r>
            <a:endParaRPr lang="en-US" altLang="zh-TW" sz="4400" b="1" dirty="0" smtClean="0">
              <a:ln w="24500" cmpd="dbl">
                <a:solidFill>
                  <a:srgbClr val="FF0000"/>
                </a:solidFill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由，就要常作準備，</a:t>
            </a:r>
            <a:r>
              <a:rPr lang="zh-CN" alt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以</a:t>
            </a:r>
            <a:endParaRPr lang="en-US" altLang="zh-CN" sz="4400" b="1" dirty="0" smtClean="0">
              <a:ln w="24500" cmpd="dbl">
                <a:solidFill>
                  <a:srgbClr val="FF0000"/>
                </a:solidFill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溫柔敬畏的心回答各人。</a:t>
            </a:r>
            <a:r>
              <a:rPr lang="en-US" altLang="zh-TW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】</a:t>
            </a:r>
            <a:r>
              <a:rPr lang="zh-CN" altLang="en-US" sz="4400" b="1" spc="50" dirty="0" smtClean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問我：</a:t>
            </a:r>
            <a:endParaRPr lang="en-US" altLang="zh-TW" sz="4400" b="1" dirty="0" smtClean="0">
              <a:ln w="24500" cmpd="dbl">
                <a:solidFill>
                  <a:srgbClr val="FF0000"/>
                </a:solidFill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endParaRPr lang="en-US" altLang="zh-TW" sz="4400" b="1" dirty="0" smtClean="0">
              <a:ln w="18415" cmpd="sng">
                <a:solidFill>
                  <a:srgbClr val="E256D1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10750.JP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tretch>
            <a:fillRect/>
          </a:stretch>
        </p:blipFill>
        <p:spPr>
          <a:xfrm>
            <a:off x="2339752" y="1718810"/>
            <a:ext cx="6564221" cy="49231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79512" y="188640"/>
            <a:ext cx="8964488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走在嘉義縣東石鄉海灣堤岸的情景，夕陽下一邊是海，一邊是村莊，夕陽西斜</a:t>
            </a:r>
            <a:endParaRPr lang="en-US" altLang="zh-TW" sz="4400" b="1" dirty="0" smtClean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彼此交</a:t>
            </a:r>
            <a:endParaRPr lang="en-US" altLang="zh-TW" sz="4400" b="1" dirty="0" smtClean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相輝映</a:t>
            </a:r>
            <a:endParaRPr lang="en-US" altLang="zh-TW" sz="4400" b="1" dirty="0" smtClean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真有說</a:t>
            </a:r>
            <a:endParaRPr lang="en-US" altLang="zh-TW" sz="4400" b="1" dirty="0" smtClean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不出的</a:t>
            </a:r>
            <a:endParaRPr lang="en-US" altLang="zh-TW" sz="4400" b="1" dirty="0" smtClean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美。</a:t>
            </a:r>
            <a:r>
              <a:rPr lang="zh-TW" altLang="en-US" sz="3600" b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堤</a:t>
            </a:r>
            <a:endParaRPr lang="en-US" altLang="zh-TW" sz="3600" b="1" dirty="0" smtClean="0">
              <a:ln w="18415" cmpd="sng">
                <a:solidFill>
                  <a:srgbClr val="00B0F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zh-TW" altLang="en-US" sz="3600" b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岸兩旁一</a:t>
            </a:r>
            <a:endParaRPr lang="en-US" altLang="zh-TW" sz="3600" b="1" dirty="0" smtClean="0">
              <a:ln w="18415" cmpd="sng">
                <a:solidFill>
                  <a:srgbClr val="00B0F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zh-TW" altLang="en-US" sz="3600" b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堆一堆的蚵仔殼。一陣陣</a:t>
            </a:r>
            <a:r>
              <a:rPr lang="zh-CN" altLang="en-US" sz="3600" b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清爽</a:t>
            </a:r>
            <a:r>
              <a:rPr lang="zh-TW" altLang="en-US" sz="3600" b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海風吹來</a:t>
            </a:r>
            <a:r>
              <a:rPr lang="en-US" altLang="zh-TW" sz="3600" b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…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89644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4400" b="1" spc="50" dirty="0" smtClean="0">
                <a:ln w="12700" cmpd="sng">
                  <a:solidFill>
                    <a:srgbClr val="ED5511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壯年體驗營中，我是唯一的年長者</a:t>
            </a:r>
            <a:r>
              <a:rPr lang="en-US" altLang="zh-TW" sz="4400" b="1" spc="50" dirty="0" smtClean="0">
                <a:ln w="12700" cmpd="sng">
                  <a:solidFill>
                    <a:srgbClr val="ED5511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,</a:t>
            </a:r>
            <a:r>
              <a:rPr lang="zh-TW" altLang="en-US" sz="4400" b="1" spc="50" dirty="0" smtClean="0">
                <a:ln w="12700" cmpd="sng">
                  <a:solidFill>
                    <a:srgbClr val="ED5511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但是感謝神，祂仍賜給我這次的機會來參與</a:t>
            </a:r>
            <a:r>
              <a:rPr lang="zh-CN" altLang="en-US" sz="4400" b="1" spc="50" dirty="0" smtClean="0">
                <a:ln w="12700" cmpd="sng">
                  <a:solidFill>
                    <a:srgbClr val="ED5511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。</a:t>
            </a:r>
            <a:r>
              <a:rPr lang="zh-TW" alt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我看到鄉村</a:t>
            </a:r>
            <a:r>
              <a:rPr lang="zh-CN" alt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孩子</a:t>
            </a:r>
            <a:r>
              <a:rPr lang="zh-TW" alt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老人</a:t>
            </a:r>
            <a:r>
              <a:rPr lang="zh-CN" alt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居</a:t>
            </a:r>
            <a:r>
              <a:rPr lang="zh-TW" alt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多，</a:t>
            </a:r>
            <a:r>
              <a:rPr lang="zh-CN" alt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年老的</a:t>
            </a:r>
            <a:r>
              <a:rPr lang="zh-TW" alt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仍殷勤的工作</a:t>
            </a:r>
            <a:r>
              <a:rPr lang="zh-CN" altLang="en-US" sz="4400" b="1" dirty="0" smtClean="0">
                <a:ln w="18415" cmpd="sng">
                  <a:solidFill>
                    <a:srgbClr val="E256D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。</a:t>
            </a:r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堤岸邊看到挖蚵仔的，他們</a:t>
            </a:r>
            <a:r>
              <a:rPr lang="zh-CN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有時候</a:t>
            </a:r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清晨三、四點就要起來工作。</a:t>
            </a:r>
            <a:endParaRPr lang="en-US" sz="4400" b="1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</p:txBody>
      </p:sp>
      <p:pic>
        <p:nvPicPr>
          <p:cNvPr id="3" name="BLOGGER_PHOTO_ID_5563728658687522818" descr="http://3.bp.blogspot.com/_z1KHQhqPuvk/TTZVvLe6-AI/AAAAAAAAApM/nepjZObm9jg/s400/%25E4%25BF%259E%25E5%25AA%25BD%25E8%2588%2587%25E5%2589%259D%25E8%259A%25B5%25E4%25BB%2594%25E8%2580%258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0" y="3887870"/>
            <a:ext cx="4139952" cy="3102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2010-11-09(004940).jpg"/>
          <p:cNvPicPr>
            <a:picLocks noChangeAspect="1"/>
          </p:cNvPicPr>
          <p:nvPr/>
        </p:nvPicPr>
        <p:blipFill>
          <a:blip r:embed="rId4" cstate="print">
            <a:lum bright="-20000" contrast="20000"/>
          </a:blip>
          <a:srcRect t="10500"/>
          <a:stretch>
            <a:fillRect/>
          </a:stretch>
        </p:blipFill>
        <p:spPr>
          <a:xfrm>
            <a:off x="3334065" y="3933056"/>
            <a:ext cx="5809935" cy="292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B090171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tretch>
            <a:fillRect/>
          </a:stretch>
        </p:blipFill>
        <p:spPr>
          <a:xfrm>
            <a:off x="3923928" y="2942947"/>
            <a:ext cx="5220072" cy="3915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889248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4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在</a:t>
            </a:r>
            <a:r>
              <a:rPr lang="zh-TW" altLang="en-US" sz="4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鹿草鄉</a:t>
            </a:r>
            <a:r>
              <a:rPr lang="zh-CN" altLang="en-US" sz="4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，</a:t>
            </a:r>
            <a:r>
              <a:rPr lang="zh-TW" altLang="en-US" sz="4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挨家探訪的</a:t>
            </a:r>
            <a:r>
              <a:rPr lang="zh-CN" altLang="en-US" sz="4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中</a:t>
            </a:r>
            <a:r>
              <a:rPr lang="zh-TW" altLang="en-US" sz="4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，</a:t>
            </a:r>
            <a:r>
              <a:rPr lang="zh-CN" altLang="en-US" sz="4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也</a:t>
            </a:r>
            <a:r>
              <a:rPr lang="zh-TW" altLang="en-US" sz="4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看見耕地種田的</a:t>
            </a:r>
            <a:r>
              <a:rPr lang="zh-CN" altLang="en-US" sz="4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年長者</a:t>
            </a:r>
            <a:r>
              <a:rPr lang="zh-TW" altLang="en-US" sz="4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，</a:t>
            </a:r>
            <a:r>
              <a:rPr lang="zh-TW" altLang="en-US" sz="4400" b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他們的收入不多，但在民間信仰的拜拜上卻大事鋪張～。</a:t>
            </a:r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這讓我感慨～！</a:t>
            </a:r>
            <a:r>
              <a:rPr lang="zh-TW" altLang="en-US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我們探訪幾個鄉福的教會，</a:t>
            </a:r>
            <a:r>
              <a:rPr lang="zh-TW" altLang="en-US" sz="4400" b="1" dirty="0" smtClean="0">
                <a:ln w="18415" cmpd="sng">
                  <a:solidFill>
                    <a:srgbClr val="6600C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教會做法因人而異有所不同；</a:t>
            </a:r>
            <a:endParaRPr lang="en-US" altLang="zh-TW" sz="4400" b="1" dirty="0" smtClean="0">
              <a:ln w="18415" cmpd="sng">
                <a:solidFill>
                  <a:srgbClr val="6600CC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 w="18415" cmpd="sng">
                  <a:solidFill>
                    <a:srgbClr val="6600C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譬如灣內教會，</a:t>
            </a:r>
            <a:endParaRPr lang="en-US" altLang="zh-TW" sz="4400" b="1" dirty="0" smtClean="0">
              <a:ln w="18415" cmpd="sng">
                <a:solidFill>
                  <a:srgbClr val="6600CC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 w="18415" cmpd="sng">
                  <a:solidFill>
                    <a:srgbClr val="6600C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由國外的弟兄</a:t>
            </a:r>
            <a:endParaRPr lang="en-US" altLang="zh-TW" sz="4400" b="1" dirty="0" smtClean="0">
              <a:ln w="18415" cmpd="sng">
                <a:solidFill>
                  <a:srgbClr val="6600CC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 w="18415" cmpd="sng">
                  <a:solidFill>
                    <a:srgbClr val="6600C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姐妹輪流一兩</a:t>
            </a:r>
            <a:endParaRPr lang="en-US" altLang="zh-TW" sz="4400" b="1" dirty="0" smtClean="0">
              <a:ln w="18415" cmpd="sng">
                <a:solidFill>
                  <a:srgbClr val="6600CC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 w="18415" cmpd="sng">
                  <a:solidFill>
                    <a:srgbClr val="6600C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個月，或更長時間，來替換服事。</a:t>
            </a:r>
            <a:endParaRPr lang="en-US" altLang="zh-TW" sz="4400" b="1" dirty="0" smtClean="0">
              <a:ln w="18415" cmpd="sng">
                <a:solidFill>
                  <a:srgbClr val="6600CC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36004" y="573325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i="1" dirty="0" smtClean="0"/>
              <a:t>灣內教會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IMG2409.JPG"/>
          <p:cNvPicPr>
            <a:picLocks noChangeAspect="1"/>
          </p:cNvPicPr>
          <p:nvPr/>
        </p:nvPicPr>
        <p:blipFill>
          <a:blip r:embed="rId2" cstate="print">
            <a:lum bright="-20000" contrast="20000"/>
          </a:blip>
          <a:srcRect t="22874"/>
          <a:stretch>
            <a:fillRect/>
          </a:stretch>
        </p:blipFill>
        <p:spPr>
          <a:xfrm>
            <a:off x="3491880" y="3588535"/>
            <a:ext cx="5652120" cy="3269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79512" y="0"/>
            <a:ext cx="8964488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4400" b="1" dirty="0" smtClean="0">
                <a:ln>
                  <a:solidFill>
                    <a:srgbClr val="FFC0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大碑教會韓國牧師在這裡九年</a:t>
            </a:r>
            <a:r>
              <a:rPr lang="zh-CN" altLang="en-US" sz="4400" b="1" dirty="0" smtClean="0">
                <a:ln>
                  <a:solidFill>
                    <a:srgbClr val="FFC0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。</a:t>
            </a:r>
            <a:r>
              <a:rPr lang="zh-TW" altLang="en-US" sz="4400" b="1" dirty="0" smtClean="0">
                <a:ln>
                  <a:solidFill>
                    <a:srgbClr val="00B0F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溝教會楊姐妹帶領幾位女傳道服事。</a:t>
            </a:r>
            <a:r>
              <a:rPr lang="zh-TW" altLang="en-US" sz="4400" b="1" dirty="0" smtClean="0">
                <a:ln>
                  <a:solidFill>
                    <a:srgbClr val="E256D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鹿草教會一位女傳道，由鄉福協助開創。</a:t>
            </a:r>
            <a:r>
              <a:rPr lang="zh-TW" altLang="en-US" sz="4400" b="1" dirty="0" smtClean="0">
                <a:ln>
                  <a:solidFill>
                    <a:srgbClr val="FF00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東石教會</a:t>
            </a:r>
            <a:r>
              <a:rPr lang="en-US" altLang="zh-TW" sz="4400" b="1" dirty="0" smtClean="0">
                <a:ln>
                  <a:solidFill>
                    <a:srgbClr val="FF00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...</a:t>
            </a:r>
            <a:r>
              <a:rPr lang="zh-TW" altLang="en-US" sz="4400" b="1" dirty="0" smtClean="0">
                <a:ln>
                  <a:solidFill>
                    <a:srgbClr val="FF000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。雖然不同，但是都同樣做學生課後輔導為主，</a:t>
            </a:r>
            <a:r>
              <a:rPr lang="zh-TW" altLang="en-US" sz="4400" b="1" dirty="0" smtClean="0">
                <a:ln>
                  <a:solidFill>
                    <a:srgbClr val="00B05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以下一代的品</a:t>
            </a:r>
            <a:endParaRPr lang="en-US" altLang="zh-TW" sz="4400" b="1" dirty="0" smtClean="0">
              <a:ln>
                <a:solidFill>
                  <a:srgbClr val="00B05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>
                  <a:solidFill>
                    <a:srgbClr val="00B05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格教育，啓</a:t>
            </a:r>
            <a:endParaRPr lang="en-US" altLang="zh-TW" sz="4400" b="1" dirty="0" smtClean="0">
              <a:ln>
                <a:solidFill>
                  <a:srgbClr val="00B05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>
                  <a:solidFill>
                    <a:srgbClr val="00B05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發知識</a:t>
            </a:r>
            <a:r>
              <a:rPr lang="zh-CN" altLang="en-US" sz="4400" b="1" dirty="0" smtClean="0">
                <a:ln>
                  <a:solidFill>
                    <a:srgbClr val="00B05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，</a:t>
            </a:r>
            <a:r>
              <a:rPr lang="zh-TW" altLang="en-US" sz="4400" b="1" dirty="0" smtClean="0">
                <a:ln>
                  <a:solidFill>
                    <a:srgbClr val="00B05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智</a:t>
            </a:r>
            <a:endParaRPr lang="en-US" altLang="zh-TW" sz="4400" b="1" dirty="0" smtClean="0">
              <a:ln>
                <a:solidFill>
                  <a:srgbClr val="00B05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>
                  <a:solidFill>
                    <a:srgbClr val="00B05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能</a:t>
            </a:r>
            <a:r>
              <a:rPr lang="zh-CN" altLang="en-US" sz="4400" b="1" dirty="0" smtClean="0">
                <a:ln>
                  <a:solidFill>
                    <a:srgbClr val="00B05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，引領他</a:t>
            </a:r>
            <a:endParaRPr lang="en-US" altLang="zh-CN" sz="4400" b="1" dirty="0" smtClean="0">
              <a:ln>
                <a:solidFill>
                  <a:srgbClr val="00B05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CN" altLang="en-US" sz="4400" b="1" dirty="0" smtClean="0">
                <a:ln>
                  <a:solidFill>
                    <a:srgbClr val="00B050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們認識耶穌。</a:t>
            </a:r>
            <a:endParaRPr lang="en-US" sz="4400" dirty="0">
              <a:ln w="12700" cmpd="sng">
                <a:solidFill>
                  <a:srgbClr val="00B050"/>
                </a:solidFill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090178.JPG"/>
          <p:cNvPicPr>
            <a:picLocks noChangeAspect="1"/>
          </p:cNvPicPr>
          <p:nvPr/>
        </p:nvPicPr>
        <p:blipFill>
          <a:blip r:embed="rId2" cstate="print">
            <a:lum bright="-20000" contrast="20000"/>
          </a:blip>
          <a:srcRect l="26291" r="28926" b="23072"/>
          <a:stretch>
            <a:fillRect/>
          </a:stretch>
        </p:blipFill>
        <p:spPr>
          <a:xfrm>
            <a:off x="5471592" y="2126636"/>
            <a:ext cx="3672408" cy="4731364"/>
          </a:xfrm>
          <a:prstGeom prst="rect">
            <a:avLst/>
          </a:prstGeom>
        </p:spPr>
      </p:pic>
      <p:pic>
        <p:nvPicPr>
          <p:cNvPr id="5" name="Picture 4" descr="P1010568.JPG"/>
          <p:cNvPicPr>
            <a:picLocks noChangeAspect="1"/>
          </p:cNvPicPr>
          <p:nvPr/>
        </p:nvPicPr>
        <p:blipFill>
          <a:blip r:embed="rId3" cstate="print">
            <a:lum bright="-10000" contrast="10000"/>
          </a:blip>
          <a:stretch>
            <a:fillRect/>
          </a:stretch>
        </p:blipFill>
        <p:spPr>
          <a:xfrm>
            <a:off x="0" y="0"/>
            <a:ext cx="4389120" cy="3291840"/>
          </a:xfrm>
          <a:prstGeom prst="rect">
            <a:avLst/>
          </a:prstGeom>
        </p:spPr>
      </p:pic>
      <p:pic>
        <p:nvPicPr>
          <p:cNvPr id="7" name="Picture 6" descr="P1010638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0" y="3566160"/>
            <a:ext cx="4389120" cy="3291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55976" y="0"/>
            <a:ext cx="47880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弟兄姐妹憑著信心</a:t>
            </a:r>
            <a:r>
              <a:rPr lang="en-US" altLang="zh-CN" sz="44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,</a:t>
            </a:r>
            <a:r>
              <a:rPr lang="zh-TW" altLang="en-US" sz="44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用</a:t>
            </a:r>
            <a:r>
              <a:rPr lang="zh-CN" altLang="en-US" sz="44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基督的</a:t>
            </a:r>
            <a:r>
              <a:rPr lang="zh-TW" altLang="en-US" sz="44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愛</a:t>
            </a:r>
            <a:r>
              <a:rPr lang="en-US" altLang="zh-TW" sz="44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,</a:t>
            </a:r>
            <a:r>
              <a:rPr lang="zh-TW" altLang="en-US" sz="4400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來改變鄉村的體質。</a:t>
            </a:r>
            <a:endParaRPr lang="en-US" sz="4400" b="1" spc="50" dirty="0">
              <a:ln w="12700" cmpd="sng">
                <a:solidFill>
                  <a:srgbClr val="FF0000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7984" y="2703016"/>
            <a:ext cx="9361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2400" b="1" i="1" dirty="0" smtClean="0"/>
          </a:p>
          <a:p>
            <a:r>
              <a:rPr lang="zh-TW" altLang="en-US" sz="2400" b="1" i="1" dirty="0" smtClean="0">
                <a:ln>
                  <a:solidFill>
                    <a:srgbClr val="FF0000"/>
                  </a:solidFill>
                </a:ln>
              </a:rPr>
              <a:t>過溝教會</a:t>
            </a:r>
            <a:endParaRPr lang="en-US" altLang="zh-TW" sz="2400" b="1" i="1" dirty="0" smtClean="0">
              <a:ln>
                <a:solidFill>
                  <a:srgbClr val="FF0000"/>
                </a:solidFill>
              </a:ln>
            </a:endParaRPr>
          </a:p>
          <a:p>
            <a:endParaRPr lang="en-US" sz="2400" b="1" i="1" dirty="0" smtClean="0"/>
          </a:p>
          <a:p>
            <a:endParaRPr lang="en-US" sz="2400" b="1" i="1" dirty="0" smtClean="0"/>
          </a:p>
          <a:p>
            <a:r>
              <a:rPr lang="zh-TW" altLang="en-US" sz="2400" b="1" i="1" dirty="0" smtClean="0">
                <a:ln>
                  <a:solidFill>
                    <a:srgbClr val="FFFF00"/>
                  </a:solidFill>
                </a:ln>
              </a:rPr>
              <a:t>大碑教會</a:t>
            </a:r>
            <a:endParaRPr lang="en-US" altLang="zh-TW" sz="2400" b="1" i="1" dirty="0" smtClean="0">
              <a:ln>
                <a:solidFill>
                  <a:srgbClr val="FFFF00"/>
                </a:solidFill>
              </a:ln>
            </a:endParaRPr>
          </a:p>
          <a:p>
            <a:endParaRPr lang="en-US" sz="2400" b="1" i="1" dirty="0" smtClean="0"/>
          </a:p>
          <a:p>
            <a:endParaRPr lang="en-US" altLang="zh-TW" sz="2400" b="1" i="1" dirty="0" smtClean="0"/>
          </a:p>
          <a:p>
            <a:r>
              <a:rPr lang="zh-TW" altLang="en-US" sz="2400" b="1" i="1" dirty="0" smtClean="0">
                <a:ln>
                  <a:solidFill>
                    <a:srgbClr val="00B0F0"/>
                  </a:solidFill>
                </a:ln>
              </a:rPr>
              <a:t>鹿草教會</a:t>
            </a:r>
            <a:endParaRPr lang="en-US" sz="2400" dirty="0">
              <a:ln>
                <a:solidFill>
                  <a:srgbClr val="00B0F0"/>
                </a:solidFill>
              </a:ln>
            </a:endParaRPr>
          </a:p>
        </p:txBody>
      </p:sp>
      <p:sp>
        <p:nvSpPr>
          <p:cNvPr id="10" name="Left Arrow 9"/>
          <p:cNvSpPr/>
          <p:nvPr/>
        </p:nvSpPr>
        <p:spPr>
          <a:xfrm>
            <a:off x="4355976" y="2924944"/>
            <a:ext cx="360040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5076056" y="4365104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Left Arrow 11"/>
          <p:cNvSpPr/>
          <p:nvPr/>
        </p:nvSpPr>
        <p:spPr>
          <a:xfrm>
            <a:off x="4355976" y="5805264"/>
            <a:ext cx="504056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B0F0"/>
                </a:solidFill>
              </a:ln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889248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4400" b="1" dirty="0" smtClean="0">
                <a:ln w="24500" cmpd="dbl">
                  <a:solidFill>
                    <a:srgbClr val="FFFF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走</a:t>
            </a:r>
            <a:r>
              <a:rPr lang="zh-TW" altLang="en-US" sz="4400" b="1" dirty="0" smtClean="0">
                <a:ln w="24500" cmpd="dbl">
                  <a:solidFill>
                    <a:srgbClr val="FFFF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在路上，大小的廟宇到處可見；</a:t>
            </a:r>
            <a:r>
              <a:rPr lang="zh-TW" alt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當我走到一個地方時，看見有</a:t>
            </a:r>
            <a:r>
              <a:rPr lang="zh-CN" alt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幾</a:t>
            </a:r>
            <a:r>
              <a:rPr lang="zh-TW" alt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個老年人坐在一起喝茶聊天，當時我心裏面有一個聲音說：</a:t>
            </a:r>
            <a:r>
              <a:rPr lang="zh-TW" alt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「</a:t>
            </a:r>
            <a:r>
              <a:rPr lang="zh-TW" altLang="en-US" sz="4400" b="1" dirty="0" smtClean="0">
                <a:ln w="18415" cmpd="sng">
                  <a:solidFill>
                    <a:srgbClr val="6600CC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他們需要福音！</a:t>
            </a:r>
            <a:r>
              <a:rPr lang="zh-TW" alt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」</a:t>
            </a:r>
            <a:r>
              <a:rPr lang="zh-TW" altLang="en-US" sz="4400" b="1" dirty="0" smtClean="0">
                <a:ln w="24500" cmpd="dbl">
                  <a:solidFill>
                    <a:srgbClr val="00B0F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主啊！是的！但是我不知道如何去接近他們，自己年齡大了，來這裡居住怕不方便。</a:t>
            </a:r>
            <a:r>
              <a:rPr lang="zh-TW" altLang="en-US" sz="4400" b="1" dirty="0" smtClean="0">
                <a:ln w="18415" cmpd="sng">
                  <a:solidFill>
                    <a:srgbClr val="F707B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韓國牧師的話</a:t>
            </a:r>
            <a:r>
              <a:rPr lang="zh-CN" altLang="en-US" sz="4400" b="1" dirty="0" smtClean="0">
                <a:ln w="18415" cmpd="sng">
                  <a:solidFill>
                    <a:srgbClr val="F707B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：</a:t>
            </a:r>
            <a:r>
              <a:rPr lang="en-US" altLang="zh-CN" sz="4400" b="1" dirty="0" smtClean="0">
                <a:ln w="18415" cmpd="sng">
                  <a:solidFill>
                    <a:srgbClr val="F707B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【</a:t>
            </a:r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我願意天天為主活嗎？</a:t>
            </a:r>
            <a:r>
              <a:rPr lang="zh-TW" altLang="en-US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 </a:t>
            </a:r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我願意天天為主死嗎？在困難當中存著喜樂的心</a:t>
            </a:r>
            <a:r>
              <a:rPr lang="zh-CN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！</a:t>
            </a:r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等候神的應許嗎？</a:t>
            </a:r>
            <a:r>
              <a:rPr lang="en-US" altLang="zh-CN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】</a:t>
            </a:r>
            <a:endParaRPr lang="en-US" sz="4400" b="1" dirty="0">
              <a:ln w="24500" cmpd="dbl">
                <a:solidFill>
                  <a:srgbClr val="00B05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B030027.JPG"/>
          <p:cNvPicPr>
            <a:picLocks noChangeAspect="1"/>
          </p:cNvPicPr>
          <p:nvPr/>
        </p:nvPicPr>
        <p:blipFill>
          <a:blip r:embed="rId2" cstate="print">
            <a:lum bright="-20000" contrast="20000"/>
          </a:blip>
          <a:srcRect r="6390"/>
          <a:stretch>
            <a:fillRect/>
          </a:stretch>
        </p:blipFill>
        <p:spPr>
          <a:xfrm>
            <a:off x="4860032" y="3425718"/>
            <a:ext cx="4283968" cy="34322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主啊！幫助我，保守我，帶領我，單單仰望創始成終的主，勇敢的跟祢走。阿們！</a:t>
            </a:r>
            <a:endParaRPr lang="en-US" altLang="zh-TW" sz="4400" b="1" dirty="0" smtClean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詩</a:t>
            </a:r>
            <a:r>
              <a:rPr lang="en-US" sz="4400" b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131:1.</a:t>
            </a:r>
            <a:r>
              <a:rPr lang="en-US" altLang="zh-CN" sz="4400" b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【</a:t>
            </a:r>
            <a:r>
              <a:rPr lang="zh-TW" altLang="en-US" sz="4400" b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耶和華阿，我的心不狂傲，我的眼不高大。重大和測不透的事，我也不敢行。</a:t>
            </a:r>
            <a:r>
              <a:rPr lang="en-US" altLang="zh-CN" sz="4400" b="1" dirty="0" smtClean="0">
                <a:ln w="18415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】</a:t>
            </a:r>
            <a:endParaRPr lang="en-US" altLang="zh-TW" sz="4400" b="1" dirty="0" smtClean="0">
              <a:ln w="18415" cmpd="sng">
                <a:solidFill>
                  <a:srgbClr val="00B0F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en-US" altLang="zh-TW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2.</a:t>
            </a:r>
            <a:r>
              <a:rPr lang="en-US" altLang="zh-CN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【</a:t>
            </a:r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我的心平穩安靜、</a:t>
            </a:r>
            <a:endParaRPr lang="en-US" altLang="zh-TW" sz="4400" b="1" dirty="0" smtClean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好像斷過奶的孩子在</a:t>
            </a:r>
            <a:endParaRPr lang="en-US" altLang="zh-TW" sz="4400" b="1" dirty="0" smtClean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他母親的懷中．我的心</a:t>
            </a:r>
            <a:endParaRPr lang="en-US" altLang="zh-TW" sz="4400" b="1" dirty="0" smtClean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在我裡面真像</a:t>
            </a:r>
            <a:r>
              <a:rPr lang="en-US" altLang="zh-TW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 </a:t>
            </a:r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斷過奶的孩子</a:t>
            </a:r>
            <a:r>
              <a:rPr lang="zh-CN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。</a:t>
            </a:r>
            <a:r>
              <a:rPr lang="en-US" altLang="zh-CN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】</a:t>
            </a:r>
            <a:endParaRPr lang="en-US" altLang="zh-TW" sz="4400" b="1" dirty="0" smtClean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endParaRPr lang="en-US" sz="3200" b="1" dirty="0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8304" y="6396335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後慈湖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Autofit/>
          </a:bodyPr>
          <a:lstStyle/>
          <a:p>
            <a:pPr algn="ctr"/>
            <a:r>
              <a:rPr lang="en-US" altLang="zh-TW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DFKai-SB" pitchFamily="65" charset="-120"/>
                <a:ea typeface="DFKai-SB" pitchFamily="65" charset="-120"/>
              </a:rPr>
              <a:t>3/</a:t>
            </a:r>
            <a:r>
              <a:rPr lang="en-US" altLang="zh-CN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DFKai-SB" pitchFamily="65" charset="-120"/>
                <a:ea typeface="DFKai-SB" pitchFamily="65" charset="-120"/>
              </a:rPr>
              <a:t>9/11--5/9</a:t>
            </a:r>
            <a:r>
              <a:rPr lang="en-US" altLang="zh-TW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DFKai-SB" pitchFamily="65" charset="-120"/>
                <a:ea typeface="DFKai-SB" pitchFamily="65" charset="-120"/>
              </a:rPr>
              <a:t>/11</a:t>
            </a:r>
            <a:r>
              <a:rPr lang="zh-CN" altLang="en-US" b="1" spc="50" dirty="0" smtClean="0">
                <a:ln w="12700" cmpd="sng">
                  <a:solidFill>
                    <a:srgbClr val="FF0000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DFKai-SB" pitchFamily="65" charset="-120"/>
                <a:ea typeface="DFKai-SB" pitchFamily="65" charset="-120"/>
              </a:rPr>
              <a:t>踏上台灣短宣之路</a:t>
            </a:r>
            <a:endParaRPr lang="en-US" b="1" spc="50" dirty="0">
              <a:ln w="12700" cmpd="sng">
                <a:solidFill>
                  <a:srgbClr val="FF0000"/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DFKai-SB" pitchFamily="65" charset="-120"/>
              <a:ea typeface="DFKai-SB" pitchFamily="65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980728"/>
            <a:ext cx="871296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spc="50" dirty="0" smtClean="0">
                <a:ln w="12700" cmpd="sng">
                  <a:solidFill>
                    <a:srgbClr val="00B0F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1.</a:t>
            </a:r>
            <a:r>
              <a:rPr lang="zh-CN" altLang="en-US" sz="4400" b="1" spc="50" dirty="0" smtClean="0">
                <a:ln w="12700" cmpd="sng">
                  <a:solidFill>
                    <a:srgbClr val="00B0F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宣教的負擔：  </a:t>
            </a:r>
            <a:r>
              <a:rPr lang="en-US" altLang="zh-CN" sz="4400" b="1" dirty="0" smtClean="0">
                <a:ln w="24500" cmpd="dbl">
                  <a:solidFill>
                    <a:srgbClr val="FFFF00"/>
                  </a:solidFill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2.</a:t>
            </a:r>
            <a:r>
              <a:rPr lang="zh-CN" altLang="en-US" sz="4400" b="1" dirty="0" smtClean="0">
                <a:ln w="24500" cmpd="dbl">
                  <a:solidFill>
                    <a:srgbClr val="FFFF00"/>
                  </a:solidFill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聖靈的提醒</a:t>
            </a:r>
            <a:r>
              <a:rPr lang="en-US" altLang="zh-CN" sz="4400" b="1" dirty="0" smtClean="0">
                <a:ln w="24500" cmpd="dbl">
                  <a:solidFill>
                    <a:srgbClr val="FFFF00"/>
                  </a:solidFill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:</a:t>
            </a:r>
          </a:p>
          <a:p>
            <a:r>
              <a:rPr lang="en-US" altLang="zh-CN" sz="4400" b="1" dirty="0" smtClean="0">
                <a:ln w="24500" cmpd="dbl">
                  <a:solidFill>
                    <a:srgbClr val="FF33CC"/>
                  </a:solidFill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3.</a:t>
            </a:r>
            <a:r>
              <a:rPr lang="zh-CN" altLang="en-US" sz="4400" b="1" dirty="0" smtClean="0">
                <a:ln w="24500" cmpd="dbl">
                  <a:solidFill>
                    <a:srgbClr val="FF33CC"/>
                  </a:solidFill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牧師的安排：  </a:t>
            </a:r>
            <a:r>
              <a:rPr lang="en-US" altLang="zh-CN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4.</a:t>
            </a:r>
            <a:r>
              <a:rPr lang="zh-CN" alt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牧師的提醒：</a:t>
            </a:r>
            <a:endParaRPr lang="en-US" altLang="zh-CN" sz="4400" b="1" dirty="0" smtClean="0">
              <a:ln w="24500" cmpd="dbl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endParaRPr lang="en-US" sz="3600" dirty="0">
              <a:ln w="24500" cmpd="dbl">
                <a:solidFill>
                  <a:srgbClr val="FF33CC"/>
                </a:solidFill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</p:txBody>
      </p:sp>
      <p:pic>
        <p:nvPicPr>
          <p:cNvPr id="4" name="Picture 3" descr="2011-3-13 北斗西州鄉西州花園35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rcRect l="57875" t="27950" r="13376" b="40950"/>
          <a:stretch>
            <a:fillRect/>
          </a:stretch>
        </p:blipFill>
        <p:spPr>
          <a:xfrm>
            <a:off x="4283968" y="2924944"/>
            <a:ext cx="4602190" cy="373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0" y="2564904"/>
            <a:ext cx="41399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莊牧師的話</a:t>
            </a:r>
            <a:r>
              <a:rPr lang="en-US" altLang="zh-CN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:</a:t>
            </a:r>
            <a:r>
              <a:rPr lang="zh-CN" alt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 妳去陪傳道人禱告探訪，看她需要妳做什麽，妳就做什麽，不是妳要做什麽。</a:t>
            </a:r>
            <a:endParaRPr lang="en-US" sz="44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89248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4400" b="1" spc="50" dirty="0" smtClean="0">
                <a:ln w="12700" cmpd="sng">
                  <a:solidFill>
                    <a:srgbClr val="FFFF00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路</a:t>
            </a:r>
            <a:r>
              <a:rPr lang="en-US" altLang="zh-CN" sz="4400" b="1" spc="50" dirty="0" smtClean="0">
                <a:ln w="12700" cmpd="sng">
                  <a:solidFill>
                    <a:srgbClr val="FFFF00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19:44【</a:t>
            </a:r>
            <a:r>
              <a:rPr lang="zh-TW" altLang="en-US" sz="4400" b="1" spc="50" dirty="0" smtClean="0">
                <a:ln w="12700" cmpd="sng">
                  <a:solidFill>
                    <a:srgbClr val="FFFF00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並要掃滅你、和你裡頭的兒女、連一塊石頭也不留在石頭上</a:t>
            </a:r>
            <a:r>
              <a:rPr lang="en-US" altLang="zh-TW" sz="4400" b="1" spc="50" dirty="0" smtClean="0">
                <a:ln w="12700" cmpd="sng">
                  <a:solidFill>
                    <a:srgbClr val="FFFF00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.</a:t>
            </a:r>
            <a:r>
              <a:rPr lang="zh-TW" altLang="en-US" sz="4400" b="1" spc="50" dirty="0" smtClean="0">
                <a:ln w="12700" cmpd="sng">
                  <a:solidFill>
                    <a:srgbClr val="6600CC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因你不知道眷顧你的時候</a:t>
            </a:r>
            <a:r>
              <a:rPr lang="zh-TW" altLang="en-US" sz="4400" b="1" spc="50" dirty="0" smtClean="0">
                <a:ln w="12700" cmpd="sng">
                  <a:solidFill>
                    <a:srgbClr val="FFFF00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。</a:t>
            </a:r>
            <a:r>
              <a:rPr lang="en-US" altLang="zh-CN" sz="4400" b="1" spc="50" dirty="0" smtClean="0">
                <a:ln w="12700" cmpd="sng">
                  <a:solidFill>
                    <a:srgbClr val="FFFF00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】</a:t>
            </a:r>
            <a:endParaRPr lang="en-US" sz="4400" b="1" spc="50" dirty="0" smtClean="0">
              <a:ln w="12700" cmpd="sng">
                <a:solidFill>
                  <a:srgbClr val="FFFF00"/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>
              <a:defRPr/>
            </a:pPr>
            <a:r>
              <a:rPr lang="zh-CN" alt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今天主來的日子比從前更近了，趁著還有今天，</a:t>
            </a:r>
            <a:r>
              <a:rPr lang="zh-CN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趕快去做父神在耶穌基督裡向我們所定的旨意，不要擔心出去要做什麽，神知道什麼樣使用我們，只要將自己交托給主，把握現在</a:t>
            </a:r>
            <a:r>
              <a:rPr lang="zh-CN" altLang="en-US" sz="4400" b="1" dirty="0" smtClean="0">
                <a:ln w="18415" cmpd="sng">
                  <a:solidFill>
                    <a:srgbClr val="F707B8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主眷顧我們每一個人的時候</a:t>
            </a:r>
            <a:r>
              <a:rPr lang="zh-CN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。</a:t>
            </a:r>
            <a:endParaRPr lang="en-US" altLang="zh-CN" sz="4400" b="1" dirty="0" smtClean="0">
              <a:ln w="18415" cmpd="sng">
                <a:solidFill>
                  <a:srgbClr val="FF0000"/>
                </a:solidFill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260648"/>
            <a:ext cx="838944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4400" b="1" spc="50" dirty="0" smtClean="0">
                <a:ln w="12700" cmpd="sng">
                  <a:solidFill>
                    <a:srgbClr val="ED5511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『</a:t>
            </a:r>
            <a:r>
              <a:rPr lang="zh-TW" altLang="en-US" sz="4400" b="1" spc="50" dirty="0" smtClean="0">
                <a:ln w="12700" cmpd="sng">
                  <a:solidFill>
                    <a:srgbClr val="ED5511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只要心裡尊主基督為聖</a:t>
            </a:r>
            <a:r>
              <a:rPr lang="en-US" altLang="zh-TW" sz="4400" b="1" spc="50" dirty="0" smtClean="0">
                <a:ln w="12700" cmpd="sng">
                  <a:solidFill>
                    <a:srgbClr val="ED5511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』</a:t>
            </a:r>
            <a:r>
              <a:rPr lang="zh-TW" altLang="en-US" sz="4400" b="1" spc="50" dirty="0" smtClean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在規劃未來人生</a:t>
            </a:r>
            <a:r>
              <a:rPr lang="zh-CN" altLang="en-US" sz="4400" b="1" spc="50" dirty="0" smtClean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，</a:t>
            </a:r>
            <a:r>
              <a:rPr lang="zh-TW" altLang="en-US" sz="4400" b="1" spc="50" dirty="0" smtClean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有尊主為聖嗎？</a:t>
            </a:r>
            <a:endParaRPr lang="en-US" altLang="zh-TW" sz="4400" b="1" spc="50" dirty="0" smtClean="0">
              <a:ln w="127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en-US" altLang="zh-TW" sz="4400" b="1" dirty="0" smtClean="0">
                <a:ln w="18415" cmpd="sng">
                  <a:solidFill>
                    <a:srgbClr val="F707B8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『</a:t>
            </a:r>
            <a:r>
              <a:rPr lang="zh-TW" altLang="en-US" sz="4400" b="1" dirty="0" smtClean="0">
                <a:ln w="18415" cmpd="sng">
                  <a:solidFill>
                    <a:srgbClr val="F707B8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 有人問你們心中盼望的緣由</a:t>
            </a:r>
            <a:r>
              <a:rPr lang="en-US" altLang="zh-TW" sz="4400" b="1" dirty="0" smtClean="0">
                <a:ln w="18415" cmpd="sng">
                  <a:solidFill>
                    <a:srgbClr val="F707B8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』</a:t>
            </a:r>
            <a:r>
              <a:rPr lang="zh-CN" altLang="en-US" sz="4400" b="1" dirty="0" smtClean="0">
                <a:ln w="18415" cmpd="sng">
                  <a:solidFill>
                    <a:srgbClr val="F707B8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。</a:t>
            </a:r>
            <a:r>
              <a:rPr lang="zh-CN" altLang="en-US" sz="4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在教會有誰會問我盼望的</a:t>
            </a:r>
            <a:r>
              <a:rPr lang="zh-TW" altLang="en-US" sz="4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緣由</a:t>
            </a:r>
            <a:r>
              <a:rPr lang="zh-CN" altLang="en-US" sz="44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？</a:t>
            </a:r>
            <a:endParaRPr lang="en-US" altLang="zh-CN" sz="4400" b="1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r>
              <a:rPr lang="en-US" altLang="zh-TW" sz="44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『</a:t>
            </a:r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就要常常做準備</a:t>
            </a:r>
            <a:r>
              <a:rPr lang="en-US" altLang="zh-TW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』</a:t>
            </a:r>
            <a:r>
              <a:rPr lang="zh-TW" altLang="en-US" sz="4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生活在基督徒當中，</a:t>
            </a:r>
            <a:r>
              <a:rPr lang="zh-CN" altLang="en-US" sz="4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需要準備？</a:t>
            </a:r>
            <a:r>
              <a:rPr lang="en-US" altLang="zh-TW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Arabic Typesetting" pitchFamily="66" charset="-78"/>
              </a:rPr>
              <a:t> </a:t>
            </a:r>
          </a:p>
          <a:p>
            <a:r>
              <a:rPr lang="en-US" altLang="zh-TW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Arabic Typesetting" pitchFamily="66" charset="-78"/>
              </a:rPr>
              <a:t>『</a:t>
            </a:r>
            <a:r>
              <a:rPr lang="zh-TW" altLang="en-US" sz="4400" b="1" dirty="0" smtClean="0">
                <a:ln w="24500" cmpd="dbl">
                  <a:solidFill>
                    <a:srgbClr val="ED551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Arabic Typesetting" pitchFamily="66" charset="-78"/>
              </a:rPr>
              <a:t>以溫柔敬畏的心回答各人</a:t>
            </a:r>
            <a:r>
              <a:rPr lang="en-US" altLang="zh-TW" sz="44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DFKai-SB" pitchFamily="65" charset="-120"/>
                <a:ea typeface="DFKai-SB" pitchFamily="65" charset="-120"/>
                <a:cs typeface="Arabic Typesetting" pitchFamily="66" charset="-78"/>
              </a:rPr>
              <a:t>』</a:t>
            </a:r>
            <a:r>
              <a:rPr lang="zh-CN" altLang="en-US" sz="44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Arabic Typesetting" pitchFamily="66" charset="-78"/>
              </a:rPr>
              <a:t>我？</a:t>
            </a:r>
            <a:endParaRPr lang="en-US" altLang="zh-TW" sz="4400" b="1" dirty="0" smtClean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  <a:cs typeface="Arabic Typesetting" pitchFamily="66" charset="-78"/>
            </a:endParaRPr>
          </a:p>
          <a:p>
            <a:r>
              <a:rPr lang="zh-CN" alt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Arabic Typesetting" pitchFamily="66" charset="-78"/>
              </a:rPr>
              <a:t>這個時候</a:t>
            </a:r>
            <a:r>
              <a:rPr lang="zh-TW" alt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Arabic Typesetting" pitchFamily="66" charset="-78"/>
              </a:rPr>
              <a:t>我回想起</a:t>
            </a:r>
            <a:r>
              <a:rPr 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Arabic Typesetting" pitchFamily="66" charset="-78"/>
              </a:rPr>
              <a:t>2006</a:t>
            </a:r>
            <a:r>
              <a:rPr lang="zh-TW" alt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Arabic Typesetting" pitchFamily="66" charset="-78"/>
              </a:rPr>
              <a:t>年</a:t>
            </a:r>
            <a:r>
              <a:rPr lang="zh-CN" alt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Arabic Typesetting" pitchFamily="66" charset="-78"/>
              </a:rPr>
              <a:t>我參加台灣冬季短宣隊，還記得那時候</a:t>
            </a:r>
            <a:endParaRPr lang="en-US" altLang="zh-TW" sz="4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  <a:cs typeface="Arabic Typesetting" pitchFamily="66" charset="-78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60648"/>
            <a:ext cx="864096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ln w="18415" cmpd="sng">
                  <a:solidFill>
                    <a:srgbClr val="0070C0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Arabic Typesetting" pitchFamily="66" charset="-78"/>
              </a:rPr>
              <a:t>是林華</a:t>
            </a:r>
            <a:r>
              <a:rPr lang="zh-TW" altLang="en-US" sz="4400" b="1" dirty="0" smtClean="0">
                <a:ln w="18415" cmpd="sng">
                  <a:solidFill>
                    <a:srgbClr val="0070C0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Arabic Typesetting" pitchFamily="66" charset="-78"/>
              </a:rPr>
              <a:t>山醫生來教會分享</a:t>
            </a:r>
            <a:r>
              <a:rPr lang="zh-CN" altLang="en-US" sz="4400" b="1" dirty="0" smtClean="0">
                <a:ln w="18415" cmpd="sng">
                  <a:solidFill>
                    <a:srgbClr val="0070C0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Arabic Typesetting" pitchFamily="66" charset="-78"/>
              </a:rPr>
              <a:t>專業及</a:t>
            </a:r>
            <a:r>
              <a:rPr lang="zh-TW" altLang="en-US" sz="4400" b="1" dirty="0" smtClean="0">
                <a:ln w="18415" cmpd="sng">
                  <a:solidFill>
                    <a:srgbClr val="0070C0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Arabic Typesetting" pitchFamily="66" charset="-78"/>
              </a:rPr>
              <a:t>鄉村福音</a:t>
            </a:r>
            <a:r>
              <a:rPr lang="zh-CN" altLang="en-US" sz="4400" b="1" dirty="0" smtClean="0">
                <a:ln w="18415" cmpd="sng">
                  <a:solidFill>
                    <a:srgbClr val="0070C0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Arabic Typesetting" pitchFamily="66" charset="-78"/>
              </a:rPr>
              <a:t>。</a:t>
            </a:r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Arabic Typesetting" pitchFamily="66" charset="-78"/>
              </a:rPr>
              <a:t>可是</a:t>
            </a:r>
            <a:r>
              <a:rPr lang="zh-CN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Arabic Typesetting" pitchFamily="66" charset="-78"/>
              </a:rPr>
              <a:t>一想到，</a:t>
            </a:r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Arabic Typesetting" pitchFamily="66" charset="-78"/>
              </a:rPr>
              <a:t>像我這樣沒有專業，怎能去呢</a:t>
            </a:r>
            <a:r>
              <a:rPr lang="zh-CN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Arabic Typesetting" pitchFamily="66" charset="-78"/>
              </a:rPr>
              <a:t>？</a:t>
            </a:r>
            <a:endParaRPr lang="en-US" altLang="zh-CN" sz="4400" b="1" dirty="0" smtClean="0">
              <a:ln w="18415" cmpd="sng">
                <a:solidFill>
                  <a:srgbClr val="F91B7F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  <a:cs typeface="Arabic Typesetting" pitchFamily="66" charset="-78"/>
            </a:endParaRPr>
          </a:p>
          <a:p>
            <a:r>
              <a:rPr lang="zh-CN" altLang="en-US" sz="4400" b="1" dirty="0" smtClean="0">
                <a:ln w="18415" cmpd="sng">
                  <a:solidFill>
                    <a:srgbClr val="F91B7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Arabic Typesetting" pitchFamily="66" charset="-78"/>
              </a:rPr>
              <a:t>我就禱告</a:t>
            </a:r>
            <a:endParaRPr lang="en-US" altLang="zh-CN" sz="4400" b="1" dirty="0" smtClean="0">
              <a:ln w="18415" cmpd="sng">
                <a:solidFill>
                  <a:srgbClr val="F91B7F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  <a:cs typeface="Arabic Typesetting" pitchFamily="66" charset="-78"/>
            </a:endParaRPr>
          </a:p>
          <a:p>
            <a:r>
              <a:rPr lang="zh-CN" altLang="en-US" sz="4400" b="1" dirty="0" smtClean="0">
                <a:ln w="18415" cmpd="sng">
                  <a:solidFill>
                    <a:srgbClr val="F91B7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Arabic Typesetting" pitchFamily="66" charset="-78"/>
              </a:rPr>
              <a:t>說</a:t>
            </a:r>
            <a:r>
              <a:rPr lang="zh-CN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Arabic Typesetting" pitchFamily="66" charset="-78"/>
              </a:rPr>
              <a:t>：</a:t>
            </a:r>
            <a:r>
              <a:rPr lang="en-US" altLang="zh-TW" sz="4400" b="1" dirty="0" smtClean="0">
                <a:ln w="24500" cmpd="dbl">
                  <a:solidFill>
                    <a:srgbClr val="F707B8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Arabic Typesetting" pitchFamily="66" charset="-78"/>
              </a:rPr>
              <a:t>『</a:t>
            </a:r>
            <a:r>
              <a:rPr lang="zh-TW" altLang="en-US" sz="4400" b="1" dirty="0" smtClean="0">
                <a:ln w="24500" cmpd="dbl">
                  <a:solidFill>
                    <a:srgbClr val="F707B8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主</a:t>
            </a:r>
            <a:endParaRPr lang="en-US" altLang="zh-TW" sz="4400" b="1" dirty="0" smtClean="0">
              <a:ln w="24500" cmpd="dbl">
                <a:solidFill>
                  <a:srgbClr val="F707B8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4400" b="1" dirty="0" smtClean="0">
                <a:ln w="24500" cmpd="dbl">
                  <a:solidFill>
                    <a:srgbClr val="F707B8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阿！如果</a:t>
            </a:r>
            <a:endParaRPr lang="en-US" altLang="zh-TW" sz="4400" b="1" dirty="0" smtClean="0">
              <a:ln w="24500" cmpd="dbl">
                <a:solidFill>
                  <a:srgbClr val="F707B8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4400" b="1" dirty="0" smtClean="0">
                <a:ln w="24500" cmpd="dbl">
                  <a:solidFill>
                    <a:srgbClr val="F707B8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讓我遇見</a:t>
            </a:r>
            <a:endParaRPr lang="en-US" altLang="zh-TW" sz="4400" b="1" dirty="0" smtClean="0">
              <a:ln w="24500" cmpd="dbl">
                <a:solidFill>
                  <a:srgbClr val="F707B8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4400" b="1" dirty="0" smtClean="0">
                <a:ln w="24500" cmpd="dbl">
                  <a:solidFill>
                    <a:srgbClr val="F707B8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莊澤豐牧</a:t>
            </a:r>
            <a:endParaRPr lang="en-US" altLang="zh-TW" sz="4400" b="1" dirty="0" smtClean="0">
              <a:ln w="24500" cmpd="dbl">
                <a:solidFill>
                  <a:srgbClr val="F707B8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r>
              <a:rPr lang="zh-TW" altLang="en-US" sz="4400" b="1" dirty="0" smtClean="0">
                <a:ln w="24500" cmpd="dbl">
                  <a:solidFill>
                    <a:srgbClr val="F707B8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師</a:t>
            </a:r>
            <a:r>
              <a:rPr lang="en-US" altLang="zh-TW" sz="4400" b="1" dirty="0" smtClean="0">
                <a:ln w="24500" cmpd="dbl">
                  <a:solidFill>
                    <a:srgbClr val="F707B8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...</a:t>
            </a:r>
            <a:endParaRPr lang="en-US" sz="4400" dirty="0">
              <a:ln w="24500" cmpd="dbl">
                <a:solidFill>
                  <a:srgbClr val="F707B8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  <a:cs typeface="Arabic Typesetting" pitchFamily="66" charset="-78"/>
            </a:endParaRPr>
          </a:p>
        </p:txBody>
      </p:sp>
      <p:pic>
        <p:nvPicPr>
          <p:cNvPr id="3" name="Picture 2" descr="Image_(7)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rcRect l="10391" t="13386" r="14748" b="9023"/>
          <a:stretch>
            <a:fillRect/>
          </a:stretch>
        </p:blipFill>
        <p:spPr>
          <a:xfrm>
            <a:off x="2843808" y="2492896"/>
            <a:ext cx="5940152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5976" y="6021288"/>
            <a:ext cx="4572000" cy="476672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zh-CN" altLang="en-US" sz="24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參加</a:t>
            </a:r>
            <a:r>
              <a:rPr lang="en-US" sz="24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2006</a:t>
            </a:r>
            <a:r>
              <a:rPr lang="zh-CN" altLang="en-US" sz="24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年冬季台灣短宣</a:t>
            </a:r>
            <a:endParaRPr lang="en-US" sz="44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_(8).jp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rcRect l="9051" t="18537" r="2649" b="23185"/>
          <a:stretch>
            <a:fillRect/>
          </a:stretch>
        </p:blipFill>
        <p:spPr>
          <a:xfrm>
            <a:off x="467544" y="2924944"/>
            <a:ext cx="8280920" cy="3643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23528" y="188640"/>
            <a:ext cx="84969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4400" b="1" dirty="0" smtClean="0">
                <a:ln w="24500" cmpd="dbl">
                  <a:solidFill>
                    <a:srgbClr val="F707B8"/>
                  </a:solidFill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沒想到真的讓我</a:t>
            </a:r>
            <a:r>
              <a:rPr lang="zh-TW" altLang="en-US" sz="4400" b="1" dirty="0" smtClean="0">
                <a:ln w="24500" cmpd="dbl">
                  <a:solidFill>
                    <a:srgbClr val="F707B8"/>
                  </a:solidFill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遇見</a:t>
            </a:r>
            <a:r>
              <a:rPr lang="zh-TW" altLang="en-US" sz="4400" b="1" spc="50" dirty="0" smtClean="0">
                <a:ln w="12700" cmpd="sng">
                  <a:solidFill>
                    <a:srgbClr val="F707B8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莊</a:t>
            </a:r>
            <a:r>
              <a:rPr lang="zh-CN" altLang="en-US" sz="4400" b="1" spc="50" dirty="0" smtClean="0">
                <a:ln w="12700" cmpd="sng">
                  <a:solidFill>
                    <a:srgbClr val="F707B8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牧師</a:t>
            </a:r>
            <a:r>
              <a:rPr lang="en-US" altLang="zh-CN" sz="4400" b="1" spc="50" dirty="0" smtClean="0">
                <a:ln w="12700" cmpd="sng">
                  <a:solidFill>
                    <a:srgbClr val="F707B8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...</a:t>
            </a:r>
            <a:r>
              <a:rPr lang="zh-TW" altLang="en-US" sz="4400" b="1" spc="50" dirty="0" smtClean="0">
                <a:ln w="12700" cmpd="sng">
                  <a:solidFill>
                    <a:srgbClr val="F707B8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。</a:t>
            </a:r>
            <a:r>
              <a:rPr lang="zh-CN" altLang="en-US" sz="4400" b="1" spc="50" dirty="0" smtClean="0">
                <a:ln w="12700" cmpd="sng">
                  <a:solidFill>
                    <a:srgbClr val="F707B8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知道神的心意，</a:t>
            </a:r>
            <a:r>
              <a:rPr lang="zh-CN" altLang="en-US" sz="4400" b="1" spc="50" dirty="0" smtClean="0">
                <a:ln w="12700" cmpd="sng">
                  <a:solidFill>
                    <a:srgbClr val="6600CC"/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於是</a:t>
            </a:r>
            <a:r>
              <a:rPr lang="zh-TW" altLang="en-US" sz="4400" b="1" dirty="0" smtClean="0">
                <a:ln w="18415" cmpd="sng">
                  <a:solidFill>
                    <a:srgbClr val="6600C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參加了</a:t>
            </a:r>
            <a:r>
              <a:rPr lang="en-US" sz="4400" b="1" dirty="0" smtClean="0">
                <a:ln w="18415" cmpd="sng">
                  <a:solidFill>
                    <a:srgbClr val="6600C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06</a:t>
            </a:r>
            <a:r>
              <a:rPr lang="zh-TW" altLang="en-US" sz="4400" b="1" dirty="0" smtClean="0">
                <a:ln w="18415" cmpd="sng">
                  <a:solidFill>
                    <a:srgbClr val="6600C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年冬季短宣隊</a:t>
            </a:r>
            <a:r>
              <a:rPr lang="zh-CN" altLang="en-US" sz="4400" b="1" dirty="0" smtClean="0">
                <a:ln w="18415" cmpd="sng">
                  <a:solidFill>
                    <a:srgbClr val="6600C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。</a:t>
            </a:r>
            <a:r>
              <a:rPr lang="zh-CN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並且</a:t>
            </a:r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接受莊牧師的短宣訓練。</a:t>
            </a:r>
            <a:r>
              <a:rPr lang="zh-CN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訓練有三個重點：</a:t>
            </a:r>
            <a:endParaRPr lang="en-US" sz="4400" b="1" dirty="0">
              <a:ln w="18415" cmpd="sng">
                <a:solidFill>
                  <a:srgbClr val="6600CC"/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3040" y="6093296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（莊牧師</a:t>
            </a:r>
            <a:r>
              <a:rPr lang="zh-CN" altLang="en-US" sz="2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是愛恩短宣</a:t>
            </a:r>
            <a:r>
              <a:rPr lang="zh-CN" altLang="en-US" sz="2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itchFamily="65" charset="-120"/>
                <a:ea typeface="DFKai-SB" pitchFamily="65" charset="-120"/>
              </a:rPr>
              <a:t>負責人</a:t>
            </a:r>
            <a:r>
              <a:rPr lang="zh-TW" altLang="en-US" sz="28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itchFamily="65" charset="-120"/>
                <a:ea typeface="DFKai-SB" pitchFamily="65" charset="-120"/>
              </a:rPr>
              <a:t>）</a:t>
            </a:r>
            <a:endParaRPr lang="en-US" sz="2800" dirty="0">
              <a:ln w="127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 pitchFamily="65" charset="-120"/>
              <a:ea typeface="DFKai-SB" pitchFamily="65" charset="-12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0"/>
            <a:ext cx="8712968" cy="7124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b="1" dirty="0" smtClean="0">
                <a:ln w="18415" cmpd="sng">
                  <a:solidFill>
                    <a:srgbClr val="6600CC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1</a:t>
            </a:r>
            <a:r>
              <a:rPr lang="zh-TW" altLang="en-US" sz="4400" b="1" dirty="0" smtClean="0">
                <a:ln w="18415" cmpd="sng">
                  <a:solidFill>
                    <a:srgbClr val="6600CC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、要寫個人得救見證，寫好了還要操練，不論時間長、短，都能夠訴說重點，簡潔，清楚，明瞭。</a:t>
            </a:r>
            <a:endParaRPr lang="en-US" altLang="zh-TW" sz="4400" b="1" dirty="0" smtClean="0">
              <a:ln w="18415" cmpd="sng">
                <a:solidFill>
                  <a:srgbClr val="6600CC"/>
                </a:solidFill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r>
              <a:rPr lang="en-US" altLang="zh-TW" sz="4400" b="1" spc="50" dirty="0" smtClean="0">
                <a:ln w="12700" cmpd="sng">
                  <a:solidFill>
                    <a:srgbClr val="ED5511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2</a:t>
            </a:r>
            <a:r>
              <a:rPr lang="zh-TW" altLang="en-US" sz="4400" b="1" spc="50" dirty="0" smtClean="0">
                <a:ln w="12700" cmpd="sng">
                  <a:solidFill>
                    <a:srgbClr val="ED5511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、</a:t>
            </a:r>
            <a:r>
              <a:rPr lang="zh-CN" altLang="en-US" sz="4400" b="1" spc="50" dirty="0" smtClean="0">
                <a:ln w="12700" cmpd="sng">
                  <a:solidFill>
                    <a:srgbClr val="ED5511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傳講約翰</a:t>
            </a:r>
            <a:r>
              <a:rPr lang="en-US" altLang="zh-CN" sz="4400" b="1" spc="50" dirty="0" smtClean="0">
                <a:ln w="12700" cmpd="sng">
                  <a:solidFill>
                    <a:srgbClr val="ED5511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3:16</a:t>
            </a:r>
            <a:r>
              <a:rPr lang="zh-CN" altLang="en-US" sz="4400" b="1" spc="50" dirty="0" smtClean="0">
                <a:ln w="12700" cmpd="sng">
                  <a:solidFill>
                    <a:srgbClr val="ED5511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DilleniaUPC" pitchFamily="18" charset="-34"/>
              </a:rPr>
              <a:t>連寫帶畫清楚講解</a:t>
            </a:r>
            <a:r>
              <a:rPr lang="zh-TW" altLang="en-US" sz="4400" b="1" spc="50" dirty="0" smtClean="0">
                <a:ln w="12700" cmpd="sng">
                  <a:solidFill>
                    <a:srgbClr val="ED5511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DilleniaUPC" pitchFamily="18" charset="-34"/>
              </a:rPr>
              <a:t>介紹</a:t>
            </a:r>
            <a:r>
              <a:rPr lang="zh-CN" altLang="en-US" sz="4400" b="1" spc="50" dirty="0" smtClean="0">
                <a:ln w="12700" cmpd="sng">
                  <a:solidFill>
                    <a:srgbClr val="ED5511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DilleniaUPC" pitchFamily="18" charset="-34"/>
              </a:rPr>
              <a:t>福音。</a:t>
            </a:r>
            <a:endParaRPr lang="en-US" altLang="zh-CN" sz="4400" b="1" spc="50" dirty="0" smtClean="0">
              <a:ln w="12700" cmpd="sng">
                <a:solidFill>
                  <a:srgbClr val="ED5511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  <a:cs typeface="DilleniaUPC" pitchFamily="18" charset="-34"/>
            </a:endParaRPr>
          </a:p>
          <a:p>
            <a:r>
              <a:rPr lang="en-US" altLang="zh-TW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3</a:t>
            </a:r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、尋找</a:t>
            </a:r>
            <a:r>
              <a:rPr lang="zh-CN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二十位</a:t>
            </a:r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背後的代禱者，</a:t>
            </a:r>
            <a:r>
              <a:rPr lang="zh-CN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宣教拯救靈魂，是一場屬靈的爭戰，摩西山上的禱告，是山下約書亞勝敗的關鍵。</a:t>
            </a:r>
            <a:r>
              <a:rPr lang="zh-CN" altLang="en-US" sz="40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（出</a:t>
            </a:r>
            <a:r>
              <a:rPr lang="en-US" altLang="zh-CN" sz="40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17:11</a:t>
            </a:r>
            <a:r>
              <a:rPr lang="zh-CN" altLang="en-US" sz="40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）</a:t>
            </a:r>
            <a:endParaRPr lang="en-US" altLang="zh-CN" sz="4000" b="1" dirty="0" smtClean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r>
              <a:rPr lang="en-US" altLang="zh-CN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itchFamily="65" charset="-120"/>
                <a:ea typeface="DFKai-SB" pitchFamily="65" charset="-120"/>
              </a:rPr>
              <a:t>4</a:t>
            </a:r>
            <a:r>
              <a:rPr lang="zh-CN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itchFamily="65" charset="-120"/>
                <a:ea typeface="DFKai-SB" pitchFamily="65" charset="-120"/>
              </a:rPr>
              <a:t>、禱告預備心，接受差派。</a:t>
            </a:r>
            <a:endParaRPr lang="en-US" altLang="zh-TW" sz="4400" b="1" dirty="0" smtClean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 pitchFamily="65" charset="-120"/>
              <a:ea typeface="DFKai-SB" pitchFamily="65" charset="-12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32656"/>
            <a:ext cx="86409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DilleniaUPC" pitchFamily="18" charset="-34"/>
              </a:rPr>
              <a:t>我們不是什麽都沒有，</a:t>
            </a:r>
            <a:r>
              <a:rPr lang="zh-CN" alt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基督徒</a:t>
            </a:r>
            <a:r>
              <a:rPr lang="zh-CN" alt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DilleniaUPC" pitchFamily="18" charset="-34"/>
              </a:rPr>
              <a:t>都有得救的經歷，只要有預備和操練。</a:t>
            </a:r>
            <a:endParaRPr lang="en-US" altLang="zh-CN" sz="4400" b="1" dirty="0" smtClean="0">
              <a:ln w="24500" cmpd="dbl">
                <a:solidFill>
                  <a:srgbClr val="FF0000"/>
                </a:solidFill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  <a:cs typeface="DilleniaUPC" pitchFamily="18" charset="-34"/>
            </a:endParaRPr>
          </a:p>
          <a:p>
            <a:endParaRPr lang="en-US" altLang="zh-CN" sz="4400" b="1" dirty="0" smtClean="0">
              <a:ln w="24500" cmpd="dbl">
                <a:solidFill>
                  <a:srgbClr val="FF0000"/>
                </a:solidFill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</p:txBody>
      </p:sp>
      <p:pic>
        <p:nvPicPr>
          <p:cNvPr id="3" name="Picture 2" descr="Image_(6).jpg"/>
          <p:cNvPicPr>
            <a:picLocks noChangeAspect="1"/>
          </p:cNvPicPr>
          <p:nvPr/>
        </p:nvPicPr>
        <p:blipFill>
          <a:blip r:embed="rId3" cstate="print">
            <a:lum bright="-20000" contrast="10000"/>
          </a:blip>
          <a:srcRect t="12810"/>
          <a:stretch>
            <a:fillRect/>
          </a:stretch>
        </p:blipFill>
        <p:spPr>
          <a:xfrm>
            <a:off x="755576" y="1982096"/>
            <a:ext cx="8388423" cy="4875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1844824"/>
            <a:ext cx="899592" cy="501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 smtClean="0">
                <a:ln>
                  <a:solidFill>
                    <a:srgbClr val="6600CC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嘉義太寶台福教會</a:t>
            </a:r>
            <a:endParaRPr lang="en-US" sz="4000" b="1" dirty="0">
              <a:ln>
                <a:solidFill>
                  <a:srgbClr val="6600CC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64096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太</a:t>
            </a:r>
            <a:r>
              <a:rPr lang="en-US" altLang="zh-CN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13</a:t>
            </a:r>
            <a:r>
              <a:rPr 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:12</a:t>
            </a:r>
            <a:r>
              <a:rPr lang="en-US" altLang="zh-TW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【</a:t>
            </a:r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凡有的，還要加給他，叫他有餘。凡沒有的，連他所有的，也要奪去。</a:t>
            </a:r>
            <a:r>
              <a:rPr lang="en-US" altLang="zh-TW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】</a:t>
            </a:r>
          </a:p>
          <a:p>
            <a:pPr algn="just"/>
            <a:r>
              <a:rPr lang="zh-TW" altLang="en-US" sz="4400" b="1" dirty="0" smtClean="0">
                <a:ln w="18415" cmpd="sng">
                  <a:solidFill>
                    <a:srgbClr val="2EDD21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太</a:t>
            </a:r>
            <a:r>
              <a:rPr lang="en-US" altLang="zh-CN" sz="4400" b="1" dirty="0" smtClean="0">
                <a:ln w="18415" cmpd="sng">
                  <a:solidFill>
                    <a:srgbClr val="2EDD21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25</a:t>
            </a:r>
            <a:r>
              <a:rPr lang="en-US" sz="4400" b="1" dirty="0" smtClean="0">
                <a:ln w="18415" cmpd="sng">
                  <a:solidFill>
                    <a:srgbClr val="2EDD21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:28</a:t>
            </a:r>
            <a:r>
              <a:rPr lang="en-US" altLang="zh-TW" sz="4400" b="1" dirty="0" smtClean="0">
                <a:ln w="18415" cmpd="sng">
                  <a:solidFill>
                    <a:srgbClr val="2EDD21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【</a:t>
            </a:r>
            <a:r>
              <a:rPr lang="zh-TW" altLang="en-US" sz="4400" b="1" dirty="0" smtClean="0">
                <a:ln w="18415" cmpd="sng">
                  <a:solidFill>
                    <a:srgbClr val="2EDD21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奪過他這一千來，給那有一萬的。</a:t>
            </a:r>
            <a:r>
              <a:rPr lang="en-US" altLang="zh-TW" sz="4400" b="1" dirty="0" smtClean="0">
                <a:ln w="18415" cmpd="sng">
                  <a:solidFill>
                    <a:srgbClr val="2EDD21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】</a:t>
            </a:r>
          </a:p>
          <a:p>
            <a:pPr algn="just"/>
            <a:r>
              <a:rPr 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29.</a:t>
            </a:r>
            <a:r>
              <a:rPr lang="en-US" altLang="zh-TW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【</a:t>
            </a:r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因為凡有的，還要加給他，叫他有餘。沒有的，連他所有的，也要奪過來。</a:t>
            </a:r>
            <a:r>
              <a:rPr lang="en-US" altLang="zh-TW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】  </a:t>
            </a:r>
            <a:r>
              <a:rPr lang="zh-CN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神不是使用能幹的人，</a:t>
            </a:r>
            <a:r>
              <a:rPr lang="zh-CN" altLang="en-US" sz="4400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祂使用肯的人。</a:t>
            </a:r>
            <a:endParaRPr lang="en-US" altLang="zh-CN" sz="4400" b="1" dirty="0" smtClean="0">
              <a:ln w="24500" cmpd="dbl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ln w="18415" cmpd="sng">
                  <a:solidFill>
                    <a:srgbClr val="F707B8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06</a:t>
            </a:r>
            <a:r>
              <a:rPr lang="zh-TW" altLang="en-US" sz="4400" b="1" dirty="0" smtClean="0">
                <a:ln w="18415" cmpd="sng">
                  <a:solidFill>
                    <a:srgbClr val="F707B8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年的短宣</a:t>
            </a:r>
            <a:r>
              <a:rPr lang="zh-CN" altLang="en-US" sz="4400" b="1" dirty="0" smtClean="0">
                <a:ln w="18415" cmpd="sng">
                  <a:solidFill>
                    <a:srgbClr val="F707B8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：</a:t>
            </a:r>
            <a:r>
              <a:rPr lang="zh-TW" altLang="en-US" sz="4400" b="1" dirty="0" smtClean="0">
                <a:ln w="18415" cmpd="sng">
                  <a:solidFill>
                    <a:srgbClr val="F707B8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大約</a:t>
            </a:r>
            <a:r>
              <a:rPr lang="en-US" sz="4400" b="1" dirty="0" smtClean="0">
                <a:ln w="18415" cmpd="sng">
                  <a:solidFill>
                    <a:srgbClr val="F707B8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36</a:t>
            </a:r>
            <a:r>
              <a:rPr lang="zh-TW" altLang="en-US" sz="4400" b="1" dirty="0" smtClean="0">
                <a:ln w="18415" cmpd="sng">
                  <a:solidFill>
                    <a:srgbClr val="F707B8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人分成小組，我</a:t>
            </a:r>
            <a:r>
              <a:rPr lang="zh-CN" altLang="en-US" sz="4400" b="1" dirty="0" smtClean="0">
                <a:ln w="18415" cmpd="sng">
                  <a:solidFill>
                    <a:srgbClr val="F707B8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在</a:t>
            </a:r>
            <a:r>
              <a:rPr lang="zh-TW" altLang="en-US" sz="4400" b="1" dirty="0" smtClean="0">
                <a:ln w="18415" cmpd="sng">
                  <a:solidFill>
                    <a:srgbClr val="F707B8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莊師母</a:t>
            </a:r>
            <a:r>
              <a:rPr lang="zh-CN" altLang="en-US" sz="4400" b="1" dirty="0" smtClean="0">
                <a:ln w="18415" cmpd="sng">
                  <a:solidFill>
                    <a:srgbClr val="F707B8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的小組裡</a:t>
            </a:r>
            <a:r>
              <a:rPr lang="zh-TW" altLang="en-US" sz="4400" b="1" dirty="0" smtClean="0">
                <a:ln w="18415" cmpd="sng">
                  <a:solidFill>
                    <a:srgbClr val="F707B8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，</a:t>
            </a:r>
            <a:r>
              <a:rPr lang="zh-CN" altLang="en-US" sz="4400" b="1" dirty="0" smtClean="0">
                <a:ln w="18415" cmpd="sng">
                  <a:solidFill>
                    <a:srgbClr val="F707B8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小組</a:t>
            </a:r>
            <a:r>
              <a:rPr lang="zh-TW" altLang="en-US" sz="4400" b="1" dirty="0" smtClean="0">
                <a:ln w="18415" cmpd="sng">
                  <a:solidFill>
                    <a:srgbClr val="F707B8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在師母的帶領下</a:t>
            </a:r>
            <a:r>
              <a:rPr lang="zh-CN" altLang="en-US" sz="4400" b="1" dirty="0" smtClean="0">
                <a:ln w="18415" cmpd="sng">
                  <a:solidFill>
                    <a:srgbClr val="F707B8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：</a:t>
            </a:r>
            <a:r>
              <a:rPr 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“</a:t>
            </a:r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儆醒禱告</a:t>
            </a:r>
            <a:r>
              <a:rPr 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”</a:t>
            </a:r>
            <a:r>
              <a:rPr lang="zh-TW" altLang="en-US" sz="4400" b="1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一起禱告</a:t>
            </a:r>
            <a:r>
              <a:rPr lang="zh-CN" altLang="en-US" sz="4400" b="1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一起晨更，</a:t>
            </a:r>
            <a:r>
              <a:rPr lang="zh-TW" altLang="en-US" sz="4400" b="1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按照師母分配同心</a:t>
            </a:r>
            <a:r>
              <a:rPr lang="zh-CN" altLang="en-US" sz="4400" b="1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出去</a:t>
            </a:r>
            <a:r>
              <a:rPr lang="zh-TW" altLang="en-US" sz="4400" b="1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服事</a:t>
            </a:r>
            <a:r>
              <a:rPr lang="zh-CN" altLang="en-US" sz="4400" b="1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。</a:t>
            </a:r>
            <a:endParaRPr lang="en-US" altLang="zh-CN" sz="4400" b="1" dirty="0" smtClean="0">
              <a:ln w="18415" cmpd="sng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CN" altLang="en-US" sz="4400" b="1" dirty="0" smtClean="0">
                <a:ln w="18415" cmpd="sng">
                  <a:solidFill>
                    <a:srgbClr val="6600CC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分享</a:t>
            </a:r>
            <a:r>
              <a:rPr lang="zh-TW" altLang="en-US" sz="4400" b="1" dirty="0" smtClean="0">
                <a:ln w="18415" cmpd="sng">
                  <a:solidFill>
                    <a:srgbClr val="6600CC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我</a:t>
            </a:r>
            <a:r>
              <a:rPr lang="zh-CN" altLang="en-US" sz="4400" b="1" dirty="0" smtClean="0">
                <a:ln w="18415" cmpd="sng">
                  <a:solidFill>
                    <a:srgbClr val="6600CC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經歷</a:t>
            </a:r>
            <a:r>
              <a:rPr lang="en-US" altLang="zh-CN" sz="4400" b="1" dirty="0" smtClean="0">
                <a:ln w="18415" cmpd="sng">
                  <a:solidFill>
                    <a:srgbClr val="6600CC"/>
                  </a:solidFill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:</a:t>
            </a:r>
          </a:p>
          <a:p>
            <a:pPr algn="just"/>
            <a:r>
              <a:rPr lang="en-US" altLang="zh-CN" sz="4400" b="1" dirty="0" smtClean="0">
                <a:ln w="18415" cmpd="sng">
                  <a:solidFill>
                    <a:srgbClr val="6600C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Courier New" pitchFamily="49" charset="0"/>
              </a:rPr>
              <a:t>1.</a:t>
            </a:r>
            <a:r>
              <a:rPr lang="zh-TW" altLang="en-US" sz="4400" b="1" dirty="0" smtClean="0">
                <a:ln w="18415" cmpd="sng">
                  <a:solidFill>
                    <a:srgbClr val="6600C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Courier New" pitchFamily="49" charset="0"/>
              </a:rPr>
              <a:t>街頭</a:t>
            </a:r>
            <a:r>
              <a:rPr lang="zh-CN" altLang="en-US" sz="4400" b="1" dirty="0" smtClean="0">
                <a:ln w="18415" cmpd="sng">
                  <a:solidFill>
                    <a:srgbClr val="6600C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Courier New" pitchFamily="49" charset="0"/>
              </a:rPr>
              <a:t>佈道</a:t>
            </a:r>
            <a:endParaRPr lang="en-US" altLang="zh-CN" sz="4400" b="1" dirty="0" smtClean="0">
              <a:ln w="18415" cmpd="sng">
                <a:solidFill>
                  <a:srgbClr val="6600CC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  <a:cs typeface="Courier New" pitchFamily="49" charset="0"/>
            </a:endParaRPr>
          </a:p>
          <a:p>
            <a:pPr algn="just"/>
            <a:r>
              <a:rPr lang="zh-CN" altLang="en-US" sz="4400" b="1" dirty="0" smtClean="0">
                <a:ln w="18415" cmpd="sng">
                  <a:solidFill>
                    <a:srgbClr val="6600C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Courier New" pitchFamily="49" charset="0"/>
              </a:rPr>
              <a:t>禱告的經歷</a:t>
            </a:r>
            <a:r>
              <a:rPr lang="en-US" altLang="zh-CN" sz="4400" b="1" dirty="0" smtClean="0">
                <a:ln w="18415" cmpd="sng">
                  <a:solidFill>
                    <a:srgbClr val="6600C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Courier New" pitchFamily="49" charset="0"/>
              </a:rPr>
              <a:t>..</a:t>
            </a:r>
          </a:p>
          <a:p>
            <a:pPr algn="just"/>
            <a:r>
              <a:rPr lang="en-US" altLang="zh-TW" sz="4400" b="1" dirty="0" smtClean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  <a:cs typeface="Courier New" pitchFamily="49" charset="0"/>
              </a:rPr>
              <a:t>2.</a:t>
            </a:r>
            <a:r>
              <a:rPr lang="zh-TW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公園</a:t>
            </a:r>
            <a:r>
              <a:rPr lang="zh-CN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佈道</a:t>
            </a:r>
            <a:endParaRPr lang="en-US" altLang="zh-CN" sz="4400" b="1" dirty="0" smtClean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CN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傳福音的經</a:t>
            </a:r>
            <a:endParaRPr lang="en-US" altLang="zh-CN" sz="4400" b="1" dirty="0" smtClean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algn="just"/>
            <a:r>
              <a:rPr lang="zh-CN" altLang="en-US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歷</a:t>
            </a:r>
            <a:r>
              <a:rPr lang="en-US" altLang="zh-CN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FKai-SB" pitchFamily="65" charset="-120"/>
                <a:ea typeface="DFKai-SB" pitchFamily="65" charset="-120"/>
              </a:rPr>
              <a:t>..</a:t>
            </a:r>
            <a:endParaRPr lang="en-US" sz="4400" b="1" dirty="0" smtClean="0">
              <a:ln w="18415" cmpd="sng">
                <a:solidFill>
                  <a:srgbClr val="FFFF00"/>
                </a:solidFill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DFKai-SB" pitchFamily="65" charset="-120"/>
              <a:ea typeface="DFKai-SB" pitchFamily="65" charset="-120"/>
            </a:endParaRPr>
          </a:p>
        </p:txBody>
      </p:sp>
      <p:pic>
        <p:nvPicPr>
          <p:cNvPr id="4" name="Picture 3" descr="Image_(5).jpg"/>
          <p:cNvPicPr>
            <a:picLocks noChangeAspect="1"/>
          </p:cNvPicPr>
          <p:nvPr/>
        </p:nvPicPr>
        <p:blipFill>
          <a:blip r:embed="rId2" cstate="print">
            <a:lum bright="-20000" contrast="20000"/>
          </a:blip>
          <a:srcRect t="6384" r="5527"/>
          <a:stretch>
            <a:fillRect/>
          </a:stretch>
        </p:blipFill>
        <p:spPr>
          <a:xfrm>
            <a:off x="3203848" y="2852936"/>
            <a:ext cx="5735641" cy="3789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2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5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6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7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8842</TotalTime>
  <Words>2580</Words>
  <Application>Microsoft Office PowerPoint</Application>
  <PresentationFormat>On-screen Show (4:3)</PresentationFormat>
  <Paragraphs>150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Office Theme</vt:lpstr>
      <vt:lpstr>Foundry</vt:lpstr>
      <vt:lpstr>Apex</vt:lpstr>
      <vt:lpstr>1_Foundry</vt:lpstr>
      <vt:lpstr>Metro</vt:lpstr>
      <vt:lpstr>2_Foundry</vt:lpstr>
      <vt:lpstr> 09/27/10-12/2/10台灣之旅                                        </vt:lpstr>
      <vt:lpstr>Slide 2</vt:lpstr>
      <vt:lpstr>Slide 3</vt:lpstr>
      <vt:lpstr>參加2006年冬季台灣短宣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3/9/11--5/9/11踏上台灣短宣之路</vt:lpstr>
      <vt:lpstr>Slide 28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我的神我敬拜祢</dc:title>
  <dc:creator>Jeanne</dc:creator>
  <cp:lastModifiedBy> </cp:lastModifiedBy>
  <cp:revision>60</cp:revision>
  <dcterms:created xsi:type="dcterms:W3CDTF">2011-01-27T12:18:30Z</dcterms:created>
  <dcterms:modified xsi:type="dcterms:W3CDTF">2011-09-17T16:44:11Z</dcterms:modified>
</cp:coreProperties>
</file>