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notesMasterIdLst>
    <p:notesMasterId r:id="rId17"/>
  </p:notesMasterIdLst>
  <p:sldIdLst>
    <p:sldId id="370" r:id="rId2"/>
    <p:sldId id="395" r:id="rId3"/>
    <p:sldId id="379" r:id="rId4"/>
    <p:sldId id="382" r:id="rId5"/>
    <p:sldId id="380" r:id="rId6"/>
    <p:sldId id="383" r:id="rId7"/>
    <p:sldId id="355" r:id="rId8"/>
    <p:sldId id="371" r:id="rId9"/>
    <p:sldId id="378" r:id="rId10"/>
    <p:sldId id="372" r:id="rId11"/>
    <p:sldId id="373" r:id="rId12"/>
    <p:sldId id="374" r:id="rId13"/>
    <p:sldId id="388" r:id="rId14"/>
    <p:sldId id="390" r:id="rId15"/>
    <p:sldId id="3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36" autoAdjust="0"/>
    <p:restoredTop sz="94434" autoAdjust="0"/>
  </p:normalViewPr>
  <p:slideViewPr>
    <p:cSldViewPr>
      <p:cViewPr>
        <p:scale>
          <a:sx n="90" d="100"/>
          <a:sy n="90" d="100"/>
        </p:scale>
        <p:origin x="-1354" y="-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7C751-B77C-444F-9D13-7B869CC02B1C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89C88-EBA8-4C8B-A811-A07E1F1167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3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08C507-3A4B-4BFC-BB21-A8745C8CF174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3C48F5-D01C-4AD5-9B87-58D5C0B229E6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EAF271-1A65-4F5F-A80E-13A4E0F4D32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2017 </a:t>
            </a:r>
            <a:r>
              <a:rPr lang="zh-TW" altLang="en-US" sz="4000" smtClean="0">
                <a:ea typeface="新細明體" pitchFamily="18" charset="-120"/>
              </a:rPr>
              <a:t>    </a:t>
            </a:r>
            <a:endParaRPr lang="en-US" altLang="en-US" sz="40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6388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課碼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(Workshop): 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endParaRPr lang="en-US" altLang="zh-CN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教室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(Room #):  201</a:t>
            </a:r>
          </a:p>
          <a:p>
            <a:pPr eaLnBrk="1" hangingPunct="1">
              <a:buFontTx/>
              <a:buNone/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講員</a:t>
            </a:r>
            <a:r>
              <a:rPr lang="en-US" altLang="zh-TW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(Speaker):  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程嫣（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Yan Cheng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）</a:t>
            </a:r>
            <a:endParaRPr lang="en-US" altLang="zh-TW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授課語言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:  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華語</a:t>
            </a:r>
            <a:endParaRPr lang="en-US" altLang="zh-CN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題目</a:t>
            </a:r>
            <a:r>
              <a:rPr lang="en-US" altLang="zh-TW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(Topic):   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從羅馬書看神使人心硬</a:t>
            </a:r>
            <a:endParaRPr lang="en-US" altLang="zh-CN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專題簡介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: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「神使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人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心硬」（</a:t>
            </a:r>
            <a:r>
              <a:rPr lang="en-US" altLang="zh-TW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Divine Hardening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）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/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「</a:t>
            </a:r>
            <a:r>
              <a:rPr lang="zh-CN" alt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神使人心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昏迷、眼瞎、耳聾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」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（</a:t>
            </a:r>
            <a:r>
              <a:rPr lang="en-US" altLang="zh-TW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Di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vine Blinding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）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是神學難題，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涉及神的主權、人的自由意志（人的責任） 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。本講座就羅馬書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九、十一章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相關經文對舊約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（出埃及記、申命記、以賽亞書）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之引用做探討，尋求神的旨意。 </a:t>
            </a:r>
            <a:endParaRPr lang="en-US" altLang="zh-CN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第一類：神使心剛硬（</a:t>
            </a:r>
            <a:r>
              <a:rPr lang="en-US" altLang="zh-CN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10</a:t>
            </a:r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次）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066800"/>
            <a:ext cx="8458200" cy="548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TW" sz="1800" b="1" dirty="0" smtClean="0">
                <a:solidFill>
                  <a:schemeClr val="tx1"/>
                </a:solidFill>
              </a:rPr>
              <a:t>1.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四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21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/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耶和華對摩西說：「你回到埃及的時候，要留意將我指示你的一切奇事行在法老面前。但我要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使（或譯：任憑；下同）他的心剛硬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，他必不容百姓去。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/>
              <a:t> </a:t>
            </a:r>
            <a:r>
              <a:rPr lang="he-IL" sz="1800" dirty="0" smtClean="0">
                <a:solidFill>
                  <a:schemeClr val="tx1"/>
                </a:solidFill>
              </a:rPr>
              <a:t>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2.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七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3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/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我要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，也要在埃及地多行神蹟奇事。</a:t>
            </a:r>
            <a:r>
              <a:rPr lang="en-US" sz="1800" dirty="0" smtClean="0"/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（ </a:t>
            </a:r>
            <a:r>
              <a:rPr lang="he-IL" sz="1800" dirty="0" smtClean="0">
                <a:solidFill>
                  <a:schemeClr val="tx1"/>
                </a:solidFill>
              </a:rPr>
              <a:t>קָשָׁה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Hiphil</a:t>
            </a:r>
            <a:r>
              <a:rPr lang="zh-CN" altLang="en-US" sz="1800" dirty="0" smtClean="0">
                <a:solidFill>
                  <a:schemeClr val="tx1"/>
                </a:solidFill>
              </a:rPr>
              <a:t> 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3.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九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12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耶和華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，不聽他們，正如耶和華對摩西所說的。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4.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1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 </a:t>
            </a:r>
            <a:r>
              <a:rPr lang="zh-TW" altLang="en-US" sz="1800" dirty="0" smtClean="0">
                <a:solidFill>
                  <a:schemeClr val="tx1"/>
                </a:solidFill>
              </a:rPr>
              <a:t>耶和華對摩西說：「你進去見法老。我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使他和他臣僕的心剛硬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，為要在他們中間顯我這些神蹟，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כָּבֵד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Hiphil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5.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20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但耶和華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，不容以色列人去。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6. 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27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 </a:t>
            </a:r>
            <a:r>
              <a:rPr lang="zh-TW" altLang="en-US" sz="1800" dirty="0" smtClean="0">
                <a:solidFill>
                  <a:schemeClr val="tx1"/>
                </a:solidFill>
              </a:rPr>
              <a:t>但耶和華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，不肯容他們去。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7.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十一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 </a:t>
            </a:r>
            <a:r>
              <a:rPr lang="zh-TW" altLang="en-US" sz="1800" dirty="0" smtClean="0">
                <a:solidFill>
                  <a:schemeClr val="tx1"/>
                </a:solidFill>
              </a:rPr>
              <a:t>摩西、亞倫在法老面前行了這一切奇事；耶和華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，不容以色列人出離他的地。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8.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十四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4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我要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，他要追趕他們，我便在法老和他全軍身上得榮耀；埃及人就知道我是耶和華。」於是以色列人這樣行了。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9.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十四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8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 耶和華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使埃及王法老的心剛硬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，他就追趕以色列人，因為以色列人是昂然無懼地出埃及。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b="1" dirty="0" smtClean="0">
                <a:solidFill>
                  <a:schemeClr val="tx1"/>
                </a:solidFill>
              </a:rPr>
              <a:t>10.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十四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17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，</a:t>
            </a:r>
            <a:r>
              <a:rPr lang="zh-TW" altLang="en-US" sz="1800" dirty="0" smtClean="0">
                <a:solidFill>
                  <a:schemeClr val="tx1"/>
                </a:solidFill>
              </a:rPr>
              <a:t>我要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使埃及人的心剛硬</a:t>
            </a:r>
            <a:r>
              <a:rPr lang="zh-TW" altLang="en-US" sz="1800" dirty="0" smtClean="0">
                <a:solidFill>
                  <a:schemeClr val="tx1"/>
                </a:solidFill>
              </a:rPr>
              <a:t>，他們就跟著下去。我要在法老和他的全軍、車輛、馬兵上得榮耀。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he-IL" sz="1800" dirty="0" smtClean="0">
                <a:solidFill>
                  <a:schemeClr val="tx1"/>
                </a:solidFill>
              </a:rPr>
              <a:t> חָזַק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Piel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zh-TW" altLang="en-US" sz="1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第二類：模糊性（</a:t>
            </a:r>
            <a:r>
              <a:rPr lang="en-US" altLang="zh-CN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6</a:t>
            </a:r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次）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00200"/>
            <a:ext cx="78486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1066800"/>
            <a:ext cx="8458200" cy="548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chemeClr val="tx1"/>
                </a:solidFill>
              </a:rPr>
              <a:t>1. </a:t>
            </a:r>
            <a:r>
              <a:rPr lang="zh-CN" altLang="en-US" dirty="0" smtClean="0">
                <a:solidFill>
                  <a:schemeClr val="tx1"/>
                </a:solidFill>
              </a:rPr>
              <a:t>七</a:t>
            </a:r>
            <a:r>
              <a:rPr lang="en-US" dirty="0" smtClean="0">
                <a:solidFill>
                  <a:schemeClr val="tx1"/>
                </a:solidFill>
              </a:rPr>
              <a:t>13,  </a:t>
            </a:r>
            <a:r>
              <a:rPr lang="zh-TW" altLang="en-US" dirty="0" smtClean="0">
                <a:solidFill>
                  <a:schemeClr val="tx1"/>
                </a:solidFill>
              </a:rPr>
              <a:t>法老</a:t>
            </a:r>
            <a:r>
              <a:rPr lang="zh-TW" altLang="en-US" b="1" dirty="0" smtClean="0">
                <a:solidFill>
                  <a:srgbClr val="FF0000"/>
                </a:solidFill>
              </a:rPr>
              <a:t>心裡剛硬</a:t>
            </a:r>
            <a:r>
              <a:rPr lang="zh-TW" altLang="en-US" dirty="0" smtClean="0">
                <a:solidFill>
                  <a:schemeClr val="tx1"/>
                </a:solidFill>
              </a:rPr>
              <a:t>，不肯聽從摩西、亞倫，正如耶和華所說的。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>
                <a:solidFill>
                  <a:schemeClr val="tx1"/>
                </a:solidFill>
              </a:rPr>
              <a:t> חָזַק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2. </a:t>
            </a:r>
            <a:r>
              <a:rPr lang="zh-CN" altLang="en-US" dirty="0" smtClean="0">
                <a:solidFill>
                  <a:schemeClr val="tx1"/>
                </a:solidFill>
              </a:rPr>
              <a:t>七</a:t>
            </a:r>
            <a:r>
              <a:rPr lang="en-US" altLang="zh-CN" dirty="0" smtClean="0">
                <a:solidFill>
                  <a:schemeClr val="tx1"/>
                </a:solidFill>
              </a:rPr>
              <a:t>14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zh-TW" altLang="en-US" dirty="0" smtClean="0">
                <a:solidFill>
                  <a:schemeClr val="tx1"/>
                </a:solidFill>
              </a:rPr>
              <a:t>耶和華對摩西說：「法老</a:t>
            </a:r>
            <a:r>
              <a:rPr lang="zh-TW" altLang="en-US" b="1" dirty="0" smtClean="0">
                <a:solidFill>
                  <a:srgbClr val="FF0000"/>
                </a:solidFill>
              </a:rPr>
              <a:t>心裡固執</a:t>
            </a:r>
            <a:r>
              <a:rPr lang="zh-TW" altLang="en-US" dirty="0" smtClean="0">
                <a:solidFill>
                  <a:schemeClr val="tx1"/>
                </a:solidFill>
              </a:rPr>
              <a:t>，不肯容百姓去。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>
                <a:solidFill>
                  <a:schemeClr val="tx1"/>
                </a:solidFill>
              </a:rPr>
              <a:t> כָּבֵד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3. </a:t>
            </a:r>
            <a:r>
              <a:rPr lang="zh-CN" altLang="en-US" dirty="0" smtClean="0">
                <a:solidFill>
                  <a:schemeClr val="tx1"/>
                </a:solidFill>
              </a:rPr>
              <a:t>七</a:t>
            </a:r>
            <a:r>
              <a:rPr lang="en-US" altLang="zh-CN" dirty="0" smtClean="0">
                <a:solidFill>
                  <a:schemeClr val="tx1"/>
                </a:solidFill>
              </a:rPr>
              <a:t>22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zh-TW" altLang="en-US" dirty="0" smtClean="0">
                <a:solidFill>
                  <a:schemeClr val="tx1"/>
                </a:solidFill>
              </a:rPr>
              <a:t>埃及行法術的，也用邪術照樣而行。法老</a:t>
            </a:r>
            <a:r>
              <a:rPr lang="zh-TW" altLang="en-US" b="1" dirty="0" smtClean="0">
                <a:solidFill>
                  <a:srgbClr val="FF0000"/>
                </a:solidFill>
              </a:rPr>
              <a:t>心裡剛硬</a:t>
            </a:r>
            <a:r>
              <a:rPr lang="zh-TW" altLang="en-US" dirty="0" smtClean="0">
                <a:solidFill>
                  <a:schemeClr val="tx1"/>
                </a:solidFill>
              </a:rPr>
              <a:t>，不肯聽摩西、亞倫，正如耶和華所說的。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>
                <a:solidFill>
                  <a:schemeClr val="tx1"/>
                </a:solidFill>
              </a:rPr>
              <a:t> חָזַק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4. </a:t>
            </a:r>
            <a:r>
              <a:rPr lang="zh-CN" altLang="en-US" dirty="0" smtClean="0">
                <a:solidFill>
                  <a:schemeClr val="tx1"/>
                </a:solidFill>
              </a:rPr>
              <a:t>八</a:t>
            </a:r>
            <a:r>
              <a:rPr lang="en-US" altLang="zh-CN" dirty="0" smtClean="0">
                <a:solidFill>
                  <a:schemeClr val="tx1"/>
                </a:solidFill>
              </a:rPr>
              <a:t>19</a:t>
            </a:r>
            <a:r>
              <a:rPr lang="zh-CN" altLang="en-US" dirty="0" smtClean="0">
                <a:solidFill>
                  <a:schemeClr val="tx1"/>
                </a:solidFill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 行法術的就對法老說：「這是　神的手段。」法老</a:t>
            </a:r>
            <a:r>
              <a:rPr lang="zh-TW" altLang="en-US" b="1" dirty="0" smtClean="0">
                <a:solidFill>
                  <a:srgbClr val="FF0000"/>
                </a:solidFill>
              </a:rPr>
              <a:t>心裡剛硬</a:t>
            </a:r>
            <a:r>
              <a:rPr lang="zh-TW" altLang="en-US" dirty="0" smtClean="0">
                <a:solidFill>
                  <a:schemeClr val="tx1"/>
                </a:solidFill>
              </a:rPr>
              <a:t>，不肯聽摩西、亞倫，正如耶和華所說的。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>
                <a:solidFill>
                  <a:schemeClr val="tx1"/>
                </a:solidFill>
              </a:rPr>
              <a:t> חָזַק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5. </a:t>
            </a:r>
            <a:r>
              <a:rPr lang="zh-CN" altLang="en-US" dirty="0" smtClean="0">
                <a:solidFill>
                  <a:schemeClr val="tx1"/>
                </a:solidFill>
              </a:rPr>
              <a:t>九</a:t>
            </a:r>
            <a:r>
              <a:rPr lang="en-US" altLang="zh-CN" dirty="0" smtClean="0">
                <a:solidFill>
                  <a:schemeClr val="tx1"/>
                </a:solidFill>
              </a:rPr>
              <a:t>7</a:t>
            </a:r>
            <a:r>
              <a:rPr lang="zh-CN" altLang="en-US" dirty="0" smtClean="0">
                <a:solidFill>
                  <a:schemeClr val="tx1"/>
                </a:solidFill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 法老打發人去看，誰知以色列人的牲畜連一個都沒有死。法老的</a:t>
            </a:r>
            <a:r>
              <a:rPr lang="zh-TW" altLang="en-US" b="1" dirty="0" smtClean="0">
                <a:solidFill>
                  <a:srgbClr val="FF0000"/>
                </a:solidFill>
              </a:rPr>
              <a:t>心卻是固執</a:t>
            </a:r>
            <a:r>
              <a:rPr lang="zh-TW" altLang="en-US" dirty="0" smtClean="0">
                <a:solidFill>
                  <a:schemeClr val="tx1"/>
                </a:solidFill>
              </a:rPr>
              <a:t>，不容百姓去。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/>
              <a:t> </a:t>
            </a:r>
            <a:r>
              <a:rPr lang="he-IL" dirty="0" smtClean="0">
                <a:solidFill>
                  <a:schemeClr val="tx1"/>
                </a:solidFill>
              </a:rPr>
              <a:t>כָּבֵד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6. </a:t>
            </a:r>
            <a:r>
              <a:rPr lang="zh-CN" altLang="en-US" dirty="0" smtClean="0">
                <a:solidFill>
                  <a:schemeClr val="tx1"/>
                </a:solidFill>
              </a:rPr>
              <a:t>九</a:t>
            </a:r>
            <a:r>
              <a:rPr lang="en-US" altLang="zh-CN" dirty="0" smtClean="0">
                <a:solidFill>
                  <a:schemeClr val="tx1"/>
                </a:solidFill>
              </a:rPr>
              <a:t>35</a:t>
            </a:r>
            <a:r>
              <a:rPr lang="zh-CN" altLang="en-US" dirty="0" smtClean="0">
                <a:solidFill>
                  <a:schemeClr val="tx1"/>
                </a:solidFill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 法老的</a:t>
            </a:r>
            <a:r>
              <a:rPr lang="zh-TW" altLang="en-US" b="1" dirty="0" smtClean="0">
                <a:solidFill>
                  <a:srgbClr val="FF0000"/>
                </a:solidFill>
              </a:rPr>
              <a:t>心剛硬</a:t>
            </a:r>
            <a:r>
              <a:rPr lang="zh-TW" altLang="en-US" dirty="0" smtClean="0">
                <a:solidFill>
                  <a:schemeClr val="tx1"/>
                </a:solidFill>
              </a:rPr>
              <a:t>，不容以色列人去，正如耶和華藉著摩西所說的。</a:t>
            </a:r>
            <a:r>
              <a:rPr lang="zh-CN" altLang="en-US" dirty="0" smtClean="0">
                <a:solidFill>
                  <a:schemeClr val="tx1"/>
                </a:solidFill>
              </a:rPr>
              <a:t>（</a:t>
            </a:r>
            <a:r>
              <a:rPr lang="he-IL" dirty="0" smtClean="0">
                <a:solidFill>
                  <a:schemeClr val="tx1"/>
                </a:solidFill>
              </a:rPr>
              <a:t> חָזַק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第三類：法老使自己心剛硬（</a:t>
            </a:r>
            <a:r>
              <a:rPr lang="en-US" altLang="zh-CN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4</a:t>
            </a:r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次）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00200"/>
            <a:ext cx="78486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1219200"/>
            <a:ext cx="8458200" cy="541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 smtClean="0">
                <a:solidFill>
                  <a:schemeClr val="tx1"/>
                </a:solidFill>
              </a:rPr>
              <a:t>1. </a:t>
            </a:r>
            <a:r>
              <a:rPr lang="zh-CN" altLang="en-US" sz="2400" dirty="0" smtClean="0">
                <a:solidFill>
                  <a:schemeClr val="tx1"/>
                </a:solidFill>
              </a:rPr>
              <a:t>八</a:t>
            </a:r>
            <a:r>
              <a:rPr lang="en-US" sz="2400" dirty="0" smtClean="0">
                <a:solidFill>
                  <a:schemeClr val="tx1"/>
                </a:solidFill>
              </a:rPr>
              <a:t>15, </a:t>
            </a:r>
            <a:r>
              <a:rPr lang="zh-TW" altLang="en-US" sz="2400" dirty="0" smtClean="0">
                <a:solidFill>
                  <a:schemeClr val="tx1"/>
                </a:solidFill>
              </a:rPr>
              <a:t>但法老見災禍鬆緩，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就硬著心</a:t>
            </a:r>
            <a:r>
              <a:rPr lang="zh-TW" altLang="en-US" sz="2400" dirty="0" smtClean="0">
                <a:solidFill>
                  <a:schemeClr val="tx1"/>
                </a:solidFill>
              </a:rPr>
              <a:t>，不肯聽他們，正如耶和華所說的。 </a:t>
            </a:r>
            <a:r>
              <a:rPr lang="zh-CN" altLang="en-US" sz="2400" dirty="0" smtClean="0">
                <a:solidFill>
                  <a:schemeClr val="tx1"/>
                </a:solidFill>
              </a:rPr>
              <a:t>（</a:t>
            </a:r>
            <a:r>
              <a:rPr lang="he-IL" sz="2400" dirty="0" smtClean="0">
                <a:solidFill>
                  <a:schemeClr val="tx1"/>
                </a:solidFill>
              </a:rPr>
              <a:t>כָּבֵד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Hiphil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</a:rPr>
              <a:t>）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</a:rPr>
              <a:t>2. </a:t>
            </a:r>
            <a:r>
              <a:rPr lang="zh-CN" altLang="en-US" sz="2400" dirty="0" smtClean="0">
                <a:solidFill>
                  <a:schemeClr val="tx1"/>
                </a:solidFill>
              </a:rPr>
              <a:t>八</a:t>
            </a:r>
            <a:r>
              <a:rPr lang="en-US" sz="2400" dirty="0" smtClean="0">
                <a:solidFill>
                  <a:schemeClr val="tx1"/>
                </a:solidFill>
              </a:rPr>
              <a:t>32, </a:t>
            </a:r>
            <a:r>
              <a:rPr lang="zh-TW" altLang="en-US" sz="2400" dirty="0" smtClean="0">
                <a:solidFill>
                  <a:schemeClr val="tx1"/>
                </a:solidFill>
              </a:rPr>
              <a:t>這一次法老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又硬著心</a:t>
            </a:r>
            <a:r>
              <a:rPr lang="zh-TW" altLang="en-US" sz="2400" dirty="0" smtClean="0">
                <a:solidFill>
                  <a:schemeClr val="tx1"/>
                </a:solidFill>
              </a:rPr>
              <a:t>，不容百姓去。 </a:t>
            </a:r>
            <a:r>
              <a:rPr lang="zh-CN" altLang="en-US" sz="2400" dirty="0" smtClean="0">
                <a:solidFill>
                  <a:schemeClr val="tx1"/>
                </a:solidFill>
              </a:rPr>
              <a:t>（</a:t>
            </a:r>
            <a:r>
              <a:rPr lang="he-IL" sz="2400" dirty="0" smtClean="0">
                <a:solidFill>
                  <a:schemeClr val="tx1"/>
                </a:solidFill>
              </a:rPr>
              <a:t>כָּבֵד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Hiphil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</a:rPr>
              <a:t>）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</a:rPr>
              <a:t>3. </a:t>
            </a:r>
            <a:r>
              <a:rPr lang="zh-CN" altLang="en-US" sz="2400" dirty="0" smtClean="0">
                <a:solidFill>
                  <a:schemeClr val="tx1"/>
                </a:solidFill>
              </a:rPr>
              <a:t>九</a:t>
            </a:r>
            <a:r>
              <a:rPr lang="en-US" altLang="zh-CN" sz="24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4, </a:t>
            </a:r>
            <a:r>
              <a:rPr lang="zh-TW" altLang="en-US" sz="2400" dirty="0" smtClean="0">
                <a:solidFill>
                  <a:schemeClr val="tx1"/>
                </a:solidFill>
              </a:rPr>
              <a:t>法老見雨和雹與雷止住，就越發犯罪；他和他的臣僕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都硬著心</a:t>
            </a:r>
            <a:r>
              <a:rPr lang="zh-TW" altLang="en-US" sz="2400" dirty="0" smtClean="0">
                <a:solidFill>
                  <a:schemeClr val="tx1"/>
                </a:solidFill>
              </a:rPr>
              <a:t>。 </a:t>
            </a:r>
            <a:r>
              <a:rPr lang="zh-CN" altLang="en-US" sz="2400" dirty="0" smtClean="0">
                <a:solidFill>
                  <a:schemeClr val="tx1"/>
                </a:solidFill>
              </a:rPr>
              <a:t>（</a:t>
            </a:r>
            <a:r>
              <a:rPr lang="he-IL" sz="2400" dirty="0" smtClean="0">
                <a:solidFill>
                  <a:schemeClr val="tx1"/>
                </a:solidFill>
              </a:rPr>
              <a:t>כָּבֵד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Hiphil</a:t>
            </a:r>
            <a:r>
              <a:rPr lang="zh-CN" altLang="en-US" sz="2400" dirty="0" smtClean="0">
                <a:solidFill>
                  <a:schemeClr val="tx1"/>
                </a:solidFill>
              </a:rPr>
              <a:t>）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</a:rPr>
              <a:t>4. </a:t>
            </a:r>
            <a:r>
              <a:rPr lang="zh-CN" altLang="en-US" sz="2400" dirty="0" smtClean="0">
                <a:solidFill>
                  <a:schemeClr val="tx1"/>
                </a:solidFill>
              </a:rPr>
              <a:t>十三</a:t>
            </a:r>
            <a:r>
              <a:rPr lang="en-US" sz="2400" dirty="0" smtClean="0">
                <a:solidFill>
                  <a:schemeClr val="tx1"/>
                </a:solidFill>
              </a:rPr>
              <a:t>15,</a:t>
            </a:r>
            <a:r>
              <a:rPr lang="zh-TW" altLang="en-US" sz="2400" dirty="0" smtClean="0">
                <a:solidFill>
                  <a:schemeClr val="tx1"/>
                </a:solidFill>
              </a:rPr>
              <a:t> 那時法老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幾乎</a:t>
            </a:r>
            <a:r>
              <a:rPr lang="zh-TW" altLang="en-US" sz="2400" dirty="0" smtClean="0">
                <a:solidFill>
                  <a:schemeClr val="tx1"/>
                </a:solidFill>
              </a:rPr>
              <a:t>不容我們去，耶和華就把埃及地所有頭生的，無論是人是牲畜，都殺了。因此，我把一切頭生的公牲畜獻給耶和華為祭，但將頭生的兒子都贖出來。 </a:t>
            </a:r>
            <a:r>
              <a:rPr lang="zh-CN" altLang="en-US" sz="2400" dirty="0" smtClean="0">
                <a:solidFill>
                  <a:schemeClr val="tx1"/>
                </a:solidFill>
              </a:rPr>
              <a:t>（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he-IL" sz="2400" dirty="0" smtClean="0">
                <a:solidFill>
                  <a:schemeClr val="tx1"/>
                </a:solidFill>
              </a:rPr>
              <a:t>קָשָׁה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Hiphil</a:t>
            </a:r>
            <a:r>
              <a:rPr lang="zh-CN" altLang="en-US" sz="2400" dirty="0" smtClean="0">
                <a:solidFill>
                  <a:schemeClr val="tx1"/>
                </a:solidFill>
              </a:rPr>
              <a:t>）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羅馬書十一章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00200"/>
            <a:ext cx="78486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1219200"/>
            <a:ext cx="8305800" cy="541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3400" y="1371600"/>
            <a:ext cx="8305800" cy="480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 smtClean="0">
                <a:solidFill>
                  <a:schemeClr val="tx1"/>
                </a:solidFill>
              </a:rPr>
              <a:t>7 </a:t>
            </a:r>
            <a:r>
              <a:rPr lang="zh-TW" altLang="en-US" sz="2800" dirty="0" smtClean="0">
                <a:solidFill>
                  <a:schemeClr val="tx1"/>
                </a:solidFill>
              </a:rPr>
              <a:t>這是怎麼樣呢？以色列人所求的，他們沒有得著。惟有蒙揀選的人得著了；其餘的就成了頑梗不化的。</a:t>
            </a:r>
            <a:r>
              <a:rPr lang="en-US" altLang="zh-CN" sz="2800" dirty="0" smtClean="0">
                <a:solidFill>
                  <a:schemeClr val="tx1"/>
                </a:solidFill>
              </a:rPr>
              <a:t>8 </a:t>
            </a:r>
            <a:r>
              <a:rPr lang="zh-TW" altLang="en-US" sz="2800" dirty="0" smtClean="0">
                <a:solidFill>
                  <a:schemeClr val="tx1"/>
                </a:solidFill>
              </a:rPr>
              <a:t>如經上所記：　神給他們昏迷的心，眼睛不能看見，耳朵不能聽見，直到今日。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altLang="zh-CN" sz="24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r>
              <a:rPr lang="zh-CN" altLang="en-US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使心剛硬  </a:t>
            </a:r>
            <a:r>
              <a:rPr lang="en-US" altLang="zh-CN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vs.  </a:t>
            </a:r>
            <a:r>
              <a:rPr lang="zh-CN" altLang="en-US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給</a:t>
            </a:r>
            <a:r>
              <a:rPr lang="zh-TW" altLang="en-US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昏迷的</a:t>
            </a:r>
            <a:r>
              <a:rPr lang="zh-CN" altLang="en-US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心（沉睡的靈）</a:t>
            </a:r>
            <a:r>
              <a:rPr lang="en-US" altLang="zh-CN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——</a:t>
            </a:r>
            <a:r>
              <a:rPr lang="zh-CN" altLang="en-US" sz="2400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雖然用詞不同，但是展現了類似的圖景</a:t>
            </a:r>
            <a:r>
              <a:rPr lang="zh-CN" altLang="en-US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。</a:t>
            </a:r>
            <a:endParaRPr lang="en-US" altLang="zh-CN" dirty="0" smtClean="0">
              <a:solidFill>
                <a:srgbClr val="7030A0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羅馬書十一</a:t>
            </a:r>
            <a:r>
              <a:rPr lang="en-US" altLang="zh-CN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7 </a:t>
            </a:r>
            <a:r>
              <a:rPr lang="zh-TW" altLang="en-US" sz="4400" b="1" dirty="0" smtClean="0">
                <a:solidFill>
                  <a:schemeClr val="tx1"/>
                </a:solidFill>
              </a:rPr>
              <a:t>頑梗不化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00200"/>
            <a:ext cx="78486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1219200"/>
            <a:ext cx="8305800" cy="541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3400" y="1371600"/>
            <a:ext cx="8305800" cy="541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 smtClean="0">
                <a:solidFill>
                  <a:schemeClr val="tx1"/>
                </a:solidFill>
              </a:rPr>
              <a:t>7 </a:t>
            </a:r>
            <a:r>
              <a:rPr lang="zh-TW" altLang="en-US" sz="2800" dirty="0" smtClean="0">
                <a:solidFill>
                  <a:schemeClr val="tx1"/>
                </a:solidFill>
              </a:rPr>
              <a:t>這是怎麼樣呢？以色列人所求的，他們沒有得著。惟有蒙揀選的人得著了；其餘的就成了頑梗不化的。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頑梗不化</a:t>
            </a:r>
            <a:r>
              <a:rPr lang="zh-CN" altLang="en-US" sz="2400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，在希臘文中是被動語態。</a:t>
            </a:r>
            <a:endParaRPr lang="en-US" altLang="zh-CN" sz="2400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</a:rPr>
              <a:t>和合本：其餘的就成了頑梗不化的。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</a:rPr>
              <a:t>新譯本：其餘的人都成了頑固的。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</a:rPr>
              <a:t>呂振中譯本：其餘的人就成了頑梗不化的。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</a:rPr>
              <a:t>新漢語譯本：其餘的人都頑梗心硬。</a:t>
            </a:r>
            <a:r>
              <a:rPr lang="zh-CN" altLang="en-US" sz="1800" dirty="0" smtClean="0">
                <a:solidFill>
                  <a:schemeClr val="tx1"/>
                </a:solidFill>
              </a:rPr>
              <a:t>（</a:t>
            </a:r>
            <a:r>
              <a:rPr lang="zh-CN" altLang="en-US" sz="1800" dirty="0" smtClean="0">
                <a:solidFill>
                  <a:srgbClr val="7030A0"/>
                </a:solidFill>
              </a:rPr>
              <a:t>腳註：</a:t>
            </a:r>
            <a:r>
              <a:rPr lang="zh-TW" altLang="en-US" sz="1800" dirty="0" smtClean="0">
                <a:solidFill>
                  <a:srgbClr val="7030A0"/>
                </a:solidFill>
              </a:rPr>
              <a:t>原文</a:t>
            </a:r>
            <a:r>
              <a:rPr lang="el-GR" sz="1800" dirty="0" smtClean="0">
                <a:solidFill>
                  <a:srgbClr val="7030A0"/>
                </a:solidFill>
              </a:rPr>
              <a:t>ἐπωρώθησαν</a:t>
            </a:r>
            <a:r>
              <a:rPr lang="zh-TW" altLang="en-US" sz="1800" dirty="0" smtClean="0">
                <a:solidFill>
                  <a:srgbClr val="7030A0"/>
                </a:solidFill>
              </a:rPr>
              <a:t>是被動語態動詞，其施事是神自己。這種隱藏神這個施事、只顯明主語的手法，一般稱為神聖被動。但為了譯文暢順，只譯作</a:t>
            </a:r>
            <a:r>
              <a:rPr lang="el-GR" sz="1800" dirty="0" smtClean="0">
                <a:solidFill>
                  <a:srgbClr val="7030A0"/>
                </a:solidFill>
              </a:rPr>
              <a:t>“</a:t>
            </a:r>
            <a:r>
              <a:rPr lang="zh-TW" altLang="en-US" sz="1800" dirty="0" smtClean="0">
                <a:solidFill>
                  <a:srgbClr val="7030A0"/>
                </a:solidFill>
              </a:rPr>
              <a:t>頑梗心硬</a:t>
            </a:r>
            <a:r>
              <a:rPr lang="el-GR" sz="1800" dirty="0" smtClean="0">
                <a:solidFill>
                  <a:srgbClr val="7030A0"/>
                </a:solidFill>
              </a:rPr>
              <a:t>”</a:t>
            </a:r>
            <a:r>
              <a:rPr lang="zh-TW" altLang="en-US" sz="1800" dirty="0" smtClean="0">
                <a:solidFill>
                  <a:srgbClr val="7030A0"/>
                </a:solidFill>
              </a:rPr>
              <a:t>，因為加添任何詞語，也不能完全表達原文的意思，反而破壞譯文的可讀性。 </a:t>
            </a:r>
            <a:r>
              <a:rPr lang="zh-CN" altLang="en-US" sz="1800" dirty="0" smtClean="0">
                <a:solidFill>
                  <a:schemeClr val="tx1"/>
                </a:solidFill>
              </a:rPr>
              <a:t>）</a:t>
            </a:r>
            <a:endParaRPr lang="en-US" altLang="zh-TW" sz="1800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89154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反 思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00200"/>
            <a:ext cx="78486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1219200"/>
            <a:ext cx="8305800" cy="541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57200" y="990600"/>
            <a:ext cx="8305800" cy="5029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全然臣服於神至高無上的主權。</a:t>
            </a:r>
            <a:endParaRPr lang="en-US" altLang="zh-CN" sz="28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endParaRPr lang="en-US" altLang="zh-CN" sz="28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時常檢視自己是否也是心硬的、心昏迷的、眼瞎耳聾的。求神保守。</a:t>
            </a:r>
            <a:endParaRPr lang="en-US" altLang="zh-CN" sz="28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抓住神恩典的應許</a:t>
            </a:r>
            <a:r>
              <a:rPr lang="en-US" altLang="zh-CN" sz="2800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——</a:t>
            </a:r>
            <a:r>
              <a:rPr lang="zh-CN" altLang="en-US" sz="2800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只要回轉，便得醫治。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838200" y="685800"/>
            <a:ext cx="76200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5400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  <a:p>
            <a:pPr algn="ctr"/>
            <a:r>
              <a:rPr lang="en-US" altLang="zh-CN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2017 ABC</a:t>
            </a:r>
            <a:r>
              <a:rPr lang="zh-CN" alt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大會</a:t>
            </a:r>
            <a:endParaRPr lang="en-US" altLang="zh-CN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algn="ctr"/>
            <a:r>
              <a:rPr lang="zh-CN" altLang="en-US" sz="4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從羅馬書</a:t>
            </a:r>
            <a:endParaRPr lang="en-US" altLang="zh-CN" sz="43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algn="ctr"/>
            <a:r>
              <a:rPr lang="zh-CN" altLang="en-US" sz="4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看</a:t>
            </a:r>
            <a:endParaRPr lang="en-US" altLang="zh-CN" sz="43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algn="ctr"/>
            <a:r>
              <a:rPr lang="zh-CN" altLang="en-US" sz="4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神使人心硬</a:t>
            </a:r>
            <a:endParaRPr lang="en-US" altLang="zh-CN" sz="43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algn="ctr"/>
            <a:r>
              <a:rPr lang="zh-CN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程嫣，</a:t>
            </a:r>
            <a:r>
              <a:rPr lang="en-US" altLang="zh-CN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2017</a:t>
            </a:r>
            <a:r>
              <a:rPr lang="zh-CN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年</a:t>
            </a:r>
            <a:r>
              <a:rPr lang="en-US" altLang="zh-CN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9</a:t>
            </a:r>
            <a:r>
              <a:rPr lang="zh-CN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月</a:t>
            </a:r>
            <a:endParaRPr lang="en-US" altLang="zh-CN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羅馬書九章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1066800"/>
            <a:ext cx="83058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 smtClean="0">
                <a:solidFill>
                  <a:schemeClr val="tx1"/>
                </a:solidFill>
              </a:rPr>
              <a:t>14 </a:t>
            </a:r>
            <a:r>
              <a:rPr lang="zh-TW" altLang="en-US" sz="2400" dirty="0" smtClean="0">
                <a:solidFill>
                  <a:schemeClr val="tx1"/>
                </a:solidFill>
              </a:rPr>
              <a:t>這樣，我們可說甚麼呢？難道　神有甚麼不公平嗎？斷乎沒有！</a:t>
            </a:r>
            <a:r>
              <a:rPr lang="en-US" altLang="zh-CN" sz="2400" dirty="0" smtClean="0">
                <a:solidFill>
                  <a:schemeClr val="tx1"/>
                </a:solidFill>
              </a:rPr>
              <a:t>15 </a:t>
            </a:r>
            <a:r>
              <a:rPr lang="zh-TW" altLang="en-US" sz="2400" dirty="0" smtClean="0">
                <a:solidFill>
                  <a:schemeClr val="tx1"/>
                </a:solidFill>
              </a:rPr>
              <a:t>因他對摩西說：</a:t>
            </a:r>
            <a:r>
              <a:rPr lang="zh-TW" altLang="en-US" sz="2400" dirty="0" smtClean="0">
                <a:solidFill>
                  <a:srgbClr val="7030A0"/>
                </a:solidFill>
              </a:rPr>
              <a:t>我要憐憫誰就憐憫誰，要恩待誰就恩待誰</a:t>
            </a:r>
            <a:r>
              <a:rPr lang="zh-TW" altLang="en-US" sz="2400" dirty="0" smtClean="0">
                <a:solidFill>
                  <a:schemeClr val="tx1"/>
                </a:solidFill>
              </a:rPr>
              <a:t>。 </a:t>
            </a:r>
            <a:r>
              <a:rPr lang="en-US" altLang="zh-CN" sz="2400" dirty="0" smtClean="0">
                <a:solidFill>
                  <a:schemeClr val="tx1"/>
                </a:solidFill>
              </a:rPr>
              <a:t>16 </a:t>
            </a:r>
            <a:r>
              <a:rPr lang="zh-TW" altLang="en-US" sz="2400" dirty="0" smtClean="0">
                <a:solidFill>
                  <a:schemeClr val="tx1"/>
                </a:solidFill>
              </a:rPr>
              <a:t>據此看來，這不在乎那定意的，也不在乎那奔跑的，只在乎發憐憫的　神。 </a:t>
            </a:r>
            <a:r>
              <a:rPr lang="en-US" altLang="zh-CN" sz="2400" dirty="0" smtClean="0">
                <a:solidFill>
                  <a:schemeClr val="tx1"/>
                </a:solidFill>
              </a:rPr>
              <a:t>17 </a:t>
            </a:r>
            <a:r>
              <a:rPr lang="zh-TW" altLang="en-US" sz="2400" dirty="0" smtClean="0">
                <a:solidFill>
                  <a:schemeClr val="tx1"/>
                </a:solidFill>
              </a:rPr>
              <a:t>因為經上有話向法老說：「</a:t>
            </a:r>
            <a:r>
              <a:rPr lang="zh-TW" altLang="en-US" sz="2400" dirty="0" smtClean="0">
                <a:solidFill>
                  <a:srgbClr val="0070C0"/>
                </a:solidFill>
              </a:rPr>
              <a:t>我將你興起來，特要在你身上彰顯我的權能，並要使我的名傳遍天下</a:t>
            </a:r>
            <a:r>
              <a:rPr lang="zh-TW" altLang="en-US" sz="2400" dirty="0" smtClean="0">
                <a:solidFill>
                  <a:schemeClr val="tx1"/>
                </a:solidFill>
              </a:rPr>
              <a:t>。」 </a:t>
            </a:r>
            <a:r>
              <a:rPr lang="en-US" altLang="zh-CN" sz="2400" dirty="0" smtClean="0">
                <a:solidFill>
                  <a:schemeClr val="tx1"/>
                </a:solidFill>
              </a:rPr>
              <a:t>18 </a:t>
            </a:r>
            <a:r>
              <a:rPr lang="zh-TW" altLang="en-US" sz="2400" dirty="0" smtClean="0">
                <a:solidFill>
                  <a:schemeClr val="tx1"/>
                </a:solidFill>
              </a:rPr>
              <a:t>如此看來，　</a:t>
            </a:r>
            <a:r>
              <a:rPr lang="zh-TW" altLang="en-US" sz="2400" dirty="0" smtClean="0">
                <a:solidFill>
                  <a:srgbClr val="FF0000"/>
                </a:solidFill>
              </a:rPr>
              <a:t>神要憐憫誰就憐憫誰，要叫誰剛硬就叫誰剛硬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TW" sz="24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>
                <a:solidFill>
                  <a:schemeClr val="tx1"/>
                </a:solidFill>
              </a:rPr>
              <a:t>新約對舊約的引用：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altLang="en-US" b="1" dirty="0" smtClean="0">
                <a:solidFill>
                  <a:schemeClr val="tx1"/>
                </a:solidFill>
              </a:rPr>
              <a:t>羅九</a:t>
            </a:r>
            <a:r>
              <a:rPr lang="en-US" altLang="zh-CN" b="1" dirty="0" smtClean="0">
                <a:solidFill>
                  <a:schemeClr val="tx1"/>
                </a:solidFill>
              </a:rPr>
              <a:t>15 </a:t>
            </a:r>
            <a:r>
              <a:rPr lang="zh-CN" altLang="en-US" b="1" dirty="0" smtClean="0">
                <a:solidFill>
                  <a:schemeClr val="tx1"/>
                </a:solidFill>
              </a:rPr>
              <a:t>引用出三十三</a:t>
            </a:r>
            <a:r>
              <a:rPr lang="en-US" altLang="zh-CN" b="1" dirty="0" smtClean="0">
                <a:solidFill>
                  <a:schemeClr val="tx1"/>
                </a:solidFill>
              </a:rPr>
              <a:t>19b—</a:t>
            </a:r>
            <a:r>
              <a:rPr lang="zh-TW" altLang="en-US" dirty="0" smtClean="0">
                <a:solidFill>
                  <a:schemeClr val="tx1"/>
                </a:solidFill>
              </a:rPr>
              <a:t>耶和華說：「我要顯我一切的恩慈，在你面前經過，宣告我的名。</a:t>
            </a:r>
            <a:r>
              <a:rPr lang="zh-TW" altLang="en-US" dirty="0" smtClean="0">
                <a:solidFill>
                  <a:srgbClr val="7030A0"/>
                </a:solidFill>
              </a:rPr>
              <a:t>我要恩待誰就恩待誰；要憐憫誰就憐憫誰</a:t>
            </a:r>
            <a:r>
              <a:rPr lang="zh-TW" altLang="en-US" dirty="0" smtClean="0">
                <a:solidFill>
                  <a:schemeClr val="tx1"/>
                </a:solidFill>
              </a:rPr>
              <a:t>」；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altLang="en-US" b="1" dirty="0" smtClean="0">
                <a:solidFill>
                  <a:schemeClr val="tx1"/>
                </a:solidFill>
              </a:rPr>
              <a:t>羅九</a:t>
            </a:r>
            <a:r>
              <a:rPr lang="en-US" altLang="zh-CN" b="1" dirty="0" smtClean="0">
                <a:solidFill>
                  <a:schemeClr val="tx1"/>
                </a:solidFill>
              </a:rPr>
              <a:t>17</a:t>
            </a:r>
            <a:r>
              <a:rPr lang="zh-CN" altLang="en-US" b="1" dirty="0" smtClean="0">
                <a:solidFill>
                  <a:schemeClr val="tx1"/>
                </a:solidFill>
              </a:rPr>
              <a:t>引用出九</a:t>
            </a:r>
            <a:r>
              <a:rPr lang="en-US" altLang="zh-CN" b="1" dirty="0" smtClean="0">
                <a:solidFill>
                  <a:schemeClr val="tx1"/>
                </a:solidFill>
              </a:rPr>
              <a:t>16—</a:t>
            </a:r>
            <a:r>
              <a:rPr lang="zh-TW" altLang="en-US" dirty="0" smtClean="0">
                <a:solidFill>
                  <a:schemeClr val="tx1"/>
                </a:solidFill>
              </a:rPr>
              <a:t>其實，</a:t>
            </a:r>
            <a:r>
              <a:rPr lang="zh-TW" altLang="en-US" dirty="0" smtClean="0">
                <a:solidFill>
                  <a:srgbClr val="0070C0"/>
                </a:solidFill>
              </a:rPr>
              <a:t>我叫你存立，是特要向你顯我的大能，並要使我的名傳遍天下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CN" altLang="en-US" b="1" dirty="0" smtClean="0">
                <a:solidFill>
                  <a:schemeClr val="tx1"/>
                </a:solidFill>
              </a:rPr>
              <a:t>羅九</a:t>
            </a:r>
            <a:r>
              <a:rPr lang="en-US" altLang="zh-CN" b="1" dirty="0" smtClean="0">
                <a:solidFill>
                  <a:schemeClr val="tx1"/>
                </a:solidFill>
              </a:rPr>
              <a:t>18</a:t>
            </a:r>
            <a:r>
              <a:rPr lang="zh-CN" altLang="en-US" b="1" dirty="0" smtClean="0">
                <a:solidFill>
                  <a:schemeClr val="tx1"/>
                </a:solidFill>
              </a:rPr>
              <a:t>  對應 出四～十四章</a:t>
            </a:r>
            <a:r>
              <a:rPr lang="en-US" altLang="zh-CN" b="1" dirty="0" smtClean="0">
                <a:solidFill>
                  <a:schemeClr val="tx1"/>
                </a:solidFill>
              </a:rPr>
              <a:t>——</a:t>
            </a:r>
            <a:r>
              <a:rPr lang="zh-CN" altLang="en-US" b="1" dirty="0" smtClean="0">
                <a:solidFill>
                  <a:srgbClr val="FF0000"/>
                </a:solidFill>
              </a:rPr>
              <a:t>神使法老心剛硬之事件</a:t>
            </a:r>
            <a:endParaRPr lang="zh-TW" alt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要解決的疑問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1219200"/>
            <a:ext cx="8305800" cy="4724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TW" sz="2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TW" sz="2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zh-CN" altLang="en-US" sz="3600" b="1" dirty="0" smtClean="0">
                <a:solidFill>
                  <a:schemeClr val="tx1"/>
                </a:solidFill>
              </a:rPr>
              <a:t>出埃及記中，神為甚麼使法老心硬？神的心意是甚麼？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dirty="0" smtClean="0">
                <a:solidFill>
                  <a:schemeClr val="tx1"/>
                </a:solidFill>
              </a:rPr>
              <a:t>2.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保羅在羅馬書的引用，想要說明甚麼？</a:t>
            </a:r>
            <a:endParaRPr lang="zh-TW" altLang="en-US" sz="3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</a:rPr>
              <a:t>神為甚麼使法老心硬？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1066800"/>
            <a:ext cx="83058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平常聽到的一些解釋：</a:t>
            </a:r>
            <a:endParaRPr lang="en-US" altLang="zh-CN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神任憑，允許（由他去吧）</a:t>
            </a:r>
            <a:endParaRPr lang="en-US" altLang="zh-CN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altLang="zh-CN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2.   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第一災到第五災是法老自己心硬，從第六災開始神使法老心硬。</a:t>
            </a:r>
            <a:endParaRPr lang="en-US" altLang="zh-CN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3.   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出四～十四章，總計出現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20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次有關心硬的經文，神使心硬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10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次，法老自己心硬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10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次。</a:t>
            </a:r>
            <a:r>
              <a:rPr lang="en-US" altLang="zh-TW" sz="2800" b="1" dirty="0" smtClean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TW" sz="2800" b="1" dirty="0" smtClean="0">
              <a:solidFill>
                <a:schemeClr val="tx1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srgbClr val="7030A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都有道理，但還是有空間更深入地看經文說的是甚麼。</a:t>
            </a:r>
            <a:endParaRPr lang="zh-TW" altLang="en-US" sz="2800" b="1" dirty="0" smtClean="0">
              <a:solidFill>
                <a:srgbClr val="7030A0"/>
              </a:solidFill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609600" y="1066800"/>
            <a:ext cx="83058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十誡 電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81000"/>
            <a:ext cx="4105275" cy="6294756"/>
          </a:xfrm>
          <a:prstGeom prst="rect">
            <a:avLst/>
          </a:prstGeom>
          <a:noFill/>
        </p:spPr>
      </p:pic>
      <p:pic>
        <p:nvPicPr>
          <p:cNvPr id="1028" name="Picture 4" descr="十誡（1956）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4191000" cy="6208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二十次心硬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990600" y="1066800"/>
            <a:ext cx="79248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>
                <a:solidFill>
                  <a:schemeClr val="tx1"/>
                </a:solidFill>
              </a:rPr>
              <a:t>出四～十四章，總計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20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次提及心硬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800" b="1" dirty="0" smtClean="0">
                <a:solidFill>
                  <a:schemeClr val="tx1"/>
                </a:solidFill>
              </a:rPr>
              <a:t>四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21,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800" b="1" dirty="0" smtClean="0">
                <a:solidFill>
                  <a:schemeClr val="tx1"/>
                </a:solidFill>
              </a:rPr>
              <a:t>七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3, 13, 14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（固執）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, </a:t>
            </a:r>
            <a:r>
              <a:rPr lang="en-US" altLang="zh-CN" sz="1800" b="1" dirty="0" smtClean="0">
                <a:solidFill>
                  <a:schemeClr val="tx1"/>
                </a:solidFill>
              </a:rPr>
              <a:t>22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八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15, 19, 32</a:t>
            </a: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九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7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（</a:t>
            </a:r>
            <a:r>
              <a:rPr lang="zh-TW" altLang="en-US" sz="1800" dirty="0" smtClean="0"/>
              <a:t> </a:t>
            </a:r>
            <a:r>
              <a:rPr lang="zh-TW" altLang="en-US" sz="1800" b="1" dirty="0" smtClean="0">
                <a:solidFill>
                  <a:schemeClr val="tx1"/>
                </a:solidFill>
              </a:rPr>
              <a:t>固執</a:t>
            </a:r>
            <a:r>
              <a:rPr lang="zh-TW" altLang="en-US" sz="1800" dirty="0" smtClean="0"/>
              <a:t> 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）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, 12, 34, 35 </a:t>
            </a: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十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1, 20, 27,   </a:t>
            </a: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十一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10,</a:t>
            </a: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十三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15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（</a:t>
            </a:r>
            <a:r>
              <a:rPr lang="zh-CN" altLang="en-US" sz="1800" b="1" i="1" dirty="0" smtClean="0">
                <a:solidFill>
                  <a:schemeClr val="tx1"/>
                </a:solidFill>
              </a:rPr>
              <a:t>幾乎不容</a:t>
            </a:r>
            <a:r>
              <a:rPr lang="zh-CN" altLang="en-US" sz="1800" b="1" dirty="0" smtClean="0">
                <a:solidFill>
                  <a:schemeClr val="tx1"/>
                </a:solidFill>
              </a:rPr>
              <a:t>）</a:t>
            </a:r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zh-CN" altLang="en-US" sz="1800" b="1" dirty="0" smtClean="0">
                <a:solidFill>
                  <a:schemeClr val="tx1"/>
                </a:solidFill>
              </a:rPr>
              <a:t>十四</a:t>
            </a:r>
            <a:r>
              <a:rPr lang="en-US" altLang="zh-TW" sz="1800" b="1" dirty="0" smtClean="0">
                <a:solidFill>
                  <a:schemeClr val="tx1"/>
                </a:solidFill>
              </a:rPr>
              <a:t>4, 8, 17  </a:t>
            </a:r>
          </a:p>
          <a:p>
            <a:endParaRPr lang="en-US" altLang="zh-TW" sz="18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rgbClr val="7030A0"/>
                </a:solidFill>
              </a:rPr>
              <a:t>和合本在七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14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，九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7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用了</a:t>
            </a:r>
            <a:r>
              <a:rPr lang="en-US" sz="2400" dirty="0" smtClean="0">
                <a:solidFill>
                  <a:srgbClr val="7030A0"/>
                </a:solidFill>
              </a:rPr>
              <a:t>「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固執</a:t>
            </a:r>
            <a:r>
              <a:rPr lang="en-US" sz="2400" dirty="0" smtClean="0">
                <a:solidFill>
                  <a:srgbClr val="7030A0"/>
                </a:solidFill>
              </a:rPr>
              <a:t>」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一詞，十三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15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翻譯成</a:t>
            </a:r>
            <a:r>
              <a:rPr lang="en-US" sz="2400" dirty="0" smtClean="0">
                <a:solidFill>
                  <a:srgbClr val="7030A0"/>
                </a:solidFill>
              </a:rPr>
              <a:t>「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幾乎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[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不容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]</a:t>
            </a:r>
            <a:r>
              <a:rPr lang="en-US" sz="2400" dirty="0" smtClean="0">
                <a:solidFill>
                  <a:srgbClr val="7030A0"/>
                </a:solidFill>
              </a:rPr>
              <a:t> 」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。其他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17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處都有</a:t>
            </a:r>
            <a:r>
              <a:rPr lang="en-US" sz="2400" dirty="0" smtClean="0">
                <a:solidFill>
                  <a:srgbClr val="7030A0"/>
                </a:solidFill>
              </a:rPr>
              <a:t>「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硬</a:t>
            </a:r>
            <a:r>
              <a:rPr lang="en-US" sz="2400" dirty="0" smtClean="0">
                <a:solidFill>
                  <a:srgbClr val="7030A0"/>
                </a:solidFill>
              </a:rPr>
              <a:t>」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字。</a:t>
            </a:r>
            <a:endParaRPr lang="en-US" altLang="zh-TW" sz="24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二十次心硬的表達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" y="990600"/>
            <a:ext cx="4953000" cy="548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 smtClean="0">
                <a:solidFill>
                  <a:schemeClr val="tx1"/>
                </a:solidFill>
              </a:rPr>
              <a:t>希伯來文用了</a:t>
            </a:r>
            <a:r>
              <a:rPr lang="zh-CN" altLang="en-US" b="1" dirty="0" smtClean="0">
                <a:solidFill>
                  <a:srgbClr val="7030A0"/>
                </a:solidFill>
              </a:rPr>
              <a:t>三個單詞</a:t>
            </a:r>
            <a:r>
              <a:rPr lang="zh-CN" altLang="en-US" b="1" dirty="0" smtClean="0">
                <a:solidFill>
                  <a:schemeClr val="tx1"/>
                </a:solidFill>
              </a:rPr>
              <a:t>表達心硬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(1) </a:t>
            </a:r>
            <a:r>
              <a:rPr lang="he-IL" b="1" dirty="0" smtClean="0">
                <a:solidFill>
                  <a:schemeClr val="tx1"/>
                </a:solidFill>
              </a:rPr>
              <a:t>חָזַק</a:t>
            </a:r>
            <a:r>
              <a:rPr lang="en-US" b="1" dirty="0" smtClean="0">
                <a:solidFill>
                  <a:schemeClr val="tx1"/>
                </a:solidFill>
              </a:rPr>
              <a:t>, 12 </a:t>
            </a:r>
            <a:r>
              <a:rPr lang="zh-CN" altLang="en-US" b="1" dirty="0" smtClean="0">
                <a:solidFill>
                  <a:schemeClr val="tx1"/>
                </a:solidFill>
              </a:rPr>
              <a:t>次 </a:t>
            </a:r>
            <a:r>
              <a:rPr lang="en-US" altLang="zh-CN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grow strong, make strong)</a:t>
            </a:r>
          </a:p>
          <a:p>
            <a:pPr marL="742950" indent="-742950"/>
            <a:r>
              <a:rPr lang="en-US" b="1" dirty="0" smtClean="0">
                <a:solidFill>
                  <a:schemeClr val="tx1"/>
                </a:solidFill>
              </a:rPr>
              <a:t>(2) </a:t>
            </a:r>
            <a:r>
              <a:rPr lang="he-IL" b="1" dirty="0" smtClean="0">
                <a:solidFill>
                  <a:schemeClr val="tx1"/>
                </a:solidFill>
              </a:rPr>
              <a:t>כָּבֵד</a:t>
            </a:r>
            <a:r>
              <a:rPr lang="en-US" b="1" dirty="0" smtClean="0">
                <a:solidFill>
                  <a:schemeClr val="tx1"/>
                </a:solidFill>
              </a:rPr>
              <a:t>, 6 </a:t>
            </a:r>
            <a:r>
              <a:rPr lang="zh-CN" altLang="en-US" b="1" dirty="0" smtClean="0">
                <a:solidFill>
                  <a:schemeClr val="tx1"/>
                </a:solidFill>
              </a:rPr>
              <a:t>次 </a:t>
            </a:r>
            <a:r>
              <a:rPr lang="en-US" altLang="zh-CN" b="1" dirty="0" smtClean="0">
                <a:solidFill>
                  <a:schemeClr val="tx1"/>
                </a:solidFill>
              </a:rPr>
              <a:t>(be heavy, make heavy)</a:t>
            </a:r>
          </a:p>
          <a:p>
            <a:pPr marL="742950" indent="-742950"/>
            <a:r>
              <a:rPr lang="en-US" b="1" dirty="0" smtClean="0">
                <a:solidFill>
                  <a:schemeClr val="tx1"/>
                </a:solidFill>
              </a:rPr>
              <a:t>(3) </a:t>
            </a:r>
            <a:r>
              <a:rPr lang="he-IL" b="1" dirty="0" smtClean="0">
                <a:solidFill>
                  <a:schemeClr val="tx1"/>
                </a:solidFill>
              </a:rPr>
              <a:t>קָשָׁה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altLang="zh-CN" b="1" dirty="0" smtClean="0">
                <a:solidFill>
                  <a:schemeClr val="tx1"/>
                </a:solidFill>
              </a:rPr>
              <a:t>2</a:t>
            </a:r>
            <a:r>
              <a:rPr lang="zh-CN" altLang="en-US" b="1" dirty="0" smtClean="0">
                <a:solidFill>
                  <a:schemeClr val="tx1"/>
                </a:solidFill>
              </a:rPr>
              <a:t>次 </a:t>
            </a:r>
            <a:r>
              <a:rPr lang="en-US" altLang="zh-CN" b="1" dirty="0" smtClean="0">
                <a:solidFill>
                  <a:schemeClr val="tx1"/>
                </a:solidFill>
              </a:rPr>
              <a:t>(make difficult)</a:t>
            </a:r>
          </a:p>
          <a:p>
            <a:pPr marL="742950" indent="-742950"/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zh-CN" altLang="en-US" b="1" dirty="0" smtClean="0">
                <a:solidFill>
                  <a:schemeClr val="tx1"/>
                </a:solidFill>
              </a:rPr>
              <a:t>七十士譯本用了</a:t>
            </a:r>
            <a:r>
              <a:rPr lang="zh-CN" altLang="en-US" b="1" dirty="0" smtClean="0">
                <a:solidFill>
                  <a:srgbClr val="7030A0"/>
                </a:solidFill>
              </a:rPr>
              <a:t>四個單詞</a:t>
            </a:r>
            <a:r>
              <a:rPr lang="zh-CN" altLang="en-US" b="1" dirty="0" smtClean="0">
                <a:solidFill>
                  <a:schemeClr val="tx1"/>
                </a:solidFill>
              </a:rPr>
              <a:t>表達心硬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(1) </a:t>
            </a:r>
            <a:r>
              <a:rPr lang="el-GR" b="1" dirty="0" smtClean="0">
                <a:solidFill>
                  <a:schemeClr val="tx1"/>
                </a:solidFill>
              </a:rPr>
              <a:t>σκληρύνω</a:t>
            </a:r>
            <a:r>
              <a:rPr lang="zh-CN" altLang="en-US" b="1" dirty="0" smtClean="0">
                <a:solidFill>
                  <a:schemeClr val="tx1"/>
                </a:solidFill>
              </a:rPr>
              <a:t>，</a:t>
            </a:r>
            <a:r>
              <a:rPr lang="en-US" b="1" dirty="0" smtClean="0">
                <a:solidFill>
                  <a:schemeClr val="tx1"/>
                </a:solidFill>
              </a:rPr>
              <a:t>14 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r>
              <a:rPr lang="en-US" b="1" dirty="0" smtClean="0">
                <a:solidFill>
                  <a:schemeClr val="tx1"/>
                </a:solidFill>
              </a:rPr>
              <a:t> (to harden)</a:t>
            </a: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(2) </a:t>
            </a:r>
            <a:r>
              <a:rPr lang="el-GR" b="1" dirty="0" smtClean="0">
                <a:solidFill>
                  <a:schemeClr val="tx1"/>
                </a:solidFill>
              </a:rPr>
              <a:t>βαρύνω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altLang="zh-CN" b="1" dirty="0" smtClean="0">
                <a:solidFill>
                  <a:schemeClr val="tx1"/>
                </a:solidFill>
              </a:rPr>
              <a:t>4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r>
              <a:rPr lang="en-US" b="1" dirty="0" smtClean="0">
                <a:solidFill>
                  <a:schemeClr val="tx1"/>
                </a:solidFill>
              </a:rPr>
              <a:t>  (to be heavy)</a:t>
            </a: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(3) </a:t>
            </a:r>
            <a:r>
              <a:rPr lang="el-GR" b="1" dirty="0" smtClean="0">
                <a:solidFill>
                  <a:schemeClr val="tx1"/>
                </a:solidFill>
              </a:rPr>
              <a:t>κατισχύω</a:t>
            </a:r>
            <a:r>
              <a:rPr lang="zh-CN" altLang="en-US" b="1" dirty="0" smtClean="0">
                <a:solidFill>
                  <a:schemeClr val="tx1"/>
                </a:solidFill>
              </a:rPr>
              <a:t>，</a:t>
            </a:r>
            <a:r>
              <a:rPr lang="en-US" altLang="zh-CN" b="1" dirty="0" smtClean="0">
                <a:solidFill>
                  <a:schemeClr val="tx1"/>
                </a:solidFill>
              </a:rPr>
              <a:t>1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r>
              <a:rPr lang="en-US" b="1" dirty="0" smtClean="0">
                <a:solidFill>
                  <a:schemeClr val="tx1"/>
                </a:solidFill>
              </a:rPr>
              <a:t> (overpower)</a:t>
            </a:r>
          </a:p>
          <a:p>
            <a:pPr marL="742950" indent="-742950"/>
            <a:r>
              <a:rPr lang="en-US" b="1" dirty="0" smtClean="0">
                <a:solidFill>
                  <a:schemeClr val="tx1"/>
                </a:solidFill>
              </a:rPr>
              <a:t>(4) </a:t>
            </a:r>
            <a:r>
              <a:rPr lang="el-GR" b="1" dirty="0" smtClean="0">
                <a:solidFill>
                  <a:schemeClr val="tx1"/>
                </a:solidFill>
              </a:rPr>
              <a:t>βαρέω</a:t>
            </a:r>
            <a:r>
              <a:rPr lang="en-US" b="1" dirty="0" smtClean="0">
                <a:solidFill>
                  <a:schemeClr val="tx1"/>
                </a:solidFill>
              </a:rPr>
              <a:t> , </a:t>
            </a:r>
            <a:r>
              <a:rPr lang="en-US" altLang="zh-CN" b="1" dirty="0" smtClean="0">
                <a:solidFill>
                  <a:schemeClr val="tx1"/>
                </a:solidFill>
              </a:rPr>
              <a:t>1</a:t>
            </a:r>
            <a:r>
              <a:rPr lang="zh-CN" altLang="en-US" b="1" dirty="0" smtClean="0">
                <a:solidFill>
                  <a:schemeClr val="tx1"/>
                </a:solidFill>
              </a:rPr>
              <a:t>次 </a:t>
            </a:r>
            <a:r>
              <a:rPr lang="en-US" b="1" dirty="0" smtClean="0">
                <a:solidFill>
                  <a:schemeClr val="tx1"/>
                </a:solidFill>
              </a:rPr>
              <a:t>(to burden)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724400" y="3581400"/>
            <a:ext cx="4038600" cy="2743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>
                <a:solidFill>
                  <a:srgbClr val="7030A0"/>
                </a:solidFill>
              </a:rPr>
              <a:t>這些表達心硬的單詞雖然存在細微差別，但是基本意思類似</a:t>
            </a:r>
            <a:r>
              <a:rPr lang="en-US" altLang="zh-CN" sz="2400" b="1" dirty="0" smtClean="0">
                <a:solidFill>
                  <a:srgbClr val="7030A0"/>
                </a:solidFill>
              </a:rPr>
              <a:t>,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所展現的大圖像是一樣的。</a:t>
            </a:r>
            <a:endParaRPr lang="en-US" altLang="zh-CN" sz="2400" b="1" dirty="0" smtClean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>
                <a:solidFill>
                  <a:srgbClr val="7030A0"/>
                </a:solidFill>
              </a:rPr>
              <a:t>因此，接下來的分析中，不著眼於區別這些詞。</a:t>
            </a:r>
            <a:endParaRPr lang="en-US" altLang="zh-CN" sz="2400" b="1" dirty="0" smtClean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05400" y="990600"/>
            <a:ext cx="3657600" cy="2362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742950" indent="-742950"/>
            <a:r>
              <a:rPr lang="zh-CN" altLang="en-US" b="1" dirty="0" smtClean="0">
                <a:solidFill>
                  <a:schemeClr val="tx1"/>
                </a:solidFill>
              </a:rPr>
              <a:t>和合本用了</a:t>
            </a:r>
            <a:r>
              <a:rPr lang="zh-CN" altLang="en-US" b="1" dirty="0" smtClean="0">
                <a:solidFill>
                  <a:srgbClr val="7030A0"/>
                </a:solidFill>
              </a:rPr>
              <a:t>三種方式</a:t>
            </a:r>
            <a:r>
              <a:rPr lang="zh-CN" altLang="en-US" b="1" dirty="0" smtClean="0">
                <a:solidFill>
                  <a:schemeClr val="tx1"/>
                </a:solidFill>
              </a:rPr>
              <a:t>表達心硬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(1)</a:t>
            </a:r>
            <a:r>
              <a:rPr lang="zh-CN" altLang="en-US" b="1" dirty="0" smtClean="0">
                <a:solidFill>
                  <a:schemeClr val="tx1"/>
                </a:solidFill>
              </a:rPr>
              <a:t>硬，</a:t>
            </a:r>
            <a:r>
              <a:rPr lang="en-US" altLang="zh-CN" b="1" dirty="0" smtClean="0">
                <a:solidFill>
                  <a:schemeClr val="tx1"/>
                </a:solidFill>
              </a:rPr>
              <a:t>17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(2)</a:t>
            </a:r>
            <a:r>
              <a:rPr lang="zh-CN" altLang="en-US" b="1" dirty="0" smtClean="0">
                <a:solidFill>
                  <a:schemeClr val="tx1"/>
                </a:solidFill>
              </a:rPr>
              <a:t>固執，</a:t>
            </a:r>
            <a:r>
              <a:rPr lang="en-US" altLang="zh-CN" b="1" dirty="0" smtClean="0">
                <a:solidFill>
                  <a:schemeClr val="tx1"/>
                </a:solidFill>
              </a:rPr>
              <a:t>2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marL="742950" indent="-742950"/>
            <a:r>
              <a:rPr lang="en-US" altLang="zh-CN" b="1" dirty="0" smtClean="0">
                <a:solidFill>
                  <a:schemeClr val="tx1"/>
                </a:solidFill>
              </a:rPr>
              <a:t>(3)</a:t>
            </a:r>
            <a:r>
              <a:rPr lang="zh-CN" altLang="en-US" b="1" dirty="0" smtClean="0">
                <a:solidFill>
                  <a:schemeClr val="tx1"/>
                </a:solidFill>
              </a:rPr>
              <a:t>幾乎</a:t>
            </a:r>
            <a:r>
              <a:rPr lang="en-US" altLang="zh-CN" b="1" dirty="0" smtClean="0">
                <a:solidFill>
                  <a:schemeClr val="tx1"/>
                </a:solidFill>
              </a:rPr>
              <a:t>[</a:t>
            </a:r>
            <a:r>
              <a:rPr lang="zh-CN" altLang="en-US" b="1" dirty="0" smtClean="0">
                <a:solidFill>
                  <a:schemeClr val="tx1"/>
                </a:solidFill>
              </a:rPr>
              <a:t>不容</a:t>
            </a:r>
            <a:r>
              <a:rPr lang="en-US" altLang="zh-CN" b="1" dirty="0" smtClean="0">
                <a:solidFill>
                  <a:schemeClr val="tx1"/>
                </a:solidFill>
              </a:rPr>
              <a:t>]</a:t>
            </a:r>
            <a:r>
              <a:rPr lang="zh-CN" altLang="en-US" b="1" dirty="0" smtClean="0">
                <a:solidFill>
                  <a:schemeClr val="tx1"/>
                </a:solidFill>
              </a:rPr>
              <a:t>，</a:t>
            </a:r>
            <a:r>
              <a:rPr lang="en-US" altLang="zh-CN" b="1" dirty="0" smtClean="0">
                <a:solidFill>
                  <a:schemeClr val="tx1"/>
                </a:solidFill>
              </a:rPr>
              <a:t>1</a:t>
            </a:r>
            <a:r>
              <a:rPr lang="zh-CN" altLang="en-US" b="1" dirty="0" smtClean="0">
                <a:solidFill>
                  <a:schemeClr val="tx1"/>
                </a:solidFill>
              </a:rPr>
              <a:t>次</a:t>
            </a:r>
            <a:endParaRPr lang="en-US" altLang="zh-CN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8458200" cy="9917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400" b="1" dirty="0" smtClean="0">
                <a:solidFill>
                  <a:schemeClr val="tx1"/>
                </a:solidFill>
                <a:latin typeface="PMingLiU" pitchFamily="18" charset="-120"/>
                <a:ea typeface="PMingLiU" pitchFamily="18" charset="-120"/>
              </a:rPr>
              <a:t>三類心硬</a:t>
            </a:r>
            <a:endParaRPr lang="en-US" sz="4400" b="1" dirty="0" smtClean="0">
              <a:solidFill>
                <a:schemeClr val="tx1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1143000"/>
            <a:ext cx="8458200" cy="5562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schemeClr val="tx1"/>
                </a:solidFill>
                <a:sym typeface="Wingdings" pitchFamily="2" charset="2"/>
              </a:rPr>
              <a:t>根據希伯來文聖經和七十士譯本，可將心硬分為三類</a:t>
            </a: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solidFill>
                  <a:schemeClr val="tx1"/>
                </a:solidFill>
                <a:sym typeface="Wingdings" pitchFamily="2" charset="2"/>
              </a:rPr>
              <a:t>1. </a:t>
            </a:r>
            <a:r>
              <a:rPr lang="zh-CN" altLang="en-US" sz="2800" b="1" dirty="0" smtClean="0">
                <a:solidFill>
                  <a:schemeClr val="tx1"/>
                </a:solidFill>
                <a:sym typeface="Wingdings" pitchFamily="2" charset="2"/>
              </a:rPr>
              <a:t>神使法老（臣僕）心剛硬。</a:t>
            </a: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solidFill>
                  <a:schemeClr val="tx1"/>
                </a:solidFill>
                <a:sym typeface="Wingdings" pitchFamily="2" charset="2"/>
              </a:rPr>
              <a:t>2. 【</a:t>
            </a:r>
            <a:r>
              <a:rPr lang="zh-CN" altLang="en-US" sz="2800" b="1" dirty="0" smtClean="0">
                <a:solidFill>
                  <a:schemeClr val="tx1"/>
                </a:solidFill>
                <a:sym typeface="Wingdings" pitchFamily="2" charset="2"/>
              </a:rPr>
              <a:t>有模糊性</a:t>
            </a:r>
            <a:r>
              <a:rPr lang="en-US" altLang="zh-CN" sz="2800" b="1" dirty="0" smtClean="0">
                <a:solidFill>
                  <a:schemeClr val="tx1"/>
                </a:solidFill>
                <a:sym typeface="Wingdings" pitchFamily="2" charset="2"/>
              </a:rPr>
              <a:t>】</a:t>
            </a:r>
            <a:r>
              <a:rPr lang="zh-CN" altLang="en-US" sz="2800" b="1" dirty="0" smtClean="0">
                <a:solidFill>
                  <a:schemeClr val="tx1"/>
                </a:solidFill>
                <a:sym typeface="Wingdings" pitchFamily="2" charset="2"/>
              </a:rPr>
              <a:t>法老心變得剛硬，或者，法老心被剛硬。</a:t>
            </a: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希伯來文：</a:t>
            </a:r>
            <a:r>
              <a:rPr lang="en-US" altLang="zh-CN" dirty="0" err="1" smtClean="0">
                <a:solidFill>
                  <a:srgbClr val="0070C0"/>
                </a:solidFill>
                <a:sym typeface="Wingdings" pitchFamily="2" charset="2"/>
              </a:rPr>
              <a:t>stative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動詞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(</a:t>
            </a:r>
            <a:r>
              <a:rPr lang="en-US" altLang="zh-CN" dirty="0" err="1" smtClean="0">
                <a:solidFill>
                  <a:srgbClr val="0070C0"/>
                </a:solidFill>
                <a:sym typeface="Wingdings" pitchFamily="2" charset="2"/>
              </a:rPr>
              <a:t>Qal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桿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)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，可翻譯為兩種。</a:t>
            </a:r>
            <a:endParaRPr lang="en-US" altLang="zh-CN" dirty="0" smtClean="0">
              <a:solidFill>
                <a:srgbClr val="0070C0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希臘文：被動語態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—— 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神性被動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(divine passive)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：做動作的神；然而因為沒有明確指出究竟是被誰（</a:t>
            </a:r>
            <a:r>
              <a:rPr lang="en-US" altLang="zh-CN" dirty="0" smtClean="0">
                <a:solidFill>
                  <a:srgbClr val="0070C0"/>
                </a:solidFill>
                <a:sym typeface="Wingdings" pitchFamily="2" charset="2"/>
              </a:rPr>
              <a:t>by  whom</a:t>
            </a:r>
            <a:r>
              <a:rPr lang="zh-CN" altLang="en-US" dirty="0" smtClean="0">
                <a:solidFill>
                  <a:srgbClr val="0070C0"/>
                </a:solidFill>
                <a:sym typeface="Wingdings" pitchFamily="2" charset="2"/>
              </a:rPr>
              <a:t>），存在模糊性。</a:t>
            </a:r>
            <a:endParaRPr lang="en-US" altLang="zh-CN" dirty="0" smtClean="0">
              <a:solidFill>
                <a:srgbClr val="0070C0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 smtClean="0">
                <a:solidFill>
                  <a:schemeClr val="tx1"/>
                </a:solidFill>
                <a:sym typeface="Wingdings" pitchFamily="2" charset="2"/>
              </a:rPr>
              <a:t>3. </a:t>
            </a:r>
            <a:r>
              <a:rPr lang="zh-CN" altLang="en-US" sz="2800" b="1" dirty="0" smtClean="0">
                <a:solidFill>
                  <a:schemeClr val="tx1"/>
                </a:solidFill>
                <a:sym typeface="Wingdings" pitchFamily="2" charset="2"/>
              </a:rPr>
              <a:t>法老使自己心剛硬。</a:t>
            </a:r>
            <a:endParaRPr lang="en-US" altLang="zh-CN" sz="28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36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zh-TW" altLang="en-US" sz="3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2349</TotalTime>
  <Words>2061</Words>
  <Application>Microsoft Office PowerPoint</Application>
  <PresentationFormat>On-screen Show (4:3)</PresentationFormat>
  <Paragraphs>143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     ABC  2017     </vt:lpstr>
      <vt:lpstr>PowerPoint Presentation</vt:lpstr>
      <vt:lpstr>羅馬書九章</vt:lpstr>
      <vt:lpstr>要解決的疑問</vt:lpstr>
      <vt:lpstr>神為甚麼使法老心硬？</vt:lpstr>
      <vt:lpstr>PowerPoint Presentation</vt:lpstr>
      <vt:lpstr>二十次心硬</vt:lpstr>
      <vt:lpstr>二十次心硬的表達</vt:lpstr>
      <vt:lpstr>三類心硬</vt:lpstr>
      <vt:lpstr>第一類：神使心剛硬（10次）</vt:lpstr>
      <vt:lpstr>第二類：模糊性（6次）</vt:lpstr>
      <vt:lpstr>第三類：法老使自己心剛硬（4次）</vt:lpstr>
      <vt:lpstr>羅馬書十一章</vt:lpstr>
      <vt:lpstr>羅馬書十一7 頑梗不化</vt:lpstr>
      <vt:lpstr>反 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TSS504圖書資訊研究 Information Literacy Project IV</dc:title>
  <dc:creator>johnson</dc:creator>
  <cp:lastModifiedBy>Christine Chiang</cp:lastModifiedBy>
  <cp:revision>342</cp:revision>
  <dcterms:created xsi:type="dcterms:W3CDTF">2012-11-17T19:54:56Z</dcterms:created>
  <dcterms:modified xsi:type="dcterms:W3CDTF">2017-09-22T17:17:11Z</dcterms:modified>
</cp:coreProperties>
</file>