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05" r:id="rId3"/>
    <p:sldId id="280" r:id="rId4"/>
    <p:sldId id="260" r:id="rId5"/>
    <p:sldId id="302" r:id="rId6"/>
    <p:sldId id="281" r:id="rId7"/>
    <p:sldId id="283" r:id="rId8"/>
    <p:sldId id="282" r:id="rId9"/>
    <p:sldId id="284" r:id="rId10"/>
    <p:sldId id="285" r:id="rId11"/>
    <p:sldId id="261" r:id="rId12"/>
    <p:sldId id="286" r:id="rId13"/>
    <p:sldId id="307" r:id="rId14"/>
    <p:sldId id="309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8" r:id="rId23"/>
    <p:sldId id="294" r:id="rId24"/>
    <p:sldId id="295" r:id="rId25"/>
    <p:sldId id="297" r:id="rId26"/>
    <p:sldId id="299" r:id="rId27"/>
    <p:sldId id="296" r:id="rId28"/>
    <p:sldId id="310" r:id="rId29"/>
    <p:sldId id="308" r:id="rId30"/>
    <p:sldId id="306" r:id="rId31"/>
    <p:sldId id="304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56" autoAdjust="0"/>
  </p:normalViewPr>
  <p:slideViewPr>
    <p:cSldViewPr>
      <p:cViewPr varScale="1">
        <p:scale>
          <a:sx n="36" d="100"/>
          <a:sy n="36" d="100"/>
        </p:scale>
        <p:origin x="-141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64D4-4437-4D91-8DF0-ECA5ABF3DA03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C5F35-739D-436A-BF93-1F66367E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5F35-739D-436A-BF93-1F66367E08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請同工提醒我們看影片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B71EF-9493-4D86-A55C-B636FB002C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是否限於聖經裡提到的</a:t>
            </a:r>
            <a:r>
              <a:rPr lang="en-US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﹖(</a:t>
            </a:r>
            <a:r>
              <a:rPr lang="zh-TW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例如音樂的恩賜</a:t>
            </a:r>
            <a:r>
              <a:rPr lang="en-US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?)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TW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是否限於聖靈直接所賜的</a:t>
            </a:r>
            <a:r>
              <a:rPr lang="en-US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﹖(</a:t>
            </a:r>
            <a:r>
              <a:rPr lang="zh-TW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例如生來就有的才幹</a:t>
            </a:r>
            <a:r>
              <a:rPr lang="en-US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?)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是否限於與教會事奉有關的</a:t>
            </a:r>
            <a:r>
              <a:rPr lang="en-US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﹖(</a:t>
            </a:r>
            <a:r>
              <a:rPr lang="zh-TW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例如經營事業的能力</a:t>
            </a:r>
            <a:r>
              <a:rPr lang="en-US" altLang="zh-TW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?)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04897-AE3C-4E08-9240-D4DB3C7CB4B4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8B385-1545-41A9-A717-E8AF119C1262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2:41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於是領受他話的人就受了洗。那一天，門徒約添了三千人，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見證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2:42 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都恆心遵守使徒的教訓，彼此交接，擘餅，祈禱。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造就培育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團契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2:43 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眾人都懼怕；使徒又行了許多奇事神蹟。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2:44 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信的人都在一處，凡物公用；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2:45 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並且賣了田產，家業，照各人所需用的分給各人。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2:46 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他們天天同心合意恆切的在殿裡，且在家中擘餅，存著歡喜、誠實的心用飯，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敬拜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2:47 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讚美神，得眾民的喜愛。主將得救的人天天加給他們。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宣教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不管分類如何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教會增長除了質與量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還有組織的成長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Appreciate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這個看見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運用印證法</a:t>
            </a:r>
            <a:endParaRPr lang="en-US" altLang="zh-TW" dirty="0" smtClean="0"/>
          </a:p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自己的印證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喜樂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滿足感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壓力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沮喪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挫折 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可以看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shape)</a:t>
            </a: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A2C41-0F6B-43D0-951A-9525B4A39217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1ED62E-5AD8-4448-B635-49CBDCE4B5F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7BEC7-5899-4DE2-8F19-F6094ABE44FE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D7971-9CDA-41C2-B672-35D6400EFC48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D7971-9CDA-41C2-B672-35D6400EFC48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F4D5C-D187-4AC3-8287-FA5273317FA5}" type="slidenum">
              <a:rPr lang="en-US"/>
              <a:pPr/>
              <a:t>23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257800" cy="4267200"/>
          </a:xfrm>
          <a:noFill/>
          <a:ln/>
        </p:spPr>
        <p:txBody>
          <a:bodyPr/>
          <a:lstStyle/>
          <a:p>
            <a:pPr>
              <a:tabLst>
                <a:tab pos="292100" algn="l"/>
              </a:tabLst>
            </a:pPr>
            <a:endParaRPr lang="en-US" dirty="0" smtClean="0">
              <a:solidFill>
                <a:srgbClr val="000000"/>
              </a:solidFill>
              <a:latin typeface="ArialMT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D7971-9CDA-41C2-B672-35D6400EFC48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D7971-9CDA-41C2-B672-35D6400EFC48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影片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D7971-9CDA-41C2-B672-35D6400EFC48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愛的使徒 — 約翰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雷子的性格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新約聖經有兩位著名的約翰，一叫施洗約翰，他是基督的前鋒，為真理獻上他的頭顱；一叫使徒約翰，他是耶穌十二使徒之一，被稱為「主所愛的那門徒」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(約十三:23，十九:26，二十:2，二十一:20)，</a:t>
            </a:r>
            <a:r>
              <a:rPr lang="en-US" altLang="zh-TW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說明他特別為主所鍾愛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使徒約翰起初大概跟從施洗約翰，他是一位熱愛神，存心等候神國降臨的青年。後來因着施洗約翰的見證，轉而跟從耶穌，作耶穌的門徒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(約一:35-37 )。約翰是西庇太的兒子，哥哥雅各，他們家在伯賽大，在加利利海捕魚為生。一天，主耶穌呼召他們來跟從祂，那時他們兄弟正在補網，立刻捨了網，離別了父親，正式走上十字架的道路 (可一:19-20)。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約翰的母親撒羅米，據傳是耶穌的母親馬利亞的姊妹。因此，約翰跟耶穌是表兄弟。一次，約翰和雅各因為熱望將來主耶穌得國時，一個坐在主的右邊，一個坐在主的左邊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altLang="zh-TW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左右丞相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)，</a:t>
            </a:r>
            <a:r>
              <a:rPr lang="en-US" altLang="zh-TW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特由撒羅米出面說情，要主預先答應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(太二十:20-21)，</a:t>
            </a:r>
            <a:r>
              <a:rPr lang="en-US" altLang="zh-TW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來逹到他們「升官得榮耀」的慾望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約翰幼時性情激烈，故被稱為雷子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(可三:17)。</a:t>
            </a:r>
            <a:r>
              <a:rPr lang="en-US" altLang="zh-TW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一天，當他看見有人擅自奉主的名趕鬼，立刻予以干涉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(路九:49)。</a:t>
            </a:r>
            <a:r>
              <a:rPr lang="en-US" altLang="zh-TW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又一次，當主耶穌面向耶路撒冷，撒瑪利亞人不予接待時，他就要主耶穌吩咐天火把他們毁滅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(路九:51-54)。</a:t>
            </a:r>
            <a:r>
              <a:rPr lang="en-US" altLang="zh-TW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一副雷霆的性格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愛的使徒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雖然如此，約翰在主耶穌循循善誘，潛移默化之下，他的氣質改變了，性情改變了。當他年老寫約翰福音時，特別強調「彼此相愛」的金律。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「我賜給你們一條新命令，乃是叫你們彼此相愛；我怎樣愛你們，你們也要怎樣彼此相愛。」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(約十三:34)；「</a:t>
            </a:r>
            <a:r>
              <a:rPr lang="en-US" altLang="zh-TW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你們要彼此相愛，像我愛你們一樣，這就是我的命令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。」 (約十五:12)；「</a:t>
            </a:r>
            <a:r>
              <a:rPr lang="en-US" altLang="zh-TW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我這樣吩咐你們，是要叫你們彼此相愛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。」 (約十五:17)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D7971-9CDA-41C2-B672-35D6400EFC48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1ED62E-5AD8-4448-B635-49CBDCE4B5F2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編按：這個感人的故事，已經被拍成電影</a:t>
            </a:r>
            <a:r>
              <a:rPr lang="en-US" altLang="zh-TW" dirty="0" smtClean="0"/>
              <a:t>End of The Spear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2006</a:t>
            </a:r>
            <a:r>
              <a:rPr lang="zh-TW" altLang="en-US" dirty="0" smtClean="0"/>
              <a:t>），非常值得闔家或在團契中一起觀賞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en-US" altLang="zh-TW" dirty="0" smtClean="0"/>
              <a:t>http://www.oc.org/web/modules/smartsection/item.php?itemid=692&amp;lang=english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1ED62E-5AD8-4448-B635-49CBDCE4B5F2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file:///C:/Users/Jeremy/Desktop/%E4%BA%95%E4%B8%8A%E4%BC%8A%E4%B9%8B%E5%8A%A9%E8%88%87%E9%9C%A7%E7%A4%BE%E4%BA%8B%E4%BB%B6.htm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1ED62E-5AD8-4448-B635-49CBDCE4B5F2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1ED62E-5AD8-4448-B635-49CBDCE4B5F2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730E9-01D9-4CEE-8CFC-A3E471079893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談馬太福音</a:t>
            </a:r>
            <a:r>
              <a:rPr lang="en-US" altLang="zh-TW" dirty="0" smtClean="0"/>
              <a:t>25</a:t>
            </a:r>
            <a:r>
              <a:rPr lang="zh-TW" altLang="en-US" dirty="0" smtClean="0"/>
              <a:t>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(1Co 12:30)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豈都是得恩賜醫病的嗎？豈都是說方言的嗎？豈都是繙方言的嗎？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344-893C-4F11-93AD-2BB42DB209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9298-DBE6-4E09-B0C8-A17F0B8DF335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E370-09D0-49D1-9476-33266BC9491E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3E35-0C81-47B2-836A-5346D3A674E8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C4792E-C8CE-41CE-8F89-3E61A37E977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Spirit DVD PowPoint Hi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3525FC-6E07-4017-99A3-10F927038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9FF4-2700-4BC2-BCE3-8F7620ABAE01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566A-B611-4FAC-8803-4DCD55ED2D84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A43-FA44-4BB4-A17C-1FBF4B1BDAF4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21FF-5752-46E8-8A8F-20761E3E1D62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85AA-5A00-4BFD-B5DA-4F80070AF85F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8710-F6F8-4471-BF9D-A60A3FA1EC32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1ED2-D545-42DB-BBAE-ED4422EE4FED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9B6D419-E3A2-48D2-91C9-1E5F10C3F1AB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DDBB352-E9D6-4D7A-9BD4-09C53F32F4A4}" type="datetime1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18619CA-8F31-42A8-A4F5-1794A9E7F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xuite.net/beethoven0116/blog/2507865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.org/web/modules/smartsection/category.php?categoryid=4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Microsoft_Word_97_-_2003_Document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屬靈恩賜的發掘與應用</a:t>
            </a:r>
            <a:endParaRPr 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4642"/>
            <a:ext cx="9144000" cy="368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0" y="5334000"/>
            <a:ext cx="28194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/>
              <a:t>ABC 2011</a:t>
            </a:r>
            <a:r>
              <a:rPr lang="zh-TW" altLang="en-US" sz="1600" dirty="0" smtClean="0"/>
              <a:t>北美華人基督徒教育大會 </a:t>
            </a:r>
            <a:r>
              <a:rPr lang="en-US" sz="1600" dirty="0" smtClean="0"/>
              <a:t>Access Bible Convention</a:t>
            </a:r>
            <a:endParaRPr lang="en-US" altLang="zh-TW" sz="1600" dirty="0" smtClean="0"/>
          </a:p>
          <a:p>
            <a:pPr algn="r"/>
            <a:r>
              <a:rPr lang="zh-TW" altLang="en-US" sz="1600" dirty="0" smtClean="0"/>
              <a:t>     正道福音神學院</a:t>
            </a:r>
            <a:endParaRPr lang="en-US" altLang="zh-TW" sz="1600" dirty="0" smtClean="0"/>
          </a:p>
          <a:p>
            <a:pPr algn="r"/>
            <a:r>
              <a:rPr lang="zh-TW" altLang="en-US" sz="1600" dirty="0" smtClean="0"/>
              <a:t>     宋煥鑫</a:t>
            </a:r>
            <a:endParaRPr lang="en-US" altLang="zh-TW" sz="1600" dirty="0" smtClean="0"/>
          </a:p>
          <a:p>
            <a:pPr algn="r"/>
            <a:r>
              <a:rPr lang="zh-TW" altLang="en-US" sz="1600" dirty="0" smtClean="0"/>
              <a:t>     宋武紅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屬靈恩賜的重要性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5191"/>
            <a:ext cx="8153400" cy="4625609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altLang="zh-TW" sz="6700" dirty="0" smtClean="0"/>
              <a:t>1.	</a:t>
            </a:r>
            <a:r>
              <a:rPr lang="zh-TW" altLang="en-US" sz="6700" dirty="0" smtClean="0"/>
              <a:t>聖經教導我們要這樣做。</a:t>
            </a:r>
            <a:endParaRPr lang="en-US" altLang="zh-TW" sz="6700" dirty="0" smtClean="0"/>
          </a:p>
          <a:p>
            <a:pPr algn="just">
              <a:buNone/>
            </a:pPr>
            <a:r>
              <a:rPr lang="en-US" altLang="zh-TW" sz="6700" dirty="0" smtClean="0"/>
              <a:t>2.	</a:t>
            </a:r>
            <a:r>
              <a:rPr lang="zh-TW" altLang="en-US" sz="6700" dirty="0" smtClean="0"/>
              <a:t>如果知道自己的恩賜，就能確定事奉的重點、方向，使你的恩賜更能發揮作用。</a:t>
            </a:r>
          </a:p>
          <a:p>
            <a:pPr algn="just">
              <a:buNone/>
            </a:pPr>
            <a:r>
              <a:rPr lang="en-US" altLang="zh-TW" sz="6700" dirty="0" smtClean="0"/>
              <a:t>3.	</a:t>
            </a:r>
            <a:r>
              <a:rPr lang="zh-TW" altLang="en-US" sz="6700" dirty="0" smtClean="0"/>
              <a:t>如果你知道你的恩賜，你就能逐步加以發展。</a:t>
            </a:r>
          </a:p>
          <a:p>
            <a:pPr algn="just">
              <a:buNone/>
            </a:pPr>
            <a:r>
              <a:rPr lang="en-US" altLang="zh-TW" sz="6700" dirty="0" smtClean="0"/>
              <a:t>4.	</a:t>
            </a:r>
            <a:r>
              <a:rPr lang="zh-TW" altLang="en-US" sz="6700" dirty="0" smtClean="0"/>
              <a:t>我們就能知足喜樂，不會常有挫敗感</a:t>
            </a:r>
            <a:r>
              <a:rPr lang="en-US" altLang="zh-TW" sz="6700" dirty="0" smtClean="0"/>
              <a:t>—</a:t>
            </a:r>
            <a:r>
              <a:rPr lang="zh-TW" altLang="en-US" sz="6700" dirty="0" smtClean="0"/>
              <a:t>因為知道我們已經站在應站的崗位上，對整個基督的身體盡了自己的力量。</a:t>
            </a:r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>
              <a:latin typeface="DFPHeiLight-B5" pitchFamily="34" charset="-120"/>
              <a:ea typeface="微軟正黑體" pitchFamily="34" charset="-120"/>
            </a:endParaRPr>
          </a:p>
          <a:p>
            <a:pPr algn="just"/>
            <a:endParaRPr lang="zh-TW" altLang="zh-TW" dirty="0">
              <a:latin typeface="DFPHeiLight-B5" pitchFamily="34" charset="-120"/>
              <a:ea typeface="微軟正黑體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664467" y="6107668"/>
            <a:ext cx="417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J. Robert Clinton &lt;Spiritual Gifts&gt; p8, 2007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543800" cy="16764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恩賜的發掘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認識你的屬靈恩賜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屬靈恩賜的種類有哪些</a:t>
            </a:r>
            <a:r>
              <a:rPr lang="en-US" altLang="zh-TW" dirty="0" smtClean="0"/>
              <a:t>﹖</a:t>
            </a:r>
            <a:endParaRPr lang="zh-TW" alt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5191"/>
            <a:ext cx="8153400" cy="4625609"/>
          </a:xfrm>
        </p:spPr>
        <p:txBody>
          <a:bodyPr>
            <a:normAutofit/>
          </a:bodyPr>
          <a:lstStyle/>
          <a:p>
            <a:pPr algn="just"/>
            <a:r>
              <a:rPr lang="zh-TW" altLang="en-US" dirty="0" smtClean="0"/>
              <a:t>是否限於聖經裡提到的</a:t>
            </a:r>
            <a:r>
              <a:rPr lang="en-US" altLang="zh-TW" dirty="0" smtClean="0"/>
              <a:t>?</a:t>
            </a:r>
          </a:p>
          <a:p>
            <a:pPr algn="just"/>
            <a:r>
              <a:rPr lang="zh-TW" altLang="en-US" dirty="0" smtClean="0"/>
              <a:t>是否限於聖靈直接所賜的</a:t>
            </a:r>
            <a:r>
              <a:rPr lang="en-US" altLang="zh-TW" dirty="0" smtClean="0"/>
              <a:t>?</a:t>
            </a:r>
          </a:p>
          <a:p>
            <a:pPr algn="just"/>
            <a:r>
              <a:rPr lang="zh-TW" altLang="en-US" dirty="0" smtClean="0"/>
              <a:t>是否限於與教會事奉有關的</a:t>
            </a:r>
            <a:r>
              <a:rPr lang="en-US" altLang="zh-TW" dirty="0" smtClean="0"/>
              <a:t>﹖</a:t>
            </a:r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>
              <a:latin typeface="DFPHeiLight-B5" pitchFamily="34" charset="-120"/>
              <a:ea typeface="微軟正黑體" pitchFamily="34" charset="-120"/>
            </a:endParaRPr>
          </a:p>
          <a:p>
            <a:pPr algn="just"/>
            <a:endParaRPr lang="zh-TW" altLang="zh-TW" dirty="0">
              <a:latin typeface="DFPHeiLight-B5" pitchFamily="34" charset="-120"/>
              <a:ea typeface="微軟正黑體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914400" y="4953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屬靈恩賜與聖靈果子的差別</a:t>
            </a:r>
            <a:r>
              <a:rPr lang="en-US" altLang="zh-TW" dirty="0" smtClean="0"/>
              <a:t>﹖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559994" y="6096000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陳愛光牧師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正道神學院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DDC-39B1-4D41-B8B9-6FC1D076CC5F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924800" cy="1206500"/>
          </a:xfrm>
        </p:spPr>
        <p:txBody>
          <a:bodyPr/>
          <a:lstStyle/>
          <a:p>
            <a:r>
              <a:rPr lang="en-US" altLang="zh-TW" sz="3600" b="1">
                <a:latin typeface="Arial" charset="0"/>
                <a:ea typeface="華康標楷體" pitchFamily="65" charset="-120"/>
              </a:rPr>
              <a:t>Peter Wagner</a:t>
            </a:r>
            <a:r>
              <a:rPr lang="zh-TW" altLang="en-US" sz="3600" b="1">
                <a:latin typeface="Arial" charset="0"/>
                <a:ea typeface="華康標楷體" pitchFamily="65" charset="-120"/>
              </a:rPr>
              <a:t>在</a:t>
            </a:r>
            <a:r>
              <a:rPr lang="en-US" altLang="zh-TW" sz="3600" b="1">
                <a:latin typeface="Arial" charset="0"/>
                <a:ea typeface="華康標楷體" pitchFamily="65" charset="-120"/>
              </a:rPr>
              <a:t>《</a:t>
            </a:r>
            <a:r>
              <a:rPr lang="zh-TW" altLang="en-US" sz="3600" b="1">
                <a:latin typeface="Arial" charset="0"/>
                <a:ea typeface="華康標楷體" pitchFamily="65" charset="-120"/>
              </a:rPr>
              <a:t>你的屬靈恩賜</a:t>
            </a:r>
            <a:r>
              <a:rPr lang="en-US" altLang="zh-TW" sz="3600" b="1">
                <a:latin typeface="Arial" charset="0"/>
                <a:ea typeface="華康標楷體" pitchFamily="65" charset="-120"/>
              </a:rPr>
              <a:t>》</a:t>
            </a:r>
            <a:r>
              <a:rPr lang="zh-TW" altLang="en-US" sz="3600" b="1">
                <a:latin typeface="Arial" charset="0"/>
                <a:ea typeface="華康標楷體" pitchFamily="65" charset="-120"/>
              </a:rPr>
              <a:t>將屬靈恩賜分成</a:t>
            </a:r>
            <a:r>
              <a:rPr lang="en-US" altLang="zh-TW" sz="3600" b="1">
                <a:latin typeface="Arial" charset="0"/>
                <a:ea typeface="華康標楷體" pitchFamily="65" charset="-120"/>
              </a:rPr>
              <a:t>27</a:t>
            </a:r>
            <a:r>
              <a:rPr lang="zh-TW" altLang="en-US" sz="3600" b="1">
                <a:latin typeface="Arial" charset="0"/>
                <a:ea typeface="華康標楷體" pitchFamily="65" charset="-120"/>
              </a:rPr>
              <a:t>種：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zh-TW" altLang="en-US" sz="2800" b="1" dirty="0"/>
              <a:t>預言 		</a:t>
            </a:r>
            <a:r>
              <a:rPr lang="en-US" altLang="zh-TW" sz="2800" b="1" dirty="0"/>
              <a:t>10.</a:t>
            </a:r>
            <a:r>
              <a:rPr lang="zh-TW" altLang="en-US" sz="2800" b="1" dirty="0">
                <a:latin typeface="新細明體" pitchFamily="18" charset="-120"/>
              </a:rPr>
              <a:t>信心</a:t>
            </a:r>
            <a:r>
              <a:rPr lang="zh-TW" altLang="en-US" sz="2800" b="1" dirty="0"/>
              <a:t> 		</a:t>
            </a:r>
            <a:r>
              <a:rPr lang="en-US" altLang="zh-TW" sz="2800" b="1" dirty="0"/>
              <a:t>19.</a:t>
            </a:r>
            <a:r>
              <a:rPr lang="zh-TW" altLang="en-US" sz="2800" b="1" dirty="0">
                <a:latin typeface="新細明體" pitchFamily="18" charset="-120"/>
              </a:rPr>
              <a:t>傳福音的</a:t>
            </a:r>
            <a:r>
              <a:rPr lang="zh-TW" altLang="en-US" sz="2800" b="1" dirty="0"/>
              <a:t> 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zh-TW" altLang="en-US" sz="2800" b="1" dirty="0"/>
              <a:t>執事		</a:t>
            </a:r>
            <a:r>
              <a:rPr lang="en-US" altLang="zh-TW" sz="2800" b="1" dirty="0"/>
              <a:t>11.</a:t>
            </a:r>
            <a:r>
              <a:rPr lang="zh-TW" altLang="en-US" sz="2800" b="1" dirty="0">
                <a:latin typeface="新細明體" pitchFamily="18" charset="-120"/>
              </a:rPr>
              <a:t>醫病</a:t>
            </a:r>
            <a:r>
              <a:rPr lang="zh-TW" altLang="en-US" sz="2800" b="1" dirty="0"/>
              <a:t>  		</a:t>
            </a:r>
            <a:r>
              <a:rPr lang="en-US" altLang="zh-TW" sz="2800" b="1" dirty="0"/>
              <a:t>20.</a:t>
            </a:r>
            <a:r>
              <a:rPr lang="zh-TW" altLang="en-US" sz="2800" b="1" dirty="0">
                <a:latin typeface="新細明體" pitchFamily="18" charset="-120"/>
              </a:rPr>
              <a:t>牧師</a:t>
            </a:r>
            <a:r>
              <a:rPr lang="zh-TW" altLang="en-US" sz="2800" b="1" dirty="0"/>
              <a:t> 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zh-TW" altLang="en-US" sz="2800" b="1" dirty="0"/>
              <a:t>教導		</a:t>
            </a:r>
            <a:r>
              <a:rPr lang="en-US" altLang="zh-TW" sz="2800" b="1" dirty="0"/>
              <a:t>12.</a:t>
            </a:r>
            <a:r>
              <a:rPr lang="zh-TW" altLang="en-US" sz="2800" b="1" dirty="0">
                <a:latin typeface="新細明體" pitchFamily="18" charset="-120"/>
              </a:rPr>
              <a:t>異能</a:t>
            </a:r>
            <a:r>
              <a:rPr lang="en-US" altLang="zh-TW" sz="2800" b="1" dirty="0"/>
              <a:t>(</a:t>
            </a:r>
            <a:r>
              <a:rPr lang="zh-TW" altLang="en-US" sz="2800" b="1" dirty="0">
                <a:latin typeface="新細明體" pitchFamily="18" charset="-120"/>
              </a:rPr>
              <a:t>神蹟</a:t>
            </a:r>
            <a:r>
              <a:rPr lang="en-US" altLang="zh-TW" sz="2800" b="1" dirty="0"/>
              <a:t>)  	21.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獨身</a:t>
            </a:r>
            <a:r>
              <a:rPr lang="zh-TW" altLang="en-US" sz="2800" b="1" dirty="0"/>
              <a:t> 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zh-TW" altLang="en-US" sz="2800" b="1" dirty="0"/>
              <a:t>勸化		</a:t>
            </a:r>
            <a:r>
              <a:rPr lang="en-US" altLang="zh-TW" sz="2800" b="1" dirty="0"/>
              <a:t>13.</a:t>
            </a:r>
            <a:r>
              <a:rPr lang="zh-TW" altLang="en-US" sz="2800" b="1" dirty="0">
                <a:latin typeface="新細明體" pitchFamily="18" charset="-120"/>
              </a:rPr>
              <a:t>辨別諸靈</a:t>
            </a:r>
            <a:r>
              <a:rPr lang="zh-TW" altLang="en-US" sz="2800" b="1" dirty="0"/>
              <a:t> 	</a:t>
            </a:r>
            <a:r>
              <a:rPr lang="en-US" altLang="zh-TW" sz="2800" b="1" dirty="0"/>
              <a:t>22.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自願清貧</a:t>
            </a:r>
            <a:r>
              <a:rPr lang="zh-TW" altLang="en-US" sz="2800" b="1" dirty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zh-TW" altLang="en-US" sz="2800" b="1" dirty="0"/>
              <a:t>施惠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奉獻</a:t>
            </a:r>
            <a:r>
              <a:rPr lang="en-US" altLang="zh-TW" sz="2800" b="1" dirty="0"/>
              <a:t>)	14.</a:t>
            </a:r>
            <a:r>
              <a:rPr lang="zh-TW" altLang="en-US" sz="2800" b="1" dirty="0">
                <a:latin typeface="新細明體" pitchFamily="18" charset="-120"/>
              </a:rPr>
              <a:t>說方言</a:t>
            </a:r>
            <a:r>
              <a:rPr lang="zh-TW" altLang="en-US" sz="2800" b="1" dirty="0"/>
              <a:t> 		</a:t>
            </a:r>
            <a:r>
              <a:rPr lang="en-US" altLang="zh-TW" sz="2800" b="1" dirty="0"/>
              <a:t>23.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殉道</a:t>
            </a:r>
            <a:r>
              <a:rPr lang="zh-TW" altLang="en-US" sz="2800" b="1" dirty="0"/>
              <a:t> 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zh-TW" altLang="en-US" sz="2800" b="1" dirty="0"/>
              <a:t>治理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領袖</a:t>
            </a:r>
            <a:r>
              <a:rPr lang="en-US" altLang="zh-TW" sz="2800" b="1" dirty="0"/>
              <a:t>)	15.</a:t>
            </a:r>
            <a:r>
              <a:rPr lang="zh-TW" altLang="en-US" sz="2800" b="1" dirty="0">
                <a:latin typeface="新細明體" pitchFamily="18" charset="-120"/>
              </a:rPr>
              <a:t>繙方言</a:t>
            </a:r>
            <a:r>
              <a:rPr lang="zh-TW" altLang="en-US" sz="2800" b="1" dirty="0"/>
              <a:t> 		</a:t>
            </a:r>
            <a:r>
              <a:rPr lang="en-US" altLang="zh-TW" sz="2800" b="1" dirty="0"/>
              <a:t>24.</a:t>
            </a:r>
            <a:r>
              <a:rPr lang="zh-TW" altLang="en-US" sz="2800" b="1" dirty="0">
                <a:latin typeface="新細明體" pitchFamily="18" charset="-120"/>
              </a:rPr>
              <a:t>款待</a:t>
            </a:r>
            <a:r>
              <a:rPr lang="zh-TW" altLang="en-US" sz="2800" b="1" dirty="0"/>
              <a:t> 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zh-TW" altLang="en-US" sz="2800" b="1" dirty="0"/>
              <a:t>憐憫人的 	</a:t>
            </a:r>
            <a:r>
              <a:rPr lang="en-US" altLang="zh-TW" sz="2800" b="1" dirty="0"/>
              <a:t>16.</a:t>
            </a:r>
            <a:r>
              <a:rPr lang="zh-TW" altLang="en-US" sz="2800" b="1" dirty="0">
                <a:latin typeface="新細明體" pitchFamily="18" charset="-120"/>
              </a:rPr>
              <a:t>使徒</a:t>
            </a:r>
            <a:r>
              <a:rPr lang="zh-TW" altLang="en-US" sz="2800" b="1" dirty="0"/>
              <a:t> 		</a:t>
            </a:r>
            <a:r>
              <a:rPr lang="en-US" altLang="zh-TW" sz="2800" b="1" dirty="0"/>
              <a:t>25.</a:t>
            </a:r>
            <a:r>
              <a:rPr lang="zh-TW" altLang="en-US" sz="2800" b="1" dirty="0">
                <a:latin typeface="新細明體" pitchFamily="18" charset="-120"/>
              </a:rPr>
              <a:t>宣教士</a:t>
            </a:r>
            <a:r>
              <a:rPr lang="zh-TW" altLang="en-US" sz="2800" b="1" dirty="0"/>
              <a:t> 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zh-TW" altLang="en-US" sz="2800" b="1" dirty="0"/>
              <a:t>智慧 		</a:t>
            </a:r>
            <a:r>
              <a:rPr lang="en-US" altLang="zh-TW" sz="2800" b="1" dirty="0"/>
              <a:t>17.</a:t>
            </a:r>
            <a:r>
              <a:rPr lang="zh-TW" altLang="en-US" sz="2800" b="1" dirty="0">
                <a:latin typeface="新細明體" pitchFamily="18" charset="-120"/>
              </a:rPr>
              <a:t>幫助人的</a:t>
            </a:r>
            <a:r>
              <a:rPr lang="zh-TW" altLang="en-US" sz="2800" b="1" dirty="0"/>
              <a:t> 	</a:t>
            </a:r>
            <a:r>
              <a:rPr lang="en-US" altLang="zh-TW" sz="2800" b="1" dirty="0"/>
              <a:t>26.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代禱</a:t>
            </a:r>
            <a:r>
              <a:rPr lang="zh-TW" altLang="en-US" sz="2800" b="1" dirty="0"/>
              <a:t> 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zh-TW" altLang="en-US" sz="2800" b="1" dirty="0"/>
              <a:t>知識 		</a:t>
            </a:r>
            <a:r>
              <a:rPr lang="en-US" altLang="zh-TW" sz="2800" b="1" dirty="0"/>
              <a:t>18.</a:t>
            </a:r>
            <a:r>
              <a:rPr lang="zh-TW" altLang="en-US" sz="2800" b="1" dirty="0">
                <a:latin typeface="新細明體" pitchFamily="18" charset="-120"/>
              </a:rPr>
              <a:t>治理事的</a:t>
            </a:r>
            <a:r>
              <a:rPr lang="en-US" altLang="zh-TW" sz="2800" b="1" dirty="0"/>
              <a:t>(</a:t>
            </a:r>
            <a:r>
              <a:rPr lang="zh-TW" altLang="en-US" sz="2800" b="1" dirty="0">
                <a:latin typeface="新細明體" pitchFamily="18" charset="-120"/>
              </a:rPr>
              <a:t>行政</a:t>
            </a:r>
            <a:r>
              <a:rPr lang="en-US" altLang="zh-TW" sz="2800" b="1" dirty="0"/>
              <a:t>) 27.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趕鬼</a:t>
            </a:r>
            <a:r>
              <a:rPr lang="zh-TW" alt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1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4572000" y="404813"/>
            <a:ext cx="4321175" cy="1600200"/>
          </a:xfrm>
          <a:prstGeom prst="octagon">
            <a:avLst>
              <a:gd name="adj" fmla="val 29287"/>
            </a:avLst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5602" name="Picture 2" descr="MP0064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22700"/>
            <a:ext cx="30480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23577"/>
              </p:ext>
            </p:extLst>
          </p:nvPr>
        </p:nvGraphicFramePr>
        <p:xfrm>
          <a:off x="457200" y="3028950"/>
          <a:ext cx="3253581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多媒體項目" r:id="rId5" imgW="685714" imgH="952129" progId="MS_ClipArt_Gallery.2">
                  <p:embed/>
                </p:oleObj>
              </mc:Choice>
              <mc:Fallback>
                <p:oleObj name="多媒體項目" r:id="rId5" imgW="685714" imgH="95212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28950"/>
                        <a:ext cx="3253581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438400" y="1143000"/>
            <a:ext cx="1676400" cy="1447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951202" y="1600200"/>
            <a:ext cx="553998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chemeClr val="bg1"/>
                </a:solidFill>
                <a:ea typeface="新細明體" charset="-120"/>
              </a:rPr>
              <a:t>敬</a:t>
            </a:r>
            <a:r>
              <a:rPr lang="zh-TW" altLang="en-US" sz="2400" b="1" dirty="0" smtClean="0">
                <a:solidFill>
                  <a:schemeClr val="bg1"/>
                </a:solidFill>
                <a:ea typeface="新細明體" charset="-120"/>
              </a:rPr>
              <a:t>拜</a:t>
            </a:r>
            <a:endParaRPr lang="zh-TW" altLang="en-US" sz="2400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685800" y="1143000"/>
            <a:ext cx="1676400" cy="1524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203067" y="1295400"/>
            <a:ext cx="5539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 smtClean="0">
                <a:ea typeface="新細明體" charset="-120"/>
              </a:rPr>
              <a:t>裝備</a:t>
            </a:r>
            <a:endParaRPr lang="zh-TW" altLang="en-US" sz="2400" b="1" dirty="0">
              <a:ea typeface="新細明體" charset="-12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886200" y="4038600"/>
            <a:ext cx="1752600" cy="1219200"/>
          </a:xfrm>
          <a:prstGeom prst="rightArrow">
            <a:avLst>
              <a:gd name="adj1" fmla="val 50000"/>
              <a:gd name="adj2" fmla="val 4107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114800" y="4429780"/>
            <a:ext cx="990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ea typeface="新細明體" charset="-120"/>
              </a:rPr>
              <a:t>事</a:t>
            </a:r>
            <a:r>
              <a:rPr lang="zh-TW" altLang="en-US" sz="2800" b="1" dirty="0" smtClean="0">
                <a:ea typeface="新細明體" charset="-120"/>
              </a:rPr>
              <a:t>奉</a:t>
            </a:r>
            <a:endParaRPr lang="zh-TW" altLang="en-US" sz="2800" b="1" dirty="0">
              <a:ea typeface="新細明體" charset="-12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1752600" y="5334000"/>
            <a:ext cx="914400" cy="990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981200" y="5410200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團契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643438" y="692150"/>
            <a:ext cx="419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教會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的五大功能</a:t>
            </a:r>
            <a:br>
              <a:rPr lang="zh-TW" altLang="en-US" sz="36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使徒行傳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41-47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3886200" y="5410200"/>
            <a:ext cx="1752600" cy="1219200"/>
          </a:xfrm>
          <a:prstGeom prst="rightArrow">
            <a:avLst>
              <a:gd name="adj1" fmla="val 50000"/>
              <a:gd name="adj2" fmla="val 41071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114800" y="5801380"/>
            <a:ext cx="990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 smtClean="0">
                <a:ea typeface="新細明體" charset="-120"/>
              </a:rPr>
              <a:t>宣教</a:t>
            </a:r>
            <a:endParaRPr lang="zh-TW" altLang="en-US" sz="2800" b="1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75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按其在教會增長的功用來區分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37469"/>
              </p:ext>
            </p:extLst>
          </p:nvPr>
        </p:nvGraphicFramePr>
        <p:xfrm>
          <a:off x="609600" y="1981200"/>
          <a:ext cx="7848600" cy="3200400"/>
        </p:xfrm>
        <a:graphic>
          <a:graphicData uri="http://schemas.openxmlformats.org/drawingml/2006/table">
            <a:tbl>
              <a:tblPr/>
              <a:tblGrid>
                <a:gridCol w="2616200"/>
                <a:gridCol w="2616200"/>
                <a:gridCol w="2616200"/>
              </a:tblGrid>
              <a:tr h="413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質的增長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量的增長</a:t>
                      </a:r>
                      <a:endParaRPr lang="en-US" sz="2000" b="1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組織的發展</a:t>
                      </a:r>
                      <a:endParaRPr lang="en-US" sz="2000" b="1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預言</a:t>
                      </a:r>
                      <a:r>
                        <a:rPr lang="en-US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       </a:t>
                      </a: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教導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知識</a:t>
                      </a:r>
                      <a:r>
                        <a:rPr lang="en-US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       </a:t>
                      </a: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智慧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勸慰</a:t>
                      </a:r>
                      <a:r>
                        <a:rPr lang="en-US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       </a:t>
                      </a: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信心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方言</a:t>
                      </a:r>
                      <a:r>
                        <a:rPr lang="en-US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       </a:t>
                      </a: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施捨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辨別</a:t>
                      </a:r>
                      <a:r>
                        <a:rPr lang="en-US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       </a:t>
                      </a: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牧養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翻方言</a:t>
                      </a:r>
                      <a:r>
                        <a:rPr lang="en-US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          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使徒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傳福音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行異能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醫病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憐憫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治理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20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幫助人</a:t>
                      </a:r>
                      <a:endParaRPr 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322283" y="5269468"/>
            <a:ext cx="459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J. Robert Clinton &lt;Spiritual Gifts&gt; p42-43, 2007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按對不同類型教會的適切性來區分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4225" algn="l"/>
              </a:tabLst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Arial" pitchFamily="34" charset="0"/>
              </a:rPr>
              <a:t>   </a:t>
            </a:r>
            <a:r>
              <a:rPr kumimoji="0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Arial" pitchFamily="34" charset="0"/>
              </a:rPr>
              <a:t>最適合是運用在</a:t>
            </a: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Arial" pitchFamily="34" charset="0"/>
              </a:rPr>
              <a:t>…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5191"/>
            <a:ext cx="8153400" cy="89180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 </a:t>
            </a:r>
            <a:r>
              <a:rPr lang="zh-TW" altLang="en-US" dirty="0" smtClean="0"/>
              <a:t>最適合是運用在</a:t>
            </a:r>
            <a:r>
              <a:rPr lang="en-US" dirty="0" smtClean="0"/>
              <a:t>…</a:t>
            </a:r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>
              <a:latin typeface="DFPHeiLight-B5" pitchFamily="34" charset="-120"/>
              <a:ea typeface="微軟正黑體" pitchFamily="34" charset="-120"/>
            </a:endParaRPr>
          </a:p>
          <a:p>
            <a:pPr algn="just"/>
            <a:endParaRPr lang="zh-TW" altLang="zh-TW" dirty="0">
              <a:latin typeface="DFPHeiLight-B5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97139"/>
              </p:ext>
            </p:extLst>
          </p:nvPr>
        </p:nvGraphicFramePr>
        <p:xfrm>
          <a:off x="761999" y="2743200"/>
          <a:ext cx="7696200" cy="3291840"/>
        </p:xfrm>
        <a:graphic>
          <a:graphicData uri="http://schemas.openxmlformats.org/drawingml/2006/table">
            <a:tbl>
              <a:tblPr/>
              <a:tblGrid>
                <a:gridCol w="1880985"/>
                <a:gridCol w="1272767"/>
                <a:gridCol w="1272767"/>
                <a:gridCol w="1736482"/>
                <a:gridCol w="1533199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具規模的堂會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設在各處的分會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兩者俱適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地區教會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19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先知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知識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智慧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治理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非信徒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信徒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教導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牧養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知識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智慧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勸慰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使徒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傳福音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使徒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傳福音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行異能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醫病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方言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翻方言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憐憫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傳福音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幫助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信心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辨別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施捨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865083" y="6096000"/>
            <a:ext cx="459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J. Robert Clinton &lt;Spiritual Gifts&gt; p42-43, 2007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按其發展的可能性來區分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4435"/>
              </p:ext>
            </p:extLst>
          </p:nvPr>
        </p:nvGraphicFramePr>
        <p:xfrm>
          <a:off x="381000" y="1783080"/>
          <a:ext cx="8229600" cy="49377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75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可發展的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不能發展或培養的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不清楚</a:t>
                      </a:r>
                      <a:endParaRPr lang="en-US" sz="1800" b="1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4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先知</a:t>
                      </a:r>
                      <a:r>
                        <a:rPr lang="en-US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(</a:t>
                      </a: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在某方面</a:t>
                      </a:r>
                      <a:r>
                        <a:rPr lang="en-US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)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教導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牧養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智慧知識的言語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信心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傳福音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勸慰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施捨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憐憫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治理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幫助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行異能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醫病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方言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翻方言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使徒</a:t>
                      </a:r>
                      <a:r>
                        <a:rPr lang="en-US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(</a:t>
                      </a: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在某方面</a:t>
                      </a:r>
                      <a:r>
                        <a:rPr lang="en-US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)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辨別諸靈</a:t>
                      </a:r>
                      <a:r>
                        <a:rPr lang="en-US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(</a:t>
                      </a:r>
                      <a:r>
                        <a:rPr lang="zh-TW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在某方面</a:t>
                      </a:r>
                      <a:r>
                        <a:rPr lang="en-US" sz="1800" b="1" dirty="0"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)</a:t>
                      </a:r>
                      <a:endParaRPr 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924067" y="5726668"/>
            <a:ext cx="233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根據 </a:t>
            </a:r>
            <a:r>
              <a:rPr lang="en-US" altLang="zh-TW" dirty="0" smtClean="0">
                <a:solidFill>
                  <a:srgbClr val="7030A0"/>
                </a:solidFill>
              </a:rPr>
              <a:t>J. Robert Clinton</a:t>
            </a:r>
          </a:p>
          <a:p>
            <a:r>
              <a:rPr lang="zh-TW" altLang="en-US" dirty="0" smtClean="0">
                <a:solidFill>
                  <a:srgbClr val="7030A0"/>
                </a:solidFill>
              </a:rPr>
              <a:t>的資料修正</a:t>
            </a:r>
            <a:r>
              <a:rPr lang="en-US" altLang="zh-TW" dirty="0" smtClean="0">
                <a:solidFill>
                  <a:srgbClr val="7030A0"/>
                </a:solidFill>
              </a:rPr>
              <a:t>(Sep,2011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怎樣幫助信徒發現自己的恩賜</a:t>
            </a:r>
            <a:r>
              <a:rPr lang="en-US" dirty="0" smtClean="0"/>
              <a:t>?</a:t>
            </a:r>
            <a:endParaRPr lang="zh-TW" alt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5191"/>
            <a:ext cx="8153400" cy="4625609"/>
          </a:xfrm>
        </p:spPr>
        <p:txBody>
          <a:bodyPr>
            <a:normAutofit/>
          </a:bodyPr>
          <a:lstStyle/>
          <a:p>
            <a:pPr lvl="0"/>
            <a:r>
              <a:rPr lang="zh-TW" altLang="en-US" dirty="0" smtClean="0"/>
              <a:t>運用觀察法</a:t>
            </a:r>
            <a:endParaRPr lang="en-US" dirty="0" smtClean="0"/>
          </a:p>
          <a:p>
            <a:pPr lvl="0"/>
            <a:r>
              <a:rPr lang="zh-TW" altLang="en-US" dirty="0" smtClean="0"/>
              <a:t>運用印證法</a:t>
            </a:r>
            <a:endParaRPr lang="en-US" dirty="0" smtClean="0"/>
          </a:p>
          <a:p>
            <a:pPr lvl="0"/>
            <a:r>
              <a:rPr lang="zh-TW" altLang="en-US" dirty="0" smtClean="0"/>
              <a:t>採用測驗法</a:t>
            </a:r>
            <a:endParaRPr lang="en-US" dirty="0" smtClean="0"/>
          </a:p>
          <a:p>
            <a:pPr lvl="0"/>
            <a:r>
              <a:rPr lang="zh-TW" altLang="en-US" b="1" dirty="0" smtClean="0"/>
              <a:t>鼓勵信徒直接投入服事</a:t>
            </a:r>
            <a:r>
              <a:rPr lang="en-US" altLang="zh-TW" b="1" dirty="0" smtClean="0"/>
              <a:t>(S.H.A.P.E.)</a:t>
            </a:r>
            <a:endParaRPr lang="en-US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>
              <a:latin typeface="DFPHeiLight-B5" pitchFamily="34" charset="-120"/>
              <a:ea typeface="微軟正黑體" pitchFamily="34" charset="-120"/>
            </a:endParaRPr>
          </a:p>
          <a:p>
            <a:pPr algn="just"/>
            <a:endParaRPr lang="zh-TW" altLang="zh-TW" dirty="0">
              <a:latin typeface="DFPHeiLight-B5" pitchFamily="34" charset="-120"/>
              <a:ea typeface="微軟正黑體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CAA-CCC1-4A43-B0F6-A2A8A0322FEF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>
                <a:latin typeface="華康標楷體" pitchFamily="65" charset="-120"/>
                <a:ea typeface="華康標楷體" pitchFamily="65" charset="-120"/>
              </a:rPr>
              <a:t>幫助基督徒發現他們的屬靈恩賜</a:t>
            </a:r>
            <a:br>
              <a:rPr lang="zh-TW" altLang="en-US" sz="3600" b="1" dirty="0">
                <a:latin typeface="華康標楷體" pitchFamily="65" charset="-120"/>
                <a:ea typeface="華康標楷體" pitchFamily="65" charset="-120"/>
              </a:rPr>
            </a:br>
            <a:r>
              <a:rPr lang="en-US" altLang="zh-TW" sz="3600" b="1" dirty="0">
                <a:latin typeface="華康標楷體" pitchFamily="65" charset="-120"/>
                <a:ea typeface="華康標楷體" pitchFamily="65" charset="-120"/>
              </a:rPr>
              <a:t>(</a:t>
            </a:r>
            <a:r>
              <a:rPr lang="zh-TW" altLang="en-US" sz="3200" b="1" dirty="0">
                <a:latin typeface="華康標楷體" pitchFamily="65" charset="-120"/>
                <a:ea typeface="華康標楷體" pitchFamily="65" charset="-120"/>
              </a:rPr>
              <a:t>七種基本的</a:t>
            </a:r>
            <a:r>
              <a:rPr lang="zh-TW" altLang="en-US" sz="3200" b="1" dirty="0" smtClean="0">
                <a:latin typeface="華康標楷體" pitchFamily="65" charset="-120"/>
                <a:ea typeface="華康標楷體" pitchFamily="65" charset="-120"/>
              </a:rPr>
              <a:t>恩賜</a:t>
            </a:r>
            <a:r>
              <a:rPr lang="en-US" altLang="zh-TW" sz="3200" b="1" dirty="0" smtClean="0">
                <a:latin typeface="華康標楷體" pitchFamily="65" charset="-120"/>
                <a:ea typeface="華康標楷體" pitchFamily="65" charset="-120"/>
              </a:rPr>
              <a:t>:</a:t>
            </a:r>
            <a:r>
              <a:rPr lang="zh-TW" altLang="en-US" sz="3200" b="1" dirty="0" smtClean="0">
                <a:latin typeface="華康標楷體" pitchFamily="65" charset="-120"/>
                <a:ea typeface="華康標楷體" pitchFamily="65" charset="-120"/>
              </a:rPr>
              <a:t>羅馬書</a:t>
            </a:r>
            <a:r>
              <a:rPr lang="en-US" altLang="zh-TW" sz="3200" b="1" dirty="0" smtClean="0">
                <a:latin typeface="華康標楷體" pitchFamily="65" charset="-120"/>
                <a:ea typeface="華康標楷體" pitchFamily="65" charset="-120"/>
              </a:rPr>
              <a:t>12</a:t>
            </a:r>
            <a:r>
              <a:rPr lang="zh-TW" altLang="en-US" sz="3200" b="1" dirty="0" smtClean="0">
                <a:latin typeface="華康標楷體" pitchFamily="65" charset="-120"/>
                <a:ea typeface="華康標楷體" pitchFamily="65" charset="-120"/>
              </a:rPr>
              <a:t>章</a:t>
            </a:r>
            <a:r>
              <a:rPr lang="en-US" altLang="zh-TW" sz="3600" b="1" dirty="0" smtClean="0">
                <a:latin typeface="華康標楷體" pitchFamily="65" charset="-120"/>
                <a:ea typeface="華康標楷體" pitchFamily="65" charset="-120"/>
              </a:rPr>
              <a:t>)</a:t>
            </a:r>
            <a:endParaRPr lang="en-US" altLang="zh-TW" sz="3600" b="1" dirty="0">
              <a:latin typeface="華康標楷體" pitchFamily="65" charset="-120"/>
              <a:ea typeface="華康標楷體" pitchFamily="65" charset="-12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614488" y="1447800"/>
            <a:ext cx="5980112" cy="823913"/>
          </a:xfrm>
          <a:prstGeom prst="wedgeEllipseCallout">
            <a:avLst>
              <a:gd name="adj1" fmla="val -19181"/>
              <a:gd name="adj2" fmla="val 8121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TW" altLang="en-US" sz="2000" b="1" dirty="0">
                <a:solidFill>
                  <a:srgbClr val="000000"/>
                </a:solidFill>
              </a:rPr>
              <a:t>例如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: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生日</a:t>
            </a:r>
            <a:r>
              <a:rPr lang="en-US" altLang="zh-TW" sz="2000" b="1" dirty="0" err="1" smtClean="0">
                <a:solidFill>
                  <a:srgbClr val="000000"/>
                </a:solidFill>
              </a:rPr>
              <a:t>pary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中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,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小孩打翻水或</a:t>
            </a:r>
            <a:r>
              <a:rPr lang="zh-TW" altLang="en-US" sz="2000" b="1" dirty="0">
                <a:solidFill>
                  <a:srgbClr val="000000"/>
                </a:solidFill>
              </a:rPr>
              <a:t>飲料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0000"/>
                </a:solidFill>
              </a:rPr>
              <a:t>不同</a:t>
            </a:r>
            <a:r>
              <a:rPr lang="zh-TW" altLang="en-US" sz="2000" b="1" dirty="0">
                <a:solidFill>
                  <a:srgbClr val="000000"/>
                </a:solidFill>
              </a:rPr>
              <a:t>恩賜的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人有不同反應：</a:t>
            </a:r>
            <a:endParaRPr lang="zh-TW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20484" name="Picture 4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2971800" cy="2359025"/>
          </a:xfrm>
          <a:prstGeom prst="rect">
            <a:avLst/>
          </a:prstGeom>
          <a:noFill/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 flipH="1" flipV="1">
            <a:off x="609600" y="5334000"/>
            <a:ext cx="2262188" cy="1228725"/>
          </a:xfrm>
          <a:prstGeom prst="wedgeRectCallout">
            <a:avLst>
              <a:gd name="adj1" fmla="val -65509"/>
              <a:gd name="adj2" fmla="val 5490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>
              <a:spcBef>
                <a:spcPct val="0"/>
              </a:spcBef>
            </a:pPr>
            <a:r>
              <a:rPr lang="en-US" altLang="zh-TW" sz="1800" b="1" dirty="0">
                <a:solidFill>
                  <a:srgbClr val="000000"/>
                </a:solidFill>
              </a:rPr>
              <a:t>3.</a:t>
            </a:r>
            <a:r>
              <a:rPr lang="zh-TW" altLang="en-US" sz="1800" b="1" dirty="0">
                <a:solidFill>
                  <a:srgbClr val="000000"/>
                </a:solidFill>
              </a:rPr>
              <a:t>教導 </a:t>
            </a:r>
            <a:r>
              <a:rPr lang="en-US" altLang="zh-TW" sz="1800" b="1" dirty="0">
                <a:solidFill>
                  <a:srgbClr val="000000"/>
                </a:solidFill>
              </a:rPr>
              <a:t>Teaching</a:t>
            </a:r>
          </a:p>
          <a:p>
            <a:pPr>
              <a:spcBef>
                <a:spcPct val="0"/>
              </a:spcBef>
            </a:pPr>
            <a:r>
              <a:rPr lang="en-US" altLang="zh-TW" sz="1800" b="1" dirty="0" smtClean="0">
                <a:solidFill>
                  <a:srgbClr val="000000"/>
                </a:solidFill>
              </a:rPr>
              <a:t>“</a:t>
            </a:r>
            <a:r>
              <a:rPr lang="zh-TW" altLang="en-US" b="1" dirty="0">
                <a:solidFill>
                  <a:srgbClr val="000000"/>
                </a:solidFill>
              </a:rPr>
              <a:t>水</a:t>
            </a:r>
            <a:r>
              <a:rPr lang="zh-TW" altLang="en-US" b="1" dirty="0" smtClean="0">
                <a:solidFill>
                  <a:srgbClr val="000000"/>
                </a:solidFill>
              </a:rPr>
              <a:t>杯不要放在桌沿</a:t>
            </a:r>
            <a:r>
              <a:rPr lang="en-US" altLang="zh-TW" b="1" dirty="0" smtClean="0">
                <a:solidFill>
                  <a:srgbClr val="000000"/>
                </a:solidFill>
              </a:rPr>
              <a:t>,</a:t>
            </a:r>
            <a:r>
              <a:rPr lang="zh-TW" altLang="en-US" b="1" dirty="0" smtClean="0">
                <a:solidFill>
                  <a:srgbClr val="000000"/>
                </a:solidFill>
              </a:rPr>
              <a:t>隨時注意小孩</a:t>
            </a:r>
            <a:r>
              <a:rPr lang="zh-TW" altLang="en-US" sz="1800" b="1" dirty="0" smtClean="0">
                <a:solidFill>
                  <a:srgbClr val="000000"/>
                </a:solidFill>
              </a:rPr>
              <a:t>！”</a:t>
            </a:r>
            <a:endParaRPr lang="zh-TW" altLang="en-US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zh-TW" altLang="en-US" sz="1800" b="1" u="sng" dirty="0">
                <a:solidFill>
                  <a:srgbClr val="000000"/>
                </a:solidFill>
              </a:rPr>
              <a:t>動機</a:t>
            </a:r>
            <a:r>
              <a:rPr lang="en-US" altLang="zh-TW" sz="1800" b="1" u="sng" dirty="0">
                <a:solidFill>
                  <a:srgbClr val="000000"/>
                </a:solidFill>
              </a:rPr>
              <a:t>:</a:t>
            </a:r>
            <a:r>
              <a:rPr lang="zh-TW" altLang="en-US" sz="1800" b="1" u="sng" dirty="0">
                <a:solidFill>
                  <a:srgbClr val="000000"/>
                </a:solidFill>
              </a:rPr>
              <a:t>發現為何發生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flipH="1" flipV="1">
            <a:off x="6397625" y="5359400"/>
            <a:ext cx="2262188" cy="1228725"/>
          </a:xfrm>
          <a:prstGeom prst="wedgeRectCallout">
            <a:avLst>
              <a:gd name="adj1" fmla="val 76806"/>
              <a:gd name="adj2" fmla="val 84106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>
              <a:spcBef>
                <a:spcPct val="0"/>
              </a:spcBef>
            </a:pPr>
            <a:r>
              <a:rPr lang="en-US" altLang="zh-TW" sz="1800" b="1" dirty="0">
                <a:solidFill>
                  <a:srgbClr val="000000"/>
                </a:solidFill>
              </a:rPr>
              <a:t>5.</a:t>
            </a:r>
            <a:r>
              <a:rPr lang="zh-TW" altLang="en-US" sz="1800" b="1" dirty="0">
                <a:solidFill>
                  <a:srgbClr val="000000"/>
                </a:solidFill>
              </a:rPr>
              <a:t>施捨 </a:t>
            </a:r>
            <a:r>
              <a:rPr lang="en-US" altLang="zh-TW" sz="1800" b="1" dirty="0">
                <a:solidFill>
                  <a:srgbClr val="000000"/>
                </a:solidFill>
              </a:rPr>
              <a:t>Giving</a:t>
            </a:r>
          </a:p>
          <a:p>
            <a:pPr>
              <a:spcBef>
                <a:spcPct val="0"/>
              </a:spcBef>
            </a:pPr>
            <a:r>
              <a:rPr lang="en-US" altLang="zh-TW" sz="1800" b="1" dirty="0">
                <a:solidFill>
                  <a:srgbClr val="000000"/>
                </a:solidFill>
              </a:rPr>
              <a:t>“</a:t>
            </a:r>
            <a:r>
              <a:rPr lang="zh-TW" altLang="en-US" sz="1800" b="1" dirty="0">
                <a:solidFill>
                  <a:srgbClr val="000000"/>
                </a:solidFill>
              </a:rPr>
              <a:t>哦</a:t>
            </a:r>
            <a:r>
              <a:rPr lang="en-US" altLang="zh-TW" sz="1800" b="1" dirty="0">
                <a:solidFill>
                  <a:srgbClr val="000000"/>
                </a:solidFill>
              </a:rPr>
              <a:t>,</a:t>
            </a:r>
            <a:r>
              <a:rPr lang="zh-TW" altLang="en-US" sz="1800" b="1" dirty="0">
                <a:solidFill>
                  <a:srgbClr val="000000"/>
                </a:solidFill>
              </a:rPr>
              <a:t>不要緊</a:t>
            </a:r>
            <a:r>
              <a:rPr lang="en-US" altLang="zh-TW" sz="1800" b="1" dirty="0">
                <a:solidFill>
                  <a:srgbClr val="000000"/>
                </a:solidFill>
              </a:rPr>
              <a:t>,</a:t>
            </a:r>
            <a:r>
              <a:rPr lang="zh-TW" altLang="en-US" sz="1800" b="1" dirty="0">
                <a:solidFill>
                  <a:srgbClr val="000000"/>
                </a:solidFill>
              </a:rPr>
              <a:t>我</a:t>
            </a:r>
            <a:r>
              <a:rPr lang="zh-TW" altLang="en-US" sz="1800" b="1" dirty="0" smtClean="0">
                <a:solidFill>
                  <a:srgbClr val="000000"/>
                </a:solidFill>
              </a:rPr>
              <a:t>去點另一杯飲料！</a:t>
            </a:r>
            <a:r>
              <a:rPr lang="zh-TW" altLang="en-US" sz="1800" b="1" dirty="0">
                <a:solidFill>
                  <a:srgbClr val="000000"/>
                </a:solidFill>
              </a:rPr>
              <a:t>”</a:t>
            </a:r>
          </a:p>
          <a:p>
            <a:pPr>
              <a:spcBef>
                <a:spcPct val="0"/>
              </a:spcBef>
            </a:pPr>
            <a:r>
              <a:rPr lang="zh-TW" altLang="en-US" sz="1800" b="1" u="sng" dirty="0">
                <a:solidFill>
                  <a:srgbClr val="000000"/>
                </a:solidFill>
              </a:rPr>
              <a:t>動機</a:t>
            </a:r>
            <a:r>
              <a:rPr lang="en-US" altLang="zh-TW" sz="1800" b="1" u="sng" dirty="0">
                <a:solidFill>
                  <a:srgbClr val="000000"/>
                </a:solidFill>
              </a:rPr>
              <a:t>:</a:t>
            </a:r>
            <a:r>
              <a:rPr lang="zh-TW" altLang="en-US" sz="1800" b="1" u="sng" dirty="0" smtClean="0">
                <a:solidFill>
                  <a:srgbClr val="000000"/>
                </a:solidFill>
              </a:rPr>
              <a:t>給予</a:t>
            </a:r>
            <a:r>
              <a:rPr lang="zh-TW" altLang="en-US" b="1" u="sng" dirty="0">
                <a:solidFill>
                  <a:srgbClr val="000000"/>
                </a:solidFill>
              </a:rPr>
              <a:t>緊急</a:t>
            </a:r>
            <a:r>
              <a:rPr lang="zh-TW" altLang="en-US" sz="1800" b="1" u="sng" dirty="0" smtClean="0">
                <a:solidFill>
                  <a:srgbClr val="000000"/>
                </a:solidFill>
              </a:rPr>
              <a:t>幫助</a:t>
            </a:r>
            <a:endParaRPr lang="zh-TW" altLang="en-US" sz="1800" b="1" u="sng" dirty="0">
              <a:solidFill>
                <a:srgbClr val="000000"/>
              </a:solidFill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flipH="1" flipV="1">
            <a:off x="3429000" y="5410200"/>
            <a:ext cx="2262188" cy="1228725"/>
          </a:xfrm>
          <a:prstGeom prst="wedgeRectCallout">
            <a:avLst>
              <a:gd name="adj1" fmla="val 7190"/>
              <a:gd name="adj2" fmla="val 7790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>
              <a:spcBef>
                <a:spcPct val="0"/>
              </a:spcBef>
            </a:pPr>
            <a:r>
              <a:rPr lang="en-US" altLang="zh-TW" sz="1800" b="1" dirty="0">
                <a:solidFill>
                  <a:srgbClr val="000000"/>
                </a:solidFill>
              </a:rPr>
              <a:t>4.</a:t>
            </a:r>
            <a:r>
              <a:rPr lang="zh-TW" altLang="en-US" sz="1800" b="1" dirty="0">
                <a:solidFill>
                  <a:srgbClr val="000000"/>
                </a:solidFill>
              </a:rPr>
              <a:t>勸化 </a:t>
            </a:r>
            <a:r>
              <a:rPr lang="en-US" altLang="zh-TW" sz="1800" b="1" dirty="0">
                <a:solidFill>
                  <a:srgbClr val="000000"/>
                </a:solidFill>
              </a:rPr>
              <a:t>Exhortation</a:t>
            </a:r>
          </a:p>
          <a:p>
            <a:pPr>
              <a:spcBef>
                <a:spcPct val="0"/>
              </a:spcBef>
            </a:pPr>
            <a:r>
              <a:rPr lang="en-US" altLang="zh-TW" sz="1800" b="1" dirty="0" smtClean="0">
                <a:solidFill>
                  <a:srgbClr val="000000"/>
                </a:solidFill>
              </a:rPr>
              <a:t>“</a:t>
            </a:r>
            <a:r>
              <a:rPr lang="zh-TW" altLang="en-US" sz="1800" b="1" dirty="0" smtClean="0">
                <a:solidFill>
                  <a:srgbClr val="000000"/>
                </a:solidFill>
              </a:rPr>
              <a:t>別罵她</a:t>
            </a:r>
            <a:r>
              <a:rPr lang="en-US" altLang="zh-TW" sz="1800" b="1" dirty="0" smtClean="0">
                <a:solidFill>
                  <a:srgbClr val="000000"/>
                </a:solidFill>
              </a:rPr>
              <a:t>.</a:t>
            </a:r>
            <a:r>
              <a:rPr lang="zh-TW" altLang="en-US" b="1" dirty="0" smtClean="0">
                <a:solidFill>
                  <a:srgbClr val="000000"/>
                </a:solidFill>
              </a:rPr>
              <a:t>我</a:t>
            </a:r>
            <a:r>
              <a:rPr lang="zh-TW" altLang="en-US" b="1" dirty="0">
                <a:solidFill>
                  <a:srgbClr val="000000"/>
                </a:solidFill>
              </a:rPr>
              <a:t>來照顧她</a:t>
            </a:r>
            <a:r>
              <a:rPr lang="zh-TW" altLang="en-US" sz="1800" b="1" dirty="0" smtClean="0">
                <a:solidFill>
                  <a:srgbClr val="000000"/>
                </a:solidFill>
              </a:rPr>
              <a:t>！”</a:t>
            </a:r>
            <a:endParaRPr lang="zh-TW" altLang="en-US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zh-TW" altLang="en-US" sz="1800" b="1" u="sng" dirty="0">
                <a:solidFill>
                  <a:srgbClr val="000000"/>
                </a:solidFill>
              </a:rPr>
              <a:t>動機</a:t>
            </a:r>
            <a:r>
              <a:rPr lang="en-US" altLang="zh-TW" sz="1800" b="1" u="sng" dirty="0" smtClean="0">
                <a:solidFill>
                  <a:srgbClr val="000000"/>
                </a:solidFill>
              </a:rPr>
              <a:t>:</a:t>
            </a:r>
            <a:r>
              <a:rPr lang="zh-TW" altLang="en-US" sz="1800" b="1" u="sng" dirty="0" smtClean="0">
                <a:solidFill>
                  <a:srgbClr val="000000"/>
                </a:solidFill>
              </a:rPr>
              <a:t>安慰</a:t>
            </a:r>
            <a:r>
              <a:rPr lang="en-US" altLang="zh-TW" sz="1800" b="1" u="sng" dirty="0" smtClean="0">
                <a:solidFill>
                  <a:srgbClr val="000000"/>
                </a:solidFill>
              </a:rPr>
              <a:t>.</a:t>
            </a:r>
            <a:r>
              <a:rPr lang="zh-TW" altLang="en-US" sz="1800" b="1" u="sng" dirty="0" smtClean="0">
                <a:solidFill>
                  <a:srgbClr val="000000"/>
                </a:solidFill>
              </a:rPr>
              <a:t>防止重演</a:t>
            </a:r>
            <a:endParaRPr lang="zh-TW" altLang="en-US" sz="1800" b="1" u="sng" dirty="0">
              <a:solidFill>
                <a:srgbClr val="000000"/>
              </a:solidFill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flipH="1" flipV="1">
            <a:off x="457200" y="2362200"/>
            <a:ext cx="2636838" cy="1228725"/>
          </a:xfrm>
          <a:prstGeom prst="wedgeRectCallout">
            <a:avLst>
              <a:gd name="adj1" fmla="val -67162"/>
              <a:gd name="adj2" fmla="val -307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>
              <a:spcBef>
                <a:spcPct val="0"/>
              </a:spcBef>
            </a:pPr>
            <a:r>
              <a:rPr lang="en-US" altLang="zh-TW" sz="1800" b="1" dirty="0">
                <a:solidFill>
                  <a:srgbClr val="000000"/>
                </a:solidFill>
              </a:rPr>
              <a:t>1.</a:t>
            </a:r>
            <a:r>
              <a:rPr lang="zh-TW" altLang="en-US" sz="1800" b="1" dirty="0">
                <a:solidFill>
                  <a:srgbClr val="000000"/>
                </a:solidFill>
              </a:rPr>
              <a:t>預言</a:t>
            </a:r>
            <a:r>
              <a:rPr lang="en-US" altLang="zh-TW" sz="1800" b="1" dirty="0">
                <a:solidFill>
                  <a:srgbClr val="000000"/>
                </a:solidFill>
              </a:rPr>
              <a:t>(</a:t>
            </a:r>
            <a:r>
              <a:rPr lang="zh-TW" altLang="en-US" sz="1800" b="1" dirty="0">
                <a:solidFill>
                  <a:srgbClr val="000000"/>
                </a:solidFill>
              </a:rPr>
              <a:t>先知講道</a:t>
            </a:r>
            <a:r>
              <a:rPr lang="en-US" altLang="zh-TW" sz="1800" b="1" dirty="0">
                <a:solidFill>
                  <a:srgbClr val="000000"/>
                </a:solidFill>
              </a:rPr>
              <a:t>)</a:t>
            </a:r>
            <a:r>
              <a:rPr lang="en-US" altLang="zh-TW" sz="1400" b="1" dirty="0">
                <a:solidFill>
                  <a:srgbClr val="000000"/>
                </a:solidFill>
              </a:rPr>
              <a:t>Prophecy</a:t>
            </a:r>
          </a:p>
          <a:p>
            <a:pPr>
              <a:spcBef>
                <a:spcPct val="0"/>
              </a:spcBef>
            </a:pPr>
            <a:r>
              <a:rPr lang="en-US" altLang="zh-TW" sz="1800" b="1" dirty="0">
                <a:solidFill>
                  <a:srgbClr val="000000"/>
                </a:solidFill>
              </a:rPr>
              <a:t>“</a:t>
            </a:r>
            <a:r>
              <a:rPr lang="zh-TW" altLang="en-US" sz="1800" b="1" dirty="0">
                <a:solidFill>
                  <a:srgbClr val="000000"/>
                </a:solidFill>
              </a:rPr>
              <a:t>我早就知</a:t>
            </a:r>
            <a:r>
              <a:rPr lang="en-US" altLang="zh-TW" sz="1800" b="1" dirty="0" smtClean="0">
                <a:solidFill>
                  <a:srgbClr val="000000"/>
                </a:solidFill>
              </a:rPr>
              <a:t>,</a:t>
            </a:r>
            <a:r>
              <a:rPr lang="zh-TW" altLang="en-US" b="1" dirty="0">
                <a:solidFill>
                  <a:srgbClr val="000000"/>
                </a:solidFill>
              </a:rPr>
              <a:t>你</a:t>
            </a:r>
            <a:r>
              <a:rPr lang="zh-TW" altLang="en-US" b="1" dirty="0" smtClean="0">
                <a:solidFill>
                  <a:srgbClr val="000000"/>
                </a:solidFill>
              </a:rPr>
              <a:t>就是太</a:t>
            </a:r>
            <a:r>
              <a:rPr lang="zh-TW" altLang="en-US" sz="1800" b="1" dirty="0" smtClean="0">
                <a:solidFill>
                  <a:srgbClr val="000000"/>
                </a:solidFill>
              </a:rPr>
              <a:t>不小心啦！</a:t>
            </a:r>
            <a:r>
              <a:rPr lang="zh-TW" altLang="en-US" sz="1800" b="1" dirty="0">
                <a:solidFill>
                  <a:srgbClr val="000000"/>
                </a:solidFill>
              </a:rPr>
              <a:t>”</a:t>
            </a:r>
          </a:p>
          <a:p>
            <a:pPr>
              <a:spcBef>
                <a:spcPct val="0"/>
              </a:spcBef>
            </a:pPr>
            <a:r>
              <a:rPr lang="zh-TW" altLang="en-US" sz="1800" b="1" u="sng" dirty="0">
                <a:solidFill>
                  <a:srgbClr val="000000"/>
                </a:solidFill>
              </a:rPr>
              <a:t>動機</a:t>
            </a:r>
            <a:r>
              <a:rPr lang="en-US" altLang="zh-TW" sz="1800" b="1" u="sng" dirty="0" smtClean="0">
                <a:solidFill>
                  <a:srgbClr val="000000"/>
                </a:solidFill>
              </a:rPr>
              <a:t>:</a:t>
            </a:r>
            <a:r>
              <a:rPr lang="zh-TW" altLang="en-US" sz="1800" b="1" u="sng" dirty="0" smtClean="0">
                <a:solidFill>
                  <a:srgbClr val="000000"/>
                </a:solidFill>
              </a:rPr>
              <a:t>糾正其他人</a:t>
            </a:r>
            <a:endParaRPr lang="zh-TW" altLang="en-US" sz="1800" b="1" u="sng" dirty="0">
              <a:solidFill>
                <a:srgbClr val="000000"/>
              </a:solidFill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flipH="1" flipV="1">
            <a:off x="685800" y="3810000"/>
            <a:ext cx="2262188" cy="1228725"/>
          </a:xfrm>
          <a:prstGeom prst="wedgeRectCallout">
            <a:avLst>
              <a:gd name="adj1" fmla="val -86917"/>
              <a:gd name="adj2" fmla="val -2028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>
              <a:spcBef>
                <a:spcPct val="0"/>
              </a:spcBef>
            </a:pPr>
            <a:r>
              <a:rPr lang="en-US" altLang="zh-TW" sz="1800" b="1" dirty="0">
                <a:solidFill>
                  <a:srgbClr val="000000"/>
                </a:solidFill>
              </a:rPr>
              <a:t>2.</a:t>
            </a:r>
            <a:r>
              <a:rPr lang="zh-TW" altLang="en-US" sz="1800" b="1" dirty="0">
                <a:solidFill>
                  <a:srgbClr val="000000"/>
                </a:solidFill>
              </a:rPr>
              <a:t>執事 </a:t>
            </a:r>
            <a:r>
              <a:rPr lang="en-US" altLang="zh-TW" sz="1800" b="1" dirty="0">
                <a:solidFill>
                  <a:srgbClr val="000000"/>
                </a:solidFill>
              </a:rPr>
              <a:t>Service</a:t>
            </a:r>
          </a:p>
          <a:p>
            <a:pPr>
              <a:spcBef>
                <a:spcPct val="0"/>
              </a:spcBef>
            </a:pPr>
            <a:r>
              <a:rPr lang="en-US" altLang="zh-TW" sz="1800" b="1" dirty="0" smtClean="0">
                <a:solidFill>
                  <a:srgbClr val="000000"/>
                </a:solidFill>
              </a:rPr>
              <a:t>“</a:t>
            </a:r>
            <a:r>
              <a:rPr lang="zh-TW" altLang="en-US" b="1" dirty="0">
                <a:solidFill>
                  <a:srgbClr val="000000"/>
                </a:solidFill>
              </a:rPr>
              <a:t>沒關係</a:t>
            </a:r>
            <a:r>
              <a:rPr lang="en-US" altLang="zh-TW" sz="1800" b="1" dirty="0" smtClean="0">
                <a:solidFill>
                  <a:srgbClr val="000000"/>
                </a:solidFill>
              </a:rPr>
              <a:t>,</a:t>
            </a:r>
            <a:r>
              <a:rPr lang="zh-TW" altLang="en-US" sz="1800" b="1" dirty="0" smtClean="0">
                <a:solidFill>
                  <a:srgbClr val="000000"/>
                </a:solidFill>
              </a:rPr>
              <a:t>先別靠近</a:t>
            </a:r>
            <a:r>
              <a:rPr lang="en-US" altLang="zh-TW" sz="1800" b="1" dirty="0" smtClean="0">
                <a:solidFill>
                  <a:srgbClr val="000000"/>
                </a:solidFill>
              </a:rPr>
              <a:t>,</a:t>
            </a:r>
            <a:r>
              <a:rPr lang="zh-TW" altLang="en-US" sz="1800" b="1" dirty="0" smtClean="0">
                <a:solidFill>
                  <a:srgbClr val="000000"/>
                </a:solidFill>
              </a:rPr>
              <a:t>讓我來清理</a:t>
            </a:r>
            <a:r>
              <a:rPr lang="zh-TW" altLang="en-US" sz="1800" b="1" dirty="0">
                <a:solidFill>
                  <a:srgbClr val="000000"/>
                </a:solidFill>
              </a:rPr>
              <a:t>！”</a:t>
            </a:r>
          </a:p>
          <a:p>
            <a:pPr>
              <a:spcBef>
                <a:spcPct val="0"/>
              </a:spcBef>
            </a:pPr>
            <a:r>
              <a:rPr lang="zh-TW" altLang="en-US" sz="1800" b="1" u="sng" dirty="0">
                <a:solidFill>
                  <a:srgbClr val="000000"/>
                </a:solidFill>
              </a:rPr>
              <a:t>動機</a:t>
            </a:r>
            <a:r>
              <a:rPr lang="en-US" altLang="zh-TW" sz="1800" b="1" u="sng" dirty="0">
                <a:solidFill>
                  <a:srgbClr val="000000"/>
                </a:solidFill>
              </a:rPr>
              <a:t>:</a:t>
            </a:r>
            <a:r>
              <a:rPr lang="zh-TW" altLang="en-US" sz="1800" b="1" u="sng" dirty="0">
                <a:solidFill>
                  <a:srgbClr val="000000"/>
                </a:solidFill>
              </a:rPr>
              <a:t>應付目前需要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 flipH="1" flipV="1">
            <a:off x="6248400" y="2392363"/>
            <a:ext cx="2409825" cy="1228725"/>
          </a:xfrm>
          <a:prstGeom prst="wedgeRectCallout">
            <a:avLst>
              <a:gd name="adj1" fmla="val 52963"/>
              <a:gd name="adj2" fmla="val 103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>
              <a:spcBef>
                <a:spcPct val="0"/>
              </a:spcBef>
            </a:pPr>
            <a:r>
              <a:rPr lang="en-US" altLang="zh-TW" sz="1800" b="1" dirty="0">
                <a:solidFill>
                  <a:srgbClr val="000000"/>
                </a:solidFill>
              </a:rPr>
              <a:t>7.</a:t>
            </a:r>
            <a:r>
              <a:rPr lang="zh-TW" altLang="en-US" sz="1800" b="1" dirty="0">
                <a:solidFill>
                  <a:srgbClr val="000000"/>
                </a:solidFill>
              </a:rPr>
              <a:t>憐憫 </a:t>
            </a:r>
            <a:r>
              <a:rPr lang="en-US" altLang="zh-TW" sz="1800" b="1" dirty="0">
                <a:solidFill>
                  <a:srgbClr val="000000"/>
                </a:solidFill>
              </a:rPr>
              <a:t>Sympathy</a:t>
            </a:r>
          </a:p>
          <a:p>
            <a:pPr>
              <a:spcBef>
                <a:spcPct val="0"/>
              </a:spcBef>
            </a:pPr>
            <a:r>
              <a:rPr lang="en-US" altLang="zh-TW" sz="1800" b="1" dirty="0">
                <a:solidFill>
                  <a:srgbClr val="000000"/>
                </a:solidFill>
              </a:rPr>
              <a:t>“</a:t>
            </a:r>
            <a:r>
              <a:rPr lang="zh-TW" altLang="en-US" sz="1800" b="1" dirty="0">
                <a:solidFill>
                  <a:srgbClr val="000000"/>
                </a:solidFill>
              </a:rPr>
              <a:t>沒關係</a:t>
            </a:r>
            <a:r>
              <a:rPr lang="en-US" altLang="zh-TW" sz="1800" b="1" dirty="0">
                <a:solidFill>
                  <a:srgbClr val="000000"/>
                </a:solidFill>
              </a:rPr>
              <a:t>,</a:t>
            </a:r>
            <a:r>
              <a:rPr lang="zh-TW" altLang="en-US" sz="1800" b="1" dirty="0">
                <a:solidFill>
                  <a:srgbClr val="000000"/>
                </a:solidFill>
              </a:rPr>
              <a:t>以前我也發生過這樣的情況”</a:t>
            </a:r>
          </a:p>
          <a:p>
            <a:pPr>
              <a:spcBef>
                <a:spcPct val="0"/>
              </a:spcBef>
            </a:pPr>
            <a:r>
              <a:rPr lang="zh-TW" altLang="en-US" sz="1800" b="1" u="sng" dirty="0">
                <a:solidFill>
                  <a:srgbClr val="000000"/>
                </a:solidFill>
              </a:rPr>
              <a:t>動機</a:t>
            </a:r>
            <a:r>
              <a:rPr lang="en-US" altLang="zh-TW" sz="1800" b="1" u="sng" dirty="0">
                <a:solidFill>
                  <a:srgbClr val="000000"/>
                </a:solidFill>
              </a:rPr>
              <a:t>:</a:t>
            </a:r>
            <a:r>
              <a:rPr lang="zh-TW" altLang="en-US" sz="1800" b="1" u="sng" dirty="0">
                <a:solidFill>
                  <a:srgbClr val="000000"/>
                </a:solidFill>
              </a:rPr>
              <a:t>不讓她覺得尷尬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 flipH="1" flipV="1">
            <a:off x="6215063" y="3725863"/>
            <a:ext cx="2624137" cy="1331912"/>
          </a:xfrm>
          <a:prstGeom prst="wedgeRectCallout">
            <a:avLst>
              <a:gd name="adj1" fmla="val 57440"/>
              <a:gd name="adj2" fmla="val 6108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>
              <a:spcBef>
                <a:spcPct val="0"/>
              </a:spcBef>
            </a:pPr>
            <a:r>
              <a:rPr lang="en-US" altLang="zh-TW" sz="1600" b="1" dirty="0">
                <a:solidFill>
                  <a:srgbClr val="000000"/>
                </a:solidFill>
              </a:rPr>
              <a:t>6.</a:t>
            </a:r>
            <a:r>
              <a:rPr lang="zh-TW" altLang="en-US" sz="1600" b="1" dirty="0">
                <a:solidFill>
                  <a:srgbClr val="000000"/>
                </a:solidFill>
              </a:rPr>
              <a:t>治理 </a:t>
            </a:r>
            <a:r>
              <a:rPr lang="en-US" altLang="zh-TW" sz="1600" b="1" dirty="0">
                <a:solidFill>
                  <a:srgbClr val="000000"/>
                </a:solidFill>
              </a:rPr>
              <a:t>Leadership</a:t>
            </a:r>
          </a:p>
          <a:p>
            <a:pPr>
              <a:spcBef>
                <a:spcPct val="0"/>
              </a:spcBef>
            </a:pPr>
            <a:r>
              <a:rPr lang="en-US" altLang="zh-TW" sz="1600" b="1" dirty="0">
                <a:solidFill>
                  <a:srgbClr val="000000"/>
                </a:solidFill>
              </a:rPr>
              <a:t>“Paul</a:t>
            </a:r>
            <a:r>
              <a:rPr lang="zh-TW" altLang="en-US" sz="1600" b="1" dirty="0">
                <a:solidFill>
                  <a:srgbClr val="000000"/>
                </a:solidFill>
              </a:rPr>
              <a:t>請快拿抹布來</a:t>
            </a:r>
            <a:r>
              <a:rPr lang="en-US" altLang="zh-TW" sz="1600" b="1" dirty="0" smtClean="0">
                <a:solidFill>
                  <a:srgbClr val="000000"/>
                </a:solidFill>
              </a:rPr>
              <a:t>,Peter</a:t>
            </a:r>
            <a:r>
              <a:rPr lang="zh-TW" altLang="en-US" sz="1600" b="1" dirty="0" smtClean="0">
                <a:solidFill>
                  <a:srgbClr val="000000"/>
                </a:solidFill>
              </a:rPr>
              <a:t>幫助</a:t>
            </a:r>
            <a:r>
              <a:rPr lang="zh-TW" altLang="en-US" sz="1600" b="1" dirty="0">
                <a:solidFill>
                  <a:srgbClr val="000000"/>
                </a:solidFill>
              </a:rPr>
              <a:t>清理</a:t>
            </a:r>
            <a:r>
              <a:rPr lang="en-US" altLang="zh-TW" sz="1600" b="1" dirty="0" smtClean="0">
                <a:solidFill>
                  <a:srgbClr val="000000"/>
                </a:solidFill>
              </a:rPr>
              <a:t>,John</a:t>
            </a:r>
            <a:r>
              <a:rPr lang="zh-TW" altLang="en-US" sz="1600" b="1" dirty="0" smtClean="0">
                <a:solidFill>
                  <a:srgbClr val="000000"/>
                </a:solidFill>
              </a:rPr>
              <a:t>別傻笑</a:t>
            </a:r>
            <a:r>
              <a:rPr lang="en-US" altLang="zh-TW" sz="1600" b="1" dirty="0" smtClean="0">
                <a:solidFill>
                  <a:srgbClr val="000000"/>
                </a:solidFill>
              </a:rPr>
              <a:t>…</a:t>
            </a:r>
            <a:r>
              <a:rPr lang="zh-TW" altLang="en-US" sz="1600" b="1" dirty="0" smtClean="0">
                <a:solidFill>
                  <a:srgbClr val="000000"/>
                </a:solidFill>
              </a:rPr>
              <a:t>！</a:t>
            </a:r>
            <a:r>
              <a:rPr lang="zh-TW" altLang="en-US" sz="1600" b="1" dirty="0">
                <a:solidFill>
                  <a:srgbClr val="000000"/>
                </a:solidFill>
              </a:rPr>
              <a:t>”</a:t>
            </a:r>
          </a:p>
          <a:p>
            <a:pPr>
              <a:spcBef>
                <a:spcPct val="0"/>
              </a:spcBef>
            </a:pPr>
            <a:r>
              <a:rPr lang="zh-TW" altLang="en-US" sz="1600" b="1" u="sng" dirty="0">
                <a:solidFill>
                  <a:srgbClr val="000000"/>
                </a:solidFill>
              </a:rPr>
              <a:t>動機</a:t>
            </a:r>
            <a:r>
              <a:rPr lang="en-US" altLang="zh-TW" sz="1600" b="1" u="sng" dirty="0">
                <a:solidFill>
                  <a:srgbClr val="000000"/>
                </a:solidFill>
              </a:rPr>
              <a:t>:</a:t>
            </a:r>
            <a:r>
              <a:rPr lang="zh-TW" altLang="en-US" sz="1600" b="1" u="sng" dirty="0" smtClean="0">
                <a:solidFill>
                  <a:srgbClr val="000000"/>
                </a:solidFill>
              </a:rPr>
              <a:t>井井有條</a:t>
            </a:r>
            <a:r>
              <a:rPr lang="en-US" altLang="zh-TW" sz="1600" b="1" u="sng" dirty="0" smtClean="0">
                <a:solidFill>
                  <a:srgbClr val="000000"/>
                </a:solidFill>
              </a:rPr>
              <a:t>,</a:t>
            </a:r>
            <a:r>
              <a:rPr lang="zh-TW" altLang="en-US" sz="1600" b="1" u="sng" dirty="0">
                <a:solidFill>
                  <a:srgbClr val="000000"/>
                </a:solidFill>
              </a:rPr>
              <a:t>即達目的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90" grpId="0" animBg="1"/>
      <p:bldP spid="20491" grpId="0" animBg="1"/>
      <p:bldP spid="204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4648200"/>
          </a:xfrm>
          <a:noFill/>
        </p:spPr>
        <p:txBody>
          <a:bodyPr>
            <a:normAutofit/>
          </a:bodyPr>
          <a:lstStyle/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真誠的心，降服在祢面前，開我心眼使我看見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以感恩的心，領受生命活水，從祢而來的溫柔謙卑。</a:t>
            </a:r>
          </a:p>
          <a:p>
            <a:pPr marL="118872" indent="0">
              <a:lnSpc>
                <a:spcPct val="80000"/>
              </a:lnSpc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何等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恩典，祢竟然在乎我？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何等恩典，祢寶血為我流？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何等恩典，祢以尊貴榮耀為我冠冕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的嘴必充滿讚美。</a:t>
            </a:r>
          </a:p>
          <a:p>
            <a:pPr marL="118872" indent="0">
              <a:lnSpc>
                <a:spcPct val="80000"/>
              </a:lnSpc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祢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已挪去，我所有枷鎖，祢已挪去，我所有重擔，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祢已挪去，我所有傷悲，祢的名，配得所有頌讚。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96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zh-TW" altLang="en-US" sz="3600" b="1" dirty="0" smtClean="0">
                <a:solidFill>
                  <a:srgbClr val="FFC000"/>
                </a:solidFill>
                <a:ea typeface="微軟正黑體" pitchFamily="34" charset="-120"/>
              </a:rPr>
              <a:t>何等恩典 </a:t>
            </a:r>
            <a:r>
              <a:rPr lang="en-US" altLang="zh-TW" sz="3600" b="1" dirty="0" smtClean="0">
                <a:solidFill>
                  <a:srgbClr val="FFC000"/>
                </a:solidFill>
                <a:ea typeface="微軟正黑體" pitchFamily="34" charset="-120"/>
              </a:rPr>
              <a:t>How could it be</a:t>
            </a:r>
            <a:endParaRPr lang="zh-TW" altLang="en-US" sz="3600" b="1" dirty="0">
              <a:solidFill>
                <a:srgbClr val="FFC000"/>
              </a:solidFill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477000" y="5498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hlinkClick r:id="rId3"/>
              </a:rPr>
              <a:t>2009</a:t>
            </a:r>
            <a:r>
              <a:rPr lang="zh-TW" altLang="en-US" b="1" i="1" dirty="0">
                <a:hlinkClick r:id="rId3"/>
              </a:rPr>
              <a:t>讚美之</a:t>
            </a:r>
            <a:r>
              <a:rPr lang="zh-TW" altLang="en-US" b="1" i="1" dirty="0" smtClean="0">
                <a:hlinkClick r:id="rId3"/>
              </a:rPr>
              <a:t>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05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3AF9-F62D-4427-B5F3-907A9B2BBCB9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a typeface="華康標楷體" pitchFamily="65" charset="-120"/>
              </a:rPr>
              <a:t>各恩賜所常見的長處與短</a:t>
            </a:r>
            <a:r>
              <a:rPr lang="zh-TW" altLang="en-US" b="1" dirty="0" smtClean="0">
                <a:ea typeface="華康標楷體" pitchFamily="65" charset="-120"/>
              </a:rPr>
              <a:t>處</a:t>
            </a:r>
            <a:r>
              <a:rPr lang="en-US" altLang="zh-TW" b="1" dirty="0" smtClean="0">
                <a:ea typeface="華康標楷體" pitchFamily="65" charset="-120"/>
              </a:rPr>
              <a:t>(1/2)</a:t>
            </a:r>
            <a:endParaRPr lang="zh-TW" altLang="en-US" b="1" dirty="0">
              <a:ea typeface="華康標楷體" pitchFamily="65" charset="-120"/>
            </a:endParaRPr>
          </a:p>
        </p:txBody>
      </p:sp>
      <p:graphicFrame>
        <p:nvGraphicFramePr>
          <p:cNvPr id="24607" name="Group 31"/>
          <p:cNvGraphicFramePr>
            <a:graphicFrameLocks noGrp="1"/>
          </p:cNvGraphicFramePr>
          <p:nvPr>
            <p:ph type="tbl" idx="1"/>
          </p:nvPr>
        </p:nvGraphicFramePr>
        <p:xfrm>
          <a:off x="1066800" y="1905000"/>
          <a:ext cx="7769225" cy="3608832"/>
        </p:xfrm>
        <a:graphic>
          <a:graphicData uri="http://schemas.openxmlformats.org/drawingml/2006/table">
            <a:tbl>
              <a:tblPr/>
              <a:tblGrid>
                <a:gridCol w="1524000"/>
                <a:gridCol w="2513013"/>
                <a:gridCol w="3732212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恩賜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長處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功效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短處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軟弱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先知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預言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使人知罪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講道有能力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脾氣個性強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自大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服務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執事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喜歡幫助人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殷勤不怕煩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理怨別人不夠有愛心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不太會忍耐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教導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準確、細心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研究精神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以學問為驕傲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不重生命經歷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559994" y="6096000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蘇文隆牧師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正道神學院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8FF7-1B4F-4CDD-8B24-5759173052FD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a typeface="華康標楷體" pitchFamily="65" charset="-120"/>
              </a:rPr>
              <a:t>各恩賜所常見的長處與短</a:t>
            </a:r>
            <a:r>
              <a:rPr lang="zh-TW" altLang="en-US" b="1" dirty="0" smtClean="0">
                <a:ea typeface="華康標楷體" pitchFamily="65" charset="-120"/>
              </a:rPr>
              <a:t>處</a:t>
            </a:r>
            <a:r>
              <a:rPr lang="en-US" altLang="zh-TW" b="1" dirty="0" smtClean="0">
                <a:ea typeface="華康標楷體" pitchFamily="65" charset="-120"/>
              </a:rPr>
              <a:t>(2/2)</a:t>
            </a:r>
            <a:endParaRPr lang="zh-TW" altLang="en-US" b="1" dirty="0">
              <a:ea typeface="華康標楷體" pitchFamily="65" charset="-120"/>
            </a:endParaRPr>
          </a:p>
        </p:txBody>
      </p:sp>
      <p:graphicFrame>
        <p:nvGraphicFramePr>
          <p:cNvPr id="25642" name="Group 42"/>
          <p:cNvGraphicFramePr>
            <a:graphicFrameLocks noGrp="1"/>
          </p:cNvGraphicFramePr>
          <p:nvPr>
            <p:ph type="tbl" idx="1"/>
          </p:nvPr>
        </p:nvGraphicFramePr>
        <p:xfrm>
          <a:off x="1066800" y="1600200"/>
          <a:ext cx="7772400" cy="5105400"/>
        </p:xfrm>
        <a:graphic>
          <a:graphicData uri="http://schemas.openxmlformats.org/drawingml/2006/table">
            <a:tbl>
              <a:tblPr/>
              <a:tblGrid>
                <a:gridCol w="1143000"/>
                <a:gridCol w="2971800"/>
                <a:gridCol w="3657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恩賜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長處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功效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短處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軟弱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4.</a:t>
                      </a: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勸勉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勸化</a:t>
                      </a:r>
                      <a:r>
                        <a:rPr kumimoji="1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實際解決難處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個別輔導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太重實際生活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用太多時間個別工作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5.</a:t>
                      </a: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奉獻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施捨</a:t>
                      </a:r>
                      <a:r>
                        <a:rPr kumimoji="1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善於理財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樂意為聖工奉獻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用錢控制人事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太重物質不屬靈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6.</a:t>
                      </a: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行政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治理</a:t>
                      </a:r>
                      <a:r>
                        <a:rPr kumimoji="1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工作有條理、有計劃、有功效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重事不重人情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靠方法多於聖靈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7.</a:t>
                      </a: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憐憫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富於同情心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體貼別人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不夠理智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易於改變計劃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8FF7-1B4F-4CDD-8B24-5759173052FD}" type="slidenum">
              <a:rPr lang="en-US" altLang="zh-TW"/>
              <a:pPr/>
              <a:t>22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1566863"/>
            <a:ext cx="81057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a typeface="華康標楷體" pitchFamily="65" charset="-120"/>
              </a:rPr>
              <a:t>常態分布</a:t>
            </a:r>
            <a:endParaRPr lang="zh-TW" altLang="en-US" b="1" dirty="0">
              <a:ea typeface="華康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5334000"/>
            <a:ext cx="30480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dirty="0" smtClean="0"/>
          </a:p>
          <a:p>
            <a:pPr algn="r"/>
            <a:r>
              <a:rPr lang="zh-TW" altLang="en-US" sz="1600" dirty="0" smtClean="0"/>
              <a:t>宋</a:t>
            </a:r>
            <a:endParaRPr lang="en-US" sz="1600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8382000" cy="16764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zh-TW" altLang="en-US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怎樣幫助信徒發展自己的恩賜</a:t>
            </a:r>
            <a:r>
              <a:rPr lang="en-US" altLang="zh-TW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5486400"/>
            <a:ext cx="6477000" cy="129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/>
              <a:t>各樣美善的恩賜</a:t>
            </a:r>
            <a:r>
              <a:rPr lang="en-US" altLang="zh-TW" sz="2400" dirty="0" smtClean="0"/>
              <a:t>(</a:t>
            </a:r>
            <a:r>
              <a:rPr lang="en-US" altLang="zh-TW" sz="2400" dirty="0" err="1"/>
              <a:t>dosis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、和各樣全備的賞賜、都是從上頭來的．從眾光之父那裏降下來的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                                                             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雅</a:t>
            </a:r>
            <a:r>
              <a:rPr lang="en-US" altLang="zh-TW" sz="2400" dirty="0" smtClean="0"/>
              <a:t>1:17)</a:t>
            </a:r>
            <a:endParaRPr lang="en-US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8FF7-1B4F-4CDD-8B24-5759173052FD}" type="slidenum">
              <a:rPr lang="en-US" altLang="zh-TW"/>
              <a:pPr/>
              <a:t>24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3048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315200" cy="1143000"/>
          </a:xfrm>
        </p:spPr>
        <p:txBody>
          <a:bodyPr/>
          <a:lstStyle/>
          <a:p>
            <a:r>
              <a:rPr lang="zh-TW" altLang="en-US" dirty="0" smtClean="0">
                <a:ea typeface="PMingLiU" pitchFamily="18" charset="-120"/>
              </a:rPr>
              <a:t>發展自己的屬靈恩賜</a:t>
            </a:r>
            <a:endParaRPr lang="en-US" b="1" dirty="0" smtClean="0"/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914400" y="2209800"/>
            <a:ext cx="7543800" cy="3657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o	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依靠聖靈的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帶領，擬訂短期及長期計畫</a:t>
            </a: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38912" lvl="0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o	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我們是用一生來事奉神，因此也要用一生的時間來學習和操練</a:t>
            </a: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o	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區別可以發展與不能發展的恩賜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38912" lvl="0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o	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不是為了自己的好處，而是為了教會的好處，為了 神的榮耀</a:t>
            </a: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8FF7-1B4F-4CDD-8B24-5759173052FD}" type="slidenum">
              <a:rPr lang="en-US" altLang="zh-TW"/>
              <a:pPr/>
              <a:t>25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3048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315200" cy="1143000"/>
          </a:xfrm>
        </p:spPr>
        <p:txBody>
          <a:bodyPr/>
          <a:lstStyle/>
          <a:p>
            <a:r>
              <a:rPr lang="zh-TW" altLang="en-US" dirty="0" smtClean="0">
                <a:ea typeface="PMingLiU" pitchFamily="18" charset="-120"/>
              </a:rPr>
              <a:t>發展自己的屬靈恩賜</a:t>
            </a:r>
            <a:endParaRPr lang="en-US" b="1" dirty="0" smtClean="0"/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914400" y="2209800"/>
            <a:ext cx="7543800" cy="3657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o	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如何發展教導的恩賜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38912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zh-TW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o	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如何發展勸慰的恩賜</a:t>
            </a:r>
            <a:endParaRPr lang="en-US" altLang="zh-TW" sz="32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438912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zh-TW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o	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如何發展施捨的恩賜</a:t>
            </a:r>
            <a:endParaRPr lang="en-US" altLang="zh-TW" sz="32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438912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zh-TW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o	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如何發展治理的恩賜</a:t>
            </a:r>
            <a:endParaRPr lang="en-US" altLang="zh-TW" sz="32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438912" lvl="0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  <a:p>
            <a:pPr marL="438912" lvl="0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8FF7-1B4F-4CDD-8B24-5759173052FD}" type="slidenum">
              <a:rPr lang="en-US" altLang="zh-TW"/>
              <a:pPr/>
              <a:t>26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3048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發展自己的屬靈恩賜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信徒的生命素質與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聖靈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果子</a:t>
            </a:r>
            <a:endParaRPr 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914400" y="2590800"/>
            <a:ext cx="7543800" cy="3657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576072" lvl="0" indent="-4572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保羅愛的詩篇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576072" lvl="0" indent="-4572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</a:pP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576072" indent="-4572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</a:pPr>
            <a:r>
              <a:rPr lang="en-US" altLang="zh-TW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約翰彼此相愛</a:t>
            </a:r>
            <a:endParaRPr lang="en-US" altLang="zh-TW" sz="36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76072" indent="-4572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</a:pPr>
            <a:endParaRPr lang="en-US" altLang="zh-TW" sz="36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76072" indent="-4572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</a:pPr>
            <a:r>
              <a:rPr lang="en-US" altLang="zh-TW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耶穌愛人如己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8FF7-1B4F-4CDD-8B24-5759173052FD}" type="slidenum">
              <a:rPr lang="en-US" altLang="zh-TW"/>
              <a:pPr/>
              <a:t>27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3048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3152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914400" y="838200"/>
            <a:ext cx="5715000" cy="5638800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lvl="0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kumimoji="0" lang="en-US" altLang="zh-TW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o	</a:t>
            </a:r>
            <a:r>
              <a:rPr kumimoji="0" lang="zh-TW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發掘並發展恩賜的目的是為了造就別人，建立教會。我們當關心自己的屬靈恩賜，也要關注生命結出聖靈的</a:t>
            </a:r>
            <a:r>
              <a:rPr lang="zh-TW" altLang="en-US" sz="3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果子，成為一個</a:t>
            </a:r>
            <a:r>
              <a:rPr kumimoji="0" lang="zh-TW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成熟的基督徒</a:t>
            </a:r>
            <a:r>
              <a:rPr lang="zh-TW" altLang="en-US" sz="3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zh-TW" alt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o	</a:t>
            </a:r>
            <a:r>
              <a:rPr kumimoji="0" lang="zh-TW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恩賜叫信徒互相搭配，  彼此造就。</a:t>
            </a:r>
            <a:endParaRPr kumimoji="0" lang="en-US" altLang="zh-TW" sz="3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altLang="zh-TW" sz="3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38912" lvl="0" indent="-32004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kumimoji="0" lang="en-US" altLang="zh-TW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o	</a:t>
            </a:r>
            <a:r>
              <a:rPr kumimoji="0" lang="zh-TW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各人要按恩賜事奉，但不是只有有恩賜的人才要事奉。我們每個人都要努力當神的好</a:t>
            </a:r>
            <a:r>
              <a:rPr lang="zh-TW" altLang="en-US" sz="3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管家。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4648200"/>
          </a:xfrm>
          <a:noFill/>
        </p:spPr>
        <p:txBody>
          <a:bodyPr>
            <a:normAutofit/>
          </a:bodyPr>
          <a:lstStyle/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真誠的心，降服在祢面前，開我心眼使我看見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以感恩的心，領受生命活水，從祢而來的溫柔謙卑。</a:t>
            </a:r>
          </a:p>
          <a:p>
            <a:pPr marL="118872" indent="0">
              <a:lnSpc>
                <a:spcPct val="80000"/>
              </a:lnSpc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何等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恩典，祢竟然在乎我？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何等恩典，祢寶血為我流？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何等恩典，祢以尊貴榮耀為我冠冕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的嘴必充滿讚美。</a:t>
            </a:r>
          </a:p>
          <a:p>
            <a:pPr marL="118872" indent="0">
              <a:lnSpc>
                <a:spcPct val="80000"/>
              </a:lnSpc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祢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已挪去，我所有枷鎖，祢已挪去，我所有重擔，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祢已挪去，我所有傷悲，祢的名，配得所有頌讚。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96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zh-TW" altLang="en-US" sz="3600" b="1" dirty="0" smtClean="0">
                <a:solidFill>
                  <a:srgbClr val="FFC000"/>
                </a:solidFill>
                <a:ea typeface="微軟正黑體" pitchFamily="34" charset="-120"/>
              </a:rPr>
              <a:t>何等恩典 </a:t>
            </a:r>
            <a:r>
              <a:rPr lang="en-US" altLang="zh-TW" sz="3600" b="1" dirty="0" smtClean="0">
                <a:solidFill>
                  <a:srgbClr val="FFC000"/>
                </a:solidFill>
                <a:ea typeface="微軟正黑體" pitchFamily="34" charset="-120"/>
              </a:rPr>
              <a:t>How could it be</a:t>
            </a:r>
            <a:endParaRPr lang="zh-TW" altLang="en-US" sz="3600" b="1" dirty="0">
              <a:solidFill>
                <a:srgbClr val="FFC000"/>
              </a:solidFill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676400" y="53340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神祝福你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我們的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嘴必充滿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讚美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96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zh-TW" altLang="en-US" sz="3600" b="1" dirty="0">
                <a:solidFill>
                  <a:srgbClr val="FFC000"/>
                </a:solidFill>
                <a:ea typeface="微軟正黑體" pitchFamily="34" charset="-120"/>
              </a:rPr>
              <a:t>叢林凱歌</a:t>
            </a:r>
          </a:p>
          <a:p>
            <a:pPr eaLnBrk="0" hangingPunct="0">
              <a:defRPr/>
            </a:pPr>
            <a:r>
              <a:rPr lang="zh-TW" altLang="en-US" sz="3600" b="1" dirty="0">
                <a:solidFill>
                  <a:srgbClr val="FFC000"/>
                </a:solidFill>
                <a:ea typeface="微軟正黑體" pitchFamily="34" charset="-120"/>
              </a:rPr>
              <a:t>──伊略吉姆（</a:t>
            </a:r>
            <a:r>
              <a:rPr lang="en-US" altLang="zh-TW" sz="3600" b="1" dirty="0">
                <a:solidFill>
                  <a:srgbClr val="FFC000"/>
                </a:solidFill>
                <a:ea typeface="微軟正黑體" pitchFamily="34" charset="-120"/>
              </a:rPr>
              <a:t>Jim Elliot, 1927-1956</a:t>
            </a:r>
            <a:r>
              <a:rPr lang="zh-TW" altLang="en-US" sz="3600" b="1" dirty="0">
                <a:solidFill>
                  <a:srgbClr val="FFC000"/>
                </a:solidFill>
                <a:ea typeface="微軟正黑體" pitchFamily="34" charset="-120"/>
              </a:rPr>
              <a:t>）</a:t>
            </a:r>
          </a:p>
        </p:txBody>
      </p:sp>
      <p:sp>
        <p:nvSpPr>
          <p:cNvPr id="2" name="矩形 1"/>
          <p:cNvSpPr/>
          <p:nvPr/>
        </p:nvSpPr>
        <p:spPr>
          <a:xfrm>
            <a:off x="533400" y="17526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dirty="0"/>
              <a:t>厄瓜多爾境內的印地安人，以分佈在東部叢林地區的奧卡人最危險。幾世紀來，他們與白種人的接觸全是以悲劇收場，不是他們被屠殺，就是他們屠殺闖入的白人。</a:t>
            </a:r>
            <a:r>
              <a:rPr lang="en-US" altLang="zh-TW" sz="2400" dirty="0"/>
              <a:t>1940</a:t>
            </a:r>
            <a:r>
              <a:rPr lang="zh-TW" altLang="en-US" sz="2400" dirty="0"/>
              <a:t>年代美國一家石油公司曾在附近設立據點，也因為員工屢遭奧卡人殺害而</a:t>
            </a:r>
            <a:r>
              <a:rPr lang="zh-TW" altLang="en-US" sz="2400" dirty="0" smtClean="0"/>
              <a:t>撤離</a:t>
            </a:r>
            <a:r>
              <a:rPr lang="zh-TW" altLang="en-US" sz="2400" dirty="0"/>
              <a:t>。</a:t>
            </a:r>
            <a:endParaRPr lang="en-US" altLang="zh-TW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1956</a:t>
            </a:r>
            <a:r>
              <a:rPr lang="zh-TW" altLang="en-US" sz="2400" dirty="0" smtClean="0"/>
              <a:t>年五</a:t>
            </a:r>
            <a:r>
              <a:rPr lang="zh-TW" altLang="en-US" sz="2400" dirty="0"/>
              <a:t>名年輕的美國宣教士同時遇害，平均年齡只有三十歲，留下五個寡婦，和九個失去父親的幼童（包括一個遺腹子），這個消息立刻震驚全球教會。</a:t>
            </a:r>
            <a:endParaRPr lang="en-US" altLang="zh-TW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400" dirty="0" smtClean="0"/>
              <a:t>在</a:t>
            </a:r>
            <a:r>
              <a:rPr lang="zh-TW" altLang="en-US" sz="2400" dirty="0"/>
              <a:t>伊略吉姆的日記中，他也問自己這個問題，而他的答案是：“為得到那不會失去的，而付出那不能保有的，這人一點也不傻。”（</a:t>
            </a:r>
            <a:r>
              <a:rPr lang="en-US" altLang="zh-TW" sz="2400" dirty="0"/>
              <a:t>He is no fool who gives what he cannot keep to gain what he cannot lose.</a:t>
            </a:r>
            <a:r>
              <a:rPr lang="zh-TW" altLang="en-US" sz="2400" dirty="0"/>
              <a:t>）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876800" y="6400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海外校園</a:t>
            </a:r>
            <a:r>
              <a:rPr lang="en-US" altLang="zh-TW" dirty="0">
                <a:hlinkClick r:id="rId3"/>
              </a:rPr>
              <a:t>Issue 23 (2006-09)</a:t>
            </a:r>
            <a:r>
              <a:rPr lang="en-US" altLang="zh-TW" dirty="0"/>
              <a:t> &gt; Jim Elliot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5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各人要照所得的恩賜彼此服事、作　神百般恩賜的好管家</a:t>
            </a:r>
            <a:r>
              <a:rPr lang="en-US" altLang="zh-TW" sz="3600" dirty="0" smtClean="0">
                <a:solidFill>
                  <a:schemeClr val="bg1"/>
                </a:solidFill>
              </a:rPr>
              <a:t>(</a:t>
            </a:r>
            <a:r>
              <a:rPr lang="zh-TW" altLang="en-US" sz="3600" dirty="0" smtClean="0">
                <a:solidFill>
                  <a:schemeClr val="bg1"/>
                </a:solidFill>
              </a:rPr>
              <a:t>彼前</a:t>
            </a:r>
            <a:r>
              <a:rPr lang="en-US" altLang="zh-TW" sz="3600" dirty="0" smtClean="0">
                <a:solidFill>
                  <a:schemeClr val="bg1"/>
                </a:solidFill>
              </a:rPr>
              <a:t>4:10)</a:t>
            </a:r>
            <a:r>
              <a:rPr lang="zh-TW" altLang="en-US" sz="3600" dirty="0" smtClean="0">
                <a:solidFill>
                  <a:schemeClr val="bg1"/>
                </a:solidFill>
              </a:rPr>
              <a:t> </a:t>
            </a:r>
            <a:endParaRPr lang="zh-TW" alt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/>
          <p:cNvGrpSpPr/>
          <p:nvPr/>
        </p:nvGrpSpPr>
        <p:grpSpPr>
          <a:xfrm>
            <a:off x="2000253" y="1905000"/>
            <a:ext cx="5472684" cy="990600"/>
            <a:chOff x="1692784" y="1710"/>
            <a:chExt cx="5472684" cy="1257304"/>
          </a:xfrm>
        </p:grpSpPr>
        <p:sp>
          <p:nvSpPr>
            <p:cNvPr id="26" name="Pentagon 25"/>
            <p:cNvSpPr/>
            <p:nvPr/>
          </p:nvSpPr>
          <p:spPr>
            <a:xfrm rot="10800000">
              <a:off x="1692784" y="171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entagon 4"/>
            <p:cNvSpPr/>
            <p:nvPr/>
          </p:nvSpPr>
          <p:spPr>
            <a:xfrm rot="21600000">
              <a:off x="2007112" y="171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205740" rIns="384048" bIns="20574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5400" kern="1200" smtClean="0"/>
                <a:t>恩賜的定義</a:t>
              </a:r>
              <a:endParaRPr lang="en-US" sz="5400" kern="1200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1371600" y="1905000"/>
            <a:ext cx="1257304" cy="99060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2000253" y="3537619"/>
            <a:ext cx="5472684" cy="990600"/>
            <a:chOff x="1692784" y="1634329"/>
            <a:chExt cx="5472684" cy="1257304"/>
          </a:xfrm>
        </p:grpSpPr>
        <p:sp>
          <p:nvSpPr>
            <p:cNvPr id="24" name="Pentagon 23"/>
            <p:cNvSpPr/>
            <p:nvPr/>
          </p:nvSpPr>
          <p:spPr>
            <a:xfrm rot="10800000">
              <a:off x="1692784" y="1634329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entagon 7"/>
            <p:cNvSpPr/>
            <p:nvPr/>
          </p:nvSpPr>
          <p:spPr>
            <a:xfrm rot="21600000">
              <a:off x="2007112" y="1634329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205740" rIns="384048" bIns="20574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5400" kern="1200" dirty="0" smtClean="0"/>
                <a:t>恩賜的發掘</a:t>
              </a:r>
              <a:endParaRPr lang="en-US" sz="5400" kern="1200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1371600" y="3537619"/>
            <a:ext cx="1257304" cy="99060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2000253" y="5170238"/>
            <a:ext cx="5472684" cy="990600"/>
            <a:chOff x="1692784" y="3266948"/>
            <a:chExt cx="5472684" cy="1257304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692784" y="3266948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entagon 10"/>
            <p:cNvSpPr/>
            <p:nvPr/>
          </p:nvSpPr>
          <p:spPr>
            <a:xfrm rot="21600000">
              <a:off x="2007112" y="3266948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205740" rIns="384048" bIns="20574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5400" kern="1200" dirty="0" smtClean="0"/>
                <a:t>恩賜的應用</a:t>
              </a:r>
              <a:endParaRPr lang="en-US" sz="5400" kern="1200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1371600" y="5170238"/>
            <a:ext cx="1257304" cy="99060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96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zh-TW" altLang="en-US" sz="3600" b="1" dirty="0" smtClean="0">
                <a:solidFill>
                  <a:srgbClr val="FFC000"/>
                </a:solidFill>
                <a:ea typeface="微軟正黑體" pitchFamily="34" charset="-120"/>
              </a:rPr>
              <a:t>霧社事件與宣教</a:t>
            </a:r>
            <a:endParaRPr lang="zh-TW" altLang="en-US" sz="3600" b="1" dirty="0">
              <a:solidFill>
                <a:srgbClr val="FFC000"/>
              </a:solidFill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791200" y="2743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0070C0"/>
                </a:solidFill>
              </a:rPr>
              <a:t>Seediq</a:t>
            </a:r>
            <a:r>
              <a:rPr lang="en-US" altLang="zh-TW" b="1" dirty="0" smtClean="0">
                <a:solidFill>
                  <a:srgbClr val="0070C0"/>
                </a:solidFill>
              </a:rPr>
              <a:t> Bale video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4648200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2800" b="1" dirty="0" smtClean="0">
                <a:ea typeface="微軟正黑體" pitchFamily="34" charset="-120"/>
              </a:rPr>
              <a:t>Spiritual gifts </a:t>
            </a:r>
            <a:r>
              <a:rPr lang="zh-TW" altLang="en-US" sz="2800" b="1" dirty="0" smtClean="0">
                <a:ea typeface="微軟正黑體" pitchFamily="34" charset="-120"/>
              </a:rPr>
              <a:t>屬靈恩賜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dirty="0" smtClean="0">
                <a:ea typeface="微軟正黑體" pitchFamily="34" charset="-120"/>
              </a:rPr>
              <a:t>    神所賜的特別才能和服事的禮物</a:t>
            </a:r>
            <a:endParaRPr lang="en-US" altLang="zh-TW" sz="2800" dirty="0" smtClean="0"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800" b="1" dirty="0" smtClean="0">
                <a:ea typeface="微軟正黑體" pitchFamily="34" charset="-120"/>
              </a:rPr>
              <a:t>Heart </a:t>
            </a:r>
            <a:r>
              <a:rPr lang="zh-TW" altLang="en-US" sz="2800" b="1" dirty="0" smtClean="0">
                <a:ea typeface="微軟正黑體" pitchFamily="34" charset="-120"/>
              </a:rPr>
              <a:t>心志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dirty="0" smtClean="0">
                <a:ea typeface="微軟正黑體" pitchFamily="34" charset="-120"/>
              </a:rPr>
              <a:t>    某些事物特別觸動你的熱忱和負擔</a:t>
            </a:r>
            <a:endParaRPr lang="en-US" altLang="zh-TW" sz="2800" dirty="0" smtClean="0"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800" b="1" dirty="0" smtClean="0">
                <a:ea typeface="微軟正黑體" pitchFamily="34" charset="-120"/>
              </a:rPr>
              <a:t>Abilities </a:t>
            </a:r>
            <a:r>
              <a:rPr lang="zh-TW" altLang="en-US" sz="2800" b="1" dirty="0" smtClean="0">
                <a:ea typeface="微軟正黑體" pitchFamily="34" charset="-120"/>
              </a:rPr>
              <a:t>才能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 smtClean="0">
                <a:ea typeface="微軟正黑體" pitchFamily="34" charset="-120"/>
              </a:rPr>
              <a:t>   </a:t>
            </a:r>
            <a:r>
              <a:rPr lang="zh-TW" altLang="en-US" sz="2800" dirty="0" smtClean="0">
                <a:ea typeface="微軟正黑體" pitchFamily="34" charset="-120"/>
              </a:rPr>
              <a:t>特別有天賦能夠做得好的事情</a:t>
            </a:r>
            <a:endParaRPr lang="en-US" altLang="zh-TW" sz="2800" dirty="0" smtClean="0">
              <a:ea typeface="微軟正黑體" pitchFamily="34" charset="-12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800" b="1" dirty="0" smtClean="0">
                <a:ea typeface="微軟正黑體" pitchFamily="34" charset="-120"/>
              </a:rPr>
              <a:t>Personality </a:t>
            </a:r>
            <a:r>
              <a:rPr lang="zh-TW" altLang="en-US" sz="2800" b="1" dirty="0" smtClean="0">
                <a:ea typeface="微軟正黑體" pitchFamily="34" charset="-120"/>
              </a:rPr>
              <a:t>個性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 smtClean="0">
                <a:ea typeface="微軟正黑體" pitchFamily="34" charset="-120"/>
              </a:rPr>
              <a:t>    </a:t>
            </a:r>
            <a:r>
              <a:rPr lang="zh-TW" altLang="en-US" sz="2800" dirty="0" smtClean="0">
                <a:ea typeface="微軟正黑體" pitchFamily="34" charset="-120"/>
              </a:rPr>
              <a:t>神所造的你有怎樣的獨特性格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800" b="1" dirty="0" smtClean="0">
                <a:ea typeface="微軟正黑體" pitchFamily="34" charset="-120"/>
              </a:rPr>
              <a:t>Experience  </a:t>
            </a:r>
            <a:r>
              <a:rPr lang="zh-TW" altLang="en-US" sz="2800" b="1" dirty="0" smtClean="0">
                <a:ea typeface="微軟正黑體" pitchFamily="34" charset="-120"/>
              </a:rPr>
              <a:t>經驗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 smtClean="0">
                <a:ea typeface="微軟正黑體" pitchFamily="34" charset="-120"/>
              </a:rPr>
              <a:t>   </a:t>
            </a:r>
            <a:r>
              <a:rPr lang="zh-TW" altLang="en-US" sz="2800" dirty="0" smtClean="0">
                <a:ea typeface="微軟正黑體" pitchFamily="34" charset="-120"/>
              </a:rPr>
              <a:t>你已走過的路、達到的人生境地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96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en-US" altLang="zh-TW" sz="3600" b="1" dirty="0" smtClean="0">
                <a:solidFill>
                  <a:srgbClr val="FFC000"/>
                </a:solidFill>
                <a:ea typeface="微軟正黑體" pitchFamily="34" charset="-120"/>
              </a:rPr>
              <a:t>S.H.A.P.E.</a:t>
            </a:r>
            <a:r>
              <a:rPr lang="zh-TW" altLang="en-US" sz="3600" b="1" dirty="0" smtClean="0">
                <a:solidFill>
                  <a:srgbClr val="FFC000"/>
                </a:solidFill>
                <a:ea typeface="微軟正黑體" pitchFamily="34" charset="-120"/>
              </a:rPr>
              <a:t>發</a:t>
            </a:r>
            <a:r>
              <a:rPr lang="zh-TW" altLang="en-US" sz="3600" b="1" dirty="0">
                <a:solidFill>
                  <a:srgbClr val="FFC000"/>
                </a:solidFill>
                <a:ea typeface="微軟正黑體" pitchFamily="34" charset="-120"/>
              </a:rPr>
              <a:t>現</a:t>
            </a:r>
            <a:r>
              <a:rPr lang="en-US" altLang="zh-TW" sz="3600" b="1" dirty="0">
                <a:solidFill>
                  <a:srgbClr val="FFC000"/>
                </a:solidFill>
                <a:ea typeface="微軟正黑體" pitchFamily="34" charset="-120"/>
              </a:rPr>
              <a:t>&amp;</a:t>
            </a:r>
            <a:r>
              <a:rPr lang="zh-TW" altLang="en-US" sz="3600" b="1" dirty="0">
                <a:solidFill>
                  <a:srgbClr val="FFC000"/>
                </a:solidFill>
                <a:ea typeface="微軟正黑體" pitchFamily="34" charset="-120"/>
              </a:rPr>
              <a:t>發展個人的恩賜</a:t>
            </a:r>
          </a:p>
        </p:txBody>
      </p:sp>
    </p:spTree>
    <p:extLst>
      <p:ext uri="{BB962C8B-B14F-4D97-AF65-F5344CB8AC3E}">
        <p14:creationId xmlns:p14="http://schemas.microsoft.com/office/powerpoint/2010/main" val="30604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403C-96F1-46EF-8383-3BA6D6256437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華康標楷體" pitchFamily="65" charset="-120"/>
                <a:ea typeface="華康標楷體" pitchFamily="65" charset="-120"/>
              </a:rPr>
              <a:t>就目的而言</a:t>
            </a:r>
            <a:r>
              <a:rPr lang="en-US" altLang="zh-TW" b="1" dirty="0">
                <a:latin typeface="華康標楷體" pitchFamily="65" charset="-120"/>
                <a:ea typeface="華康標楷體" pitchFamily="65" charset="-120"/>
              </a:rPr>
              <a:t>,</a:t>
            </a:r>
            <a:r>
              <a:rPr lang="zh-TW" altLang="en-US" b="1" dirty="0">
                <a:latin typeface="華康標楷體" pitchFamily="65" charset="-120"/>
                <a:ea typeface="華康標楷體" pitchFamily="65" charset="-120"/>
              </a:rPr>
              <a:t>恩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賜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可分為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四</a:t>
            </a:r>
            <a:r>
              <a:rPr lang="zh-TW" altLang="en-US" b="1" dirty="0">
                <a:latin typeface="華康標楷體" pitchFamily="65" charset="-120"/>
                <a:ea typeface="華康標楷體" pitchFamily="65" charset="-120"/>
              </a:rPr>
              <a:t>大類</a:t>
            </a: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992813" y="-3009900"/>
            <a:ext cx="1338262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6168" name="Object 152"/>
          <p:cNvGraphicFramePr>
            <a:graphicFrameLocks noChangeAspect="1"/>
          </p:cNvGraphicFramePr>
          <p:nvPr/>
        </p:nvGraphicFramePr>
        <p:xfrm>
          <a:off x="1447800" y="1143000"/>
          <a:ext cx="6548438" cy="593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文件" r:id="rId4" imgW="5513040" imgH="5613480" progId="Word.Document.8">
                  <p:embed/>
                </p:oleObj>
              </mc:Choice>
              <mc:Fallback>
                <p:oleObj name="文件" r:id="rId4" imgW="5513040" imgH="56134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43000"/>
                        <a:ext cx="6548438" cy="593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屬靈恩賜的涵義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5191"/>
            <a:ext cx="8153400" cy="4625609"/>
          </a:xfrm>
        </p:spPr>
        <p:txBody>
          <a:bodyPr/>
          <a:lstStyle/>
          <a:p>
            <a:pPr algn="r" defTabSz="1139825">
              <a:buFont typeface="Wingdings" pitchFamily="2" charset="2"/>
              <a:buNone/>
              <a:tabLst>
                <a:tab pos="3883025" algn="l"/>
              </a:tabLst>
            </a:pPr>
            <a:r>
              <a:rPr lang="en-US" altLang="zh-TW" dirty="0" smtClean="0"/>
              <a:t>1.</a:t>
            </a:r>
            <a:r>
              <a:rPr lang="zh-TW" altLang="en-US" dirty="0" smtClean="0"/>
              <a:t>聖經中恩賜的教導</a:t>
            </a:r>
            <a:endParaRPr lang="en-US" altLang="zh-TW" dirty="0" smtClean="0"/>
          </a:p>
          <a:p>
            <a:pPr algn="r" defTabSz="1139825">
              <a:buFont typeface="Wingdings" pitchFamily="2" charset="2"/>
              <a:buNone/>
              <a:tabLst>
                <a:tab pos="3883025" algn="l"/>
              </a:tabLst>
            </a:pPr>
            <a:r>
              <a:rPr lang="en-US" altLang="zh-TW" dirty="0" smtClean="0"/>
              <a:t>2.</a:t>
            </a:r>
            <a:r>
              <a:rPr lang="zh-TW" altLang="en-US" dirty="0" smtClean="0"/>
              <a:t>恩賜與才幹的分別</a:t>
            </a:r>
            <a:endParaRPr lang="en-US" altLang="zh-TW" dirty="0" smtClean="0"/>
          </a:p>
          <a:p>
            <a:pPr algn="r" defTabSz="1139825">
              <a:buFont typeface="Wingdings" pitchFamily="2" charset="2"/>
              <a:buNone/>
              <a:tabLst>
                <a:tab pos="3883025" algn="l"/>
              </a:tabLst>
            </a:pPr>
            <a:r>
              <a:rPr lang="en-US" altLang="zh-TW" dirty="0" smtClean="0"/>
              <a:t>3.</a:t>
            </a:r>
            <a:r>
              <a:rPr lang="zh-TW" altLang="en-US" dirty="0" smtClean="0"/>
              <a:t>屬靈恩賜的重要性</a:t>
            </a:r>
            <a:endParaRPr lang="en-US" altLang="zh-TW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聖經中恩賜的教導</a:t>
            </a:r>
            <a:r>
              <a:rPr lang="en-US" altLang="zh-TW" dirty="0" smtClean="0"/>
              <a:t>(1/4)</a:t>
            </a:r>
            <a:endParaRPr lang="zh-TW" alt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5191"/>
            <a:ext cx="8153400" cy="4625609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DFPHeiLight-B5" pitchFamily="34" charset="-120"/>
                <a:ea typeface="DFPHeiLight-B5" pitchFamily="34" charset="-120"/>
              </a:rPr>
              <a:t>彼得前</a:t>
            </a:r>
            <a:r>
              <a:rPr lang="zh-CN" altLang="en-US" b="1" dirty="0" smtClean="0">
                <a:latin typeface="DFPHeiLight-B5" pitchFamily="34" charset="-120"/>
                <a:ea typeface="DFPHeiLight-B5" pitchFamily="34" charset="-120"/>
              </a:rPr>
              <a:t>書</a:t>
            </a:r>
            <a:r>
              <a:rPr lang="zh-CN" altLang="zh-TW" b="1" dirty="0" smtClean="0">
                <a:latin typeface="DFPHeiLight-B5" pitchFamily="34" charset="-120"/>
                <a:ea typeface="DFPHeiLight-B5" pitchFamily="34" charset="-120"/>
              </a:rPr>
              <a:t> </a:t>
            </a:r>
            <a:r>
              <a:rPr lang="en-US" altLang="zh-CN" b="1" dirty="0" smtClean="0">
                <a:latin typeface="DFPHeiLight-B5" pitchFamily="34" charset="-120"/>
                <a:ea typeface="DFPHeiLight-B5" pitchFamily="34" charset="-120"/>
              </a:rPr>
              <a:t>4</a:t>
            </a:r>
            <a:r>
              <a:rPr lang="en-US" altLang="zh-TW" b="1" dirty="0" smtClean="0">
                <a:latin typeface="DFPHeiLight-B5" pitchFamily="34" charset="-120"/>
                <a:ea typeface="DFPHeiLight-B5" pitchFamily="34" charset="-120"/>
              </a:rPr>
              <a:t> : 10-11</a:t>
            </a:r>
            <a:endParaRPr lang="zh-TW" altLang="zh-TW" b="1" dirty="0" smtClean="0">
              <a:latin typeface="DFPHeiLight-B5" pitchFamily="34" charset="-120"/>
              <a:ea typeface="DFPHeiLight-B5" pitchFamily="34" charset="-120"/>
            </a:endParaRPr>
          </a:p>
          <a:p>
            <a:endParaRPr lang="en-US" altLang="zh-TW" dirty="0" smtClean="0">
              <a:latin typeface="DFPHeiLight-B5" pitchFamily="34" charset="-120"/>
              <a:ea typeface="DFPHeiLight-B5" pitchFamily="34" charset="-120"/>
            </a:endParaRPr>
          </a:p>
          <a:p>
            <a:r>
              <a:rPr lang="zh-TW" altLang="en-US" b="1" dirty="0" smtClean="0">
                <a:latin typeface="DFPHeiLight-B5" pitchFamily="34" charset="-120"/>
                <a:ea typeface="微軟正黑體" pitchFamily="34" charset="-120"/>
              </a:rPr>
              <a:t>各人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要照所得的</a:t>
            </a:r>
            <a:r>
              <a:rPr lang="zh-TW" altLang="en-US" b="1" dirty="0" smtClean="0">
                <a:latin typeface="DFPHeiLight-B5" pitchFamily="34" charset="-120"/>
                <a:ea typeface="微軟正黑體" pitchFamily="34" charset="-120"/>
              </a:rPr>
              <a:t>恩賜</a:t>
            </a:r>
            <a:r>
              <a:rPr lang="en-US" altLang="zh-TW" dirty="0" smtClean="0">
                <a:latin typeface="DFPHeiLight-B5" pitchFamily="34" charset="-120"/>
                <a:ea typeface="微軟正黑體" pitchFamily="34" charset="-120"/>
              </a:rPr>
              <a:t>(charisma)</a:t>
            </a:r>
            <a:r>
              <a:rPr lang="zh-TW" altLang="en-US" b="1" dirty="0" smtClean="0">
                <a:latin typeface="DFPHeiLight-B5" pitchFamily="34" charset="-120"/>
                <a:ea typeface="微軟正黑體" pitchFamily="34" charset="-120"/>
              </a:rPr>
              <a:t>彼此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服事，作神</a:t>
            </a:r>
            <a:r>
              <a:rPr lang="zh-TW" altLang="en-US" b="1" dirty="0" smtClean="0">
                <a:latin typeface="DFPHeiLight-B5" pitchFamily="34" charset="-120"/>
                <a:ea typeface="微軟正黑體" pitchFamily="34" charset="-120"/>
              </a:rPr>
              <a:t>百般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恩賜的</a:t>
            </a:r>
            <a:r>
              <a:rPr lang="zh-TW" altLang="en-US" b="1" dirty="0" smtClean="0">
                <a:latin typeface="DFPHeiLight-B5" pitchFamily="34" charset="-120"/>
                <a:ea typeface="微軟正黑體" pitchFamily="34" charset="-120"/>
              </a:rPr>
              <a:t>好管家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。 </a:t>
            </a:r>
          </a:p>
          <a:p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若有講道的，要按著神的聖言講；若有服事人的，要按著神所賜的力量服事，叫神在凡事上因耶穌基督得榮耀。原來榮耀、權能都是他的，直到永永遠遠。阿們！ </a:t>
            </a:r>
            <a:endParaRPr lang="zh-TW" altLang="en-US" dirty="0">
              <a:latin typeface="DFPHeiLight-B5" pitchFamily="34" charset="-120"/>
              <a:ea typeface="微軟正黑體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聖經中恩賜的教導</a:t>
            </a:r>
            <a:r>
              <a:rPr lang="en-US" altLang="zh-TW" dirty="0" smtClean="0"/>
              <a:t>(2/4)</a:t>
            </a:r>
            <a:endParaRPr lang="zh-TW" alt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5191"/>
            <a:ext cx="8153400" cy="4625609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b="1" dirty="0" smtClean="0">
                <a:latin typeface="DFPHeiLight-B5" pitchFamily="34" charset="-120"/>
                <a:ea typeface="DFPHeiLight-B5" pitchFamily="34" charset="-120"/>
              </a:rPr>
              <a:t>羅馬書</a:t>
            </a:r>
            <a:r>
              <a:rPr lang="zh-CN" altLang="zh-TW" b="1" dirty="0" smtClean="0">
                <a:latin typeface="DFPHeiLight-B5" pitchFamily="34" charset="-120"/>
                <a:ea typeface="DFPHeiLight-B5" pitchFamily="34" charset="-120"/>
              </a:rPr>
              <a:t> </a:t>
            </a:r>
            <a:r>
              <a:rPr lang="en-US" altLang="zh-TW" b="1" dirty="0" smtClean="0">
                <a:latin typeface="DFPHeiLight-B5" pitchFamily="34" charset="-120"/>
                <a:ea typeface="DFPHeiLight-B5" pitchFamily="34" charset="-120"/>
              </a:rPr>
              <a:t>12 : 3-8</a:t>
            </a:r>
            <a:endParaRPr lang="zh-TW" altLang="zh-TW" b="1" dirty="0" smtClean="0">
              <a:latin typeface="DFPHeiLight-B5" pitchFamily="34" charset="-120"/>
              <a:ea typeface="DFPHeiLight-B5" pitchFamily="34" charset="-120"/>
            </a:endParaRPr>
          </a:p>
          <a:p>
            <a:endParaRPr lang="en-US" altLang="zh-TW" dirty="0" smtClean="0">
              <a:latin typeface="DFPHeiLight-B5" pitchFamily="34" charset="-120"/>
              <a:ea typeface="DFPHeiLight-B5" pitchFamily="34" charset="-120"/>
            </a:endParaRPr>
          </a:p>
          <a:p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我憑著所賜我的恩對你們各人說：不要看自己過於所當看的；要照著神所分給各人信心的大小，看得合乎中道。正如我們一個身子上有好些肢體，肢體也不都是一樣的用處。我們這許多人，在基督裡成為一身，互相聯絡作肢體，也是如此。按我們所得的恩賜</a:t>
            </a:r>
            <a:r>
              <a:rPr lang="en-US" altLang="zh-TW" dirty="0" smtClean="0">
                <a:latin typeface="DFPHeiLight-B5" pitchFamily="34" charset="-120"/>
                <a:ea typeface="微軟正黑體" pitchFamily="34" charset="-120"/>
              </a:rPr>
              <a:t>(</a:t>
            </a:r>
            <a:r>
              <a:rPr lang="en-US" altLang="zh-TW" dirty="0"/>
              <a:t>charisma</a:t>
            </a:r>
            <a:r>
              <a:rPr lang="en-US" altLang="zh-TW" dirty="0" smtClean="0">
                <a:latin typeface="DFPHeiLight-B5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，各有不同。或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說預言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，就當照著信心的程度說預言；或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作執事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，就當專一執事；或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作教導的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，就當專一教導；或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作勸化的</a:t>
            </a:r>
            <a:r>
              <a:rPr lang="zh-TW" altLang="en-US" dirty="0" smtClean="0">
                <a:latin typeface="DFPLiHei-Bd" pitchFamily="34" charset="-120"/>
                <a:ea typeface="微軟正黑體" pitchFamily="34" charset="-120"/>
              </a:rPr>
              <a:t>，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就當專一勸化；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施捨的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，就當誠實；</a:t>
            </a:r>
            <a:r>
              <a:rPr lang="zh-CN" altLang="zh-TW" dirty="0" smtClean="0">
                <a:latin typeface="DFPLiHei-Bd" pitchFamily="34" charset="-120"/>
                <a:ea typeface="微軟正黑體" pitchFamily="34" charset="-120"/>
              </a:rPr>
              <a:t>治理的</a:t>
            </a:r>
            <a:r>
              <a:rPr lang="zh-TW" altLang="en-US" dirty="0" smtClean="0">
                <a:latin typeface="DFPLiHei-Bd" pitchFamily="34" charset="-120"/>
                <a:ea typeface="微軟正黑體" pitchFamily="34" charset="-120"/>
              </a:rPr>
              <a:t>，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就當殷勤；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憐憫人的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，就當甘心。</a:t>
            </a:r>
            <a:endParaRPr lang="zh-TW" altLang="en-US" dirty="0">
              <a:latin typeface="DFPHeiLight-B5" pitchFamily="34" charset="-120"/>
              <a:ea typeface="微軟正黑體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聖經中恩賜的教導</a:t>
            </a:r>
            <a:r>
              <a:rPr lang="en-US" altLang="zh-TW" dirty="0" smtClean="0"/>
              <a:t>(3/4)</a:t>
            </a:r>
            <a:endParaRPr lang="zh-TW" alt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5191"/>
            <a:ext cx="8153400" cy="46256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zh-CN" altLang="en-US" b="1" dirty="0" smtClean="0">
                <a:latin typeface="DFPHeiLight-B5" pitchFamily="34" charset="-120"/>
                <a:ea typeface="DFPHeiLight-B5" pitchFamily="34" charset="-120"/>
              </a:rPr>
              <a:t>以弗所書</a:t>
            </a:r>
            <a:r>
              <a:rPr lang="zh-TW" altLang="en-US" b="1" dirty="0" smtClean="0">
                <a:latin typeface="DFPHeiLight-B5" pitchFamily="34" charset="-120"/>
                <a:ea typeface="DFPHeiLight-B5" pitchFamily="34" charset="-120"/>
              </a:rPr>
              <a:t> </a:t>
            </a:r>
            <a:r>
              <a:rPr lang="en-US" altLang="zh-TW" b="1" dirty="0" smtClean="0">
                <a:latin typeface="DFPHeiLight-B5" pitchFamily="34" charset="-120"/>
                <a:ea typeface="DFPHeiLight-B5" pitchFamily="34" charset="-120"/>
              </a:rPr>
              <a:t>4 : 8; 11-13</a:t>
            </a:r>
            <a:endParaRPr lang="zh-TW" altLang="zh-TW" b="1" dirty="0" smtClean="0">
              <a:latin typeface="DFPHeiLight-B5" pitchFamily="34" charset="-120"/>
              <a:ea typeface="DFPHeiLight-B5" pitchFamily="34" charset="-120"/>
            </a:endParaRPr>
          </a:p>
          <a:p>
            <a:pPr algn="just"/>
            <a:endParaRPr lang="en-US" altLang="zh-TW" dirty="0" smtClean="0">
              <a:latin typeface="DFPHeiLight-B5" pitchFamily="34" charset="-120"/>
              <a:ea typeface="DFPHeiLight-B5" pitchFamily="34" charset="-120"/>
            </a:endParaRPr>
          </a:p>
          <a:p>
            <a:r>
              <a:rPr lang="zh-TW" altLang="en-US" dirty="0" smtClean="0"/>
              <a:t>所以</a:t>
            </a:r>
            <a:r>
              <a:rPr lang="zh-TW" altLang="en-US" dirty="0"/>
              <a:t>經上說：他升上高天的時候，擄掠了仇敵，將各樣的</a:t>
            </a:r>
            <a:r>
              <a:rPr lang="zh-TW" altLang="en-US" dirty="0" smtClean="0"/>
              <a:t>恩賜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domata</a:t>
            </a:r>
            <a:r>
              <a:rPr lang="en-US" altLang="zh-TW" dirty="0" smtClean="0"/>
              <a:t>)</a:t>
            </a:r>
            <a:r>
              <a:rPr lang="zh-TW" altLang="en-US" dirty="0" smtClean="0"/>
              <a:t>賞</a:t>
            </a:r>
            <a:r>
              <a:rPr lang="zh-TW" altLang="en-US" dirty="0"/>
              <a:t>給人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algn="just"/>
            <a:endParaRPr lang="en-US" altLang="zh-TW" dirty="0" smtClean="0">
              <a:latin typeface="DFPHeiLight-B5" pitchFamily="34" charset="-120"/>
              <a:ea typeface="微軟正黑體" pitchFamily="34" charset="-120"/>
            </a:endParaRPr>
          </a:p>
          <a:p>
            <a:pPr algn="just"/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祂所賜的，有</a:t>
            </a:r>
            <a:r>
              <a:rPr lang="zh-CN" altLang="zh-TW" dirty="0" smtClean="0">
                <a:latin typeface="DFPLiHei-Bd" pitchFamily="34" charset="-120"/>
                <a:ea typeface="微軟正黑體" pitchFamily="34" charset="-120"/>
              </a:rPr>
              <a:t>使徒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，有</a:t>
            </a:r>
            <a:r>
              <a:rPr lang="zh-CN" altLang="zh-TW" dirty="0" smtClean="0">
                <a:latin typeface="DFPLiHei-Bd" pitchFamily="34" charset="-120"/>
                <a:ea typeface="微軟正黑體" pitchFamily="34" charset="-120"/>
              </a:rPr>
              <a:t>先知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，有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傳福音的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，有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牧師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和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教師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；為要成全聖徒，各盡其職，建立基督的身體，直等到我們眾人在真道上同歸於一，認識神的兒子，得以長大成人，滿有基督長成的身量。</a:t>
            </a:r>
            <a:endParaRPr lang="zh-TW" altLang="zh-TW" dirty="0">
              <a:latin typeface="DFPHeiLight-B5" pitchFamily="34" charset="-120"/>
              <a:ea typeface="微軟正黑體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聖經中恩賜的教導</a:t>
            </a:r>
            <a:r>
              <a:rPr lang="en-US" altLang="zh-TW" dirty="0" smtClean="0"/>
              <a:t>(4/4)</a:t>
            </a:r>
            <a:endParaRPr lang="zh-TW" alt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5191"/>
            <a:ext cx="8153400" cy="4625609"/>
          </a:xfrm>
        </p:spPr>
        <p:txBody>
          <a:bodyPr>
            <a:normAutofit fontScale="85000" lnSpcReduction="10000"/>
          </a:bodyPr>
          <a:lstStyle/>
          <a:p>
            <a:r>
              <a:rPr lang="zh-CN" altLang="zh-TW" b="1" dirty="0" smtClean="0">
                <a:latin typeface="DFPHeiLight-B5" pitchFamily="34" charset="-120"/>
                <a:ea typeface="DFPHeiLight-B5" pitchFamily="34" charset="-120"/>
              </a:rPr>
              <a:t>林前</a:t>
            </a:r>
            <a:r>
              <a:rPr lang="zh-TW" altLang="zh-TW" b="1" dirty="0" smtClean="0">
                <a:latin typeface="DFPHeiLight-B5" pitchFamily="34" charset="-120"/>
                <a:ea typeface="DFPHeiLight-B5" pitchFamily="34" charset="-120"/>
              </a:rPr>
              <a:t> </a:t>
            </a:r>
            <a:r>
              <a:rPr lang="en-US" altLang="zh-TW" b="1" dirty="0" smtClean="0">
                <a:latin typeface="DFPHeiLight-B5" pitchFamily="34" charset="-120"/>
                <a:ea typeface="DFPHeiLight-B5" pitchFamily="34" charset="-120"/>
              </a:rPr>
              <a:t>12 : 7-11, 28,30</a:t>
            </a:r>
            <a:endParaRPr lang="zh-TW" altLang="zh-TW" b="1" dirty="0" smtClean="0">
              <a:latin typeface="DFPHeiLight-B5" pitchFamily="34" charset="-120"/>
              <a:ea typeface="DFPHeiLight-B5" pitchFamily="34" charset="-120"/>
            </a:endParaRPr>
          </a:p>
          <a:p>
            <a:endParaRPr lang="en-US" altLang="zh-TW" dirty="0" smtClean="0">
              <a:latin typeface="DFPHeiLight-B5" pitchFamily="34" charset="-120"/>
              <a:ea typeface="DFPHeiLight-B5" pitchFamily="34" charset="-120"/>
            </a:endParaRPr>
          </a:p>
          <a:p>
            <a:pPr algn="just"/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聖靈顯在各人身上，是叫人得益處。這人蒙聖靈賜他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智慧的言語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；那人也蒙這位聖靈賜他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知識的言語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；又有一人蒙這位聖靈賜他</a:t>
            </a:r>
            <a:r>
              <a:rPr lang="zh-CN" altLang="zh-TW" dirty="0" smtClean="0">
                <a:latin typeface="DFPLiHei-Bd" pitchFamily="34" charset="-120"/>
                <a:ea typeface="微軟正黑體" pitchFamily="34" charset="-120"/>
              </a:rPr>
              <a:t>信心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；還有一人蒙這位聖靈賜他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醫病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的恩賜；又叫一人能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行異能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，又叫一人能</a:t>
            </a:r>
            <a:r>
              <a:rPr lang="zh-CN" altLang="zh-TW" dirty="0" smtClean="0">
                <a:latin typeface="DFPLiHei-Bd" pitchFamily="34" charset="-120"/>
                <a:ea typeface="微軟正黑體" pitchFamily="34" charset="-120"/>
              </a:rPr>
              <a:t>作先知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，又叫一人能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辨別諸靈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，又叫一人能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說方言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，又叫一人能</a:t>
            </a:r>
            <a:r>
              <a:rPr lang="zh-CN" altLang="zh-TW" dirty="0" smtClean="0">
                <a:latin typeface="DFPLiHei-Bd" pitchFamily="34" charset="-120"/>
                <a:ea typeface="微軟正黑體" pitchFamily="34" charset="-120"/>
              </a:rPr>
              <a:t>翻方言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。這一切都是這位聖靈所運行，隨己意分給各人的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神在教會所設立的；第一是</a:t>
            </a:r>
            <a:r>
              <a:rPr lang="zh-CN" altLang="zh-TW" dirty="0" smtClean="0">
                <a:latin typeface="DFPLiHei-Bd" pitchFamily="34" charset="-120"/>
                <a:ea typeface="微軟正黑體" pitchFamily="34" charset="-120"/>
              </a:rPr>
              <a:t>使徒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；第二是</a:t>
            </a:r>
            <a:r>
              <a:rPr lang="zh-CN" altLang="zh-TW" dirty="0" smtClean="0">
                <a:latin typeface="DFPLiHei-Bd" pitchFamily="34" charset="-120"/>
                <a:ea typeface="微軟正黑體" pitchFamily="34" charset="-120"/>
              </a:rPr>
              <a:t>先知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；第三是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教師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；其次是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行異能的</a:t>
            </a:r>
            <a:r>
              <a:rPr lang="zh-TW" altLang="en-US" dirty="0" smtClean="0">
                <a:latin typeface="DFPHeiLight-B5" pitchFamily="34" charset="-120"/>
                <a:ea typeface="微軟正黑體" pitchFamily="34" charset="-120"/>
              </a:rPr>
              <a:t>；再次是得恩賜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醫病的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；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幫助人的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；</a:t>
            </a:r>
            <a:r>
              <a:rPr lang="zh-CN" altLang="zh-TW" dirty="0" smtClean="0">
                <a:latin typeface="DFPLiHei-Bd" pitchFamily="34" charset="-120"/>
                <a:ea typeface="微軟正黑體" pitchFamily="34" charset="-120"/>
              </a:rPr>
              <a:t>治理事的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；</a:t>
            </a:r>
            <a:r>
              <a:rPr lang="zh-CN" altLang="en-US" dirty="0" smtClean="0">
                <a:latin typeface="DFPLiHei-Bd" pitchFamily="34" charset="-120"/>
                <a:ea typeface="微軟正黑體" pitchFamily="34" charset="-120"/>
              </a:rPr>
              <a:t>說方言的</a:t>
            </a:r>
            <a:r>
              <a:rPr lang="zh-CN" altLang="zh-TW" dirty="0" smtClean="0">
                <a:latin typeface="DFPHeiLight-B5" pitchFamily="34" charset="-120"/>
                <a:ea typeface="微軟正黑體" pitchFamily="34" charset="-120"/>
              </a:rPr>
              <a:t>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b="1" dirty="0" smtClean="0"/>
              <a:t>豈</a:t>
            </a:r>
            <a:r>
              <a:rPr lang="zh-TW" altLang="en-US" b="1" dirty="0"/>
              <a:t>都是繙方言的嗎？</a:t>
            </a:r>
            <a:endParaRPr lang="en-US" altLang="zh-TW" b="1" dirty="0"/>
          </a:p>
          <a:p>
            <a:pPr algn="just"/>
            <a:endParaRPr lang="zh-TW" altLang="zh-TW" dirty="0">
              <a:latin typeface="DFPHeiLight-B5" pitchFamily="34" charset="-120"/>
              <a:ea typeface="微軟正黑體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屬靈恩賜的定義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5191"/>
            <a:ext cx="8153400" cy="462560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6700" dirty="0" smtClean="0"/>
              <a:t>Charisma(</a:t>
            </a:r>
            <a:r>
              <a:rPr lang="zh-TW" altLang="en-US" sz="4200" dirty="0" smtClean="0"/>
              <a:t>林前</a:t>
            </a:r>
            <a:r>
              <a:rPr lang="en-US" altLang="zh-TW" sz="4200" dirty="0" smtClean="0"/>
              <a:t>12:31</a:t>
            </a:r>
            <a:r>
              <a:rPr lang="en-US" sz="6700" dirty="0" smtClean="0"/>
              <a:t>)</a:t>
            </a:r>
            <a:r>
              <a:rPr lang="zh-TW" altLang="en-US" sz="6700" dirty="0" smtClean="0"/>
              <a:t>這個字從</a:t>
            </a:r>
            <a:r>
              <a:rPr lang="en-US" sz="6700" dirty="0" smtClean="0"/>
              <a:t> </a:t>
            </a:r>
            <a:r>
              <a:rPr lang="en-US" sz="6700" dirty="0" err="1" smtClean="0"/>
              <a:t>charis</a:t>
            </a:r>
            <a:r>
              <a:rPr lang="en-US" sz="6700" dirty="0" smtClean="0"/>
              <a:t> (grace, G5485)</a:t>
            </a:r>
            <a:r>
              <a:rPr lang="en-US" altLang="zh-TW" sz="6700" dirty="0" smtClean="0"/>
              <a:t>｢</a:t>
            </a:r>
            <a:r>
              <a:rPr lang="zh-TW" altLang="en-US" sz="6700" dirty="0" smtClean="0"/>
              <a:t>恩典</a:t>
            </a:r>
            <a:r>
              <a:rPr lang="en-US" altLang="zh-TW" sz="6700" dirty="0" smtClean="0"/>
              <a:t>｣</a:t>
            </a:r>
            <a:r>
              <a:rPr lang="zh-TW" altLang="en-US" sz="6700" dirty="0" smtClean="0"/>
              <a:t>而來，歸納的字義 ，意思是「恩典的賜予」 。</a:t>
            </a:r>
            <a:endParaRPr lang="en-US" altLang="zh-TW" sz="6700" dirty="0" smtClean="0"/>
          </a:p>
          <a:p>
            <a:pPr algn="just"/>
            <a:r>
              <a:rPr lang="en-US" sz="6700" dirty="0" err="1" smtClean="0"/>
              <a:t>Pneumatikos</a:t>
            </a:r>
            <a:r>
              <a:rPr lang="en-US" sz="6700" i="1" dirty="0" smtClean="0"/>
              <a:t> </a:t>
            </a:r>
            <a:r>
              <a:rPr lang="en-US" altLang="zh-TW" sz="6700" i="1" dirty="0" smtClean="0"/>
              <a:t>(</a:t>
            </a:r>
            <a:r>
              <a:rPr lang="zh-TW" altLang="en-US" sz="4200" dirty="0" smtClean="0"/>
              <a:t>林前</a:t>
            </a:r>
            <a:r>
              <a:rPr lang="en-US" altLang="zh-TW" sz="4200" dirty="0" smtClean="0"/>
              <a:t>12:1</a:t>
            </a:r>
            <a:r>
              <a:rPr lang="en-US" altLang="zh-TW" sz="6700" i="1" dirty="0" smtClean="0"/>
              <a:t>)</a:t>
            </a:r>
            <a:r>
              <a:rPr lang="zh-TW" altLang="en-US" sz="6700" i="1" dirty="0" smtClean="0"/>
              <a:t>， </a:t>
            </a:r>
            <a:r>
              <a:rPr lang="zh-TW" altLang="en-US" sz="6700" dirty="0" smtClean="0"/>
              <a:t>意思是「屬靈的事」，或「關於靈的事」。 這個字強調屬靈恩賜的本質和始源。</a:t>
            </a:r>
            <a:endParaRPr lang="en-US" altLang="zh-TW" sz="6700" dirty="0" smtClean="0"/>
          </a:p>
          <a:p>
            <a:pPr algn="just"/>
            <a:r>
              <a:rPr lang="zh-TW" altLang="en-US" sz="6700" dirty="0" smtClean="0"/>
              <a:t>恩賜是一種「</a:t>
            </a:r>
            <a:r>
              <a:rPr lang="zh-TW" altLang="en-US" sz="6700" b="1" dirty="0" smtClean="0"/>
              <a:t>恩典的賜予</a:t>
            </a:r>
            <a:r>
              <a:rPr lang="zh-TW" altLang="en-US" sz="6700" dirty="0" smtClean="0"/>
              <a:t>」。 較詳盡的定義，就是「</a:t>
            </a:r>
            <a:r>
              <a:rPr lang="zh-TW" altLang="en-US" sz="6700" b="1" dirty="0" smtClean="0"/>
              <a:t>賜給基督身體裡的肢體，一種特別的事奉能力</a:t>
            </a:r>
            <a:r>
              <a:rPr lang="zh-TW" altLang="en-US" sz="6700" dirty="0" smtClean="0"/>
              <a:t>。」也可以說成</a:t>
            </a:r>
            <a:r>
              <a:rPr lang="en-US" altLang="zh-TW" sz="6700" dirty="0" smtClean="0"/>
              <a:t>｢</a:t>
            </a:r>
            <a:r>
              <a:rPr lang="zh-TW" altLang="en-US" sz="6700" b="1" dirty="0" smtClean="0"/>
              <a:t>由聖靈所賜，與信徒的信心配合，用來建立教會的</a:t>
            </a:r>
            <a:r>
              <a:rPr lang="zh-TW" altLang="en-US" sz="6700" b="1" dirty="0"/>
              <a:t>才能， </a:t>
            </a:r>
            <a:r>
              <a:rPr lang="zh-TW" altLang="en-US" sz="6700" b="1" dirty="0" smtClean="0"/>
              <a:t>亦是神恩典的賜予</a:t>
            </a:r>
            <a:r>
              <a:rPr lang="zh-TW" altLang="en-US" sz="6700" dirty="0" smtClean="0"/>
              <a:t>。</a:t>
            </a:r>
            <a:r>
              <a:rPr lang="en-US" altLang="zh-TW" sz="6700" dirty="0" smtClean="0"/>
              <a:t>｣</a:t>
            </a:r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>
              <a:latin typeface="DFPHeiLight-B5" pitchFamily="34" charset="-120"/>
              <a:ea typeface="微軟正黑體" pitchFamily="34" charset="-120"/>
            </a:endParaRPr>
          </a:p>
          <a:p>
            <a:pPr algn="just"/>
            <a:endParaRPr lang="zh-TW" altLang="zh-TW" dirty="0">
              <a:latin typeface="DFPHeiLight-B5" pitchFamily="34" charset="-120"/>
              <a:ea typeface="微軟正黑體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19CA-8F31-42A8-A4F5-1794A9E7F5C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3460</Words>
  <Application>Microsoft Office PowerPoint</Application>
  <PresentationFormat>On-screen Show (4:3)</PresentationFormat>
  <Paragraphs>394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Module</vt:lpstr>
      <vt:lpstr>多媒體項目</vt:lpstr>
      <vt:lpstr>文件</vt:lpstr>
      <vt:lpstr>屬靈恩賜的發掘與應用</vt:lpstr>
      <vt:lpstr>PowerPoint Presentation</vt:lpstr>
      <vt:lpstr>各人要照所得的恩賜彼此服事、作　神百般恩賜的好管家(彼前4:10) </vt:lpstr>
      <vt:lpstr>屬靈恩賜的涵義</vt:lpstr>
      <vt:lpstr>聖經中恩賜的教導(1/4)</vt:lpstr>
      <vt:lpstr>聖經中恩賜的教導(2/4)</vt:lpstr>
      <vt:lpstr>聖經中恩賜的教導(3/4)</vt:lpstr>
      <vt:lpstr>聖經中恩賜的教導(4/4)</vt:lpstr>
      <vt:lpstr>屬靈恩賜的定義</vt:lpstr>
      <vt:lpstr>屬靈恩賜的重要性</vt:lpstr>
      <vt:lpstr>恩賜的發掘</vt:lpstr>
      <vt:lpstr>屬靈恩賜的種類有哪些﹖</vt:lpstr>
      <vt:lpstr>Peter Wagner在《你的屬靈恩賜》將屬靈恩賜分成27種：</vt:lpstr>
      <vt:lpstr>PowerPoint Presentation</vt:lpstr>
      <vt:lpstr>按其在教會增長的功用來區分</vt:lpstr>
      <vt:lpstr>按對不同類型教會的適切性來區分</vt:lpstr>
      <vt:lpstr>按其發展的可能性來區分</vt:lpstr>
      <vt:lpstr>怎樣幫助信徒發現自己的恩賜?</vt:lpstr>
      <vt:lpstr>幫助基督徒發現他們的屬靈恩賜 (七種基本的恩賜:羅馬書12章)</vt:lpstr>
      <vt:lpstr>各恩賜所常見的長處與短處(1/2)</vt:lpstr>
      <vt:lpstr>各恩賜所常見的長處與短處(2/2)</vt:lpstr>
      <vt:lpstr>常態分布</vt:lpstr>
      <vt:lpstr>PowerPoint Presentation</vt:lpstr>
      <vt:lpstr>發展自己的屬靈恩賜</vt:lpstr>
      <vt:lpstr>發展自己的屬靈恩賜</vt:lpstr>
      <vt:lpstr>發展自己的屬靈恩賜   愛-信徒的生命素質與      聖靈果子</vt:lpstr>
      <vt:lpstr>結論</vt:lpstr>
      <vt:lpstr>PowerPoint Presentation</vt:lpstr>
      <vt:lpstr>PowerPoint Presentation</vt:lpstr>
      <vt:lpstr>PowerPoint Presentation</vt:lpstr>
      <vt:lpstr>PowerPoint Presentation</vt:lpstr>
      <vt:lpstr>就目的而言,恩賜可分為四大類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Effective  Pastoral Teamwork</dc:title>
  <dc:creator>brianl</dc:creator>
  <cp:lastModifiedBy>Esther</cp:lastModifiedBy>
  <cp:revision>98</cp:revision>
  <dcterms:created xsi:type="dcterms:W3CDTF">2010-01-11T14:47:19Z</dcterms:created>
  <dcterms:modified xsi:type="dcterms:W3CDTF">2011-09-17T19:03:35Z</dcterms:modified>
</cp:coreProperties>
</file>