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8" r:id="rId3"/>
    <p:sldId id="257" r:id="rId4"/>
    <p:sldId id="259" r:id="rId5"/>
    <p:sldId id="260" r:id="rId6"/>
    <p:sldId id="261" r:id="rId7"/>
    <p:sldId id="262" r:id="rId8"/>
    <p:sldId id="263" r:id="rId9"/>
    <p:sldId id="266" r:id="rId10"/>
    <p:sldId id="264" r:id="rId11"/>
    <p:sldId id="265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9" autoAdjust="0"/>
    <p:restoredTop sz="94671" autoAdjust="0"/>
  </p:normalViewPr>
  <p:slideViewPr>
    <p:cSldViewPr>
      <p:cViewPr varScale="1">
        <p:scale>
          <a:sx n="70" d="100"/>
          <a:sy n="70" d="100"/>
        </p:scale>
        <p:origin x="-516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77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89CEE1-0BCA-49E1-BB3F-E3E32EFAB197}" type="datetimeFigureOut">
              <a:rPr lang="en-US" smtClean="0"/>
              <a:t>9/18/2014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345440" y="2942602"/>
            <a:ext cx="7147931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572652" y="2944634"/>
            <a:ext cx="1190348" cy="2459736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7712714" y="3136658"/>
            <a:ext cx="910224" cy="2075688"/>
          </a:xfrm>
          <a:prstGeom prst="rect">
            <a:avLst/>
          </a:prstGeom>
          <a:solidFill>
            <a:schemeClr val="accent3">
              <a:alpha val="70000"/>
            </a:schemeClr>
          </a:solidFill>
          <a:ln w="635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445483" y="3055621"/>
            <a:ext cx="6947845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86826" y="4625268"/>
            <a:ext cx="762000" cy="457200"/>
          </a:xfrm>
        </p:spPr>
        <p:txBody>
          <a:bodyPr/>
          <a:lstStyle>
            <a:lvl1pPr algn="ctr">
              <a:defRPr sz="28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EF3DB19C-FB73-4C58-9FAA-70F21D3BEA91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541822" y="4559276"/>
            <a:ext cx="6755166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538971" y="3139440"/>
            <a:ext cx="6760868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2805" y="4648200"/>
            <a:ext cx="6553200" cy="457200"/>
          </a:xfrm>
        </p:spPr>
        <p:txBody>
          <a:bodyPr>
            <a:normAutofit/>
          </a:bodyPr>
          <a:lstStyle>
            <a:lvl1pPr marL="0" indent="0" algn="ctr">
              <a:buNone/>
              <a:defRPr sz="1800" cap="all" spc="300" baseline="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4705" y="3227033"/>
            <a:ext cx="6629400" cy="1219201"/>
          </a:xfrm>
        </p:spPr>
        <p:txBody>
          <a:bodyPr anchor="b" anchorCtr="0">
            <a:noAutofit/>
          </a:bodyPr>
          <a:lstStyle>
            <a:lvl1pPr>
              <a:defRPr sz="40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89CEE1-0BCA-49E1-BB3F-E3E32EFAB197}" type="datetimeFigureOut">
              <a:rPr lang="en-US" smtClean="0"/>
              <a:t>9/18/2014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3DB19C-FB73-4C58-9FAA-70F21D3BEA9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861702" y="228600"/>
            <a:ext cx="1859280" cy="6122634"/>
          </a:xfrm>
          <a:prstGeom prst="rect">
            <a:avLst/>
          </a:prstGeom>
          <a:solidFill>
            <a:srgbClr val="FFFFFF">
              <a:alpha val="85000"/>
            </a:srgb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955225" y="351409"/>
            <a:ext cx="1672235" cy="587701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48577" y="395427"/>
            <a:ext cx="1485531" cy="578898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0999"/>
            <a:ext cx="6172200" cy="5791201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89CEE1-0BCA-49E1-BB3F-E3E32EFAB197}" type="datetimeFigureOut">
              <a:rPr lang="en-US" smtClean="0"/>
              <a:t>9/18/2014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3DB19C-FB73-4C58-9FAA-70F21D3BEA9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89CEE1-0BCA-49E1-BB3F-E3E32EFAB197}" type="datetimeFigureOut">
              <a:rPr lang="en-US" smtClean="0"/>
              <a:t>9/18/2014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3DB19C-FB73-4C58-9FAA-70F21D3BEA9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89CEE1-0BCA-49E1-BB3F-E3E32EFAB197}" type="datetimeFigureOut">
              <a:rPr lang="en-US" smtClean="0"/>
              <a:t>9/18/2014</a:t>
            </a:fld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451976" y="2946400"/>
            <a:ext cx="8265160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567656" y="3048000"/>
            <a:ext cx="8033800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3DB19C-FB73-4C58-9FAA-70F21D3BEA91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6" y="3200399"/>
            <a:ext cx="7696200" cy="1295401"/>
          </a:xfrm>
        </p:spPr>
        <p:txBody>
          <a:bodyPr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lang="en-US" sz="4000" kern="1200" cap="all" baseline="0" dirty="0"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675496" y="4541520"/>
            <a:ext cx="7818120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4607510"/>
            <a:ext cx="7696200" cy="523783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75757" y="3124200"/>
            <a:ext cx="7817599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26128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89CEE1-0BCA-49E1-BB3F-E3E32EFAB197}" type="datetimeFigureOut">
              <a:rPr lang="en-US" smtClean="0"/>
              <a:t>9/18/2014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3DB19C-FB73-4C58-9FAA-70F21D3BEA9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26128" y="1722438"/>
            <a:ext cx="4040188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128" y="2438400"/>
            <a:ext cx="4040188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400"/>
            <a:ext cx="4041775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89CEE1-0BCA-49E1-BB3F-E3E32EFAB197}" type="datetimeFigureOut">
              <a:rPr lang="en-US" smtClean="0"/>
              <a:t>9/18/2014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3DB19C-FB73-4C58-9FAA-70F21D3BEA9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89CEE1-0BCA-49E1-BB3F-E3E32EFAB197}" type="datetimeFigureOut">
              <a:rPr lang="en-US" smtClean="0"/>
              <a:t>9/18/2014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3DB19C-FB73-4C58-9FAA-70F21D3BEA9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1" name="Rounded Rectangle 10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89CEE1-0BCA-49E1-BB3F-E3E32EFAB197}" type="datetimeFigureOut">
              <a:rPr lang="en-US" smtClean="0"/>
              <a:t>9/18/2014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3DB19C-FB73-4C58-9FAA-70F21D3BEA9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2" name="Rounded Rectangle 11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685800"/>
            <a:ext cx="4572000" cy="525780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89CEE1-0BCA-49E1-BB3F-E3E32EFAB197}" type="datetimeFigureOut">
              <a:rPr lang="en-US" smtClean="0"/>
              <a:t>9/18/2014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3DB19C-FB73-4C58-9FAA-70F21D3BEA91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560034" y="1505712"/>
            <a:ext cx="2716566" cy="3523488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676690" y="1642472"/>
            <a:ext cx="2483254" cy="3234328"/>
          </a:xfrm>
          <a:prstGeom prst="rect">
            <a:avLst/>
          </a:prstGeom>
          <a:solidFill>
            <a:srgbClr val="FFFFFF"/>
          </a:solidFill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9000" y="2971800"/>
            <a:ext cx="2298634" cy="1752600"/>
          </a:xfrm>
        </p:spPr>
        <p:txBody>
          <a:bodyPr/>
          <a:lstStyle>
            <a:lvl1pPr marL="0" indent="0">
              <a:spcBef>
                <a:spcPts val="400"/>
              </a:spcBef>
              <a:buNone/>
              <a:defRPr sz="140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9000" y="1734312"/>
            <a:ext cx="2298634" cy="1191620"/>
          </a:xfrm>
        </p:spPr>
        <p:txBody>
          <a:bodyPr anchor="b">
            <a:normAutofit/>
          </a:bodyPr>
          <a:lstStyle>
            <a:lvl1pPr algn="l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5800" y="621437"/>
            <a:ext cx="7772400" cy="4331564"/>
          </a:xfrm>
          <a:solidFill>
            <a:schemeClr val="bg2"/>
          </a:solidFill>
          <a:ln>
            <a:noFill/>
          </a:ln>
          <a:effectLst>
            <a:softEdge rad="12700"/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89CEE1-0BCA-49E1-BB3F-E3E32EFAB197}" type="datetimeFigureOut">
              <a:rPr lang="en-US" smtClean="0"/>
              <a:t>9/18/2014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3DB19C-FB73-4C58-9FAA-70F21D3BEA91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685800" y="4953000"/>
            <a:ext cx="7772400" cy="13716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61999" y="5029200"/>
            <a:ext cx="7600765" cy="1202924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914400" y="5638800"/>
            <a:ext cx="7328514" cy="451696"/>
          </a:xfrm>
          <a:prstGeom prst="rect">
            <a:avLst/>
          </a:prstGeom>
          <a:solidFill>
            <a:schemeClr val="accent1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605589" y="5074920"/>
            <a:ext cx="7946136" cy="1097280"/>
          </a:xfrm>
          <a:prstGeom prst="rect">
            <a:avLst/>
          </a:prstGeom>
          <a:noFill/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56289" y="5656556"/>
            <a:ext cx="7244736" cy="401715"/>
          </a:xfrm>
        </p:spPr>
        <p:txBody>
          <a:bodyPr anchor="ctr">
            <a:normAutofit/>
          </a:bodyPr>
          <a:lstStyle>
            <a:lvl1pPr marL="0" indent="0" algn="ctr">
              <a:buNone/>
              <a:defRPr sz="15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05400"/>
            <a:ext cx="7328514" cy="523043"/>
          </a:xfrm>
        </p:spPr>
        <p:txBody>
          <a:bodyPr anchor="ctr" anchorCtr="0"/>
          <a:lstStyle>
            <a:lvl1pPr algn="ctr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7" name="Rounded Rectangle 6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82296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0C89CEE1-0BCA-49E1-BB3F-E3E32EFAB197}" type="datetimeFigureOut">
              <a:rPr lang="en-US" smtClean="0"/>
              <a:t>9/18/2014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EF3DB19C-FB73-4C58-9FAA-70F21D3BEA91}" type="slidenum">
              <a:rPr lang="en-US" smtClean="0"/>
              <a:t>‹#›</a:t>
            </a:fld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274320" y="278166"/>
            <a:ext cx="8595360" cy="132588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72863" y="372862"/>
            <a:ext cx="8380520" cy="111858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3500" kern="1200" cap="all" baseline="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r>
              <a:rPr lang="zh-TW" altLang="en-US" sz="2800" b="1" dirty="0"/>
              <a:t>蘇文隆牧師</a:t>
            </a:r>
            <a:endParaRPr lang="en-US" sz="2800" b="1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sz="4800" b="1" dirty="0"/>
              <a:t>教會中的流才與留才</a:t>
            </a:r>
            <a:endParaRPr lang="en-US" sz="4800" b="1" dirty="0"/>
          </a:p>
        </p:txBody>
      </p:sp>
    </p:spTree>
    <p:extLst>
      <p:ext uri="{BB962C8B-B14F-4D97-AF65-F5344CB8AC3E}">
        <p14:creationId xmlns:p14="http://schemas.microsoft.com/office/powerpoint/2010/main" val="309948741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b="1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lvl="0" indent="-514350">
              <a:buFont typeface="+mj-lt"/>
              <a:buAutoNum type="alphaUcPeriod" startAt="4"/>
            </a:pPr>
            <a:r>
              <a:rPr lang="zh-TW" altLang="en-US" sz="4000" b="1" dirty="0"/>
              <a:t>裝備他們成為職場的服侍者</a:t>
            </a:r>
            <a:endParaRPr lang="en-US" sz="4000" b="1" dirty="0"/>
          </a:p>
          <a:p>
            <a:pPr marL="514350" lvl="0" indent="-514350">
              <a:buFont typeface="+mj-lt"/>
              <a:buAutoNum type="alphaUcPeriod" startAt="4"/>
            </a:pPr>
            <a:r>
              <a:rPr lang="zh-TW" altLang="en-US" sz="4000" b="1" dirty="0"/>
              <a:t>委派他們作基督的使者</a:t>
            </a:r>
            <a:endParaRPr lang="en-US" sz="4000" b="1" dirty="0"/>
          </a:p>
          <a:p>
            <a:pPr marL="514350" lvl="0" indent="-514350">
              <a:buFont typeface="+mj-lt"/>
              <a:buAutoNum type="alphaUcPeriod" startAt="4"/>
            </a:pPr>
            <a:r>
              <a:rPr lang="zh-TW" altLang="en-US" sz="4000" b="1" dirty="0"/>
              <a:t>放手讓他們在各自影響範疇中帶出服侍</a:t>
            </a:r>
            <a:endParaRPr lang="en-US" sz="4000" b="1" dirty="0"/>
          </a:p>
          <a:p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40240482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4400" b="1" dirty="0"/>
              <a:t>討論題目：</a:t>
            </a:r>
            <a:endParaRPr lang="en-US" sz="4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lvl="0" indent="-514350">
              <a:buFont typeface="+mj-lt"/>
              <a:buAutoNum type="arabicPeriod"/>
            </a:pPr>
            <a:r>
              <a:rPr lang="zh-TW" altLang="en-US" sz="4000" b="1" dirty="0"/>
              <a:t>請分享你流才、留才、育才的得失經驗以供參考</a:t>
            </a:r>
            <a:endParaRPr lang="en-US" sz="4000" b="1" dirty="0"/>
          </a:p>
          <a:p>
            <a:pPr marL="514350" lvl="0" indent="-514350">
              <a:buFont typeface="+mj-lt"/>
              <a:buAutoNum type="arabicPeriod"/>
            </a:pPr>
            <a:r>
              <a:rPr lang="zh-TW" altLang="en-US" sz="4000" b="1" dirty="0"/>
              <a:t>你大部份的時間是在牧養群羊，或已撥出時間專作培養駿馬？</a:t>
            </a:r>
            <a:endParaRPr lang="en-US" sz="4000" b="1" dirty="0"/>
          </a:p>
          <a:p>
            <a:pPr marL="514350" lvl="0" indent="-514350">
              <a:buFont typeface="+mj-lt"/>
              <a:buAutoNum type="arabicPeriod"/>
            </a:pPr>
            <a:r>
              <a:rPr lang="zh-TW" altLang="en-US" sz="4000" b="1" dirty="0"/>
              <a:t>你要開始啟動嗎？如何進行？</a:t>
            </a:r>
            <a:endParaRPr lang="en-US" sz="4000" b="1" dirty="0"/>
          </a:p>
          <a:p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4174506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4400" b="1" dirty="0"/>
              <a:t>經文：歷上</a:t>
            </a:r>
            <a:r>
              <a:rPr lang="en-US" sz="4400" b="1" dirty="0"/>
              <a:t>12:21-22, 38</a:t>
            </a:r>
            <a:endParaRPr lang="en-US" sz="4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305800" cy="480060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altLang="zh-TW" sz="4000" b="1" dirty="0" smtClean="0"/>
              <a:t>21</a:t>
            </a:r>
            <a:r>
              <a:rPr lang="zh-TW" altLang="en-US" sz="4000" dirty="0"/>
              <a:t> 這些人幫助大衛攻擊群賊；他們都是大能的勇士，且作軍長。</a:t>
            </a:r>
            <a:r>
              <a:rPr lang="zh-TW" altLang="en-US" sz="4000" dirty="0"/>
              <a:t/>
            </a:r>
            <a:br>
              <a:rPr lang="zh-TW" altLang="en-US" sz="4000" dirty="0"/>
            </a:br>
            <a:r>
              <a:rPr lang="en-US" altLang="zh-TW" sz="4000" b="1" dirty="0" smtClean="0"/>
              <a:t>22</a:t>
            </a:r>
            <a:r>
              <a:rPr lang="zh-TW" altLang="en-US" sz="4000" dirty="0"/>
              <a:t> 那時天天有人來幫助大衛，以致成了大軍，如　神的軍一樣</a:t>
            </a:r>
            <a:r>
              <a:rPr lang="zh-TW" altLang="en-US" sz="4000" dirty="0" smtClean="0"/>
              <a:t>。</a:t>
            </a:r>
            <a:endParaRPr lang="en-US" altLang="zh-TW" sz="4000" dirty="0" smtClean="0"/>
          </a:p>
          <a:p>
            <a:pPr marL="0" indent="0">
              <a:buNone/>
            </a:pPr>
            <a:r>
              <a:rPr lang="en-US" altLang="zh-TW" sz="4000" b="1" dirty="0" smtClean="0"/>
              <a:t>38</a:t>
            </a:r>
            <a:r>
              <a:rPr lang="zh-TW" altLang="en-US" sz="4000" dirty="0"/>
              <a:t> 以上都是能守行伍的戰士，他們都誠心來到希伯崙，要立大衛作以色列的王。以色列其餘的人也都一心要立大衛作王。</a:t>
            </a:r>
            <a:endParaRPr lang="en-US" altLang="zh-TW" sz="4000" b="1" dirty="0" smtClean="0"/>
          </a:p>
          <a:p>
            <a:pPr marL="0" indent="0">
              <a:buNone/>
            </a:pPr>
            <a:endParaRPr lang="en-US" sz="4800" b="1" dirty="0"/>
          </a:p>
        </p:txBody>
      </p:sp>
    </p:spTree>
    <p:extLst>
      <p:ext uri="{BB962C8B-B14F-4D97-AF65-F5344CB8AC3E}">
        <p14:creationId xmlns:p14="http://schemas.microsoft.com/office/powerpoint/2010/main" val="41001878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altLang="zh-TW" sz="4400" b="1" dirty="0" smtClean="0"/>
          </a:p>
          <a:p>
            <a:pPr marL="0" indent="0">
              <a:buNone/>
            </a:pPr>
            <a:r>
              <a:rPr lang="zh-TW" altLang="en-US" sz="4400" b="1" dirty="0" smtClean="0"/>
              <a:t>引</a:t>
            </a:r>
            <a:r>
              <a:rPr lang="zh-TW" altLang="en-US" sz="4400" b="1" dirty="0"/>
              <a:t>言：為什麼能幹的同工會出走？</a:t>
            </a:r>
            <a:endParaRPr lang="en-US" sz="4400" b="1" dirty="0"/>
          </a:p>
        </p:txBody>
      </p:sp>
    </p:spTree>
    <p:extLst>
      <p:ext uri="{BB962C8B-B14F-4D97-AF65-F5344CB8AC3E}">
        <p14:creationId xmlns:p14="http://schemas.microsoft.com/office/powerpoint/2010/main" val="26693169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3600" b="1" dirty="0"/>
              <a:t>一、一般信徒與職場領袖信徒之不同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lvl="0" indent="-514350">
              <a:buFont typeface="+mj-lt"/>
              <a:buAutoNum type="alphaUcPeriod"/>
            </a:pPr>
            <a:r>
              <a:rPr lang="zh-TW" altLang="en-US" sz="4400" b="1" dirty="0"/>
              <a:t>羊群的特色：</a:t>
            </a:r>
            <a:endParaRPr lang="en-US" sz="4400" b="1" dirty="0"/>
          </a:p>
          <a:p>
            <a:endParaRPr lang="en-US" sz="4400" b="1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05200" y="2819400"/>
            <a:ext cx="5186179" cy="33766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44150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b="1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lvl="0" indent="-514350">
              <a:buFont typeface="+mj-lt"/>
              <a:buAutoNum type="alphaUcPeriod" startAt="2"/>
            </a:pPr>
            <a:r>
              <a:rPr lang="zh-TW" altLang="en-US" sz="4400" b="1" dirty="0"/>
              <a:t>駿馬的特色：</a:t>
            </a:r>
            <a:endParaRPr lang="en-US" sz="4400" b="1" dirty="0"/>
          </a:p>
          <a:p>
            <a:endParaRPr lang="en-US" sz="4400" b="1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8200" y="2362200"/>
            <a:ext cx="4200525" cy="4212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29881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4000" b="1" dirty="0"/>
              <a:t>二、耶穌是怎樣培育人才</a:t>
            </a:r>
            <a:endParaRPr lang="en-US" sz="4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lvl="0" indent="-514350">
              <a:buFont typeface="+mj-lt"/>
              <a:buAutoNum type="alphaUcPeriod"/>
            </a:pPr>
            <a:r>
              <a:rPr lang="zh-TW" altLang="en-US" sz="4400" b="1" dirty="0"/>
              <a:t>呼召：</a:t>
            </a:r>
            <a:endParaRPr lang="en-US" sz="4400" b="1" dirty="0"/>
          </a:p>
          <a:p>
            <a:pPr marL="514350" lvl="0" indent="-514350">
              <a:buFont typeface="+mj-lt"/>
              <a:buAutoNum type="alphaUcPeriod"/>
            </a:pPr>
            <a:r>
              <a:rPr lang="zh-TW" altLang="en-US" sz="4400" b="1" dirty="0"/>
              <a:t>教導：</a:t>
            </a:r>
            <a:endParaRPr lang="en-US" sz="4400" b="1" dirty="0"/>
          </a:p>
          <a:p>
            <a:endParaRPr lang="en-US" sz="4400" b="1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76600" y="2405418"/>
            <a:ext cx="4953000" cy="3714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81808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b="1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lvl="0" indent="-514350">
              <a:buFont typeface="+mj-lt"/>
              <a:buAutoNum type="alphaUcPeriod" startAt="3"/>
            </a:pPr>
            <a:r>
              <a:rPr lang="zh-TW" altLang="en-US" sz="4400" b="1" dirty="0"/>
              <a:t>訓練：</a:t>
            </a:r>
            <a:endParaRPr lang="en-US" sz="4400" b="1" dirty="0"/>
          </a:p>
          <a:p>
            <a:pPr marL="514350" lvl="0" indent="-514350">
              <a:buFont typeface="+mj-lt"/>
              <a:buAutoNum type="alphaUcPeriod" startAt="3"/>
            </a:pPr>
            <a:r>
              <a:rPr lang="zh-TW" altLang="en-US" sz="4400" b="1" dirty="0"/>
              <a:t>裝備：</a:t>
            </a:r>
            <a:endParaRPr lang="en-US" sz="4400" b="1" dirty="0"/>
          </a:p>
          <a:p>
            <a:pPr marL="514350" lvl="0" indent="-514350">
              <a:buFont typeface="+mj-lt"/>
              <a:buAutoNum type="alphaUcPeriod" startAt="3"/>
            </a:pPr>
            <a:r>
              <a:rPr lang="zh-TW" altLang="en-US" sz="4400" b="1" dirty="0"/>
              <a:t>關係：</a:t>
            </a:r>
            <a:endParaRPr lang="en-US" sz="4400" b="1" dirty="0"/>
          </a:p>
          <a:p>
            <a:endParaRPr lang="en-US" sz="4400" b="1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81400" y="2895600"/>
            <a:ext cx="5029200" cy="34512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925850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4000" b="1" dirty="0"/>
              <a:t>三、牧者們如何裝備職場領袖</a:t>
            </a:r>
            <a:endParaRPr lang="en-US" sz="4000" b="1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92774" y="1752600"/>
            <a:ext cx="6558451" cy="4373563"/>
          </a:xfrm>
        </p:spPr>
      </p:pic>
    </p:spTree>
    <p:extLst>
      <p:ext uri="{BB962C8B-B14F-4D97-AF65-F5344CB8AC3E}">
        <p14:creationId xmlns:p14="http://schemas.microsoft.com/office/powerpoint/2010/main" val="337526663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lvl="0" indent="-514350">
              <a:buFont typeface="+mj-lt"/>
              <a:buAutoNum type="alphaUcPeriod"/>
            </a:pPr>
            <a:r>
              <a:rPr lang="zh-TW" altLang="en-US" sz="4000" b="1" dirty="0"/>
              <a:t>召他們與你建立個人的關係</a:t>
            </a:r>
            <a:endParaRPr lang="en-US" sz="4000" b="1" dirty="0"/>
          </a:p>
          <a:p>
            <a:pPr marL="514350" lvl="0" indent="-514350">
              <a:buFont typeface="+mj-lt"/>
              <a:buAutoNum type="alphaUcPeriod"/>
            </a:pPr>
            <a:r>
              <a:rPr lang="zh-TW" altLang="en-US" sz="4000" b="1" dirty="0"/>
              <a:t>建立互相體諒的信任</a:t>
            </a:r>
            <a:endParaRPr lang="en-US" sz="4000" b="1" dirty="0"/>
          </a:p>
          <a:p>
            <a:pPr marL="514350" lvl="0" indent="-514350">
              <a:buFont typeface="+mj-lt"/>
              <a:buAutoNum type="alphaUcPeriod"/>
            </a:pPr>
            <a:r>
              <a:rPr lang="zh-TW" altLang="en-US" sz="4000" b="1" dirty="0"/>
              <a:t>確定他們的職場呼召</a:t>
            </a:r>
            <a:endParaRPr lang="en-US" sz="4000" b="1" dirty="0"/>
          </a:p>
          <a:p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376371453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othecary">
  <a:themeElements>
    <a:clrScheme name="Apothecary">
      <a:dk1>
        <a:sysClr val="windowText" lastClr="000000"/>
      </a:dk1>
      <a:lt1>
        <a:sysClr val="window" lastClr="FFFFFF"/>
      </a:lt1>
      <a:dk2>
        <a:srgbClr val="564B3C"/>
      </a:dk2>
      <a:lt2>
        <a:srgbClr val="ECEDD1"/>
      </a:lt2>
      <a:accent1>
        <a:srgbClr val="93A299"/>
      </a:accent1>
      <a:accent2>
        <a:srgbClr val="CF543F"/>
      </a:accent2>
      <a:accent3>
        <a:srgbClr val="B5AE53"/>
      </a:accent3>
      <a:accent4>
        <a:srgbClr val="848058"/>
      </a:accent4>
      <a:accent5>
        <a:srgbClr val="E8B54D"/>
      </a:accent5>
      <a:accent6>
        <a:srgbClr val="786C71"/>
      </a:accent6>
      <a:hlink>
        <a:srgbClr val="CCCC00"/>
      </a:hlink>
      <a:folHlink>
        <a:srgbClr val="B2B2B2"/>
      </a:folHlink>
    </a:clrScheme>
    <a:fontScheme name="Apothecary">
      <a:majorFont>
        <a:latin typeface="Book Antiqua"/>
        <a:ea typeface=""/>
        <a:cs typeface=""/>
        <a:font script="Jpan" typeface="HGS明朝B"/>
        <a:font script="Hang" typeface="HY견명조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견명조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pothecary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100000"/>
              </a:schemeClr>
            </a:gs>
            <a:gs pos="68000">
              <a:schemeClr val="phClr">
                <a:tint val="77000"/>
                <a:satMod val="100000"/>
              </a:schemeClr>
            </a:gs>
            <a:gs pos="81000">
              <a:schemeClr val="phClr">
                <a:tint val="79000"/>
                <a:satMod val="100000"/>
              </a:schemeClr>
            </a:gs>
            <a:gs pos="86000">
              <a:schemeClr val="phClr">
                <a:tint val="73000"/>
                <a:satMod val="100000"/>
              </a:schemeClr>
            </a:gs>
            <a:gs pos="100000">
              <a:schemeClr val="phClr">
                <a:tint val="35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3000"/>
                <a:shade val="100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tint val="100000"/>
                <a:shade val="57000"/>
                <a:satMod val="120000"/>
              </a:schemeClr>
            </a:gs>
            <a:gs pos="80000">
              <a:schemeClr val="phClr">
                <a:tint val="100000"/>
                <a:shade val="56000"/>
                <a:satMod val="145000"/>
              </a:schemeClr>
            </a:gs>
            <a:gs pos="88000">
              <a:schemeClr val="phClr">
                <a:tint val="100000"/>
                <a:shade val="63000"/>
                <a:satMod val="160000"/>
              </a:schemeClr>
            </a:gs>
            <a:gs pos="100000">
              <a:schemeClr val="phClr">
                <a:tint val="99000"/>
                <a:shade val="100000"/>
                <a:satMod val="155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glow" dir="tl">
              <a:rot lat="0" lon="0" rev="1800000"/>
            </a:lightRig>
          </a:scene3d>
          <a:sp3d contourW="10160" prstMaterial="dkEdge">
            <a:bevelT w="0" h="0" prst="angle"/>
            <a:contourClr>
              <a:schemeClr val="phClr">
                <a:shade val="30000"/>
                <a:satMod val="150000"/>
              </a:schemeClr>
            </a:contourClr>
          </a:sp3d>
        </a:effectStyle>
        <a:effectStyle>
          <a:effectLst>
            <a:glow rad="50800">
              <a:schemeClr val="phClr">
                <a:tint val="68000"/>
                <a:shade val="93000"/>
                <a:alpha val="37000"/>
                <a:satMod val="250000"/>
              </a:schemeClr>
            </a:glow>
          </a:effectLst>
          <a:scene3d>
            <a:camera prst="orthographicFront">
              <a:rot lat="0" lon="0" rev="0"/>
            </a:camera>
            <a:lightRig rig="glow" dir="t">
              <a:rot lat="0" lon="0" rev="1800000"/>
            </a:lightRig>
          </a:scene3d>
          <a:sp3d contourW="10160" prstMaterial="dkEdge">
            <a:bevelT w="20320" h="19050" prst="angle"/>
            <a:contourClr>
              <a:schemeClr val="phClr">
                <a:shade val="3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3000"/>
            <a:satMod val="14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atMod val="170000"/>
              </a:schemeClr>
              <a:schemeClr val="phClr">
                <a:shade val="70000"/>
                <a:satMod val="13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Apothecary</Template>
  <TotalTime>32</TotalTime>
  <Words>240</Words>
  <Application>Microsoft Office PowerPoint</Application>
  <PresentationFormat>On-screen Show (4:3)</PresentationFormat>
  <Paragraphs>27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Apothecary</vt:lpstr>
      <vt:lpstr>教會中的流才與留才</vt:lpstr>
      <vt:lpstr>經文：歷上12:21-22, 38</vt:lpstr>
      <vt:lpstr>PowerPoint Presentation</vt:lpstr>
      <vt:lpstr>一、一般信徒與職場領袖信徒之不同</vt:lpstr>
      <vt:lpstr>PowerPoint Presentation</vt:lpstr>
      <vt:lpstr>二、耶穌是怎樣培育人才</vt:lpstr>
      <vt:lpstr>PowerPoint Presentation</vt:lpstr>
      <vt:lpstr>三、牧者們如何裝備職場領袖</vt:lpstr>
      <vt:lpstr>PowerPoint Presentation</vt:lpstr>
      <vt:lpstr>PowerPoint Presentation</vt:lpstr>
      <vt:lpstr>討論題目：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教會中的流才與留才</dc:title>
  <dc:creator>Teresa Kao</dc:creator>
  <cp:lastModifiedBy>Teresa Kao</cp:lastModifiedBy>
  <cp:revision>12</cp:revision>
  <dcterms:created xsi:type="dcterms:W3CDTF">2014-09-18T00:33:37Z</dcterms:created>
  <dcterms:modified xsi:type="dcterms:W3CDTF">2014-09-18T23:30:08Z</dcterms:modified>
</cp:coreProperties>
</file>