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e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38"/>
  </p:notesMasterIdLst>
  <p:sldIdLst>
    <p:sldId id="322" r:id="rId3"/>
    <p:sldId id="324" r:id="rId4"/>
    <p:sldId id="432" r:id="rId5"/>
    <p:sldId id="433" r:id="rId6"/>
    <p:sldId id="434" r:id="rId7"/>
    <p:sldId id="435" r:id="rId8"/>
    <p:sldId id="436" r:id="rId9"/>
    <p:sldId id="437" r:id="rId10"/>
    <p:sldId id="438" r:id="rId11"/>
    <p:sldId id="363" r:id="rId12"/>
    <p:sldId id="470" r:id="rId13"/>
    <p:sldId id="440" r:id="rId14"/>
    <p:sldId id="444" r:id="rId15"/>
    <p:sldId id="441" r:id="rId16"/>
    <p:sldId id="442" r:id="rId17"/>
    <p:sldId id="443" r:id="rId18"/>
    <p:sldId id="445" r:id="rId19"/>
    <p:sldId id="447" r:id="rId20"/>
    <p:sldId id="448" r:id="rId21"/>
    <p:sldId id="446" r:id="rId22"/>
    <p:sldId id="449" r:id="rId23"/>
    <p:sldId id="450" r:id="rId24"/>
    <p:sldId id="508" r:id="rId25"/>
    <p:sldId id="509" r:id="rId26"/>
    <p:sldId id="510" r:id="rId27"/>
    <p:sldId id="511" r:id="rId28"/>
    <p:sldId id="451" r:id="rId29"/>
    <p:sldId id="452" r:id="rId30"/>
    <p:sldId id="453" r:id="rId31"/>
    <p:sldId id="454" r:id="rId32"/>
    <p:sldId id="331" r:id="rId33"/>
    <p:sldId id="502" r:id="rId34"/>
    <p:sldId id="503" r:id="rId35"/>
    <p:sldId id="501" r:id="rId36"/>
    <p:sldId id="505" r:id="rId37"/>
    <p:sldId id="506" r:id="rId38"/>
    <p:sldId id="507" r:id="rId39"/>
    <p:sldId id="500" r:id="rId40"/>
    <p:sldId id="479" r:id="rId41"/>
    <p:sldId id="458" r:id="rId42"/>
    <p:sldId id="372" r:id="rId43"/>
    <p:sldId id="337" r:id="rId44"/>
    <p:sldId id="455" r:id="rId45"/>
    <p:sldId id="480" r:id="rId46"/>
    <p:sldId id="481" r:id="rId47"/>
    <p:sldId id="482" r:id="rId48"/>
    <p:sldId id="483" r:id="rId49"/>
    <p:sldId id="484" r:id="rId50"/>
    <p:sldId id="457" r:id="rId51"/>
    <p:sldId id="274" r:id="rId52"/>
    <p:sldId id="278" r:id="rId53"/>
    <p:sldId id="277" r:id="rId54"/>
    <p:sldId id="279" r:id="rId55"/>
    <p:sldId id="280" r:id="rId56"/>
    <p:sldId id="281" r:id="rId57"/>
    <p:sldId id="282" r:id="rId58"/>
    <p:sldId id="286" r:id="rId59"/>
    <p:sldId id="287" r:id="rId60"/>
    <p:sldId id="288" r:id="rId61"/>
    <p:sldId id="290" r:id="rId62"/>
    <p:sldId id="373" r:id="rId63"/>
    <p:sldId id="374" r:id="rId64"/>
    <p:sldId id="466" r:id="rId65"/>
    <p:sldId id="468" r:id="rId66"/>
    <p:sldId id="467" r:id="rId67"/>
    <p:sldId id="469" r:id="rId68"/>
    <p:sldId id="465" r:id="rId69"/>
    <p:sldId id="376" r:id="rId70"/>
    <p:sldId id="377" r:id="rId71"/>
    <p:sldId id="375" r:id="rId72"/>
    <p:sldId id="378" r:id="rId73"/>
    <p:sldId id="379" r:id="rId74"/>
    <p:sldId id="380" r:id="rId75"/>
    <p:sldId id="292" r:id="rId76"/>
    <p:sldId id="418" r:id="rId77"/>
    <p:sldId id="338" r:id="rId78"/>
    <p:sldId id="419" r:id="rId79"/>
    <p:sldId id="421" r:id="rId80"/>
    <p:sldId id="420" r:id="rId81"/>
    <p:sldId id="302" r:id="rId82"/>
    <p:sldId id="303" r:id="rId83"/>
    <p:sldId id="304" r:id="rId84"/>
    <p:sldId id="359" r:id="rId85"/>
    <p:sldId id="360" r:id="rId86"/>
    <p:sldId id="306" r:id="rId87"/>
    <p:sldId id="307" r:id="rId88"/>
    <p:sldId id="308" r:id="rId89"/>
    <p:sldId id="311" r:id="rId90"/>
    <p:sldId id="312" r:id="rId91"/>
    <p:sldId id="313" r:id="rId92"/>
    <p:sldId id="314" r:id="rId93"/>
    <p:sldId id="315" r:id="rId94"/>
    <p:sldId id="464" r:id="rId95"/>
    <p:sldId id="316" r:id="rId96"/>
    <p:sldId id="463" r:id="rId97"/>
    <p:sldId id="339" r:id="rId98"/>
    <p:sldId id="340" r:id="rId99"/>
    <p:sldId id="341" r:id="rId100"/>
    <p:sldId id="317" r:id="rId101"/>
    <p:sldId id="318" r:id="rId102"/>
    <p:sldId id="478" r:id="rId103"/>
    <p:sldId id="471" r:id="rId104"/>
    <p:sldId id="472" r:id="rId105"/>
    <p:sldId id="473" r:id="rId106"/>
    <p:sldId id="474" r:id="rId107"/>
    <p:sldId id="475" r:id="rId108"/>
    <p:sldId id="476" r:id="rId109"/>
    <p:sldId id="477" r:id="rId110"/>
    <p:sldId id="485" r:id="rId111"/>
    <p:sldId id="486" r:id="rId112"/>
    <p:sldId id="487" r:id="rId113"/>
    <p:sldId id="488" r:id="rId114"/>
    <p:sldId id="489" r:id="rId115"/>
    <p:sldId id="490" r:id="rId116"/>
    <p:sldId id="491" r:id="rId117"/>
    <p:sldId id="492" r:id="rId118"/>
    <p:sldId id="493" r:id="rId119"/>
    <p:sldId id="494" r:id="rId120"/>
    <p:sldId id="495" r:id="rId121"/>
    <p:sldId id="496" r:id="rId122"/>
    <p:sldId id="381" r:id="rId123"/>
    <p:sldId id="459" r:id="rId124"/>
    <p:sldId id="460" r:id="rId125"/>
    <p:sldId id="497" r:id="rId126"/>
    <p:sldId id="498" r:id="rId127"/>
    <p:sldId id="499" r:id="rId128"/>
    <p:sldId id="512" r:id="rId129"/>
    <p:sldId id="513" r:id="rId130"/>
    <p:sldId id="516" r:id="rId131"/>
    <p:sldId id="517" r:id="rId132"/>
    <p:sldId id="518" r:id="rId133"/>
    <p:sldId id="514" r:id="rId134"/>
    <p:sldId id="515" r:id="rId135"/>
    <p:sldId id="462" r:id="rId136"/>
    <p:sldId id="504" r:id="rId1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2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2DEBF0-D9A2-4BAD-B4B4-DA42B16ACB6B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04B8A-F589-4BB6-B626-79A302BC9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31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90F50D-E5AC-4843-A636-59CBCB6DAE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769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E7A0-C63A-4B9C-B03A-61BFDAF35282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56F9A-93C4-4A62-9C7A-C287CBC2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60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E7A0-C63A-4B9C-B03A-61BFDAF35282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56F9A-93C4-4A62-9C7A-C287CBC2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52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E7A0-C63A-4B9C-B03A-61BFDAF35282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56F9A-93C4-4A62-9C7A-C287CBC2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82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5DD69-DC6F-418F-B0E3-02C7FC815D63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43109-839D-4870-9869-CEBA032F3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507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5DD69-DC6F-418F-B0E3-02C7FC815D63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43109-839D-4870-9869-CEBA032F3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40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5DD69-DC6F-418F-B0E3-02C7FC815D63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43109-839D-4870-9869-CEBA032F3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13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5DD69-DC6F-418F-B0E3-02C7FC815D63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43109-839D-4870-9869-CEBA032F3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65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5DD69-DC6F-418F-B0E3-02C7FC815D63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43109-839D-4870-9869-CEBA032F3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427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5DD69-DC6F-418F-B0E3-02C7FC815D63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43109-839D-4870-9869-CEBA032F3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120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5DD69-DC6F-418F-B0E3-02C7FC815D63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43109-839D-4870-9869-CEBA032F3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51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5DD69-DC6F-418F-B0E3-02C7FC815D63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43109-839D-4870-9869-CEBA032F3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19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E7A0-C63A-4B9C-B03A-61BFDAF35282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56F9A-93C4-4A62-9C7A-C287CBC2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27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5DD69-DC6F-418F-B0E3-02C7FC815D63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43109-839D-4870-9869-CEBA032F3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78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5DD69-DC6F-418F-B0E3-02C7FC815D63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43109-839D-4870-9869-CEBA032F3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68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5DD69-DC6F-418F-B0E3-02C7FC815D63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43109-839D-4870-9869-CEBA032F3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50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E7A0-C63A-4B9C-B03A-61BFDAF35282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56F9A-93C4-4A62-9C7A-C287CBC2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5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E7A0-C63A-4B9C-B03A-61BFDAF35282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56F9A-93C4-4A62-9C7A-C287CBC2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49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E7A0-C63A-4B9C-B03A-61BFDAF35282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56F9A-93C4-4A62-9C7A-C287CBC2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00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E7A0-C63A-4B9C-B03A-61BFDAF35282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56F9A-93C4-4A62-9C7A-C287CBC2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008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E7A0-C63A-4B9C-B03A-61BFDAF35282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56F9A-93C4-4A62-9C7A-C287CBC2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61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E7A0-C63A-4B9C-B03A-61BFDAF35282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56F9A-93C4-4A62-9C7A-C287CBC2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93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E7A0-C63A-4B9C-B03A-61BFDAF35282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56F9A-93C4-4A62-9C7A-C287CBC2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43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9E7A0-C63A-4B9C-B03A-61BFDAF35282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56F9A-93C4-4A62-9C7A-C287CBC2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8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5DD69-DC6F-418F-B0E3-02C7FC815D63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43109-839D-4870-9869-CEBA032F3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59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685801"/>
            <a:ext cx="4267200" cy="5943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altLang="zh-TW" sz="8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zh-TW" altLang="en-US" sz="6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信仰的</a:t>
            </a:r>
            <a:endParaRPr lang="en-US" altLang="zh-TW" sz="6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zh-TW" altLang="en-US" sz="6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象徵與表達</a:t>
            </a:r>
            <a:endParaRPr lang="en-US" altLang="zh-TW" sz="6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altLang="zh-TW" sz="3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zh-TW" altLang="en-US" sz="3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李仁豪牧師</a:t>
            </a:r>
            <a:endParaRPr lang="zh-TW" altLang="en-US" sz="30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A30256-1A54-492E-8202-E45DDF0BBD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43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73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382000" cy="594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10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甚麼是基督教信仰的象徵？如何表達？</a:t>
            </a:r>
          </a:p>
        </p:txBody>
      </p:sp>
    </p:spTree>
    <p:extLst>
      <p:ext uri="{BB962C8B-B14F-4D97-AF65-F5344CB8AC3E}">
        <p14:creationId xmlns:p14="http://schemas.microsoft.com/office/powerpoint/2010/main" val="266301716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DEF8D-D58A-4F2C-8B6B-6872D4F6E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FD331F-AD8B-4081-8902-F20A39E53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0" y="-367290"/>
            <a:ext cx="10837935" cy="7225290"/>
          </a:xfrm>
        </p:spPr>
      </p:pic>
    </p:spTree>
    <p:extLst>
      <p:ext uri="{BB962C8B-B14F-4D97-AF65-F5344CB8AC3E}">
        <p14:creationId xmlns:p14="http://schemas.microsoft.com/office/powerpoint/2010/main" val="258414761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8229600" cy="5715000"/>
          </a:xfrm>
        </p:spPr>
        <p:txBody>
          <a:bodyPr>
            <a:noAutofit/>
          </a:bodyPr>
          <a:lstStyle/>
          <a:p>
            <a:r>
              <a:rPr lang="zh-TW" altLang="en-US" sz="75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禮拜堂是什麼？</a:t>
            </a:r>
            <a:endParaRPr lang="en-US" sz="7500" b="1" dirty="0"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667709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8229600" cy="5715000"/>
          </a:xfrm>
        </p:spPr>
        <p:txBody>
          <a:bodyPr>
            <a:normAutofit/>
          </a:bodyPr>
          <a:lstStyle/>
          <a:p>
            <a:r>
              <a:rPr lang="zh-TW" altLang="en-US" sz="8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禮拜堂之起源不在聖經的記載裡</a:t>
            </a:r>
            <a:endParaRPr lang="en-US" sz="8000" b="1" dirty="0"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181583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8229600" cy="5715000"/>
          </a:xfrm>
        </p:spPr>
        <p:txBody>
          <a:bodyPr>
            <a:noAutofit/>
          </a:bodyPr>
          <a:lstStyle/>
          <a:p>
            <a:pPr algn="l"/>
            <a:r>
              <a:rPr lang="zh-TW" altLang="en-US" sz="6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以賽亞書</a:t>
            </a:r>
            <a:r>
              <a:rPr lang="en-US" altLang="zh-TW" sz="6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66</a:t>
            </a:r>
            <a:r>
              <a:rPr lang="zh-TW" altLang="en-US" sz="6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章</a:t>
            </a:r>
            <a:r>
              <a:rPr lang="en-US" altLang="zh-TW" sz="6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01</a:t>
            </a:r>
            <a:r>
              <a:rPr lang="zh-TW" altLang="en-US" sz="6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節</a:t>
            </a:r>
            <a:br>
              <a:rPr lang="en-US" altLang="zh-TW" sz="6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</a:br>
            <a:r>
              <a:rPr lang="en-US" altLang="zh-TW" sz="6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1</a:t>
            </a:r>
            <a:r>
              <a:rPr lang="zh-TW" altLang="en-US" sz="6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耶和華這樣說：“天是我的寶座，地是我的腳凳；你們要在哪裡為我建造殿宇呢？怎樣的地方才是我安息的所在呢？”</a:t>
            </a:r>
            <a:endParaRPr lang="en-US" sz="6000" b="1" dirty="0"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333455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8229600" cy="5715000"/>
          </a:xfrm>
        </p:spPr>
        <p:txBody>
          <a:bodyPr>
            <a:noAutofit/>
          </a:bodyPr>
          <a:lstStyle/>
          <a:p>
            <a:pPr algn="l"/>
            <a:r>
              <a:rPr lang="zh-TW" altLang="en-US" sz="5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歷代志上</a:t>
            </a:r>
            <a:r>
              <a:rPr lang="en-US" altLang="zh-TW" sz="5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28</a:t>
            </a:r>
            <a:r>
              <a:rPr lang="zh-TW" altLang="en-US" sz="5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章</a:t>
            </a:r>
            <a:r>
              <a:rPr lang="en-US" altLang="zh-TW" sz="5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02-05</a:t>
            </a:r>
            <a:r>
              <a:rPr lang="zh-TW" altLang="en-US" sz="5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節</a:t>
            </a:r>
            <a:br>
              <a:rPr lang="en-US" altLang="zh-TW" sz="5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</a:br>
            <a:r>
              <a:rPr lang="en-US" altLang="zh-TW" sz="5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2</a:t>
            </a:r>
            <a:r>
              <a:rPr lang="zh-TW" altLang="en-US" sz="5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大衛王站起來，說：“我的兄弟，我的人民哪，你們要聽我的話；我心裡有意要建造一所安放耶和華的約櫃的殿宇，作我們的　神的腳凳，並且我已經準備好要建造。</a:t>
            </a:r>
            <a:endParaRPr lang="en-US" sz="5000" b="1" dirty="0"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967370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8229600" cy="5715000"/>
          </a:xfrm>
        </p:spPr>
        <p:txBody>
          <a:bodyPr>
            <a:noAutofit/>
          </a:bodyPr>
          <a:lstStyle/>
          <a:p>
            <a:pPr algn="l"/>
            <a:r>
              <a:rPr lang="en-US" altLang="zh-TW" sz="6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3</a:t>
            </a:r>
            <a:r>
              <a:rPr lang="zh-TW" altLang="en-US" sz="6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可是　神對我說：‘你不可為我的名建造殿宇，因為你是個戰士，曾殺人流血。</a:t>
            </a:r>
            <a:endParaRPr lang="en-US" sz="6000" b="1" dirty="0"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669154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8229600" cy="5715000"/>
          </a:xfrm>
        </p:spPr>
        <p:txBody>
          <a:bodyPr>
            <a:noAutofit/>
          </a:bodyPr>
          <a:lstStyle/>
          <a:p>
            <a:pPr algn="l"/>
            <a:r>
              <a:rPr lang="en-US" altLang="zh-TW" sz="5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4</a:t>
            </a:r>
            <a:r>
              <a:rPr lang="zh-TW" altLang="en-US" sz="5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然而耶和華以色列的　神，在我父的全家揀選了我作以色列人的王，直到永遠；因為他揀選了猶大作領袖；在猶大家中揀選了我的父家；在我父親的眾子中，他喜悅我，立我作全以色列的王；</a:t>
            </a:r>
            <a:endParaRPr lang="en-US" sz="5000" b="1" dirty="0"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494542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8229600" cy="5715000"/>
          </a:xfrm>
        </p:spPr>
        <p:txBody>
          <a:bodyPr>
            <a:noAutofit/>
          </a:bodyPr>
          <a:lstStyle/>
          <a:p>
            <a:pPr algn="l"/>
            <a:r>
              <a:rPr lang="en-US" altLang="zh-TW" sz="6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5</a:t>
            </a:r>
            <a:r>
              <a:rPr lang="zh-TW" altLang="en-US" sz="6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在我的眾子中因為耶和華賜給我許多兒子，他揀選了我的兒子所羅門，坐耶和華的國位，統治以色列。</a:t>
            </a:r>
            <a:endParaRPr lang="en-US" sz="6000" b="1" dirty="0"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253548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8229600" cy="5715000"/>
          </a:xfrm>
        </p:spPr>
        <p:txBody>
          <a:bodyPr>
            <a:noAutofit/>
          </a:bodyPr>
          <a:lstStyle/>
          <a:p>
            <a:pPr algn="l"/>
            <a:r>
              <a:rPr lang="zh-TW" altLang="en-US" sz="6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禮拜堂的目的是一群人因著信仰的關係聚集在一處讚美上帝、敬拜上帝、對上帝獻祭的處所。領受真理的教導的地方。</a:t>
            </a:r>
            <a:endParaRPr lang="en-US" sz="6000" b="1" dirty="0"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3599651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609600"/>
            <a:ext cx="7696200" cy="571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12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從水晶到</a:t>
            </a:r>
            <a:endParaRPr lang="en-US" altLang="zh-TW" sz="120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12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基督</a:t>
            </a:r>
          </a:p>
        </p:txBody>
      </p:sp>
    </p:spTree>
    <p:extLst>
      <p:ext uri="{BB962C8B-B14F-4D97-AF65-F5344CB8AC3E}">
        <p14:creationId xmlns:p14="http://schemas.microsoft.com/office/powerpoint/2010/main" val="466431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382000" cy="594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10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基督教信仰可有許多種表達方式。</a:t>
            </a:r>
          </a:p>
        </p:txBody>
      </p:sp>
    </p:spTree>
    <p:extLst>
      <p:ext uri="{BB962C8B-B14F-4D97-AF65-F5344CB8AC3E}">
        <p14:creationId xmlns:p14="http://schemas.microsoft.com/office/powerpoint/2010/main" val="105062938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58444399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4400" y="34636"/>
            <a:ext cx="10515599" cy="7010400"/>
          </a:xfrm>
        </p:spPr>
      </p:pic>
    </p:spTree>
    <p:extLst>
      <p:ext uri="{BB962C8B-B14F-4D97-AF65-F5344CB8AC3E}">
        <p14:creationId xmlns:p14="http://schemas.microsoft.com/office/powerpoint/2010/main" val="247537839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805" y="-177205"/>
            <a:ext cx="8995171" cy="5996781"/>
          </a:xfrm>
        </p:spPr>
      </p:pic>
    </p:spTree>
    <p:extLst>
      <p:ext uri="{BB962C8B-B14F-4D97-AF65-F5344CB8AC3E}">
        <p14:creationId xmlns:p14="http://schemas.microsoft.com/office/powerpoint/2010/main" val="398769607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6800" y="103981"/>
            <a:ext cx="12573000" cy="8382001"/>
          </a:xfrm>
        </p:spPr>
      </p:pic>
    </p:spTree>
    <p:extLst>
      <p:ext uri="{BB962C8B-B14F-4D97-AF65-F5344CB8AC3E}">
        <p14:creationId xmlns:p14="http://schemas.microsoft.com/office/powerpoint/2010/main" val="259947922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0600" y="0"/>
            <a:ext cx="13258800" cy="8839201"/>
          </a:xfrm>
        </p:spPr>
      </p:pic>
    </p:spTree>
    <p:extLst>
      <p:ext uri="{BB962C8B-B14F-4D97-AF65-F5344CB8AC3E}">
        <p14:creationId xmlns:p14="http://schemas.microsoft.com/office/powerpoint/2010/main" val="70650712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22772" y="0"/>
            <a:ext cx="10747772" cy="7165182"/>
          </a:xfrm>
        </p:spPr>
      </p:pic>
    </p:spTree>
    <p:extLst>
      <p:ext uri="{BB962C8B-B14F-4D97-AF65-F5344CB8AC3E}">
        <p14:creationId xmlns:p14="http://schemas.microsoft.com/office/powerpoint/2010/main" val="277051954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95400" y="-48418"/>
            <a:ext cx="11159726" cy="7439818"/>
          </a:xfrm>
        </p:spPr>
      </p:pic>
    </p:spTree>
    <p:extLst>
      <p:ext uri="{BB962C8B-B14F-4D97-AF65-F5344CB8AC3E}">
        <p14:creationId xmlns:p14="http://schemas.microsoft.com/office/powerpoint/2010/main" val="261671001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-152400"/>
            <a:ext cx="6705600" cy="7663543"/>
          </a:xfrm>
        </p:spPr>
      </p:pic>
    </p:spTree>
    <p:extLst>
      <p:ext uri="{BB962C8B-B14F-4D97-AF65-F5344CB8AC3E}">
        <p14:creationId xmlns:p14="http://schemas.microsoft.com/office/powerpoint/2010/main" val="16530433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0" y="228600"/>
            <a:ext cx="9601199" cy="6400800"/>
          </a:xfrm>
        </p:spPr>
      </p:pic>
    </p:spTree>
    <p:extLst>
      <p:ext uri="{BB962C8B-B14F-4D97-AF65-F5344CB8AC3E}">
        <p14:creationId xmlns:p14="http://schemas.microsoft.com/office/powerpoint/2010/main" val="190872593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9200" y="2382"/>
            <a:ext cx="10854926" cy="7236618"/>
          </a:xfrm>
        </p:spPr>
      </p:pic>
    </p:spTree>
    <p:extLst>
      <p:ext uri="{BB962C8B-B14F-4D97-AF65-F5344CB8AC3E}">
        <p14:creationId xmlns:p14="http://schemas.microsoft.com/office/powerpoint/2010/main" val="1265262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382000" cy="594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10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教會曆</a:t>
            </a:r>
            <a:r>
              <a:rPr lang="en-US" altLang="zh-TW" sz="10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9/14</a:t>
            </a:r>
          </a:p>
          <a:p>
            <a:pPr marL="0" indent="0">
              <a:buNone/>
            </a:pPr>
            <a:r>
              <a:rPr lang="zh-TW" altLang="en-US" sz="10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十字架日</a:t>
            </a:r>
          </a:p>
        </p:txBody>
      </p:sp>
    </p:spTree>
    <p:extLst>
      <p:ext uri="{BB962C8B-B14F-4D97-AF65-F5344CB8AC3E}">
        <p14:creationId xmlns:p14="http://schemas.microsoft.com/office/powerpoint/2010/main" val="214811744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9200" y="2382"/>
            <a:ext cx="10740626" cy="7160418"/>
          </a:xfrm>
        </p:spPr>
      </p:pic>
    </p:spTree>
    <p:extLst>
      <p:ext uri="{BB962C8B-B14F-4D97-AF65-F5344CB8AC3E}">
        <p14:creationId xmlns:p14="http://schemas.microsoft.com/office/powerpoint/2010/main" val="383431853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382000" cy="6172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想想！</a:t>
            </a:r>
            <a:endParaRPr lang="en-US" altLang="zh-TW" sz="8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您的教會，</a:t>
            </a:r>
            <a:endParaRPr lang="en-US" altLang="zh-TW" sz="8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如何藉著建築對社區說話？</a:t>
            </a:r>
          </a:p>
        </p:txBody>
      </p:sp>
    </p:spTree>
    <p:extLst>
      <p:ext uri="{BB962C8B-B14F-4D97-AF65-F5344CB8AC3E}">
        <p14:creationId xmlns:p14="http://schemas.microsoft.com/office/powerpoint/2010/main" val="130637656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382000" cy="6172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如何藉著一個簡單象徵對社區說話？</a:t>
            </a:r>
          </a:p>
        </p:txBody>
      </p:sp>
    </p:spTree>
    <p:extLst>
      <p:ext uri="{BB962C8B-B14F-4D97-AF65-F5344CB8AC3E}">
        <p14:creationId xmlns:p14="http://schemas.microsoft.com/office/powerpoint/2010/main" val="377345893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147A9-4EBD-484E-894F-5DCC0664E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B7770D-CB12-4665-B232-A9E246BF6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4330" y="-117036"/>
            <a:ext cx="5567081" cy="6975036"/>
          </a:xfrm>
        </p:spPr>
      </p:pic>
    </p:spTree>
    <p:extLst>
      <p:ext uri="{BB962C8B-B14F-4D97-AF65-F5344CB8AC3E}">
        <p14:creationId xmlns:p14="http://schemas.microsoft.com/office/powerpoint/2010/main" val="52400976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8834C-FA5C-486A-A4A8-C3C3D9646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369942-39AE-4797-8B87-1B48B1F54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2875" y="360181"/>
            <a:ext cx="7871014" cy="5903259"/>
          </a:xfrm>
        </p:spPr>
      </p:pic>
    </p:spTree>
    <p:extLst>
      <p:ext uri="{BB962C8B-B14F-4D97-AF65-F5344CB8AC3E}">
        <p14:creationId xmlns:p14="http://schemas.microsoft.com/office/powerpoint/2010/main" val="334443587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DF31A-7F0A-47B6-9D16-6F627D240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99632D-B74F-43F6-B082-B2B4CD5AEA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2556" y="539469"/>
            <a:ext cx="8444755" cy="6333565"/>
          </a:xfrm>
        </p:spPr>
      </p:pic>
    </p:spTree>
    <p:extLst>
      <p:ext uri="{BB962C8B-B14F-4D97-AF65-F5344CB8AC3E}">
        <p14:creationId xmlns:p14="http://schemas.microsoft.com/office/powerpoint/2010/main" val="161246982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0695B-BE96-4C9D-8A73-044E881E7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E5DA0E-9962-42FC-92F1-B5EFC33E1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9975" y="398277"/>
            <a:ext cx="8355111" cy="6266332"/>
          </a:xfrm>
        </p:spPr>
      </p:pic>
    </p:spTree>
    <p:extLst>
      <p:ext uri="{BB962C8B-B14F-4D97-AF65-F5344CB8AC3E}">
        <p14:creationId xmlns:p14="http://schemas.microsoft.com/office/powerpoint/2010/main" val="90772695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450B0-CE1C-45A4-8995-EE1F9922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11749F-C8DC-472A-9D76-23A26E7541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388" y="-92390"/>
            <a:ext cx="4633593" cy="6950390"/>
          </a:xfrm>
        </p:spPr>
      </p:pic>
    </p:spTree>
    <p:extLst>
      <p:ext uri="{BB962C8B-B14F-4D97-AF65-F5344CB8AC3E}">
        <p14:creationId xmlns:p14="http://schemas.microsoft.com/office/powerpoint/2010/main" val="360249449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CBF27-2471-44FC-805D-DC9CF2C54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02F271-4646-4B8D-A981-C7A36676D1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143" y="-31555"/>
            <a:ext cx="4719858" cy="7079787"/>
          </a:xfrm>
        </p:spPr>
      </p:pic>
    </p:spTree>
    <p:extLst>
      <p:ext uri="{BB962C8B-B14F-4D97-AF65-F5344CB8AC3E}">
        <p14:creationId xmlns:p14="http://schemas.microsoft.com/office/powerpoint/2010/main" val="344324405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5A9FB-1112-40FD-BD51-41FF47A3C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6B18DF-B323-4EE1-9A06-5563C52A2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72" y="147544"/>
            <a:ext cx="8515350" cy="6792007"/>
          </a:xfrm>
        </p:spPr>
      </p:pic>
    </p:spTree>
    <p:extLst>
      <p:ext uri="{BB962C8B-B14F-4D97-AF65-F5344CB8AC3E}">
        <p14:creationId xmlns:p14="http://schemas.microsoft.com/office/powerpoint/2010/main" val="2283424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A059B-8ECE-4519-ADD7-E134450CF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2BB894-A442-46FB-A6D7-B25248184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1870" y="365126"/>
            <a:ext cx="4383742" cy="6202996"/>
          </a:xfrm>
        </p:spPr>
      </p:pic>
    </p:spTree>
    <p:extLst>
      <p:ext uri="{BB962C8B-B14F-4D97-AF65-F5344CB8AC3E}">
        <p14:creationId xmlns:p14="http://schemas.microsoft.com/office/powerpoint/2010/main" val="58253406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54E26-4774-4C4A-871B-0A4FB31F7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8C21A6-C536-4728-BEC9-9384FEAF0B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751" y="-57058"/>
            <a:ext cx="5322498" cy="6915058"/>
          </a:xfrm>
        </p:spPr>
      </p:pic>
    </p:spTree>
    <p:extLst>
      <p:ext uri="{BB962C8B-B14F-4D97-AF65-F5344CB8AC3E}">
        <p14:creationId xmlns:p14="http://schemas.microsoft.com/office/powerpoint/2010/main" val="120914104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9DDE0-FF9A-441B-B974-78214CFAF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4D0578-FF49-45CC-B920-2CCA2CE95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864" y="75991"/>
            <a:ext cx="5581291" cy="7035100"/>
          </a:xfrm>
        </p:spPr>
      </p:pic>
    </p:spTree>
    <p:extLst>
      <p:ext uri="{BB962C8B-B14F-4D97-AF65-F5344CB8AC3E}">
        <p14:creationId xmlns:p14="http://schemas.microsoft.com/office/powerpoint/2010/main" val="398168912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3EE67-9077-4763-9CF4-65534F1CF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BD2744-FCA7-4261-8615-E5E53BCB2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26" t="20779" r="-12426" b="-20779"/>
          <a:stretch/>
        </p:blipFill>
        <p:spPr>
          <a:xfrm rot="10800000">
            <a:off x="-5308847" y="-3781617"/>
            <a:ext cx="15813392" cy="11086655"/>
          </a:xfrm>
        </p:spPr>
      </p:pic>
    </p:spTree>
    <p:extLst>
      <p:ext uri="{BB962C8B-B14F-4D97-AF65-F5344CB8AC3E}">
        <p14:creationId xmlns:p14="http://schemas.microsoft.com/office/powerpoint/2010/main" val="59946286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3EE67-9077-4763-9CF4-65534F1CF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3AB4599-0936-443A-ADA1-7058A522B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213" t="46004" r="47472" b="29215"/>
          <a:stretch/>
        </p:blipFill>
        <p:spPr>
          <a:xfrm rot="10800000">
            <a:off x="1838913" y="-65907"/>
            <a:ext cx="5821344" cy="7064743"/>
          </a:xfrm>
        </p:spPr>
      </p:pic>
    </p:spTree>
    <p:extLst>
      <p:ext uri="{BB962C8B-B14F-4D97-AF65-F5344CB8AC3E}">
        <p14:creationId xmlns:p14="http://schemas.microsoft.com/office/powerpoint/2010/main" val="382249175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8229600" cy="5715000"/>
          </a:xfrm>
        </p:spPr>
        <p:txBody>
          <a:bodyPr>
            <a:noAutofit/>
          </a:bodyPr>
          <a:lstStyle/>
          <a:p>
            <a:pPr algn="l"/>
            <a:r>
              <a:rPr lang="zh-TW" altLang="en-US" sz="6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禮拜堂的目的是一群人因著信仰的關係聚集在一處讚美上帝、敬拜上帝、對上帝獻祭的處所。領受真理的教導的地方。</a:t>
            </a:r>
            <a:endParaRPr lang="en-US" sz="6000" b="1" dirty="0"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446914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8229600" cy="5715000"/>
          </a:xfrm>
        </p:spPr>
        <p:txBody>
          <a:bodyPr>
            <a:noAutofit/>
          </a:bodyPr>
          <a:lstStyle/>
          <a:p>
            <a:pPr algn="l"/>
            <a:r>
              <a:rPr lang="zh-TW" altLang="en-US" sz="6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並且領受使命，成為有呼召的人，出去傳福音、帶領人進入聖殿成為基督徒</a:t>
            </a:r>
            <a:r>
              <a:rPr lang="en-US" altLang="zh-TW" sz="6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……</a:t>
            </a:r>
            <a:endParaRPr lang="en-US" sz="6000" b="1" dirty="0"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6152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F55FD-C505-4DF3-8FAD-92F91F558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8436DD-2A0B-4CB7-BD91-79183A667C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783" y="-1"/>
            <a:ext cx="7017623" cy="7503459"/>
          </a:xfrm>
        </p:spPr>
      </p:pic>
    </p:spTree>
    <p:extLst>
      <p:ext uri="{BB962C8B-B14F-4D97-AF65-F5344CB8AC3E}">
        <p14:creationId xmlns:p14="http://schemas.microsoft.com/office/powerpoint/2010/main" val="758615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195BF-CFB6-4B12-B53E-8D0F313AB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BF741A-47D1-44E0-8541-49A6EC9F0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4295" y="52555"/>
            <a:ext cx="4182034" cy="6638149"/>
          </a:xfrm>
        </p:spPr>
      </p:pic>
    </p:spTree>
    <p:extLst>
      <p:ext uri="{BB962C8B-B14F-4D97-AF65-F5344CB8AC3E}">
        <p14:creationId xmlns:p14="http://schemas.microsoft.com/office/powerpoint/2010/main" val="2697865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30933-726C-445C-A87A-77B419F98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778F2F-2A42-49AB-A4B7-D26C276C23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466730" cy="7107910"/>
          </a:xfrm>
        </p:spPr>
      </p:pic>
    </p:spTree>
    <p:extLst>
      <p:ext uri="{BB962C8B-B14F-4D97-AF65-F5344CB8AC3E}">
        <p14:creationId xmlns:p14="http://schemas.microsoft.com/office/powerpoint/2010/main" val="3723410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DE72E-28E9-4C39-8590-52DD3E0C7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8DAC3B-5137-4ED8-8470-39D09813C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3612" y="-8583"/>
            <a:ext cx="4518212" cy="6866583"/>
          </a:xfrm>
        </p:spPr>
      </p:pic>
    </p:spTree>
    <p:extLst>
      <p:ext uri="{BB962C8B-B14F-4D97-AF65-F5344CB8AC3E}">
        <p14:creationId xmlns:p14="http://schemas.microsoft.com/office/powerpoint/2010/main" val="3366207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32168-1DBF-471B-AEA5-3879351B3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04A644-DA1E-4D1B-88EA-6F2B1DEB15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3035" y="0"/>
            <a:ext cx="10145694" cy="6741977"/>
          </a:xfrm>
        </p:spPr>
      </p:pic>
    </p:spTree>
    <p:extLst>
      <p:ext uri="{BB962C8B-B14F-4D97-AF65-F5344CB8AC3E}">
        <p14:creationId xmlns:p14="http://schemas.microsoft.com/office/powerpoint/2010/main" val="341019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D66ED-7216-4EEA-A3B6-9BD5DFC9A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8E5A90-8A5C-49B6-A457-124D15731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3697" y="201706"/>
            <a:ext cx="10065615" cy="6656294"/>
          </a:xfrm>
        </p:spPr>
      </p:pic>
    </p:spTree>
    <p:extLst>
      <p:ext uri="{BB962C8B-B14F-4D97-AF65-F5344CB8AC3E}">
        <p14:creationId xmlns:p14="http://schemas.microsoft.com/office/powerpoint/2010/main" val="3810318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382000" cy="5943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zh-TW" altLang="en-US" sz="10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商標</a:t>
            </a:r>
            <a:r>
              <a:rPr lang="en-US" altLang="zh-TW" sz="10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Logo</a:t>
            </a:r>
          </a:p>
          <a:p>
            <a:pPr marL="0" indent="0">
              <a:buNone/>
            </a:pPr>
            <a:r>
              <a:rPr lang="zh-TW" altLang="en-US" sz="10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以簡單的符號傳達，作為企業的</a:t>
            </a:r>
            <a:endParaRPr lang="en-US" altLang="zh-TW" sz="10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zh-TW" altLang="en-US" sz="10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象徵、代號！</a:t>
            </a:r>
          </a:p>
        </p:txBody>
      </p:sp>
    </p:spTree>
    <p:extLst>
      <p:ext uri="{BB962C8B-B14F-4D97-AF65-F5344CB8AC3E}">
        <p14:creationId xmlns:p14="http://schemas.microsoft.com/office/powerpoint/2010/main" val="4020822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86ACA-7D29-44B1-B5D4-D592121FF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46B54A-CC7A-4599-9AF1-F98D48412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742" y="161902"/>
            <a:ext cx="4235822" cy="6365306"/>
          </a:xfrm>
        </p:spPr>
      </p:pic>
    </p:spTree>
    <p:extLst>
      <p:ext uri="{BB962C8B-B14F-4D97-AF65-F5344CB8AC3E}">
        <p14:creationId xmlns:p14="http://schemas.microsoft.com/office/powerpoint/2010/main" val="2872902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AC26-204B-4F98-B81A-DEBE2F5FD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DF27655-7009-4AA4-9808-9093DE4C3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5604" y="578223"/>
            <a:ext cx="9989604" cy="5211243"/>
          </a:xfrm>
        </p:spPr>
      </p:pic>
    </p:spTree>
    <p:extLst>
      <p:ext uri="{BB962C8B-B14F-4D97-AF65-F5344CB8AC3E}">
        <p14:creationId xmlns:p14="http://schemas.microsoft.com/office/powerpoint/2010/main" val="3622846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1D40A-D52A-45C5-8918-BD336B795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014164-2BB4-4374-9A9B-03D319ECD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6" y="0"/>
            <a:ext cx="9076874" cy="7421187"/>
          </a:xfrm>
        </p:spPr>
      </p:pic>
    </p:spTree>
    <p:extLst>
      <p:ext uri="{BB962C8B-B14F-4D97-AF65-F5344CB8AC3E}">
        <p14:creationId xmlns:p14="http://schemas.microsoft.com/office/powerpoint/2010/main" val="2467181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83D09-0BB4-4818-B7C5-9F967DC6D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87DFB6-4D93-49F7-87DA-B43C05534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225" y="1690689"/>
            <a:ext cx="2741000" cy="4351338"/>
          </a:xfrm>
        </p:spPr>
      </p:pic>
    </p:spTree>
    <p:extLst>
      <p:ext uri="{BB962C8B-B14F-4D97-AF65-F5344CB8AC3E}">
        <p14:creationId xmlns:p14="http://schemas.microsoft.com/office/powerpoint/2010/main" val="1136172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83D09-0BB4-4818-B7C5-9F967DC6D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87DFB6-4D93-49F7-87DA-B43C05534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225" y="1690689"/>
            <a:ext cx="2741000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1B9CBF-A6AA-4D07-825C-36F3C74DB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300" y="1690689"/>
            <a:ext cx="24130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20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9FA06-8754-4B12-A2CD-F1A6FBF4D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21AF70-FB4B-4641-8DDD-885B2EDB6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1212"/>
            <a:ext cx="9144000" cy="6863788"/>
          </a:xfrm>
        </p:spPr>
      </p:pic>
    </p:spTree>
    <p:extLst>
      <p:ext uri="{BB962C8B-B14F-4D97-AF65-F5344CB8AC3E}">
        <p14:creationId xmlns:p14="http://schemas.microsoft.com/office/powerpoint/2010/main" val="3967806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737E8-3364-4099-8648-AC50CE425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10000" dirty="0"/>
              <a:t>INRI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3F8098-6A73-4575-B921-D1121F7C8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86219"/>
            <a:ext cx="9256106" cy="4771781"/>
          </a:xfrm>
        </p:spPr>
      </p:pic>
    </p:spTree>
    <p:extLst>
      <p:ext uri="{BB962C8B-B14F-4D97-AF65-F5344CB8AC3E}">
        <p14:creationId xmlns:p14="http://schemas.microsoft.com/office/powerpoint/2010/main" val="335348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36FCB-0F82-43F4-8D1D-84F7D6F09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3818A4-6D03-4F62-A8BA-7B2F2EF050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35" y="0"/>
            <a:ext cx="6979024" cy="6979024"/>
          </a:xfrm>
        </p:spPr>
      </p:pic>
    </p:spTree>
    <p:extLst>
      <p:ext uri="{BB962C8B-B14F-4D97-AF65-F5344CB8AC3E}">
        <p14:creationId xmlns:p14="http://schemas.microsoft.com/office/powerpoint/2010/main" val="827237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F1704-9623-478E-9EEC-0A9F6ED50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1A10A4-1F04-4E1E-962A-62079FC4C1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6630" y="733459"/>
            <a:ext cx="6999476" cy="5249606"/>
          </a:xfrm>
        </p:spPr>
      </p:pic>
    </p:spTree>
    <p:extLst>
      <p:ext uri="{BB962C8B-B14F-4D97-AF65-F5344CB8AC3E}">
        <p14:creationId xmlns:p14="http://schemas.microsoft.com/office/powerpoint/2010/main" val="2733988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6FCB1-7752-42A1-94A1-379AEC1DA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E240CD-EB68-46F8-9AAD-408B2285CD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024" y="365126"/>
            <a:ext cx="8235951" cy="6176963"/>
          </a:xfrm>
        </p:spPr>
      </p:pic>
    </p:spTree>
    <p:extLst>
      <p:ext uri="{BB962C8B-B14F-4D97-AF65-F5344CB8AC3E}">
        <p14:creationId xmlns:p14="http://schemas.microsoft.com/office/powerpoint/2010/main" val="2258596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58594-D457-4EB1-A32D-0AEC3B8A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2EAD44-A83C-4E21-BBCA-391C01B5B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8399" y="1027907"/>
            <a:ext cx="9402399" cy="5288850"/>
          </a:xfrm>
        </p:spPr>
      </p:pic>
    </p:spTree>
    <p:extLst>
      <p:ext uri="{BB962C8B-B14F-4D97-AF65-F5344CB8AC3E}">
        <p14:creationId xmlns:p14="http://schemas.microsoft.com/office/powerpoint/2010/main" val="1528959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AA5C-BECB-4E72-A269-561B0AD2B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DFDF33-BA97-436C-AE22-044099586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2255" y="814679"/>
            <a:ext cx="6906653" cy="5179988"/>
          </a:xfrm>
        </p:spPr>
      </p:pic>
    </p:spTree>
    <p:extLst>
      <p:ext uri="{BB962C8B-B14F-4D97-AF65-F5344CB8AC3E}">
        <p14:creationId xmlns:p14="http://schemas.microsoft.com/office/powerpoint/2010/main" val="3265844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382000" cy="5943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altLang="zh-TW" sz="10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zh-TW" altLang="en-US" sz="10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十字架的意義</a:t>
            </a:r>
            <a:endParaRPr lang="en-US" altLang="zh-TW" sz="10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zh-TW" altLang="en-US" sz="8000" b="1" i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163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14079-46FA-4C74-97AE-D376DEC5F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1167BF-2580-4310-ABA5-13B7259B23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5659" y="365126"/>
            <a:ext cx="9276114" cy="6184076"/>
          </a:xfrm>
        </p:spPr>
      </p:pic>
    </p:spTree>
    <p:extLst>
      <p:ext uri="{BB962C8B-B14F-4D97-AF65-F5344CB8AC3E}">
        <p14:creationId xmlns:p14="http://schemas.microsoft.com/office/powerpoint/2010/main" val="3338995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93728-542F-4A1D-8708-A17D1B50F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955AE-C24E-4D77-AB95-AD63ABF49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F8B591-CEDA-487D-A6A8-3B6858B515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43" t="7207" r="730" b="4337"/>
          <a:stretch/>
        </p:blipFill>
        <p:spPr>
          <a:xfrm>
            <a:off x="-224287" y="828994"/>
            <a:ext cx="10041147" cy="5287992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D67F2F3F-61D8-43EC-9AE8-6B66F5381372}"/>
              </a:ext>
            </a:extLst>
          </p:cNvPr>
          <p:cNvSpPr/>
          <p:nvPr/>
        </p:nvSpPr>
        <p:spPr>
          <a:xfrm rot="690099">
            <a:off x="5677259" y="4399471"/>
            <a:ext cx="2096219" cy="1052423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bg1"/>
                </a:solidFill>
              </a:rPr>
              <a:t>彰化到鹿港</a:t>
            </a:r>
            <a:endParaRPr lang="en-US" altLang="zh-TW" b="1" dirty="0">
              <a:solidFill>
                <a:schemeClr val="bg1"/>
              </a:solidFill>
            </a:endParaRPr>
          </a:p>
        </p:txBody>
      </p:sp>
      <p:sp>
        <p:nvSpPr>
          <p:cNvPr id="7" name="Arrow: Bent 6">
            <a:extLst>
              <a:ext uri="{FF2B5EF4-FFF2-40B4-BE49-F238E27FC236}">
                <a16:creationId xmlns:a16="http://schemas.microsoft.com/office/drawing/2014/main" id="{393EE8B5-A0DC-4F78-A080-D85759C70621}"/>
              </a:ext>
            </a:extLst>
          </p:cNvPr>
          <p:cNvSpPr/>
          <p:nvPr/>
        </p:nvSpPr>
        <p:spPr>
          <a:xfrm rot="15423703">
            <a:off x="1036041" y="2942919"/>
            <a:ext cx="1356001" cy="561255"/>
          </a:xfrm>
          <a:prstGeom prst="bentArrow">
            <a:avLst>
              <a:gd name="adj1" fmla="val 31389"/>
              <a:gd name="adj2" fmla="val 33610"/>
              <a:gd name="adj3" fmla="val 25000"/>
              <a:gd name="adj4" fmla="val 6769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9F2D3B32-7C5A-458E-B18F-E34CAF448AB8}"/>
              </a:ext>
            </a:extLst>
          </p:cNvPr>
          <p:cNvSpPr/>
          <p:nvPr/>
        </p:nvSpPr>
        <p:spPr>
          <a:xfrm rot="17649773">
            <a:off x="786450" y="2955188"/>
            <a:ext cx="266309" cy="103560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3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BEC9F-5C2A-4C94-832C-F04F3E024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D60EC8-C4BE-43C2-B51A-94CBD853F5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264" y="471878"/>
            <a:ext cx="9230264" cy="6153509"/>
          </a:xfrm>
        </p:spPr>
      </p:pic>
    </p:spTree>
    <p:extLst>
      <p:ext uri="{BB962C8B-B14F-4D97-AF65-F5344CB8AC3E}">
        <p14:creationId xmlns:p14="http://schemas.microsoft.com/office/powerpoint/2010/main" val="3706820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B2962-FF8A-4F97-B40D-32AE309B9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AD1866-5B0D-4277-8BDB-369432547C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50" y="776378"/>
            <a:ext cx="9055550" cy="5644626"/>
          </a:xfrm>
        </p:spPr>
      </p:pic>
    </p:spTree>
    <p:extLst>
      <p:ext uri="{BB962C8B-B14F-4D97-AF65-F5344CB8AC3E}">
        <p14:creationId xmlns:p14="http://schemas.microsoft.com/office/powerpoint/2010/main" val="13410470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27254-EA7D-4C3E-B364-87625FA33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9B7B0B-A35E-460A-80DB-0645A51A4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26" y="1027907"/>
            <a:ext cx="8974348" cy="4305612"/>
          </a:xfrm>
        </p:spPr>
      </p:pic>
    </p:spTree>
    <p:extLst>
      <p:ext uri="{BB962C8B-B14F-4D97-AF65-F5344CB8AC3E}">
        <p14:creationId xmlns:p14="http://schemas.microsoft.com/office/powerpoint/2010/main" val="4208702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78377-E0E1-448A-9E04-BDA5D69D3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54576C-5E35-40F2-974D-0EA7A0B84C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783" y="-355115"/>
            <a:ext cx="7401464" cy="7460676"/>
          </a:xfrm>
        </p:spPr>
      </p:pic>
    </p:spTree>
    <p:extLst>
      <p:ext uri="{BB962C8B-B14F-4D97-AF65-F5344CB8AC3E}">
        <p14:creationId xmlns:p14="http://schemas.microsoft.com/office/powerpoint/2010/main" val="29875114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382000" cy="5943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altLang="zh-TW" sz="10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zh-TW" altLang="en-US" sz="10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水晶教堂</a:t>
            </a:r>
            <a:endParaRPr lang="en-US" altLang="zh-TW" sz="10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zh-TW" sz="80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Crystal Cathedral</a:t>
            </a:r>
            <a:endParaRPr lang="zh-TW" altLang="en-US" sz="8000" b="1" i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6472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09600"/>
            <a:ext cx="8458200" cy="6019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8000" dirty="0">
                <a:latin typeface="Times New Roman" panose="02020603050405020304" pitchFamily="18" charset="0"/>
                <a:ea typeface="DFBiaoKaiShu-B5" panose="03000509000000000000" pitchFamily="65" charset="-120"/>
                <a:cs typeface="Times New Roman" panose="02020603050405020304" pitchFamily="18" charset="0"/>
              </a:rPr>
              <a:t>Why Chrystal?</a:t>
            </a:r>
            <a:endParaRPr lang="zh-TW" altLang="en-US" sz="8000" dirty="0">
              <a:latin typeface="Times New Roman" panose="02020603050405020304" pitchFamily="18" charset="0"/>
              <a:ea typeface="DFBiaoKaiShu-B5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120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5A1E8-ED0D-4236-ACEE-8D1189E23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5813A8-246A-49FE-B403-7F6899A63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25" y="753034"/>
            <a:ext cx="8129949" cy="5410481"/>
          </a:xfrm>
        </p:spPr>
      </p:pic>
    </p:spTree>
    <p:extLst>
      <p:ext uri="{BB962C8B-B14F-4D97-AF65-F5344CB8AC3E}">
        <p14:creationId xmlns:p14="http://schemas.microsoft.com/office/powerpoint/2010/main" val="35143547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382000" cy="594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10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水晶教堂給您的印象是什麼</a:t>
            </a:r>
            <a:endParaRPr lang="en-US" altLang="zh-TW" sz="10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10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3718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382000" cy="594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10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水晶？教堂？</a:t>
            </a:r>
            <a:endParaRPr lang="en-US" altLang="zh-TW" sz="10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10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教會？</a:t>
            </a:r>
            <a:endParaRPr lang="en-US" altLang="zh-TW" sz="10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4557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382000" cy="594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10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水晶教堂</a:t>
            </a:r>
            <a:endParaRPr lang="en-US" altLang="zh-TW" sz="10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10000" dirty="0">
                <a:solidFill>
                  <a:srgbClr val="FF0000"/>
                </a:solidFill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水晶</a:t>
            </a:r>
            <a:r>
              <a:rPr lang="zh-TW" altLang="en-US" sz="10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之名會讓你全心全意愛上帝嗎？</a:t>
            </a:r>
            <a:endParaRPr lang="zh-TW" altLang="en-US" sz="100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1614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382000" cy="5943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altLang="zh-TW" sz="10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zh-TW" altLang="en-US" sz="10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水晶教堂</a:t>
            </a:r>
            <a:endParaRPr lang="en-US" altLang="zh-TW" sz="10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zh-TW" sz="80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Crystal </a:t>
            </a:r>
            <a:r>
              <a:rPr lang="en-US" altLang="zh-TW" sz="8000" b="1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Cathedral</a:t>
            </a:r>
            <a:endParaRPr lang="zh-TW" altLang="en-US" sz="8000" b="1" i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4702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zh-TW" altLang="en-US" sz="70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根據早期大公教會禮拜堂的區分，共分為四個等級：</a:t>
            </a:r>
            <a:endParaRPr lang="en-US" sz="7000" dirty="0"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78603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zh-TW" altLang="en-US" sz="70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小堂／禮拜堂（</a:t>
            </a:r>
            <a:r>
              <a:rPr lang="en-US" altLang="zh-TW" sz="70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Chapel</a:t>
            </a:r>
            <a:r>
              <a:rPr lang="zh-TW" altLang="en-US" sz="70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）：有駐堂神父</a:t>
            </a:r>
            <a:r>
              <a:rPr lang="en-US" altLang="zh-TW" sz="70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/</a:t>
            </a:r>
            <a:r>
              <a:rPr lang="zh-TW" altLang="en-US" sz="70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主理聖品一位。</a:t>
            </a:r>
            <a:br>
              <a:rPr lang="zh-TW" altLang="en-US" sz="7000" dirty="0">
                <a:latin typeface="華康古印體" panose="03010509000000000000" pitchFamily="65" charset="-120"/>
                <a:ea typeface="華康古印體" panose="03010509000000000000" pitchFamily="65" charset="-120"/>
              </a:rPr>
            </a:br>
            <a:endParaRPr lang="en-US" sz="7000" dirty="0"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4614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1924050"/>
          </a:xfrm>
        </p:spPr>
        <p:txBody>
          <a:bodyPr>
            <a:noAutofit/>
          </a:bodyPr>
          <a:lstStyle/>
          <a:p>
            <a:pPr algn="l"/>
            <a:br>
              <a:rPr lang="zh-TW" altLang="en-US" sz="6000" dirty="0">
                <a:latin typeface="華康古印體" panose="03010509000000000000" pitchFamily="65" charset="-120"/>
                <a:ea typeface="華康古印體" panose="03010509000000000000" pitchFamily="65" charset="-120"/>
              </a:rPr>
            </a:br>
            <a:r>
              <a:rPr lang="zh-TW" altLang="en-US" sz="60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聖堂</a:t>
            </a:r>
            <a:r>
              <a:rPr lang="en-US" altLang="zh-TW" sz="60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/</a:t>
            </a:r>
            <a:r>
              <a:rPr lang="zh-TW" altLang="en-US" sz="60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禮拜堂（</a:t>
            </a:r>
            <a:r>
              <a:rPr lang="en-US" altLang="zh-TW" sz="60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Church</a:t>
            </a:r>
            <a:r>
              <a:rPr lang="zh-TW" altLang="en-US" sz="60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）：通常為傳道區</a:t>
            </a:r>
            <a:r>
              <a:rPr lang="en-US" altLang="zh-TW" sz="60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/</a:t>
            </a:r>
            <a:r>
              <a:rPr lang="zh-TW" altLang="en-US" sz="60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牧區所在，有主任司鐸</a:t>
            </a:r>
            <a:r>
              <a:rPr lang="en-US" altLang="zh-TW" sz="60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/</a:t>
            </a:r>
            <a:r>
              <a:rPr lang="zh-TW" altLang="en-US" sz="60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主任牧師，教友</a:t>
            </a:r>
            <a:r>
              <a:rPr lang="en-US" altLang="zh-TW" sz="60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/</a:t>
            </a:r>
            <a:r>
              <a:rPr lang="zh-TW" altLang="en-US" sz="60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會友多的教堂甚至有執事</a:t>
            </a:r>
            <a:r>
              <a:rPr lang="en-US" altLang="zh-TW" sz="60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/</a:t>
            </a:r>
            <a:r>
              <a:rPr lang="zh-TW" altLang="en-US" sz="60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助理聖品。</a:t>
            </a:r>
            <a:endParaRPr lang="en-US" sz="6000" dirty="0"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6642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zh-TW" altLang="en-US" sz="70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座堂（</a:t>
            </a:r>
            <a:r>
              <a:rPr lang="en-US" altLang="zh-TW" sz="70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Cathedral</a:t>
            </a:r>
            <a:r>
              <a:rPr lang="zh-TW" altLang="en-US" sz="70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）：教區主教駐在地。</a:t>
            </a:r>
            <a:endParaRPr lang="en-US" sz="7000" dirty="0"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615975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57200" y="2130425"/>
            <a:ext cx="8305800" cy="1470025"/>
          </a:xfrm>
        </p:spPr>
        <p:txBody>
          <a:bodyPr>
            <a:noAutofit/>
          </a:bodyPr>
          <a:lstStyle/>
          <a:p>
            <a:pPr algn="l"/>
            <a:br>
              <a:rPr lang="zh-TW" altLang="en-US" sz="6000" dirty="0">
                <a:latin typeface="華康古印體" panose="03010509000000000000" pitchFamily="65" charset="-120"/>
                <a:ea typeface="華康古印體" panose="03010509000000000000" pitchFamily="65" charset="-120"/>
              </a:rPr>
            </a:br>
            <a:r>
              <a:rPr lang="zh-TW" altLang="en-US" sz="60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宗座聖殿／大殿（</a:t>
            </a:r>
            <a:r>
              <a:rPr lang="en-US" altLang="zh-TW" sz="60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Basilica</a:t>
            </a:r>
            <a:r>
              <a:rPr lang="zh-TW" altLang="en-US" sz="60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）：又稱聖殿，通常為總主教</a:t>
            </a:r>
            <a:r>
              <a:rPr lang="en-US" altLang="zh-TW" sz="60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/</a:t>
            </a:r>
            <a:r>
              <a:rPr lang="zh-TW" altLang="en-US" sz="60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大主教所在、或為有特殊宗教事蹟發生的地點，例如露德、花地瑪。僅天主教會設此等級。</a:t>
            </a:r>
            <a:endParaRPr lang="en-US" sz="6000" dirty="0"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308962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8229600" cy="5715000"/>
          </a:xfrm>
        </p:spPr>
        <p:txBody>
          <a:bodyPr>
            <a:normAutofit/>
          </a:bodyPr>
          <a:lstStyle/>
          <a:p>
            <a:r>
              <a:rPr lang="zh-TW" altLang="en-US" sz="8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教堂不是教會，</a:t>
            </a:r>
            <a:br>
              <a:rPr lang="en-US" altLang="zh-TW" sz="8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</a:br>
            <a:r>
              <a:rPr lang="zh-TW" altLang="en-US" sz="8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教會</a:t>
            </a:r>
            <a:r>
              <a:rPr lang="el-GR" altLang="zh-TW" sz="8000" b="1" dirty="0">
                <a:latin typeface="Times New Roman" panose="02020603050405020304" pitchFamily="18" charset="0"/>
                <a:ea typeface="華康古印體" panose="03010509000000000000" pitchFamily="65" charset="-120"/>
                <a:cs typeface="Times New Roman" panose="02020603050405020304" pitchFamily="18" charset="0"/>
              </a:rPr>
              <a:t>ἐκκλησίαν</a:t>
            </a:r>
            <a:br>
              <a:rPr lang="en-US" altLang="zh-TW" sz="8000" b="1" dirty="0">
                <a:latin typeface="Times New Roman" panose="02020603050405020304" pitchFamily="18" charset="0"/>
                <a:ea typeface="華康古印體" panose="03010509000000000000" pitchFamily="65" charset="-120"/>
                <a:cs typeface="Times New Roman" panose="02020603050405020304" pitchFamily="18" charset="0"/>
              </a:rPr>
            </a:br>
            <a:r>
              <a:rPr lang="en-US" altLang="zh-TW" sz="5600" b="1" dirty="0">
                <a:latin typeface="Times New Roman" panose="02020603050405020304" pitchFamily="18" charset="0"/>
                <a:ea typeface="華康古印體" panose="03010509000000000000" pitchFamily="65" charset="-120"/>
                <a:cs typeface="Times New Roman" panose="02020603050405020304" pitchFamily="18" charset="0"/>
              </a:rPr>
              <a:t>an assembly, congregation, church; the Church, the whole body of Christian believers.</a:t>
            </a:r>
            <a:endParaRPr lang="en-US" sz="5600" b="1" dirty="0">
              <a:latin typeface="Times New Roman" panose="02020603050405020304" pitchFamily="18" charset="0"/>
              <a:ea typeface="華康古印體" panose="0301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276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FC87C-5EBD-435C-BC37-DE30E060F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980376-BFE0-4DB0-95EB-1574AA1EE3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977" y="155435"/>
            <a:ext cx="6535270" cy="6535270"/>
          </a:xfrm>
        </p:spPr>
      </p:pic>
    </p:spTree>
    <p:extLst>
      <p:ext uri="{BB962C8B-B14F-4D97-AF65-F5344CB8AC3E}">
        <p14:creationId xmlns:p14="http://schemas.microsoft.com/office/powerpoint/2010/main" val="33653301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AD02B-B4BF-44C4-8C0E-32D969DA1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688E3B-B211-4229-8CA0-62A42F254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1673" y="309274"/>
            <a:ext cx="9448800" cy="6299201"/>
          </a:xfrm>
        </p:spPr>
      </p:pic>
    </p:spTree>
    <p:extLst>
      <p:ext uri="{BB962C8B-B14F-4D97-AF65-F5344CB8AC3E}">
        <p14:creationId xmlns:p14="http://schemas.microsoft.com/office/powerpoint/2010/main" val="16146344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382000" cy="59436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原設計</a:t>
            </a: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3000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座位，後來減少為</a:t>
            </a: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2736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個座位</a:t>
            </a:r>
            <a:endParaRPr lang="en-US" altLang="zh-TW" sz="8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400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尺</a:t>
            </a: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X200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尺</a:t>
            </a: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X120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尺</a:t>
            </a:r>
            <a:endParaRPr lang="en-US" altLang="zh-TW" sz="8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32000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平方呎</a:t>
            </a: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(899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坪</a:t>
            </a: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456336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31DBB-9FDD-4EDD-8330-343C7E69D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D84018-BB02-4E42-BE17-59419ED26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36600" y="635000"/>
            <a:ext cx="7518401" cy="5638801"/>
          </a:xfrm>
        </p:spPr>
      </p:pic>
    </p:spTree>
    <p:extLst>
      <p:ext uri="{BB962C8B-B14F-4D97-AF65-F5344CB8AC3E}">
        <p14:creationId xmlns:p14="http://schemas.microsoft.com/office/powerpoint/2010/main" val="8119699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21A3F-EE4B-4042-96D8-42E02E6A2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6A3EE8-20CD-4FC7-A053-3781DEB07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0439402" y="-5410198"/>
            <a:ext cx="26974801" cy="17983197"/>
          </a:xfrm>
        </p:spPr>
      </p:pic>
    </p:spTree>
    <p:extLst>
      <p:ext uri="{BB962C8B-B14F-4D97-AF65-F5344CB8AC3E}">
        <p14:creationId xmlns:p14="http://schemas.microsoft.com/office/powerpoint/2010/main" val="20314506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382000" cy="5943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原設計</a:t>
            </a: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3000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座位，後來減少為</a:t>
            </a: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2736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個座位</a:t>
            </a:r>
            <a:endParaRPr lang="en-US" altLang="zh-TW" sz="8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400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尺</a:t>
            </a: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X200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尺</a:t>
            </a: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X120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尺</a:t>
            </a:r>
            <a:endParaRPr lang="en-US" altLang="zh-TW" sz="8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32000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平方呎</a:t>
            </a:r>
            <a:endParaRPr lang="en-US" altLang="zh-TW" sz="8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佔地</a:t>
            </a: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34 Acres</a:t>
            </a:r>
          </a:p>
        </p:txBody>
      </p:sp>
    </p:spTree>
    <p:extLst>
      <p:ext uri="{BB962C8B-B14F-4D97-AF65-F5344CB8AC3E}">
        <p14:creationId xmlns:p14="http://schemas.microsoft.com/office/powerpoint/2010/main" val="4023301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21A3F-EE4B-4042-96D8-42E02E6A2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6A3EE8-20CD-4FC7-A053-3781DEB07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04900" y="-698499"/>
            <a:ext cx="11353800" cy="7569198"/>
          </a:xfrm>
        </p:spPr>
      </p:pic>
    </p:spTree>
    <p:extLst>
      <p:ext uri="{BB962C8B-B14F-4D97-AF65-F5344CB8AC3E}">
        <p14:creationId xmlns:p14="http://schemas.microsoft.com/office/powerpoint/2010/main" val="36762386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382000" cy="59436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原設計</a:t>
            </a: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3000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座位，後來減少為</a:t>
            </a: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2736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個座位</a:t>
            </a:r>
            <a:endParaRPr lang="en-US" altLang="zh-TW" sz="8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400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尺</a:t>
            </a: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X200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尺</a:t>
            </a: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X120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尺</a:t>
            </a:r>
            <a:endParaRPr lang="en-US" altLang="zh-TW" sz="8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32000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平方呎</a:t>
            </a: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(899.13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坪</a:t>
            </a: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佔地</a:t>
            </a: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34 Acres(14.186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甲</a:t>
            </a: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共有七棟建築</a:t>
            </a:r>
            <a:endParaRPr lang="zh-TW" altLang="en-US" sz="80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0456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382000" cy="594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水晶教堂建築在說們麼話：</a:t>
            </a:r>
          </a:p>
          <a:p>
            <a:pPr marL="0" indent="0">
              <a:buNone/>
            </a:pP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1.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成功神學：</a:t>
            </a:r>
          </a:p>
        </p:txBody>
      </p:sp>
    </p:spTree>
    <p:extLst>
      <p:ext uri="{BB962C8B-B14F-4D97-AF65-F5344CB8AC3E}">
        <p14:creationId xmlns:p14="http://schemas.microsoft.com/office/powerpoint/2010/main" val="21538165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382000" cy="594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2.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管理的問題：</a:t>
            </a:r>
            <a:endParaRPr lang="en-US" altLang="zh-TW" sz="8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sz="8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8146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382000" cy="594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3.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奉獻收入減少：</a:t>
            </a: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2009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年人數、奉獻</a:t>
            </a:r>
            <a:endParaRPr lang="en-US" altLang="zh-TW" sz="8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2010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年申請破產</a:t>
            </a:r>
          </a:p>
        </p:txBody>
      </p:sp>
    </p:spTree>
    <p:extLst>
      <p:ext uri="{BB962C8B-B14F-4D97-AF65-F5344CB8AC3E}">
        <p14:creationId xmlns:p14="http://schemas.microsoft.com/office/powerpoint/2010/main" val="3277472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C4D43-663D-4967-BEB8-84D197191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189BED-02A2-4E32-B650-3E46B3D240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86" y="1027907"/>
            <a:ext cx="8458314" cy="5000693"/>
          </a:xfrm>
        </p:spPr>
      </p:pic>
    </p:spTree>
    <p:extLst>
      <p:ext uri="{BB962C8B-B14F-4D97-AF65-F5344CB8AC3E}">
        <p14:creationId xmlns:p14="http://schemas.microsoft.com/office/powerpoint/2010/main" val="30090625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382000" cy="594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4.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失焦的教導</a:t>
            </a:r>
            <a:endParaRPr lang="en-US" altLang="zh-TW" sz="8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sz="8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5504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382000" cy="594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5.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最重要的原因是：失焦的教導</a:t>
            </a:r>
            <a:endParaRPr lang="en-US" altLang="zh-TW" sz="8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一間這麼大的教會，禱告室卻是不到</a:t>
            </a: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100 </a:t>
            </a:r>
            <a:r>
              <a:rPr lang="en-US" altLang="zh-TW" sz="8000" dirty="0" err="1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sqft</a:t>
            </a:r>
            <a:endParaRPr lang="en-US" altLang="zh-TW" sz="8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4174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382000" cy="594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6.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一場</a:t>
            </a: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30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萬美元的聖誕晚會</a:t>
            </a:r>
          </a:p>
        </p:txBody>
      </p:sp>
    </p:spTree>
    <p:extLst>
      <p:ext uri="{BB962C8B-B14F-4D97-AF65-F5344CB8AC3E}">
        <p14:creationId xmlns:p14="http://schemas.microsoft.com/office/powerpoint/2010/main" val="41061218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1FEDF-2961-4D68-974A-4456D1439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A8B34E-90D5-483E-8421-0AB460590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6021" y="0"/>
            <a:ext cx="9884150" cy="7273721"/>
          </a:xfrm>
        </p:spPr>
      </p:pic>
    </p:spTree>
    <p:extLst>
      <p:ext uri="{BB962C8B-B14F-4D97-AF65-F5344CB8AC3E}">
        <p14:creationId xmlns:p14="http://schemas.microsoft.com/office/powerpoint/2010/main" val="34566451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95FAE-33A6-4C11-A66C-54686613E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FF4C2A-A62D-4A2B-BA72-8D879868B8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63071"/>
            <a:ext cx="10140140" cy="7605105"/>
          </a:xfrm>
        </p:spPr>
      </p:pic>
    </p:spTree>
    <p:extLst>
      <p:ext uri="{BB962C8B-B14F-4D97-AF65-F5344CB8AC3E}">
        <p14:creationId xmlns:p14="http://schemas.microsoft.com/office/powerpoint/2010/main" val="21215486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B166E-220B-4929-B679-6F4E7AD10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068F430-788C-4D4A-84C6-AEFB2F994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6308" y="0"/>
            <a:ext cx="10284016" cy="7084545"/>
          </a:xfrm>
        </p:spPr>
      </p:pic>
    </p:spTree>
    <p:extLst>
      <p:ext uri="{BB962C8B-B14F-4D97-AF65-F5344CB8AC3E}">
        <p14:creationId xmlns:p14="http://schemas.microsoft.com/office/powerpoint/2010/main" val="40227899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CD010-3F95-46BC-A69E-607A7F0A6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CA7709-0B0F-4867-A2CA-D7A9C69EA1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7935" y="0"/>
            <a:ext cx="10149840" cy="6858000"/>
          </a:xfrm>
        </p:spPr>
      </p:pic>
    </p:spTree>
    <p:extLst>
      <p:ext uri="{BB962C8B-B14F-4D97-AF65-F5344CB8AC3E}">
        <p14:creationId xmlns:p14="http://schemas.microsoft.com/office/powerpoint/2010/main" val="1911277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3B937-AC56-443F-863C-B0E4297C5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E9B217-ED7C-4245-BB48-F1ACB70B10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96858" y="-201706"/>
            <a:ext cx="11562834" cy="7597241"/>
          </a:xfrm>
        </p:spPr>
      </p:pic>
    </p:spTree>
    <p:extLst>
      <p:ext uri="{BB962C8B-B14F-4D97-AF65-F5344CB8AC3E}">
        <p14:creationId xmlns:p14="http://schemas.microsoft.com/office/powerpoint/2010/main" val="41692204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382000" cy="594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7.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一間豪華百萬</a:t>
            </a:r>
          </a:p>
        </p:txBody>
      </p:sp>
    </p:spTree>
    <p:extLst>
      <p:ext uri="{BB962C8B-B14F-4D97-AF65-F5344CB8AC3E}">
        <p14:creationId xmlns:p14="http://schemas.microsoft.com/office/powerpoint/2010/main" val="17771211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382000" cy="594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7.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一間豪華百萬</a:t>
            </a:r>
            <a:endParaRPr lang="en-US" altLang="zh-TW" sz="8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…………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女廁</a:t>
            </a:r>
          </a:p>
        </p:txBody>
      </p:sp>
    </p:spTree>
    <p:extLst>
      <p:ext uri="{BB962C8B-B14F-4D97-AF65-F5344CB8AC3E}">
        <p14:creationId xmlns:p14="http://schemas.microsoft.com/office/powerpoint/2010/main" val="1190124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5BDAB-BEC4-44DB-B799-A8240A646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08BD2D-3742-486A-8020-02810CD49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8037" y="1358153"/>
            <a:ext cx="9987219" cy="3875041"/>
          </a:xfrm>
        </p:spPr>
      </p:pic>
    </p:spTree>
    <p:extLst>
      <p:ext uri="{BB962C8B-B14F-4D97-AF65-F5344CB8AC3E}">
        <p14:creationId xmlns:p14="http://schemas.microsoft.com/office/powerpoint/2010/main" val="36255976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73242-F530-40BB-B07F-2E3BF9CA6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248EE9-F93F-4DD8-B1CA-F98DD57DF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58826" y="1116010"/>
            <a:ext cx="6800849" cy="4533899"/>
          </a:xfrm>
        </p:spPr>
      </p:pic>
    </p:spTree>
    <p:extLst>
      <p:ext uri="{BB962C8B-B14F-4D97-AF65-F5344CB8AC3E}">
        <p14:creationId xmlns:p14="http://schemas.microsoft.com/office/powerpoint/2010/main" val="20724929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445BA-32A6-43A3-B019-AD132E4DE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032414-A5FC-4073-BCDF-7796698DFC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04951" y="-241300"/>
            <a:ext cx="10648951" cy="7099300"/>
          </a:xfrm>
        </p:spPr>
      </p:pic>
    </p:spTree>
    <p:extLst>
      <p:ext uri="{BB962C8B-B14F-4D97-AF65-F5344CB8AC3E}">
        <p14:creationId xmlns:p14="http://schemas.microsoft.com/office/powerpoint/2010/main" val="5079985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3368C-774D-4305-8AB4-860C09C8E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5A630A-889D-4356-A1AD-24F20A877A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641" y="-88900"/>
            <a:ext cx="9262534" cy="6946900"/>
          </a:xfrm>
        </p:spPr>
      </p:pic>
    </p:spTree>
    <p:extLst>
      <p:ext uri="{BB962C8B-B14F-4D97-AF65-F5344CB8AC3E}">
        <p14:creationId xmlns:p14="http://schemas.microsoft.com/office/powerpoint/2010/main" val="38206967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ED139-DFC6-4B2C-9E7A-1321B4DA1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F2A5F5-8F5D-4A35-AA05-122431044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89593" y="-469900"/>
            <a:ext cx="11497733" cy="8623300"/>
          </a:xfrm>
        </p:spPr>
      </p:pic>
    </p:spTree>
    <p:extLst>
      <p:ext uri="{BB962C8B-B14F-4D97-AF65-F5344CB8AC3E}">
        <p14:creationId xmlns:p14="http://schemas.microsoft.com/office/powerpoint/2010/main" val="40934007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382000" cy="5943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「</a:t>
            </a:r>
            <a:r>
              <a:rPr lang="en-US" altLang="zh-TW" sz="8000" b="1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20</a:t>
            </a:r>
            <a:r>
              <a:rPr lang="zh-TW" altLang="en-US" sz="8000" b="1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因為我給恁講，設使恁的義無贏過經學士及法利賽人的義，決斷</a:t>
            </a:r>
            <a:r>
              <a:rPr lang="en-US" altLang="zh-TW" sz="8000" b="1" dirty="0" err="1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bōe</a:t>
            </a:r>
            <a:r>
              <a:rPr lang="zh-TW" altLang="en-US" sz="8000" b="1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得入天國。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」馬太福音</a:t>
            </a: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05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章</a:t>
            </a: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20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節</a:t>
            </a:r>
          </a:p>
        </p:txBody>
      </p:sp>
    </p:spTree>
    <p:extLst>
      <p:ext uri="{BB962C8B-B14F-4D97-AF65-F5344CB8AC3E}">
        <p14:creationId xmlns:p14="http://schemas.microsoft.com/office/powerpoint/2010/main" val="10840562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382000" cy="594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Orange County</a:t>
            </a:r>
          </a:p>
          <a:p>
            <a:pPr marL="0" indent="0">
              <a:buNone/>
            </a:pP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加州橘縣</a:t>
            </a:r>
            <a:endParaRPr lang="en-US" altLang="zh-TW" sz="8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無家可歸的流浪漢有</a:t>
            </a: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15,000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人。</a:t>
            </a:r>
          </a:p>
        </p:txBody>
      </p:sp>
    </p:spTree>
    <p:extLst>
      <p:ext uri="{BB962C8B-B14F-4D97-AF65-F5344CB8AC3E}">
        <p14:creationId xmlns:p14="http://schemas.microsoft.com/office/powerpoint/2010/main" val="11665573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382000" cy="594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8.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小小的禱告室</a:t>
            </a:r>
          </a:p>
        </p:txBody>
      </p:sp>
    </p:spTree>
    <p:extLst>
      <p:ext uri="{BB962C8B-B14F-4D97-AF65-F5344CB8AC3E}">
        <p14:creationId xmlns:p14="http://schemas.microsoft.com/office/powerpoint/2010/main" val="234081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382000" cy="59436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禱告室</a:t>
            </a:r>
          </a:p>
          <a:p>
            <a:pPr marL="0" indent="0">
              <a:buNone/>
            </a:pP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文字：「 </a:t>
            </a:r>
            <a:r>
              <a:rPr lang="en-US" altLang="zh-TW" sz="8000" b="1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17</a:t>
            </a:r>
            <a:r>
              <a:rPr lang="zh-TW" altLang="en-US" sz="8000" b="1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閣教示講：「豈無記載講：我的厝欲稱做萬邦祈禱的厝嗎？若是恁互伊做賊巢</a:t>
            </a:r>
            <a:r>
              <a:rPr lang="en-US" altLang="zh-TW" sz="8000" b="1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sz="8000" b="1" dirty="0" err="1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siü</a:t>
            </a:r>
            <a:r>
              <a:rPr lang="en-US" altLang="zh-TW" sz="8000" b="1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8000" b="1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」馬可福音</a:t>
            </a: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11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章</a:t>
            </a: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17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節</a:t>
            </a:r>
          </a:p>
        </p:txBody>
      </p:sp>
    </p:spTree>
    <p:extLst>
      <p:ext uri="{BB962C8B-B14F-4D97-AF65-F5344CB8AC3E}">
        <p14:creationId xmlns:p14="http://schemas.microsoft.com/office/powerpoint/2010/main" val="20934339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4F83E-9DC5-4D4E-9F53-9CB3C501E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C108558-9844-442A-A879-FE137C8AC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95400" y="1142999"/>
            <a:ext cx="6857997" cy="4571997"/>
          </a:xfrm>
        </p:spPr>
      </p:pic>
    </p:spTree>
    <p:extLst>
      <p:ext uri="{BB962C8B-B14F-4D97-AF65-F5344CB8AC3E}">
        <p14:creationId xmlns:p14="http://schemas.microsoft.com/office/powerpoint/2010/main" val="42314877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F3D2C-D55E-4263-BEF4-79EE48E71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282056-C36E-46B5-8408-C06CFD02C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499" y="952498"/>
            <a:ext cx="7086603" cy="4724401"/>
          </a:xfrm>
        </p:spPr>
      </p:pic>
    </p:spTree>
    <p:extLst>
      <p:ext uri="{BB962C8B-B14F-4D97-AF65-F5344CB8AC3E}">
        <p14:creationId xmlns:p14="http://schemas.microsoft.com/office/powerpoint/2010/main" val="911832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FD8D9-10A8-447F-90D2-85C41235E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68181E-3DEB-4248-A659-BDA456626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2029619"/>
            <a:ext cx="7886700" cy="3943350"/>
          </a:xfrm>
        </p:spPr>
      </p:pic>
    </p:spTree>
    <p:extLst>
      <p:ext uri="{BB962C8B-B14F-4D97-AF65-F5344CB8AC3E}">
        <p14:creationId xmlns:p14="http://schemas.microsoft.com/office/powerpoint/2010/main" val="42613398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3B989-C4D3-4232-8522-4B981BB62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1CF07A-9758-4D8C-976A-A88008C3F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00098" y="723901"/>
            <a:ext cx="7543803" cy="5029201"/>
          </a:xfrm>
        </p:spPr>
      </p:pic>
    </p:spTree>
    <p:extLst>
      <p:ext uri="{BB962C8B-B14F-4D97-AF65-F5344CB8AC3E}">
        <p14:creationId xmlns:p14="http://schemas.microsoft.com/office/powerpoint/2010/main" val="4538234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408F7-C58A-4F8A-BB3A-2CCC40B0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F0BE9F-716F-4517-B638-37892F20E4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9600" y="13855"/>
            <a:ext cx="10016726" cy="6677818"/>
          </a:xfrm>
        </p:spPr>
      </p:pic>
    </p:spTree>
    <p:extLst>
      <p:ext uri="{BB962C8B-B14F-4D97-AF65-F5344CB8AC3E}">
        <p14:creationId xmlns:p14="http://schemas.microsoft.com/office/powerpoint/2010/main" val="22344051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3177D-89CF-426F-A10A-1A0879B4F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9BE3DC-A1CB-4119-A0A6-3AECE50F72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782" y="457200"/>
            <a:ext cx="9109472" cy="6072982"/>
          </a:xfrm>
        </p:spPr>
      </p:pic>
    </p:spTree>
    <p:extLst>
      <p:ext uri="{BB962C8B-B14F-4D97-AF65-F5344CB8AC3E}">
        <p14:creationId xmlns:p14="http://schemas.microsoft.com/office/powerpoint/2010/main" val="3831156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382000" cy="594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33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根不同的石柱代表耶穌基督的年歲</a:t>
            </a:r>
            <a:endParaRPr lang="en-US" altLang="zh-TW" sz="8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12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個框架代表</a:t>
            </a: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12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使徒</a:t>
            </a:r>
            <a:endParaRPr lang="en-US" altLang="zh-TW" sz="8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sz="8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4710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382000" cy="59436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899.14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坪的禮拜堂，</a:t>
            </a: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14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甲的教會</a:t>
            </a:r>
            <a:endParaRPr lang="en-US" altLang="zh-TW" sz="8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V. S.</a:t>
            </a:r>
          </a:p>
          <a:p>
            <a:pPr marL="0" indent="0" algn="ctr">
              <a:buNone/>
            </a:pP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2.81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坪的</a:t>
            </a:r>
            <a:endParaRPr lang="en-US" altLang="zh-TW" sz="8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「萬人禱告的殿」</a:t>
            </a:r>
          </a:p>
        </p:txBody>
      </p:sp>
    </p:spTree>
    <p:extLst>
      <p:ext uri="{BB962C8B-B14F-4D97-AF65-F5344CB8AC3E}">
        <p14:creationId xmlns:p14="http://schemas.microsoft.com/office/powerpoint/2010/main" val="353650258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382000" cy="6172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英國十九世紀的一位浸信會佈道家</a:t>
            </a:r>
            <a:endParaRPr lang="en-US" altLang="zh-TW" sz="8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司布真牧師說</a:t>
            </a: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…</a:t>
            </a:r>
            <a:endParaRPr lang="zh-TW" altLang="en-US" sz="8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6754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382000" cy="6172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教會發電機</a:t>
            </a:r>
          </a:p>
        </p:txBody>
      </p:sp>
    </p:spTree>
    <p:extLst>
      <p:ext uri="{BB962C8B-B14F-4D97-AF65-F5344CB8AC3E}">
        <p14:creationId xmlns:p14="http://schemas.microsoft.com/office/powerpoint/2010/main" val="8603656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382000" cy="6172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教會發電機</a:t>
            </a:r>
            <a:endParaRPr lang="en-US" altLang="zh-TW" sz="8000" dirty="0">
              <a:latin typeface="DFGuYinMedium-B5" pitchFamily="65" charset="-120"/>
              <a:ea typeface="DFGuYinMedium-B5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禱告的能力</a:t>
            </a:r>
          </a:p>
        </p:txBody>
      </p:sp>
    </p:spTree>
    <p:extLst>
      <p:ext uri="{BB962C8B-B14F-4D97-AF65-F5344CB8AC3E}">
        <p14:creationId xmlns:p14="http://schemas.microsoft.com/office/powerpoint/2010/main" val="2931966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25D06-A756-4017-BBAD-B08D6C8DD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48B8EE-B70F-4A84-AD79-85B96FD671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214" y="-13855"/>
            <a:ext cx="5989571" cy="7127589"/>
          </a:xfrm>
        </p:spPr>
      </p:pic>
    </p:spTree>
    <p:extLst>
      <p:ext uri="{BB962C8B-B14F-4D97-AF65-F5344CB8AC3E}">
        <p14:creationId xmlns:p14="http://schemas.microsoft.com/office/powerpoint/2010/main" val="29986876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EBA33-B015-417B-A34A-C308D81C9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4EAC4E-7D9D-40D5-8664-E6EFB0EDA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4" y="-6928"/>
            <a:ext cx="9051636" cy="6788727"/>
          </a:xfrm>
        </p:spPr>
      </p:pic>
    </p:spTree>
    <p:extLst>
      <p:ext uri="{BB962C8B-B14F-4D97-AF65-F5344CB8AC3E}">
        <p14:creationId xmlns:p14="http://schemas.microsoft.com/office/powerpoint/2010/main" val="997717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F28EA-9926-4CF6-B037-853F45B30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589989-CF54-40C5-AF13-82B7289B7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212" y="249565"/>
            <a:ext cx="6373906" cy="6373906"/>
          </a:xfrm>
        </p:spPr>
      </p:pic>
    </p:spTree>
    <p:extLst>
      <p:ext uri="{BB962C8B-B14F-4D97-AF65-F5344CB8AC3E}">
        <p14:creationId xmlns:p14="http://schemas.microsoft.com/office/powerpoint/2010/main" val="322055746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382000" cy="61722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1970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年開始曾經在</a:t>
            </a: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156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個國家撥放，擁有</a:t>
            </a:r>
            <a:r>
              <a:rPr lang="en-US" altLang="zh-TW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130</a:t>
            </a:r>
            <a:r>
              <a:rPr lang="zh-TW" altLang="en-US" sz="8000" dirty="0">
                <a:latin typeface="DFGuYinMedium-B5" pitchFamily="65" charset="-120"/>
                <a:ea typeface="DFGuYinMedium-B5" pitchFamily="65" charset="-120"/>
                <a:cs typeface="Times New Roman" panose="02020603050405020304" pitchFamily="18" charset="0"/>
              </a:rPr>
              <a:t>萬觀眾的「權能時間」來服務全世界的人。但這真是上帝的心意嗎？</a:t>
            </a:r>
          </a:p>
        </p:txBody>
      </p:sp>
    </p:spTree>
    <p:extLst>
      <p:ext uri="{BB962C8B-B14F-4D97-AF65-F5344CB8AC3E}">
        <p14:creationId xmlns:p14="http://schemas.microsoft.com/office/powerpoint/2010/main" val="219052682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AFA9B-72D0-4E8F-9192-A442228CF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1061DE-5332-4F43-8A8E-A4B39C8B4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57249" y="1047751"/>
            <a:ext cx="7200903" cy="4800601"/>
          </a:xfrm>
        </p:spPr>
      </p:pic>
    </p:spTree>
    <p:extLst>
      <p:ext uri="{BB962C8B-B14F-4D97-AF65-F5344CB8AC3E}">
        <p14:creationId xmlns:p14="http://schemas.microsoft.com/office/powerpoint/2010/main" val="21121676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903D4-0211-42D3-BD29-285C0BD6B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8C68B9-4FBB-4BEF-8DAF-612C22E82A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57249" y="1165515"/>
            <a:ext cx="7200903" cy="4800601"/>
          </a:xfrm>
        </p:spPr>
      </p:pic>
    </p:spTree>
    <p:extLst>
      <p:ext uri="{BB962C8B-B14F-4D97-AF65-F5344CB8AC3E}">
        <p14:creationId xmlns:p14="http://schemas.microsoft.com/office/powerpoint/2010/main" val="2444097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8229600" cy="5715000"/>
          </a:xfrm>
        </p:spPr>
        <p:txBody>
          <a:bodyPr>
            <a:noAutofit/>
          </a:bodyPr>
          <a:lstStyle/>
          <a:p>
            <a:pPr algn="l"/>
            <a:r>
              <a:rPr lang="en-US" altLang="zh-TW" sz="6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1,800</a:t>
            </a:r>
            <a:r>
              <a:rPr lang="zh-TW" altLang="en-US" sz="6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片，名稱為「</a:t>
            </a:r>
            <a:r>
              <a:rPr lang="en-US" altLang="zh-TW" sz="6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Walk of Faith</a:t>
            </a:r>
            <a:r>
              <a:rPr lang="zh-TW" altLang="en-US" sz="6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」刻著經文的石碑，下排刻著購買者的名字，片滿了整個園區，每片石頭價值</a:t>
            </a:r>
            <a:r>
              <a:rPr lang="en-US" altLang="zh-TW" sz="6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$2500</a:t>
            </a:r>
            <a:endParaRPr lang="en-US" sz="6000" b="1" dirty="0"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019324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3EA2C-7622-40F3-95B7-8B097D72D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D34D6A-ACC9-47E2-AA80-0161F1002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6534" y="591672"/>
            <a:ext cx="7519594" cy="5013062"/>
          </a:xfrm>
        </p:spPr>
      </p:pic>
    </p:spTree>
    <p:extLst>
      <p:ext uri="{BB962C8B-B14F-4D97-AF65-F5344CB8AC3E}">
        <p14:creationId xmlns:p14="http://schemas.microsoft.com/office/powerpoint/2010/main" val="383355471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8229600" cy="5715000"/>
          </a:xfrm>
        </p:spPr>
        <p:txBody>
          <a:bodyPr>
            <a:noAutofit/>
          </a:bodyPr>
          <a:lstStyle/>
          <a:p>
            <a:pPr algn="l"/>
            <a:r>
              <a:rPr lang="en-US" altLang="zh-TW" sz="6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20,000</a:t>
            </a:r>
            <a:r>
              <a:rPr lang="zh-TW" altLang="en-US" sz="6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個刻上名字的玻璃水晶磚，每塊</a:t>
            </a:r>
            <a:r>
              <a:rPr lang="en-US" altLang="zh-TW" sz="6000" b="1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$500</a:t>
            </a:r>
            <a:endParaRPr lang="en-US" sz="6000" b="1" dirty="0"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495073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7E5E3-0398-42CC-B05B-1E0449640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9C2ABA-03B6-45BC-9D90-720425199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2139" y="688134"/>
            <a:ext cx="8199721" cy="6149789"/>
          </a:xfrm>
        </p:spPr>
      </p:pic>
    </p:spTree>
    <p:extLst>
      <p:ext uri="{BB962C8B-B14F-4D97-AF65-F5344CB8AC3E}">
        <p14:creationId xmlns:p14="http://schemas.microsoft.com/office/powerpoint/2010/main" val="210402091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7E5E3-0398-42CC-B05B-1E0449640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9C2ABA-03B6-45BC-9D90-720425199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669557" y="-1107794"/>
            <a:ext cx="15299772" cy="11474826"/>
          </a:xfrm>
        </p:spPr>
      </p:pic>
    </p:spTree>
    <p:extLst>
      <p:ext uri="{BB962C8B-B14F-4D97-AF65-F5344CB8AC3E}">
        <p14:creationId xmlns:p14="http://schemas.microsoft.com/office/powerpoint/2010/main" val="315984057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9CC3E-08C1-4DAE-BB35-061EE63D6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B5089E-7293-4F5D-96D9-513AB82E2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3729317" y="-860614"/>
            <a:ext cx="13058962" cy="9794222"/>
          </a:xfrm>
        </p:spPr>
      </p:pic>
    </p:spTree>
    <p:extLst>
      <p:ext uri="{BB962C8B-B14F-4D97-AF65-F5344CB8AC3E}">
        <p14:creationId xmlns:p14="http://schemas.microsoft.com/office/powerpoint/2010/main" val="215230357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903B1-1AFC-4ECB-B3A8-21114139A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B33869-8D81-41FC-A7B6-193A117D52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26504" y="754465"/>
            <a:ext cx="7290992" cy="4860660"/>
          </a:xfrm>
        </p:spPr>
      </p:pic>
    </p:spTree>
    <p:extLst>
      <p:ext uri="{BB962C8B-B14F-4D97-AF65-F5344CB8AC3E}">
        <p14:creationId xmlns:p14="http://schemas.microsoft.com/office/powerpoint/2010/main" val="3023093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12471</TotalTime>
  <Words>1038</Words>
  <Application>Microsoft Office PowerPoint</Application>
  <PresentationFormat>On-screen Show (4:3)</PresentationFormat>
  <Paragraphs>96</Paragraphs>
  <Slides>135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135</vt:i4>
      </vt:variant>
    </vt:vector>
  </HeadingPairs>
  <TitlesOfParts>
    <vt:vector size="147" baseType="lpstr">
      <vt:lpstr>DFBiaoKaiShu-B5</vt:lpstr>
      <vt:lpstr>DFGuYinMedium-B5</vt:lpstr>
      <vt:lpstr>DFKai-SB</vt:lpstr>
      <vt:lpstr>KaiTi</vt:lpstr>
      <vt:lpstr>新細明體</vt:lpstr>
      <vt:lpstr>華康古印體</vt:lpstr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根據早期大公教會禮拜堂的區分，共分為四個等級：</vt:lpstr>
      <vt:lpstr>小堂／禮拜堂（Chapel）：有駐堂神父/主理聖品一位。 </vt:lpstr>
      <vt:lpstr> 聖堂/禮拜堂（Church）：通常為傳道區/牧區所在，有主任司鐸/主任牧師，教友/會友多的教堂甚至有執事/助理聖品。</vt:lpstr>
      <vt:lpstr>座堂（Cathedral）：教區主教駐在地。</vt:lpstr>
      <vt:lpstr> 宗座聖殿／大殿（Basilica）：又稱聖殿，通常為總主教/大主教所在、或為有特殊宗教事蹟發生的地點，例如露德、花地瑪。僅天主教會設此等級。</vt:lpstr>
      <vt:lpstr>教堂不是教會， 教會ἐκκλησίαν an assembly, congregation, church; the Church, the whole body of Christian believers.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1,800片，名稱為「Walk of Faith」刻著經文的石碑，下排刻著購買者的名字，片滿了整個園區，每片石頭價值$2500</vt:lpstr>
      <vt:lpstr>PowerPoint Presentation</vt:lpstr>
      <vt:lpstr>20,000個刻上名字的玻璃水晶磚，每塊$500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禮拜堂是什麼？</vt:lpstr>
      <vt:lpstr>禮拜堂之起源不在聖經的記載裡</vt:lpstr>
      <vt:lpstr>以賽亞書66章01節 1耶和華這樣說：“天是我的寶座，地是我的腳凳；你們要在哪裡為我建造殿宇呢？怎樣的地方才是我安息的所在呢？”</vt:lpstr>
      <vt:lpstr>歷代志上28章02-05節 2大衛王站起來，說：“我的兄弟，我的人民哪，你們要聽我的話；我心裡有意要建造一所安放耶和華的約櫃的殿宇，作我們的　神的腳凳，並且我已經準備好要建造。</vt:lpstr>
      <vt:lpstr>3可是　神對我說：‘你不可為我的名建造殿宇，因為你是個戰士，曾殺人流血。</vt:lpstr>
      <vt:lpstr>4然而耶和華以色列的　神，在我父的全家揀選了我作以色列人的王，直到永遠；因為他揀選了猶大作領袖；在猶大家中揀選了我的父家；在我父親的眾子中，他喜悅我，立我作全以色列的王；</vt:lpstr>
      <vt:lpstr>5在我的眾子中因為耶和華賜給我許多兒子，他揀選了我的兒子所羅門，坐耶和華的國位，統治以色列。</vt:lpstr>
      <vt:lpstr>禮拜堂的目的是一群人因著信仰的關係聚集在一處讚美上帝、敬拜上帝、對上帝獻祭的處所。領受真理的教導的地方。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禮拜堂的目的是一群人因著信仰的關係聚集在一處讚美上帝、敬拜上帝、對上帝獻祭的處所。領受真理的教導的地方。</vt:lpstr>
      <vt:lpstr>並且領受使命，成為有呼召的人，出去傳福音、帶領人進入聖殿成為基督徒……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Lee</dc:creator>
  <cp:lastModifiedBy>John Lee</cp:lastModifiedBy>
  <cp:revision>58</cp:revision>
  <dcterms:created xsi:type="dcterms:W3CDTF">2017-08-26T03:31:24Z</dcterms:created>
  <dcterms:modified xsi:type="dcterms:W3CDTF">2017-09-16T19:49:49Z</dcterms:modified>
</cp:coreProperties>
</file>