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38"/>
  </p:notesMasterIdLst>
  <p:sldIdLst>
    <p:sldId id="277" r:id="rId2"/>
    <p:sldId id="256" r:id="rId3"/>
    <p:sldId id="276" r:id="rId4"/>
    <p:sldId id="257" r:id="rId5"/>
    <p:sldId id="258" r:id="rId6"/>
    <p:sldId id="259" r:id="rId7"/>
    <p:sldId id="260" r:id="rId8"/>
    <p:sldId id="261" r:id="rId9"/>
    <p:sldId id="262" r:id="rId10"/>
    <p:sldId id="263" r:id="rId11"/>
    <p:sldId id="264" r:id="rId12"/>
    <p:sldId id="278" r:id="rId13"/>
    <p:sldId id="279" r:id="rId14"/>
    <p:sldId id="280" r:id="rId15"/>
    <p:sldId id="281" r:id="rId16"/>
    <p:sldId id="282" r:id="rId17"/>
    <p:sldId id="283" r:id="rId18"/>
    <p:sldId id="284" r:id="rId19"/>
    <p:sldId id="285" r:id="rId20"/>
    <p:sldId id="286" r:id="rId21"/>
    <p:sldId id="287"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28"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16" r:id="rId51"/>
    <p:sldId id="317" r:id="rId52"/>
    <p:sldId id="318" r:id="rId53"/>
    <p:sldId id="319" r:id="rId54"/>
    <p:sldId id="329" r:id="rId55"/>
    <p:sldId id="330" r:id="rId56"/>
    <p:sldId id="321" r:id="rId57"/>
    <p:sldId id="322" r:id="rId58"/>
    <p:sldId id="323" r:id="rId59"/>
    <p:sldId id="324" r:id="rId60"/>
    <p:sldId id="326" r:id="rId61"/>
    <p:sldId id="327" r:id="rId62"/>
    <p:sldId id="331" r:id="rId63"/>
    <p:sldId id="341" r:id="rId64"/>
    <p:sldId id="332" r:id="rId65"/>
    <p:sldId id="333" r:id="rId66"/>
    <p:sldId id="334" r:id="rId67"/>
    <p:sldId id="335" r:id="rId68"/>
    <p:sldId id="336" r:id="rId69"/>
    <p:sldId id="337" r:id="rId70"/>
    <p:sldId id="338" r:id="rId71"/>
    <p:sldId id="339" r:id="rId72"/>
    <p:sldId id="340" r:id="rId73"/>
    <p:sldId id="342" r:id="rId74"/>
    <p:sldId id="343" r:id="rId75"/>
    <p:sldId id="344" r:id="rId76"/>
    <p:sldId id="345" r:id="rId77"/>
    <p:sldId id="346" r:id="rId78"/>
    <p:sldId id="347" r:id="rId79"/>
    <p:sldId id="348" r:id="rId80"/>
    <p:sldId id="350" r:id="rId81"/>
    <p:sldId id="351" r:id="rId82"/>
    <p:sldId id="352" r:id="rId83"/>
    <p:sldId id="353" r:id="rId84"/>
    <p:sldId id="354" r:id="rId85"/>
    <p:sldId id="355" r:id="rId86"/>
    <p:sldId id="356" r:id="rId87"/>
    <p:sldId id="357" r:id="rId88"/>
    <p:sldId id="358" r:id="rId89"/>
    <p:sldId id="359" r:id="rId90"/>
    <p:sldId id="360" r:id="rId91"/>
    <p:sldId id="361" r:id="rId92"/>
    <p:sldId id="362" r:id="rId93"/>
    <p:sldId id="363" r:id="rId94"/>
    <p:sldId id="364" r:id="rId95"/>
    <p:sldId id="365" r:id="rId96"/>
    <p:sldId id="366" r:id="rId97"/>
    <p:sldId id="367" r:id="rId98"/>
    <p:sldId id="368" r:id="rId99"/>
    <p:sldId id="369" r:id="rId100"/>
    <p:sldId id="370" r:id="rId101"/>
    <p:sldId id="371" r:id="rId102"/>
    <p:sldId id="372" r:id="rId103"/>
    <p:sldId id="373" r:id="rId104"/>
    <p:sldId id="349" r:id="rId105"/>
    <p:sldId id="374" r:id="rId106"/>
    <p:sldId id="375" r:id="rId107"/>
    <p:sldId id="376" r:id="rId108"/>
    <p:sldId id="377" r:id="rId109"/>
    <p:sldId id="378" r:id="rId110"/>
    <p:sldId id="379" r:id="rId111"/>
    <p:sldId id="380" r:id="rId112"/>
    <p:sldId id="381" r:id="rId113"/>
    <p:sldId id="382" r:id="rId114"/>
    <p:sldId id="383" r:id="rId115"/>
    <p:sldId id="384" r:id="rId116"/>
    <p:sldId id="385" r:id="rId117"/>
    <p:sldId id="386" r:id="rId118"/>
    <p:sldId id="387" r:id="rId119"/>
    <p:sldId id="388" r:id="rId120"/>
    <p:sldId id="389" r:id="rId121"/>
    <p:sldId id="390" r:id="rId122"/>
    <p:sldId id="391" r:id="rId123"/>
    <p:sldId id="392" r:id="rId124"/>
    <p:sldId id="393" r:id="rId125"/>
    <p:sldId id="394" r:id="rId126"/>
    <p:sldId id="395" r:id="rId127"/>
    <p:sldId id="396" r:id="rId128"/>
    <p:sldId id="397" r:id="rId129"/>
    <p:sldId id="398" r:id="rId130"/>
    <p:sldId id="399" r:id="rId131"/>
    <p:sldId id="400" r:id="rId132"/>
    <p:sldId id="401" r:id="rId133"/>
    <p:sldId id="402" r:id="rId134"/>
    <p:sldId id="403" r:id="rId135"/>
    <p:sldId id="404" r:id="rId136"/>
    <p:sldId id="405" r:id="rId1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2974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0833D8-EB57-46F9-88EE-FC3E1C5AB228}" type="datetimeFigureOut">
              <a:rPr lang="en-US" smtClean="0"/>
              <a:pPr/>
              <a:t>9/24/2013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E0CC27-F39A-4895-A05D-3B5BF0108369}" type="slidenum">
              <a:rPr lang="en-US" smtClean="0"/>
              <a:pPr/>
              <a:t>‹#›</a:t>
            </a:fld>
            <a:endParaRPr lang="en-US"/>
          </a:p>
        </p:txBody>
      </p:sp>
    </p:spTree>
    <p:extLst>
      <p:ext uri="{BB962C8B-B14F-4D97-AF65-F5344CB8AC3E}">
        <p14:creationId xmlns:p14="http://schemas.microsoft.com/office/powerpoint/2010/main" val="2591729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危機</a:t>
            </a:r>
            <a:endParaRPr lang="en-US" dirty="0"/>
          </a:p>
        </p:txBody>
      </p:sp>
      <p:sp>
        <p:nvSpPr>
          <p:cNvPr id="4" name="Slide Number Placeholder 3"/>
          <p:cNvSpPr>
            <a:spLocks noGrp="1"/>
          </p:cNvSpPr>
          <p:nvPr>
            <p:ph type="sldNum" sz="quarter" idx="10"/>
          </p:nvPr>
        </p:nvSpPr>
        <p:spPr/>
        <p:txBody>
          <a:bodyPr/>
          <a:lstStyle/>
          <a:p>
            <a:fld id="{0DE0CC27-F39A-4895-A05D-3B5BF0108369}" type="slidenum">
              <a:rPr lang="en-US" smtClean="0"/>
              <a:pPr/>
              <a:t>8</a:t>
            </a:fld>
            <a:endParaRPr lang="en-US"/>
          </a:p>
        </p:txBody>
      </p:sp>
    </p:spTree>
    <p:extLst>
      <p:ext uri="{BB962C8B-B14F-4D97-AF65-F5344CB8AC3E}">
        <p14:creationId xmlns:p14="http://schemas.microsoft.com/office/powerpoint/2010/main" val="3552552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E0CC27-F39A-4895-A05D-3B5BF0108369}" type="slidenum">
              <a:rPr lang="en-US" smtClean="0"/>
              <a:pPr/>
              <a:t>11</a:t>
            </a:fld>
            <a:endParaRPr lang="en-US"/>
          </a:p>
        </p:txBody>
      </p:sp>
    </p:spTree>
    <p:extLst>
      <p:ext uri="{BB962C8B-B14F-4D97-AF65-F5344CB8AC3E}">
        <p14:creationId xmlns:p14="http://schemas.microsoft.com/office/powerpoint/2010/main" val="1031346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E0CC27-F39A-4895-A05D-3B5BF0108369}" type="slidenum">
              <a:rPr lang="en-US" smtClean="0"/>
              <a:pPr/>
              <a:t>37</a:t>
            </a:fld>
            <a:endParaRPr lang="en-US"/>
          </a:p>
        </p:txBody>
      </p:sp>
    </p:spTree>
    <p:extLst>
      <p:ext uri="{BB962C8B-B14F-4D97-AF65-F5344CB8AC3E}">
        <p14:creationId xmlns:p14="http://schemas.microsoft.com/office/powerpoint/2010/main" val="1484816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E0CC27-F39A-4895-A05D-3B5BF0108369}" type="slidenum">
              <a:rPr lang="en-US" smtClean="0"/>
              <a:pPr/>
              <a:t>38</a:t>
            </a:fld>
            <a:endParaRPr lang="en-US"/>
          </a:p>
        </p:txBody>
      </p:sp>
    </p:spTree>
    <p:extLst>
      <p:ext uri="{BB962C8B-B14F-4D97-AF65-F5344CB8AC3E}">
        <p14:creationId xmlns:p14="http://schemas.microsoft.com/office/powerpoint/2010/main" val="1484816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AF8277BB-D5C3-4A1A-873C-A77E66216FA0}" type="datetimeFigureOut">
              <a:rPr lang="en-US" smtClean="0"/>
              <a:pPr/>
              <a:t>9/24/2013</a:t>
            </a:fld>
            <a:endParaRPr lang="en-US"/>
          </a:p>
        </p:txBody>
      </p:sp>
      <p:sp>
        <p:nvSpPr>
          <p:cNvPr id="8" name="Slide Number Placeholder 7"/>
          <p:cNvSpPr>
            <a:spLocks noGrp="1"/>
          </p:cNvSpPr>
          <p:nvPr>
            <p:ph type="sldNum" sz="quarter" idx="11"/>
          </p:nvPr>
        </p:nvSpPr>
        <p:spPr/>
        <p:txBody>
          <a:bodyPr/>
          <a:lstStyle/>
          <a:p>
            <a:fld id="{BE972C37-4F4B-4520-8281-D7C03F39E133}"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8277BB-D5C3-4A1A-873C-A77E66216FA0}" type="datetimeFigureOut">
              <a:rPr lang="en-US" smtClean="0"/>
              <a:pPr/>
              <a:t>9/24/2013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72C37-4F4B-4520-8281-D7C03F39E1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8277BB-D5C3-4A1A-873C-A77E66216FA0}" type="datetimeFigureOut">
              <a:rPr lang="en-US" smtClean="0"/>
              <a:pPr/>
              <a:t>9/24/2013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72C37-4F4B-4520-8281-D7C03F39E13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8277BB-D5C3-4A1A-873C-A77E66216FA0}" type="datetimeFigureOut">
              <a:rPr lang="en-US" smtClean="0"/>
              <a:pPr/>
              <a:t>9/24/2013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72C37-4F4B-4520-8281-D7C03F39E13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8277BB-D5C3-4A1A-873C-A77E66216FA0}" type="datetimeFigureOut">
              <a:rPr lang="en-US" smtClean="0"/>
              <a:pPr/>
              <a:t>9/24/2013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72C37-4F4B-4520-8281-D7C03F39E13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F8277BB-D5C3-4A1A-873C-A77E66216FA0}" type="datetimeFigureOut">
              <a:rPr lang="en-US" smtClean="0"/>
              <a:pPr/>
              <a:t>9/24/2013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72C37-4F4B-4520-8281-D7C03F39E133}" type="slidenum">
              <a:rPr lang="en-US" smtClean="0"/>
              <a:pPr/>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F8277BB-D5C3-4A1A-873C-A77E66216FA0}" type="datetimeFigureOut">
              <a:rPr lang="en-US" smtClean="0"/>
              <a:pPr/>
              <a:t>9/24/2013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972C37-4F4B-4520-8281-D7C03F39E133}" type="slidenum">
              <a:rPr lang="en-US" smtClean="0"/>
              <a:pPr/>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8277BB-D5C3-4A1A-873C-A77E66216FA0}" type="datetimeFigureOut">
              <a:rPr lang="en-US" smtClean="0"/>
              <a:pPr/>
              <a:t>9/24/2013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972C37-4F4B-4520-8281-D7C03F39E1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8277BB-D5C3-4A1A-873C-A77E66216FA0}" type="datetimeFigureOut">
              <a:rPr lang="en-US" smtClean="0"/>
              <a:pPr/>
              <a:t>9/24/2013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972C37-4F4B-4520-8281-D7C03F39E1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8277BB-D5C3-4A1A-873C-A77E66216FA0}" type="datetimeFigureOut">
              <a:rPr lang="en-US" smtClean="0"/>
              <a:pPr/>
              <a:t>9/24/2013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72C37-4F4B-4520-8281-D7C03F39E1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8277BB-D5C3-4A1A-873C-A77E66216FA0}" type="datetimeFigureOut">
              <a:rPr lang="en-US" smtClean="0"/>
              <a:pPr/>
              <a:t>9/24/2013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72C37-4F4B-4520-8281-D7C03F39E13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AF8277BB-D5C3-4A1A-873C-A77E66216FA0}" type="datetimeFigureOut">
              <a:rPr lang="en-US" smtClean="0"/>
              <a:pPr/>
              <a:t>9/24/2013</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BE972C37-4F4B-4520-8281-D7C03F39E133}" type="slidenum">
              <a:rPr lang="en-US" smtClean="0"/>
              <a:pPr/>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95400"/>
            <a:ext cx="7315200" cy="3352800"/>
          </a:xfrm>
        </p:spPr>
        <p:txBody>
          <a:bodyPr>
            <a:normAutofit/>
          </a:bodyPr>
          <a:lstStyle/>
          <a:p>
            <a:pPr algn="ctr"/>
            <a:r>
              <a:rPr lang="zh-TW" altLang="en-US" sz="4400" b="1" dirty="0" smtClean="0"/>
              <a:t>帕羅克緹國際生命教練學院</a:t>
            </a:r>
            <a:r>
              <a:rPr lang="en-US" altLang="zh-TW" sz="4400" dirty="0" smtClean="0"/>
              <a:t/>
            </a:r>
            <a:br>
              <a:rPr lang="en-US" altLang="zh-TW" sz="4400" dirty="0" smtClean="0"/>
            </a:br>
            <a:r>
              <a:rPr lang="en-US" altLang="zh-TW" sz="2600" dirty="0" smtClean="0">
                <a:solidFill>
                  <a:schemeClr val="tx1"/>
                </a:solidFill>
              </a:rPr>
              <a:t>Para </a:t>
            </a:r>
            <a:r>
              <a:rPr lang="en-US" altLang="zh-TW" sz="2600" dirty="0" err="1" smtClean="0">
                <a:solidFill>
                  <a:schemeClr val="tx1"/>
                </a:solidFill>
              </a:rPr>
              <a:t>Clete</a:t>
            </a:r>
            <a:r>
              <a:rPr lang="en-US" altLang="zh-TW" sz="2600" dirty="0" smtClean="0">
                <a:solidFill>
                  <a:schemeClr val="tx1"/>
                </a:solidFill>
              </a:rPr>
              <a:t> Life Coaching Institute International.</a:t>
            </a:r>
            <a:r>
              <a:rPr lang="en-US" altLang="zh-TW" sz="2400" dirty="0"/>
              <a:t/>
            </a:r>
            <a:br>
              <a:rPr lang="en-US" altLang="zh-TW" sz="2400" dirty="0"/>
            </a:br>
            <a:r>
              <a:rPr lang="en-US" altLang="zh-TW" sz="2400" dirty="0" smtClean="0"/>
              <a:t/>
            </a:r>
            <a:br>
              <a:rPr lang="en-US" altLang="zh-TW" sz="2400" dirty="0" smtClean="0"/>
            </a:br>
            <a:endParaRPr lang="en-US" sz="2400" dirty="0"/>
          </a:p>
        </p:txBody>
      </p:sp>
      <p:sp>
        <p:nvSpPr>
          <p:cNvPr id="3" name="Subtitle 2"/>
          <p:cNvSpPr>
            <a:spLocks noGrp="1"/>
          </p:cNvSpPr>
          <p:nvPr>
            <p:ph type="subTitle" idx="1"/>
          </p:nvPr>
        </p:nvSpPr>
        <p:spPr>
          <a:xfrm>
            <a:off x="304800" y="1295400"/>
            <a:ext cx="8382000" cy="1676400"/>
          </a:xfrm>
        </p:spPr>
        <p:txBody>
          <a:bodyPr/>
          <a:lstStyle/>
          <a:p>
            <a:endParaRPr lang="en-US" dirty="0"/>
          </a:p>
          <a:p>
            <a:endParaRPr lang="en-US" sz="2800" dirty="0"/>
          </a:p>
        </p:txBody>
      </p:sp>
    </p:spTree>
    <p:extLst>
      <p:ext uri="{BB962C8B-B14F-4D97-AF65-F5344CB8AC3E}">
        <p14:creationId xmlns:p14="http://schemas.microsoft.com/office/powerpoint/2010/main" val="186810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295400"/>
            <a:ext cx="8382000" cy="5410200"/>
          </a:xfrm>
        </p:spPr>
        <p:txBody>
          <a:bodyPr/>
          <a:lstStyle/>
          <a:p>
            <a:r>
              <a:rPr lang="en-US" dirty="0">
                <a:solidFill>
                  <a:srgbClr val="FF6600"/>
                </a:solidFill>
              </a:rPr>
              <a:t>We help you discover and answer the questions, “Who am I?”, </a:t>
            </a:r>
            <a:endParaRPr lang="en-US" dirty="0" smtClean="0">
              <a:solidFill>
                <a:srgbClr val="FF6600"/>
              </a:solidFill>
            </a:endParaRPr>
          </a:p>
          <a:p>
            <a:r>
              <a:rPr lang="zh-TW" altLang="en-US" dirty="0" smtClean="0"/>
              <a:t>我們幫助你發現並回答一個重要的問題</a:t>
            </a:r>
            <a:r>
              <a:rPr lang="en-US" altLang="zh-TW" dirty="0" smtClean="0"/>
              <a:t>:”</a:t>
            </a:r>
            <a:r>
              <a:rPr lang="zh-TW" altLang="en-US" dirty="0" smtClean="0"/>
              <a:t>我到底是誰</a:t>
            </a:r>
            <a:r>
              <a:rPr lang="en-US" altLang="zh-TW" dirty="0" smtClean="0"/>
              <a:t>?”</a:t>
            </a:r>
            <a:endParaRPr lang="en-US" dirty="0"/>
          </a:p>
          <a:p>
            <a:r>
              <a:rPr lang="en-US" dirty="0" smtClean="0">
                <a:solidFill>
                  <a:srgbClr val="FF6600"/>
                </a:solidFill>
              </a:rPr>
              <a:t>“</a:t>
            </a:r>
            <a:r>
              <a:rPr lang="en-US" dirty="0">
                <a:solidFill>
                  <a:srgbClr val="FF6600"/>
                </a:solidFill>
              </a:rPr>
              <a:t>Why am I here?” and “What am I supposed to do now…or next?”</a:t>
            </a:r>
          </a:p>
          <a:p>
            <a:r>
              <a:rPr lang="en-US" dirty="0" smtClean="0"/>
              <a:t>“</a:t>
            </a:r>
            <a:r>
              <a:rPr lang="zh-TW" altLang="en-US" dirty="0" smtClean="0"/>
              <a:t>我為什麼在這裡</a:t>
            </a:r>
            <a:r>
              <a:rPr lang="en-US" altLang="zh-TW" dirty="0" smtClean="0"/>
              <a:t>?”</a:t>
            </a:r>
            <a:r>
              <a:rPr lang="zh-TW" altLang="en-US" dirty="0" smtClean="0"/>
              <a:t>並</a:t>
            </a:r>
            <a:r>
              <a:rPr lang="en-US" altLang="zh-TW" dirty="0" smtClean="0"/>
              <a:t>”</a:t>
            </a:r>
            <a:r>
              <a:rPr lang="zh-TW" altLang="en-US" dirty="0" smtClean="0"/>
              <a:t>我現在或下一</a:t>
            </a:r>
            <a:r>
              <a:rPr lang="zh-TW" altLang="en-US" dirty="0"/>
              <a:t>個</a:t>
            </a:r>
            <a:r>
              <a:rPr lang="zh-TW" altLang="en-US" dirty="0" smtClean="0"/>
              <a:t>應該做些什麼</a:t>
            </a:r>
            <a:r>
              <a:rPr lang="en-US" altLang="zh-TW" dirty="0" smtClean="0"/>
              <a:t>?”</a:t>
            </a:r>
            <a:endParaRPr lang="en-US" dirty="0" smtClean="0"/>
          </a:p>
          <a:p>
            <a:endParaRPr lang="en-US" sz="1400" dirty="0" smtClean="0"/>
          </a:p>
          <a:p>
            <a:r>
              <a:rPr lang="en-US" dirty="0" smtClean="0">
                <a:solidFill>
                  <a:srgbClr val="FF6600"/>
                </a:solidFill>
              </a:rPr>
              <a:t>As </a:t>
            </a:r>
            <a:r>
              <a:rPr lang="en-US" dirty="0">
                <a:solidFill>
                  <a:srgbClr val="FF6600"/>
                </a:solidFill>
              </a:rPr>
              <a:t>Christian Life Coaches, we come alongside to help you </a:t>
            </a:r>
            <a:endParaRPr lang="en-US" dirty="0" smtClean="0">
              <a:solidFill>
                <a:srgbClr val="FF6600"/>
              </a:solidFill>
            </a:endParaRPr>
          </a:p>
          <a:p>
            <a:r>
              <a:rPr lang="zh-TW" altLang="en-US" dirty="0" smtClean="0"/>
              <a:t>身為一位基督徒生命教練</a:t>
            </a:r>
            <a:r>
              <a:rPr lang="en-US" altLang="zh-TW" dirty="0" smtClean="0"/>
              <a:t>,</a:t>
            </a:r>
            <a:r>
              <a:rPr lang="zh-TW" altLang="en-US" dirty="0" smtClean="0"/>
              <a:t>我們會站在你的旁邊幫助你</a:t>
            </a:r>
            <a:r>
              <a:rPr lang="en-US" altLang="zh-TW" dirty="0" smtClean="0"/>
              <a:t>.</a:t>
            </a:r>
            <a:endParaRPr lang="en-US" dirty="0"/>
          </a:p>
          <a:p>
            <a:r>
              <a:rPr lang="en-US" dirty="0">
                <a:solidFill>
                  <a:srgbClr val="FF6600"/>
                </a:solidFill>
              </a:rPr>
              <a:t>•be all that God created you to be </a:t>
            </a:r>
            <a:endParaRPr lang="en-US" dirty="0" smtClean="0">
              <a:solidFill>
                <a:srgbClr val="FF6600"/>
              </a:solidFill>
            </a:endParaRPr>
          </a:p>
          <a:p>
            <a:r>
              <a:rPr lang="en-US" dirty="0"/>
              <a:t> </a:t>
            </a:r>
            <a:r>
              <a:rPr lang="zh-TW" altLang="en-US" dirty="0" smtClean="0"/>
              <a:t>成為神創造你要成為的人</a:t>
            </a:r>
            <a:r>
              <a:rPr lang="en-US" altLang="zh-TW" dirty="0" smtClean="0"/>
              <a:t>.</a:t>
            </a:r>
            <a:endParaRPr lang="en-US" dirty="0"/>
          </a:p>
          <a:p>
            <a:r>
              <a:rPr lang="en-US" dirty="0">
                <a:solidFill>
                  <a:srgbClr val="FF6600"/>
                </a:solidFill>
              </a:rPr>
              <a:t>•propel and strengthen your spiritual </a:t>
            </a:r>
            <a:r>
              <a:rPr lang="en-US" dirty="0" smtClean="0">
                <a:solidFill>
                  <a:srgbClr val="FF6600"/>
                </a:solidFill>
              </a:rPr>
              <a:t>formation</a:t>
            </a:r>
          </a:p>
          <a:p>
            <a:r>
              <a:rPr lang="zh-TW" altLang="en-US" dirty="0" smtClean="0"/>
              <a:t> 能強化並塑造你的屬靈生命</a:t>
            </a:r>
            <a:r>
              <a:rPr lang="en-US" altLang="zh-TW" dirty="0" smtClean="0"/>
              <a:t>.</a:t>
            </a:r>
            <a:endParaRPr lang="en-US" dirty="0"/>
          </a:p>
          <a:p>
            <a:r>
              <a:rPr lang="en-US" dirty="0">
                <a:solidFill>
                  <a:srgbClr val="FF6600"/>
                </a:solidFill>
              </a:rPr>
              <a:t>•live </a:t>
            </a:r>
            <a:r>
              <a:rPr lang="en-US" dirty="0" smtClean="0">
                <a:solidFill>
                  <a:srgbClr val="FF6600"/>
                </a:solidFill>
              </a:rPr>
              <a:t>the </a:t>
            </a:r>
            <a:r>
              <a:rPr lang="en-US" dirty="0">
                <a:solidFill>
                  <a:srgbClr val="FF6600"/>
                </a:solidFill>
              </a:rPr>
              <a:t>God-sized, God-directed, purpose He has – just for you</a:t>
            </a:r>
            <a:r>
              <a:rPr lang="en-US" dirty="0" smtClean="0">
                <a:solidFill>
                  <a:srgbClr val="FF6600"/>
                </a:solidFill>
              </a:rPr>
              <a:t>!</a:t>
            </a:r>
          </a:p>
          <a:p>
            <a:r>
              <a:rPr lang="zh-TW" altLang="en-US" dirty="0" smtClean="0"/>
              <a:t> 活出神的創造</a:t>
            </a:r>
            <a:r>
              <a:rPr lang="en-US" altLang="zh-TW" dirty="0" smtClean="0"/>
              <a:t>,</a:t>
            </a:r>
            <a:r>
              <a:rPr lang="zh-TW" altLang="en-US" dirty="0" smtClean="0"/>
              <a:t>神的引導</a:t>
            </a:r>
            <a:r>
              <a:rPr lang="en-US" altLang="zh-TW" dirty="0" smtClean="0"/>
              <a:t>,</a:t>
            </a:r>
            <a:r>
              <a:rPr lang="zh-TW" altLang="en-US" dirty="0" smtClean="0"/>
              <a:t>祂給你生命的目的</a:t>
            </a:r>
            <a:r>
              <a:rPr lang="en-US" altLang="zh-TW" dirty="0" smtClean="0"/>
              <a:t>---</a:t>
            </a:r>
            <a:r>
              <a:rPr lang="zh-TW" altLang="en-US" dirty="0" smtClean="0"/>
              <a:t>做真實的你</a:t>
            </a:r>
            <a:r>
              <a:rPr lang="en-US" altLang="zh-TW" dirty="0" smtClean="0"/>
              <a:t>.</a:t>
            </a:r>
            <a:endParaRPr lang="en-US" dirty="0"/>
          </a:p>
        </p:txBody>
      </p:sp>
      <p:sp>
        <p:nvSpPr>
          <p:cNvPr id="5" name="Title 1"/>
          <p:cNvSpPr txBox="1">
            <a:spLocks/>
          </p:cNvSpPr>
          <p:nvPr/>
        </p:nvSpPr>
        <p:spPr>
          <a:xfrm>
            <a:off x="1066800" y="609600"/>
            <a:ext cx="7315200" cy="607576"/>
          </a:xfrm>
          <a:prstGeom prst="rect">
            <a:avLst/>
          </a:prstGeom>
        </p:spPr>
        <p:txBody>
          <a:bodyPr vert="horz" lIns="91440" tIns="45720" rIns="91440" bIns="45720" rtlCol="0" anchor="b">
            <a:normAutofit fontScale="90000" lnSpcReduction="10000"/>
          </a:bodyPr>
          <a:lstStyle>
            <a:lvl1pPr algn="l" defTabSz="914400" rtl="0" eaLnBrk="1" latinLnBrk="0" hangingPunct="1">
              <a:spcBef>
                <a:spcPct val="0"/>
              </a:spcBef>
              <a:buNone/>
              <a:defRPr sz="48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t>DR. Andrew  Chen</a:t>
            </a:r>
            <a:endParaRPr lang="en-US" sz="1600" dirty="0"/>
          </a:p>
        </p:txBody>
      </p:sp>
    </p:spTree>
    <p:extLst>
      <p:ext uri="{BB962C8B-B14F-4D97-AF65-F5344CB8AC3E}">
        <p14:creationId xmlns:p14="http://schemas.microsoft.com/office/powerpoint/2010/main" val="219959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1000"/>
                                        <p:tgtEl>
                                          <p:spTgt spid="3">
                                            <p:txEl>
                                              <p:pRg st="8" end="8"/>
                                            </p:txEl>
                                          </p:spTgt>
                                        </p:tgtEl>
                                      </p:cBhvr>
                                    </p:animEffect>
                                    <p:anim calcmode="lin" valueType="num">
                                      <p:cBhvr>
                                        <p:cTn id="4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1000"/>
                                        <p:tgtEl>
                                          <p:spTgt spid="3">
                                            <p:txEl>
                                              <p:pRg st="9" end="9"/>
                                            </p:txEl>
                                          </p:spTgt>
                                        </p:tgtEl>
                                      </p:cBhvr>
                                    </p:animEffect>
                                    <p:anim calcmode="lin" valueType="num">
                                      <p:cBhvr>
                                        <p:cTn id="5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
                                            <p:txEl>
                                              <p:pRg st="10" end="10"/>
                                            </p:txEl>
                                          </p:spTgt>
                                        </p:tgtEl>
                                        <p:attrNameLst>
                                          <p:attrName>style.visibility</p:attrName>
                                        </p:attrNameLst>
                                      </p:cBhvr>
                                      <p:to>
                                        <p:strVal val="visible"/>
                                      </p:to>
                                    </p:set>
                                    <p:animEffect transition="in" filter="fade">
                                      <p:cBhvr>
                                        <p:cTn id="60" dur="1000"/>
                                        <p:tgtEl>
                                          <p:spTgt spid="3">
                                            <p:txEl>
                                              <p:pRg st="10" end="10"/>
                                            </p:txEl>
                                          </p:spTgt>
                                        </p:tgtEl>
                                      </p:cBhvr>
                                    </p:animEffect>
                                    <p:anim calcmode="lin" valueType="num">
                                      <p:cBhvr>
                                        <p:cTn id="6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p:cTn id="67" dur="1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68" dur="10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69" dur="1000" fill="hold"/>
                                        <p:tgtEl>
                                          <p:spTgt spid="3">
                                            <p:txEl>
                                              <p:pRg st="11" end="11"/>
                                            </p:txEl>
                                          </p:spTgt>
                                        </p:tgtEl>
                                        <p:attrNameLst>
                                          <p:attrName>style.rotation</p:attrName>
                                        </p:attrNameLst>
                                      </p:cBhvr>
                                      <p:tavLst>
                                        <p:tav tm="0">
                                          <p:val>
                                            <p:fltVal val="90"/>
                                          </p:val>
                                        </p:tav>
                                        <p:tav tm="100000">
                                          <p:val>
                                            <p:fltVal val="0"/>
                                          </p:val>
                                        </p:tav>
                                      </p:tavLst>
                                    </p:anim>
                                    <p:animEffect transition="in" filter="fade">
                                      <p:cBhvr>
                                        <p:cTn id="70" dur="1000"/>
                                        <p:tgtEl>
                                          <p:spTgt spid="3">
                                            <p:txEl>
                                              <p:pRg st="11" end="11"/>
                                            </p:txEl>
                                          </p:spTgt>
                                        </p:tgtEl>
                                      </p:cBhvr>
                                    </p:animEffect>
                                  </p:childTnLst>
                                </p:cTn>
                              </p:par>
                              <p:par>
                                <p:cTn id="71" presetID="31" presetClass="entr" presetSubtype="0" fill="hold" nodeType="withEffect">
                                  <p:stCondLst>
                                    <p:cond delay="0"/>
                                  </p:stCondLst>
                                  <p:childTnLst>
                                    <p:set>
                                      <p:cBhvr>
                                        <p:cTn id="72" dur="1" fill="hold">
                                          <p:stCondLst>
                                            <p:cond delay="0"/>
                                          </p:stCondLst>
                                        </p:cTn>
                                        <p:tgtEl>
                                          <p:spTgt spid="3">
                                            <p:txEl>
                                              <p:pRg st="12" end="12"/>
                                            </p:txEl>
                                          </p:spTgt>
                                        </p:tgtEl>
                                        <p:attrNameLst>
                                          <p:attrName>style.visibility</p:attrName>
                                        </p:attrNameLst>
                                      </p:cBhvr>
                                      <p:to>
                                        <p:strVal val="visible"/>
                                      </p:to>
                                    </p:set>
                                    <p:anim calcmode="lin" valueType="num">
                                      <p:cBhvr>
                                        <p:cTn id="73" dur="10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74" dur="1000" fill="hold"/>
                                        <p:tgtEl>
                                          <p:spTgt spid="3">
                                            <p:txEl>
                                              <p:pRg st="12" end="12"/>
                                            </p:txEl>
                                          </p:spTgt>
                                        </p:tgtEl>
                                        <p:attrNameLst>
                                          <p:attrName>ppt_h</p:attrName>
                                        </p:attrNameLst>
                                      </p:cBhvr>
                                      <p:tavLst>
                                        <p:tav tm="0">
                                          <p:val>
                                            <p:fltVal val="0"/>
                                          </p:val>
                                        </p:tav>
                                        <p:tav tm="100000">
                                          <p:val>
                                            <p:strVal val="#ppt_h"/>
                                          </p:val>
                                        </p:tav>
                                      </p:tavLst>
                                    </p:anim>
                                    <p:anim calcmode="lin" valueType="num">
                                      <p:cBhvr>
                                        <p:cTn id="75" dur="1000" fill="hold"/>
                                        <p:tgtEl>
                                          <p:spTgt spid="3">
                                            <p:txEl>
                                              <p:pRg st="12" end="12"/>
                                            </p:txEl>
                                          </p:spTgt>
                                        </p:tgtEl>
                                        <p:attrNameLst>
                                          <p:attrName>style.rotation</p:attrName>
                                        </p:attrNameLst>
                                      </p:cBhvr>
                                      <p:tavLst>
                                        <p:tav tm="0">
                                          <p:val>
                                            <p:fltVal val="90"/>
                                          </p:val>
                                        </p:tav>
                                        <p:tav tm="100000">
                                          <p:val>
                                            <p:fltVal val="0"/>
                                          </p:val>
                                        </p:tav>
                                      </p:tavLst>
                                    </p:anim>
                                    <p:animEffect transition="in" filter="fade">
                                      <p:cBhvr>
                                        <p:cTn id="76" dur="1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lstStyle/>
          <a:p>
            <a:endParaRPr lang="en-US" altLang="zh-TW" sz="1200" b="1" dirty="0">
              <a:solidFill>
                <a:srgbClr val="FF6600"/>
              </a:solidFill>
            </a:endParaRPr>
          </a:p>
          <a:p>
            <a:r>
              <a:rPr lang="zh-TW" altLang="en-US" sz="3200" b="1" dirty="0">
                <a:solidFill>
                  <a:srgbClr val="FF6600"/>
                </a:solidFill>
              </a:rPr>
              <a:t>十件以聖經為根基的生命教練價值觀</a:t>
            </a:r>
            <a:r>
              <a:rPr lang="en-US" sz="3200" b="1" dirty="0" smtClean="0">
                <a:solidFill>
                  <a:srgbClr val="FF6600"/>
                </a:solidFill>
              </a:rPr>
              <a:t>:</a:t>
            </a:r>
            <a:endParaRPr lang="en-US" sz="3200" dirty="0" smtClean="0"/>
          </a:p>
          <a:p>
            <a:r>
              <a:rPr lang="en-US" sz="2800" dirty="0" smtClean="0"/>
              <a:t>6</a:t>
            </a:r>
            <a:r>
              <a:rPr lang="en-US" sz="2800" dirty="0"/>
              <a:t>.</a:t>
            </a:r>
            <a:r>
              <a:rPr lang="zh-TW" altLang="en-US" sz="2800" dirty="0"/>
              <a:t>透過你這個人帶出事奉</a:t>
            </a:r>
            <a:r>
              <a:rPr lang="en-US" sz="2800" dirty="0"/>
              <a:t>(Ministry flows out of </a:t>
            </a:r>
            <a:endParaRPr lang="en-US" sz="2800" dirty="0" smtClean="0"/>
          </a:p>
          <a:p>
            <a:r>
              <a:rPr lang="en-US" sz="2800" dirty="0"/>
              <a:t> </a:t>
            </a:r>
            <a:r>
              <a:rPr lang="en-US" sz="2800" dirty="0" smtClean="0"/>
              <a:t>   Being</a:t>
            </a:r>
            <a:r>
              <a:rPr lang="en-US" sz="2800" dirty="0"/>
              <a:t>)</a:t>
            </a:r>
          </a:p>
          <a:p>
            <a:r>
              <a:rPr lang="en-US" sz="2800" dirty="0"/>
              <a:t>7.</a:t>
            </a:r>
            <a:r>
              <a:rPr lang="zh-TW" altLang="en-US" sz="2800" dirty="0"/>
              <a:t>學習群體生活</a:t>
            </a:r>
            <a:r>
              <a:rPr lang="en-US" sz="2800" dirty="0"/>
              <a:t>(Learning Community)</a:t>
            </a:r>
          </a:p>
          <a:p>
            <a:r>
              <a:rPr lang="en-US" sz="2800" dirty="0"/>
              <a:t>8.</a:t>
            </a:r>
            <a:r>
              <a:rPr lang="zh-TW" altLang="en-US" sz="2800" dirty="0"/>
              <a:t>真實的關係</a:t>
            </a:r>
            <a:r>
              <a:rPr lang="en-US" sz="2800" dirty="0"/>
              <a:t>(Authentic Relationship)</a:t>
            </a:r>
          </a:p>
          <a:p>
            <a:r>
              <a:rPr lang="en-US" sz="2800" dirty="0"/>
              <a:t>9.</a:t>
            </a:r>
            <a:r>
              <a:rPr lang="zh-TW" altLang="en-US" sz="2800" dirty="0"/>
              <a:t>成為生命的管家</a:t>
            </a:r>
            <a:r>
              <a:rPr lang="en-US" sz="2800" dirty="0"/>
              <a:t>(Own life stewardship)</a:t>
            </a:r>
          </a:p>
          <a:p>
            <a:r>
              <a:rPr lang="en-US" sz="2800" dirty="0"/>
              <a:t>10.</a:t>
            </a:r>
            <a:r>
              <a:rPr lang="zh-TW" altLang="en-US" sz="2800" dirty="0"/>
              <a:t>每一個人都是獨特的</a:t>
            </a:r>
            <a:r>
              <a:rPr lang="en-US" sz="2800" dirty="0"/>
              <a:t>(Every person is unique)</a:t>
            </a:r>
          </a:p>
          <a:p>
            <a:endParaRPr lang="en-US" dirty="0"/>
          </a:p>
        </p:txBody>
      </p:sp>
    </p:spTree>
    <p:extLst>
      <p:ext uri="{BB962C8B-B14F-4D97-AF65-F5344CB8AC3E}">
        <p14:creationId xmlns:p14="http://schemas.microsoft.com/office/powerpoint/2010/main" val="265863315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lstStyle/>
          <a:p>
            <a:r>
              <a:rPr lang="en-US" sz="3200" b="1" dirty="0">
                <a:solidFill>
                  <a:srgbClr val="FF6600"/>
                </a:solidFill>
              </a:rPr>
              <a:t>1. </a:t>
            </a:r>
            <a:r>
              <a:rPr lang="zh-TW" altLang="en-US" sz="3200" b="1" dirty="0">
                <a:solidFill>
                  <a:srgbClr val="FF6600"/>
                </a:solidFill>
              </a:rPr>
              <a:t>相信他人</a:t>
            </a:r>
            <a:r>
              <a:rPr lang="en-US" sz="3200" b="1" dirty="0">
                <a:solidFill>
                  <a:srgbClr val="FF6600"/>
                </a:solidFill>
              </a:rPr>
              <a:t>.</a:t>
            </a:r>
            <a:r>
              <a:rPr lang="en-US" sz="3200" b="1" dirty="0"/>
              <a:t>(Believing in People)</a:t>
            </a:r>
            <a:endParaRPr lang="en-US" sz="3200" dirty="0"/>
          </a:p>
          <a:p>
            <a:r>
              <a:rPr lang="zh-TW" altLang="en-US" sz="2800" dirty="0"/>
              <a:t>林前</a:t>
            </a:r>
            <a:r>
              <a:rPr lang="en-US" sz="2800" dirty="0"/>
              <a:t>5:16-17</a:t>
            </a:r>
            <a:r>
              <a:rPr lang="zh-TW" altLang="en-US" sz="2800" dirty="0"/>
              <a:t>所以，我們從今以後，不憑著外貌（原文是肉體；本節同）認人了。雖然憑著外貌認過基督，如今卻不再這樣認他了。若有人在基督裏，他就是新造的人，舊事已過，都變成新的了。</a:t>
            </a:r>
            <a:endParaRPr lang="en-US" sz="2800" dirty="0"/>
          </a:p>
          <a:p>
            <a:endParaRPr lang="en-US" sz="2800" dirty="0"/>
          </a:p>
        </p:txBody>
      </p:sp>
    </p:spTree>
    <p:extLst>
      <p:ext uri="{BB962C8B-B14F-4D97-AF65-F5344CB8AC3E}">
        <p14:creationId xmlns:p14="http://schemas.microsoft.com/office/powerpoint/2010/main" val="265863315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lstStyle/>
          <a:p>
            <a:r>
              <a:rPr lang="en-US" sz="3200" b="1" dirty="0">
                <a:solidFill>
                  <a:srgbClr val="FF6600"/>
                </a:solidFill>
              </a:rPr>
              <a:t>2.</a:t>
            </a:r>
            <a:r>
              <a:rPr lang="zh-TW" altLang="en-US" sz="3200" b="1" dirty="0">
                <a:solidFill>
                  <a:srgbClr val="FF6600"/>
                </a:solidFill>
              </a:rPr>
              <a:t>神主動來改變我</a:t>
            </a:r>
            <a:r>
              <a:rPr lang="zh-TW" altLang="en-US" sz="3200" b="1" dirty="0" smtClean="0">
                <a:solidFill>
                  <a:srgbClr val="FF6600"/>
                </a:solidFill>
              </a:rPr>
              <a:t>們</a:t>
            </a:r>
            <a:r>
              <a:rPr lang="en-US" altLang="zh-TW" sz="3200" b="1" dirty="0" smtClean="0">
                <a:solidFill>
                  <a:srgbClr val="FF6600"/>
                </a:solidFill>
              </a:rPr>
              <a:t>.</a:t>
            </a:r>
            <a:r>
              <a:rPr lang="en-US" sz="3200" b="1" dirty="0" smtClean="0"/>
              <a:t>(</a:t>
            </a:r>
            <a:r>
              <a:rPr lang="en-US" sz="3200" b="1" dirty="0"/>
              <a:t>God initiates Change)</a:t>
            </a:r>
            <a:endParaRPr lang="en-US" sz="3200" dirty="0"/>
          </a:p>
          <a:p>
            <a:r>
              <a:rPr lang="en-US" dirty="0"/>
              <a:t> </a:t>
            </a:r>
            <a:r>
              <a:rPr lang="zh-TW" altLang="en-US" sz="2800" dirty="0" smtClean="0"/>
              <a:t>約</a:t>
            </a:r>
            <a:r>
              <a:rPr lang="en-US" sz="2800" dirty="0"/>
              <a:t>5:19</a:t>
            </a:r>
            <a:r>
              <a:rPr lang="zh-TW" altLang="en-US" sz="2800" dirty="0"/>
              <a:t>耶穌對他們說：「我實實在在地告訴你們，子憑著自己不能做甚麼，惟有看見父所做的，子才能做；父所做的事，子也照樣做。</a:t>
            </a:r>
            <a:endParaRPr lang="en-US" sz="2800" dirty="0"/>
          </a:p>
          <a:p>
            <a:endParaRPr lang="en-US" sz="2800" dirty="0"/>
          </a:p>
        </p:txBody>
      </p:sp>
    </p:spTree>
    <p:extLst>
      <p:ext uri="{BB962C8B-B14F-4D97-AF65-F5344CB8AC3E}">
        <p14:creationId xmlns:p14="http://schemas.microsoft.com/office/powerpoint/2010/main" val="265863315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lstStyle/>
          <a:p>
            <a:r>
              <a:rPr lang="en-US" sz="3200" b="1" dirty="0">
                <a:solidFill>
                  <a:srgbClr val="FF6600"/>
                </a:solidFill>
              </a:rPr>
              <a:t>3.</a:t>
            </a:r>
            <a:r>
              <a:rPr lang="zh-TW" altLang="en-US" sz="3200" b="1" dirty="0">
                <a:solidFill>
                  <a:srgbClr val="FF6600"/>
                </a:solidFill>
              </a:rPr>
              <a:t>領袖必須承擔責</a:t>
            </a:r>
            <a:r>
              <a:rPr lang="zh-TW" altLang="en-US" sz="3200" b="1" dirty="0" smtClean="0">
                <a:solidFill>
                  <a:srgbClr val="FF6600"/>
                </a:solidFill>
              </a:rPr>
              <a:t>任 </a:t>
            </a:r>
            <a:r>
              <a:rPr lang="en-US" altLang="zh-TW" sz="3200" b="1" dirty="0" smtClean="0">
                <a:solidFill>
                  <a:srgbClr val="FF6600"/>
                </a:solidFill>
              </a:rPr>
              <a:t>.</a:t>
            </a:r>
            <a:r>
              <a:rPr lang="en-US" sz="2400" b="1" dirty="0" smtClean="0"/>
              <a:t>( </a:t>
            </a:r>
            <a:r>
              <a:rPr lang="en-US" sz="2400" b="1" dirty="0"/>
              <a:t>Leader take Responsibility</a:t>
            </a:r>
            <a:r>
              <a:rPr lang="en-US" sz="2400" b="1" dirty="0" smtClean="0"/>
              <a:t>)</a:t>
            </a:r>
          </a:p>
          <a:p>
            <a:r>
              <a:rPr lang="zh-TW" altLang="en-US" sz="2800" dirty="0"/>
              <a:t>來</a:t>
            </a:r>
            <a:r>
              <a:rPr lang="en-US" sz="2800" dirty="0"/>
              <a:t>5:14</a:t>
            </a:r>
            <a:r>
              <a:rPr lang="zh-TW" altLang="en-US" sz="2800" dirty="0"/>
              <a:t>惟獨長大成人的才能吃乾糧；他們的心竅習練得通達，就能分辨好歹了。</a:t>
            </a:r>
            <a:endParaRPr lang="en-US" sz="2800" dirty="0"/>
          </a:p>
          <a:p>
            <a:endParaRPr lang="en-US" dirty="0"/>
          </a:p>
        </p:txBody>
      </p:sp>
    </p:spTree>
    <p:extLst>
      <p:ext uri="{BB962C8B-B14F-4D97-AF65-F5344CB8AC3E}">
        <p14:creationId xmlns:p14="http://schemas.microsoft.com/office/powerpoint/2010/main" val="265863315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normAutofit/>
          </a:bodyPr>
          <a:lstStyle/>
          <a:p>
            <a:r>
              <a:rPr lang="en-US" sz="3200" b="1" dirty="0">
                <a:solidFill>
                  <a:srgbClr val="FF6600"/>
                </a:solidFill>
              </a:rPr>
              <a:t>4.</a:t>
            </a:r>
            <a:r>
              <a:rPr lang="zh-TW" altLang="en-US" sz="3200" b="1" dirty="0">
                <a:solidFill>
                  <a:srgbClr val="FF6600"/>
                </a:solidFill>
              </a:rPr>
              <a:t>透過經驗帶來轉化 </a:t>
            </a:r>
            <a:r>
              <a:rPr lang="en-US" sz="3200" b="1" dirty="0"/>
              <a:t>(Transformation happen experientially)</a:t>
            </a:r>
            <a:endParaRPr lang="en-US" sz="3200" dirty="0"/>
          </a:p>
          <a:p>
            <a:r>
              <a:rPr lang="zh-TW" altLang="en-US" sz="2800" dirty="0"/>
              <a:t>伯</a:t>
            </a:r>
            <a:r>
              <a:rPr lang="en-US" sz="2800" dirty="0"/>
              <a:t>42:5-6</a:t>
            </a:r>
            <a:r>
              <a:rPr lang="zh-TW" altLang="en-US" sz="2800" dirty="0"/>
              <a:t>我從前風聞有你，現在親眼看見你。 因此我厭惡自己（或譯：我的言語），在塵土和爐灰中懊悔。</a:t>
            </a:r>
            <a:endParaRPr lang="en-US" sz="2800" dirty="0"/>
          </a:p>
          <a:p>
            <a:endParaRPr lang="en-US" sz="3200" dirty="0"/>
          </a:p>
        </p:txBody>
      </p:sp>
    </p:spTree>
    <p:extLst>
      <p:ext uri="{BB962C8B-B14F-4D97-AF65-F5344CB8AC3E}">
        <p14:creationId xmlns:p14="http://schemas.microsoft.com/office/powerpoint/2010/main" val="255135996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lstStyle/>
          <a:p>
            <a:r>
              <a:rPr lang="en-US" sz="3200" b="1" dirty="0">
                <a:solidFill>
                  <a:srgbClr val="FF6600"/>
                </a:solidFill>
              </a:rPr>
              <a:t>5</a:t>
            </a:r>
            <a:r>
              <a:rPr lang="en-US" sz="3200" b="1" dirty="0" smtClean="0">
                <a:solidFill>
                  <a:srgbClr val="FF6600"/>
                </a:solidFill>
              </a:rPr>
              <a:t>.</a:t>
            </a:r>
            <a:r>
              <a:rPr lang="zh-TW" altLang="en-US" sz="3200" b="1" dirty="0" smtClean="0">
                <a:solidFill>
                  <a:srgbClr val="FF6600"/>
                </a:solidFill>
              </a:rPr>
              <a:t>從</a:t>
            </a:r>
            <a:r>
              <a:rPr lang="zh-TW" altLang="en-US" sz="3200" b="1" dirty="0">
                <a:solidFill>
                  <a:srgbClr val="FF6600"/>
                </a:solidFill>
              </a:rPr>
              <a:t>生活中學</a:t>
            </a:r>
            <a:r>
              <a:rPr lang="zh-TW" altLang="en-US" sz="3200" b="1" dirty="0" smtClean="0">
                <a:solidFill>
                  <a:srgbClr val="FF6600"/>
                </a:solidFill>
              </a:rPr>
              <a:t>習 </a:t>
            </a:r>
            <a:r>
              <a:rPr lang="en-US" altLang="zh-TW" sz="3200" b="1" dirty="0" smtClean="0">
                <a:solidFill>
                  <a:srgbClr val="FF6600"/>
                </a:solidFill>
              </a:rPr>
              <a:t>.</a:t>
            </a:r>
            <a:r>
              <a:rPr lang="en-US" sz="3200" b="1" dirty="0" smtClean="0"/>
              <a:t>(</a:t>
            </a:r>
            <a:r>
              <a:rPr lang="en-US" sz="3200" b="1" dirty="0"/>
              <a:t>Learning from life)</a:t>
            </a:r>
            <a:endParaRPr lang="en-US" sz="3200" dirty="0"/>
          </a:p>
          <a:p>
            <a:r>
              <a:rPr lang="zh-TW" altLang="en-US" sz="2800" dirty="0"/>
              <a:t>羅</a:t>
            </a:r>
            <a:r>
              <a:rPr lang="en-US" sz="2800" dirty="0"/>
              <a:t>8:28</a:t>
            </a:r>
            <a:r>
              <a:rPr lang="zh-TW" altLang="en-US" sz="2800" dirty="0"/>
              <a:t>我們曉得萬事都互相效力，叫愛　神的人得益處，就是按他旨意被召的人。</a:t>
            </a:r>
            <a:endParaRPr lang="en-US" sz="2800" dirty="0"/>
          </a:p>
          <a:p>
            <a:endParaRPr lang="en-US" sz="2800" dirty="0"/>
          </a:p>
        </p:txBody>
      </p:sp>
    </p:spTree>
    <p:extLst>
      <p:ext uri="{BB962C8B-B14F-4D97-AF65-F5344CB8AC3E}">
        <p14:creationId xmlns:p14="http://schemas.microsoft.com/office/powerpoint/2010/main" val="247078676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lstStyle/>
          <a:p>
            <a:r>
              <a:rPr lang="en-US" sz="3200" b="1" dirty="0">
                <a:solidFill>
                  <a:srgbClr val="FF6600"/>
                </a:solidFill>
              </a:rPr>
              <a:t>6</a:t>
            </a:r>
            <a:r>
              <a:rPr lang="en-US" sz="3200" b="1" dirty="0" smtClean="0">
                <a:solidFill>
                  <a:srgbClr val="FF6600"/>
                </a:solidFill>
              </a:rPr>
              <a:t>.</a:t>
            </a:r>
            <a:r>
              <a:rPr lang="zh-TW" altLang="en-US" sz="3200" b="1" dirty="0" smtClean="0">
                <a:solidFill>
                  <a:srgbClr val="FF6600"/>
                </a:solidFill>
              </a:rPr>
              <a:t>透</a:t>
            </a:r>
            <a:r>
              <a:rPr lang="zh-TW" altLang="en-US" sz="3200" b="1" dirty="0">
                <a:solidFill>
                  <a:srgbClr val="FF6600"/>
                </a:solidFill>
              </a:rPr>
              <a:t>過你這個人帶出事</a:t>
            </a:r>
            <a:r>
              <a:rPr lang="zh-TW" altLang="en-US" sz="3200" b="1" dirty="0" smtClean="0">
                <a:solidFill>
                  <a:srgbClr val="FF6600"/>
                </a:solidFill>
              </a:rPr>
              <a:t>奉</a:t>
            </a:r>
            <a:r>
              <a:rPr lang="en-US" altLang="zh-TW" dirty="0">
                <a:solidFill>
                  <a:srgbClr val="FF6600"/>
                </a:solidFill>
              </a:rPr>
              <a:t>.</a:t>
            </a:r>
            <a:r>
              <a:rPr lang="en-US" dirty="0"/>
              <a:t>(</a:t>
            </a:r>
            <a:r>
              <a:rPr lang="en-US" sz="3200" b="1" dirty="0"/>
              <a:t>Ministry flows out of Being)</a:t>
            </a:r>
            <a:endParaRPr lang="en-US" sz="3200" dirty="0"/>
          </a:p>
          <a:p>
            <a:r>
              <a:rPr lang="zh-TW" altLang="en-US" sz="2800" dirty="0"/>
              <a:t>路</a:t>
            </a:r>
            <a:r>
              <a:rPr lang="en-US" sz="2800" dirty="0"/>
              <a:t>6:45</a:t>
            </a:r>
            <a:r>
              <a:rPr lang="zh-TW" altLang="en-US" sz="2800" dirty="0"/>
              <a:t>善人從他心裏所存的善就發出善來；惡人從他心裏所存的惡就發出惡來；因為心裏所充滿的，口裏就說出來。」</a:t>
            </a:r>
            <a:endParaRPr lang="en-US" sz="2800" dirty="0"/>
          </a:p>
          <a:p>
            <a:endParaRPr lang="en-US" dirty="0"/>
          </a:p>
        </p:txBody>
      </p:sp>
    </p:spTree>
    <p:extLst>
      <p:ext uri="{BB962C8B-B14F-4D97-AF65-F5344CB8AC3E}">
        <p14:creationId xmlns:p14="http://schemas.microsoft.com/office/powerpoint/2010/main" val="247078676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lstStyle/>
          <a:p>
            <a:r>
              <a:rPr lang="en-US" sz="3200" b="1" dirty="0">
                <a:solidFill>
                  <a:srgbClr val="FF6600"/>
                </a:solidFill>
              </a:rPr>
              <a:t>7</a:t>
            </a:r>
            <a:r>
              <a:rPr lang="en-US" sz="3200" b="1" dirty="0" smtClean="0">
                <a:solidFill>
                  <a:srgbClr val="FF6600"/>
                </a:solidFill>
              </a:rPr>
              <a:t>.</a:t>
            </a:r>
            <a:r>
              <a:rPr lang="zh-TW" altLang="en-US" sz="3200" b="1" dirty="0" smtClean="0">
                <a:solidFill>
                  <a:srgbClr val="FF6600"/>
                </a:solidFill>
              </a:rPr>
              <a:t>學</a:t>
            </a:r>
            <a:r>
              <a:rPr lang="zh-TW" altLang="en-US" sz="3200" b="1" dirty="0">
                <a:solidFill>
                  <a:srgbClr val="FF6600"/>
                </a:solidFill>
              </a:rPr>
              <a:t>習群體生</a:t>
            </a:r>
            <a:r>
              <a:rPr lang="zh-TW" altLang="en-US" sz="3200" b="1" dirty="0" smtClean="0">
                <a:solidFill>
                  <a:srgbClr val="FF6600"/>
                </a:solidFill>
              </a:rPr>
              <a:t>活</a:t>
            </a:r>
            <a:r>
              <a:rPr lang="en-US" altLang="zh-TW" sz="3200" b="1" dirty="0" smtClean="0">
                <a:solidFill>
                  <a:srgbClr val="FF6600"/>
                </a:solidFill>
              </a:rPr>
              <a:t>.</a:t>
            </a:r>
            <a:r>
              <a:rPr lang="en-US" sz="3200" b="1" dirty="0" smtClean="0"/>
              <a:t>(</a:t>
            </a:r>
            <a:r>
              <a:rPr lang="en-US" sz="3200" b="1" dirty="0"/>
              <a:t>Learning Community</a:t>
            </a:r>
            <a:r>
              <a:rPr lang="en-US" sz="3200" b="1" dirty="0" smtClean="0"/>
              <a:t>)</a:t>
            </a:r>
          </a:p>
          <a:p>
            <a:r>
              <a:rPr lang="zh-TW" altLang="en-US" sz="2800" dirty="0"/>
              <a:t>箴</a:t>
            </a:r>
            <a:r>
              <a:rPr lang="en-US" sz="2800" dirty="0"/>
              <a:t>27:17</a:t>
            </a:r>
            <a:r>
              <a:rPr lang="zh-TW" altLang="en-US" sz="2800" dirty="0"/>
              <a:t>鐵磨鐵，磨出刃來；朋友相感（原文是磨朋友的臉）也是如此。</a:t>
            </a:r>
            <a:endParaRPr lang="en-US" sz="2800" dirty="0"/>
          </a:p>
          <a:p>
            <a:endParaRPr lang="en-US" dirty="0"/>
          </a:p>
          <a:p>
            <a:endParaRPr lang="en-US" dirty="0"/>
          </a:p>
        </p:txBody>
      </p:sp>
    </p:spTree>
    <p:extLst>
      <p:ext uri="{BB962C8B-B14F-4D97-AF65-F5344CB8AC3E}">
        <p14:creationId xmlns:p14="http://schemas.microsoft.com/office/powerpoint/2010/main" val="247078676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lstStyle/>
          <a:p>
            <a:r>
              <a:rPr lang="en-US" sz="3200" b="1" dirty="0">
                <a:solidFill>
                  <a:srgbClr val="FF6600"/>
                </a:solidFill>
              </a:rPr>
              <a:t>8</a:t>
            </a:r>
            <a:r>
              <a:rPr lang="en-US" sz="3200" b="1" dirty="0" smtClean="0">
                <a:solidFill>
                  <a:srgbClr val="FF6600"/>
                </a:solidFill>
              </a:rPr>
              <a:t>.</a:t>
            </a:r>
            <a:r>
              <a:rPr lang="zh-TW" altLang="en-US" sz="3200" b="1" dirty="0" smtClean="0">
                <a:solidFill>
                  <a:srgbClr val="FF6600"/>
                </a:solidFill>
              </a:rPr>
              <a:t>真</a:t>
            </a:r>
            <a:r>
              <a:rPr lang="zh-TW" altLang="en-US" sz="3200" b="1" dirty="0">
                <a:solidFill>
                  <a:srgbClr val="FF6600"/>
                </a:solidFill>
              </a:rPr>
              <a:t>實的關</a:t>
            </a:r>
            <a:r>
              <a:rPr lang="zh-TW" altLang="en-US" sz="3200" b="1" dirty="0" smtClean="0">
                <a:solidFill>
                  <a:srgbClr val="FF6600"/>
                </a:solidFill>
              </a:rPr>
              <a:t>係</a:t>
            </a:r>
            <a:r>
              <a:rPr lang="en-US" altLang="zh-TW" sz="3200" b="1" dirty="0" smtClean="0">
                <a:solidFill>
                  <a:srgbClr val="FF6600"/>
                </a:solidFill>
              </a:rPr>
              <a:t>. </a:t>
            </a:r>
            <a:r>
              <a:rPr lang="en-US" sz="3200" b="1" dirty="0" smtClean="0"/>
              <a:t>(</a:t>
            </a:r>
            <a:r>
              <a:rPr lang="en-US" sz="3200" b="1" dirty="0"/>
              <a:t>Authentic Relationship</a:t>
            </a:r>
            <a:r>
              <a:rPr lang="en-US" sz="3200" b="1" dirty="0" smtClean="0"/>
              <a:t>)</a:t>
            </a:r>
          </a:p>
          <a:p>
            <a:r>
              <a:rPr lang="zh-TW" altLang="en-US" sz="2800" dirty="0"/>
              <a:t>林後</a:t>
            </a:r>
            <a:r>
              <a:rPr lang="en-US" sz="2800" dirty="0"/>
              <a:t>6:11-13</a:t>
            </a:r>
            <a:r>
              <a:rPr lang="zh-TW" altLang="en-US" sz="2800" dirty="0"/>
              <a:t>哥林多人哪，我們向你們，口是張開的，心是寬宏的。你們狹窄，原不在乎我們，是在乎自己的心腸狹窄。你們也要照樣用寬宏的心報答我。我這話正像對自己的孩子說的。</a:t>
            </a:r>
            <a:endParaRPr lang="en-US" sz="2800" dirty="0"/>
          </a:p>
          <a:p>
            <a:endParaRPr lang="en-US" sz="2800" dirty="0"/>
          </a:p>
          <a:p>
            <a:endParaRPr lang="en-US" dirty="0"/>
          </a:p>
        </p:txBody>
      </p:sp>
    </p:spTree>
    <p:extLst>
      <p:ext uri="{BB962C8B-B14F-4D97-AF65-F5344CB8AC3E}">
        <p14:creationId xmlns:p14="http://schemas.microsoft.com/office/powerpoint/2010/main" val="247078676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lstStyle/>
          <a:p>
            <a:r>
              <a:rPr lang="en-US" sz="3200" b="1" dirty="0">
                <a:solidFill>
                  <a:srgbClr val="FF6600"/>
                </a:solidFill>
              </a:rPr>
              <a:t>9</a:t>
            </a:r>
            <a:r>
              <a:rPr lang="en-US" sz="3200" b="1" dirty="0" smtClean="0">
                <a:solidFill>
                  <a:srgbClr val="FF6600"/>
                </a:solidFill>
              </a:rPr>
              <a:t>.</a:t>
            </a:r>
            <a:r>
              <a:rPr lang="zh-TW" altLang="en-US" sz="3200" b="1" dirty="0" smtClean="0">
                <a:solidFill>
                  <a:srgbClr val="FF6600"/>
                </a:solidFill>
              </a:rPr>
              <a:t>成</a:t>
            </a:r>
            <a:r>
              <a:rPr lang="zh-TW" altLang="en-US" sz="3200" b="1" dirty="0">
                <a:solidFill>
                  <a:srgbClr val="FF6600"/>
                </a:solidFill>
              </a:rPr>
              <a:t>為生命的管</a:t>
            </a:r>
            <a:r>
              <a:rPr lang="zh-TW" altLang="en-US" sz="3200" b="1" dirty="0" smtClean="0">
                <a:solidFill>
                  <a:srgbClr val="FF6600"/>
                </a:solidFill>
              </a:rPr>
              <a:t>家</a:t>
            </a:r>
            <a:r>
              <a:rPr lang="en-US" altLang="zh-TW" sz="3200" b="1" dirty="0" smtClean="0">
                <a:solidFill>
                  <a:srgbClr val="FF6600"/>
                </a:solidFill>
              </a:rPr>
              <a:t>.</a:t>
            </a:r>
            <a:r>
              <a:rPr lang="en-US" sz="3200" b="1" dirty="0" smtClean="0"/>
              <a:t>(</a:t>
            </a:r>
            <a:r>
              <a:rPr lang="en-US" sz="3200" b="1" dirty="0"/>
              <a:t>Own life stewardship)</a:t>
            </a:r>
            <a:endParaRPr lang="en-US" sz="3200" dirty="0"/>
          </a:p>
          <a:p>
            <a:r>
              <a:rPr lang="zh-TW" altLang="en-US" sz="2800" dirty="0"/>
              <a:t>羅</a:t>
            </a:r>
            <a:r>
              <a:rPr lang="en-US" sz="2800" dirty="0"/>
              <a:t>14:12</a:t>
            </a:r>
            <a:r>
              <a:rPr lang="zh-TW" altLang="en-US" sz="2800" dirty="0"/>
              <a:t>這樣看來，我們各人必要將自己的事在　神面前說明。</a:t>
            </a:r>
            <a:endParaRPr lang="en-US" sz="2800" dirty="0"/>
          </a:p>
          <a:p>
            <a:r>
              <a:rPr lang="zh-TW" altLang="en-US" sz="2800" dirty="0"/>
              <a:t>羅</a:t>
            </a:r>
            <a:r>
              <a:rPr lang="en-US" sz="2800" dirty="0"/>
              <a:t>11:29</a:t>
            </a:r>
            <a:r>
              <a:rPr lang="zh-TW" altLang="en-US" sz="2800" dirty="0"/>
              <a:t>因為　神的恩賜和選召是沒有後悔的。</a:t>
            </a:r>
            <a:endParaRPr lang="en-US" sz="2800" dirty="0"/>
          </a:p>
          <a:p>
            <a:endParaRPr lang="en-US" dirty="0"/>
          </a:p>
        </p:txBody>
      </p:sp>
    </p:spTree>
    <p:extLst>
      <p:ext uri="{BB962C8B-B14F-4D97-AF65-F5344CB8AC3E}">
        <p14:creationId xmlns:p14="http://schemas.microsoft.com/office/powerpoint/2010/main" val="2470786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295400"/>
            <a:ext cx="8382000" cy="5410200"/>
          </a:xfrm>
        </p:spPr>
        <p:txBody>
          <a:bodyPr/>
          <a:lstStyle/>
          <a:p>
            <a:pPr algn="ctr"/>
            <a:endParaRPr lang="en-US" sz="3200" b="1" dirty="0" smtClean="0"/>
          </a:p>
          <a:p>
            <a:pPr algn="ctr"/>
            <a:endParaRPr lang="en-US" sz="3200" b="1" dirty="0"/>
          </a:p>
          <a:p>
            <a:pPr algn="ctr"/>
            <a:r>
              <a:rPr lang="en-US" sz="3200" b="1" dirty="0" smtClean="0"/>
              <a:t>The </a:t>
            </a:r>
            <a:r>
              <a:rPr lang="en-US" sz="3200" b="1" dirty="0"/>
              <a:t>Impact Coaching Can Make</a:t>
            </a:r>
            <a:r>
              <a:rPr lang="en-US" sz="3200" b="1" dirty="0" smtClean="0"/>
              <a:t>!</a:t>
            </a:r>
          </a:p>
          <a:p>
            <a:pPr algn="ctr"/>
            <a:r>
              <a:rPr lang="zh-TW" altLang="en-US" sz="4400" b="1" dirty="0" smtClean="0">
                <a:solidFill>
                  <a:srgbClr val="FF6600"/>
                </a:solidFill>
              </a:rPr>
              <a:t>生命教練能帶出影響力</a:t>
            </a:r>
            <a:r>
              <a:rPr lang="en-US" altLang="zh-TW" sz="4400" b="1" dirty="0" smtClean="0">
                <a:solidFill>
                  <a:srgbClr val="FF6600"/>
                </a:solidFill>
              </a:rPr>
              <a:t>.</a:t>
            </a:r>
            <a:endParaRPr lang="en-US" sz="4400" dirty="0">
              <a:solidFill>
                <a:srgbClr val="FF6600"/>
              </a:solidFill>
            </a:endParaRPr>
          </a:p>
          <a:p>
            <a:endParaRPr lang="en-US" sz="4400" dirty="0" smtClean="0"/>
          </a:p>
          <a:p>
            <a:endParaRPr lang="en-US" sz="4400" dirty="0"/>
          </a:p>
          <a:p>
            <a:endParaRPr lang="en-US" sz="4400" dirty="0"/>
          </a:p>
        </p:txBody>
      </p:sp>
      <p:sp>
        <p:nvSpPr>
          <p:cNvPr id="5" name="Title 1"/>
          <p:cNvSpPr txBox="1">
            <a:spLocks/>
          </p:cNvSpPr>
          <p:nvPr/>
        </p:nvSpPr>
        <p:spPr>
          <a:xfrm>
            <a:off x="1066800" y="914400"/>
            <a:ext cx="7315200" cy="607576"/>
          </a:xfrm>
          <a:prstGeom prst="rect">
            <a:avLst/>
          </a:prstGeom>
        </p:spPr>
        <p:txBody>
          <a:bodyPr vert="horz" lIns="91440" tIns="45720" rIns="91440" bIns="45720" rtlCol="0" anchor="b">
            <a:noAutofit/>
          </a:bodyPr>
          <a:lstStyle>
            <a:lvl1pPr algn="l" defTabSz="914400" rtl="0" eaLnBrk="1" latinLnBrk="0" hangingPunct="1">
              <a:spcBef>
                <a:spcPct val="0"/>
              </a:spcBef>
              <a:buNone/>
              <a:defRPr sz="48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zh-TW" altLang="en-US" sz="2400" dirty="0" smtClean="0"/>
              <a:t>帕羅克緹國際生命教練學院</a:t>
            </a:r>
            <a:r>
              <a:rPr lang="en-US" altLang="zh-TW" sz="2400" dirty="0" smtClean="0"/>
              <a:t/>
            </a:r>
            <a:br>
              <a:rPr lang="en-US" altLang="zh-TW" sz="2400" dirty="0" smtClean="0"/>
            </a:br>
            <a:r>
              <a:rPr lang="en-US" altLang="zh-TW" sz="1500" dirty="0"/>
              <a:t>Para </a:t>
            </a:r>
            <a:r>
              <a:rPr lang="en-US" altLang="zh-TW" sz="1500" dirty="0" err="1"/>
              <a:t>Clete</a:t>
            </a:r>
            <a:r>
              <a:rPr lang="en-US" altLang="zh-TW" sz="1500" dirty="0"/>
              <a:t> International Life Coach Institute</a:t>
            </a:r>
            <a:r>
              <a:rPr lang="en-US" altLang="zh-TW" sz="1600" dirty="0"/>
              <a:t/>
            </a:r>
            <a:br>
              <a:rPr lang="en-US" altLang="zh-TW" sz="1600" dirty="0"/>
            </a:br>
            <a:endParaRPr lang="en-US" sz="1600" dirty="0"/>
          </a:p>
        </p:txBody>
      </p:sp>
    </p:spTree>
    <p:extLst>
      <p:ext uri="{BB962C8B-B14F-4D97-AF65-F5344CB8AC3E}">
        <p14:creationId xmlns:p14="http://schemas.microsoft.com/office/powerpoint/2010/main" val="219959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lstStyle/>
          <a:p>
            <a:r>
              <a:rPr lang="en-US" sz="3200" b="1" dirty="0">
                <a:solidFill>
                  <a:srgbClr val="FF6600"/>
                </a:solidFill>
              </a:rPr>
              <a:t>10</a:t>
            </a:r>
            <a:r>
              <a:rPr lang="en-US" sz="3200" b="1" dirty="0" smtClean="0">
                <a:solidFill>
                  <a:srgbClr val="FF6600"/>
                </a:solidFill>
              </a:rPr>
              <a:t>.</a:t>
            </a:r>
            <a:r>
              <a:rPr lang="zh-TW" altLang="en-US" sz="3200" b="1" dirty="0" smtClean="0">
                <a:solidFill>
                  <a:srgbClr val="FF6600"/>
                </a:solidFill>
              </a:rPr>
              <a:t>每</a:t>
            </a:r>
            <a:r>
              <a:rPr lang="zh-TW" altLang="en-US" sz="3200" b="1" dirty="0">
                <a:solidFill>
                  <a:srgbClr val="FF6600"/>
                </a:solidFill>
              </a:rPr>
              <a:t>一個人都是獨特</a:t>
            </a:r>
            <a:r>
              <a:rPr lang="zh-TW" altLang="en-US" sz="3200" b="1" dirty="0" smtClean="0">
                <a:solidFill>
                  <a:srgbClr val="FF6600"/>
                </a:solidFill>
              </a:rPr>
              <a:t>的</a:t>
            </a:r>
            <a:r>
              <a:rPr lang="en-US" altLang="zh-TW" sz="3200" b="1" dirty="0" smtClean="0">
                <a:solidFill>
                  <a:srgbClr val="FF6600"/>
                </a:solidFill>
              </a:rPr>
              <a:t>.</a:t>
            </a:r>
            <a:r>
              <a:rPr lang="en-US" sz="3200" b="1" dirty="0" smtClean="0"/>
              <a:t>(</a:t>
            </a:r>
            <a:r>
              <a:rPr lang="en-US" sz="3200" b="1" dirty="0"/>
              <a:t>Every person is unique)</a:t>
            </a:r>
            <a:endParaRPr lang="en-US" sz="3200" dirty="0"/>
          </a:p>
          <a:p>
            <a:r>
              <a:rPr lang="zh-TW" altLang="en-US" sz="2800" dirty="0"/>
              <a:t>林前</a:t>
            </a:r>
            <a:r>
              <a:rPr lang="en-US" sz="2800" dirty="0"/>
              <a:t>12:17-20</a:t>
            </a:r>
            <a:r>
              <a:rPr lang="zh-TW" altLang="en-US" sz="2800" dirty="0"/>
              <a:t>若全身是眼，從哪裏聽聲呢？若全身是耳，從哪裏聞味呢？但如今，　神隨自己的意思把肢體俱各安排在身上了。若都是一個肢體，身子在哪裏呢？但如今肢體是多的，身子卻是一個。</a:t>
            </a:r>
            <a:endParaRPr lang="en-US" sz="2800" dirty="0"/>
          </a:p>
          <a:p>
            <a:endParaRPr lang="en-US" sz="2800" dirty="0"/>
          </a:p>
        </p:txBody>
      </p:sp>
    </p:spTree>
    <p:extLst>
      <p:ext uri="{BB962C8B-B14F-4D97-AF65-F5344CB8AC3E}">
        <p14:creationId xmlns:p14="http://schemas.microsoft.com/office/powerpoint/2010/main" val="247078676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normAutofit/>
          </a:bodyPr>
          <a:lstStyle/>
          <a:p>
            <a:r>
              <a:rPr lang="zh-TW" altLang="en-US" sz="3200" b="1" dirty="0">
                <a:solidFill>
                  <a:srgbClr val="FF6600"/>
                </a:solidFill>
              </a:rPr>
              <a:t>生命教練的過程</a:t>
            </a:r>
            <a:r>
              <a:rPr lang="en-US" sz="3200" b="1" dirty="0"/>
              <a:t>(The Coaching Process)</a:t>
            </a:r>
            <a:endParaRPr lang="en-US" sz="3200" dirty="0"/>
          </a:p>
          <a:p>
            <a:r>
              <a:rPr lang="zh-TW" altLang="en-US" sz="2800" dirty="0"/>
              <a:t>生命教練模式七個主要的因素</a:t>
            </a:r>
            <a:r>
              <a:rPr lang="en-US" sz="2800" dirty="0" smtClean="0"/>
              <a:t>:</a:t>
            </a:r>
          </a:p>
          <a:p>
            <a:endParaRPr lang="en-US" sz="2800" dirty="0"/>
          </a:p>
          <a:p>
            <a:r>
              <a:rPr lang="en-US" altLang="zh-TW" sz="2800" b="1" dirty="0" smtClean="0"/>
              <a:t>1.</a:t>
            </a:r>
            <a:r>
              <a:rPr lang="zh-TW" altLang="en-US" sz="2800" b="1" dirty="0" smtClean="0">
                <a:solidFill>
                  <a:srgbClr val="FF6600"/>
                </a:solidFill>
              </a:rPr>
              <a:t>教</a:t>
            </a:r>
            <a:r>
              <a:rPr lang="zh-TW" altLang="en-US" sz="2800" b="1" dirty="0">
                <a:solidFill>
                  <a:srgbClr val="FF6600"/>
                </a:solidFill>
              </a:rPr>
              <a:t>練的上下文</a:t>
            </a:r>
            <a:r>
              <a:rPr lang="en-US" sz="2800" b="1" dirty="0"/>
              <a:t>(The Coaching Context)</a:t>
            </a:r>
            <a:endParaRPr lang="en-US" sz="2800" dirty="0"/>
          </a:p>
          <a:p>
            <a:r>
              <a:rPr lang="zh-TW" altLang="en-US" sz="2800" dirty="0"/>
              <a:t>第一</a:t>
            </a:r>
            <a:r>
              <a:rPr lang="en-US" sz="2800" dirty="0"/>
              <a:t>,</a:t>
            </a:r>
            <a:r>
              <a:rPr lang="zh-TW" altLang="en-US" sz="2800" i="1" u="sng" dirty="0"/>
              <a:t>生命教練的過程是一種的對話</a:t>
            </a:r>
            <a:r>
              <a:rPr lang="en-US" sz="2800" dirty="0" smtClean="0"/>
              <a:t>,</a:t>
            </a:r>
          </a:p>
          <a:p>
            <a:r>
              <a:rPr lang="zh-TW" altLang="en-US" sz="2800" dirty="0"/>
              <a:t>第二</a:t>
            </a:r>
            <a:r>
              <a:rPr lang="en-US" sz="2800" dirty="0"/>
              <a:t>,</a:t>
            </a:r>
            <a:r>
              <a:rPr lang="zh-TW" altLang="en-US" sz="2800" i="1" u="sng" dirty="0"/>
              <a:t>生命教練的過程是以受助者為中心</a:t>
            </a:r>
            <a:r>
              <a:rPr lang="en-US" sz="2800" dirty="0" smtClean="0"/>
              <a:t>.</a:t>
            </a:r>
          </a:p>
          <a:p>
            <a:r>
              <a:rPr lang="zh-TW" altLang="en-US" sz="2800" dirty="0" smtClean="0"/>
              <a:t>第</a:t>
            </a:r>
            <a:r>
              <a:rPr lang="zh-TW" altLang="en-US" sz="2800" dirty="0"/>
              <a:t>三</a:t>
            </a:r>
            <a:r>
              <a:rPr lang="en-US" sz="2800" dirty="0"/>
              <a:t>,</a:t>
            </a:r>
            <a:r>
              <a:rPr lang="zh-TW" altLang="en-US" sz="2800" i="1" u="sng" dirty="0"/>
              <a:t>生命教練的過程是以目標為導向</a:t>
            </a:r>
            <a:r>
              <a:rPr lang="en-US" sz="2800" dirty="0"/>
              <a:t>.</a:t>
            </a:r>
          </a:p>
        </p:txBody>
      </p:sp>
    </p:spTree>
    <p:extLst>
      <p:ext uri="{BB962C8B-B14F-4D97-AF65-F5344CB8AC3E}">
        <p14:creationId xmlns:p14="http://schemas.microsoft.com/office/powerpoint/2010/main" val="247078676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lstStyle/>
          <a:p>
            <a:r>
              <a:rPr lang="zh-TW" altLang="en-US" sz="2800" b="1" dirty="0" smtClean="0"/>
              <a:t> </a:t>
            </a:r>
            <a:r>
              <a:rPr lang="en-US" altLang="zh-TW" sz="2800" b="1" dirty="0" smtClean="0"/>
              <a:t>2.</a:t>
            </a:r>
            <a:r>
              <a:rPr lang="zh-TW" altLang="en-US" sz="2800" b="1" dirty="0" smtClean="0">
                <a:solidFill>
                  <a:srgbClr val="FF6600"/>
                </a:solidFill>
              </a:rPr>
              <a:t>生</a:t>
            </a:r>
            <a:r>
              <a:rPr lang="zh-TW" altLang="en-US" sz="2800" b="1" dirty="0">
                <a:solidFill>
                  <a:srgbClr val="FF6600"/>
                </a:solidFill>
              </a:rPr>
              <a:t>命教練的對話</a:t>
            </a:r>
            <a:r>
              <a:rPr lang="en-US" sz="2800" b="1" dirty="0"/>
              <a:t>(The Coaching Conversation)</a:t>
            </a:r>
            <a:endParaRPr lang="en-US" sz="2800" dirty="0"/>
          </a:p>
          <a:p>
            <a:r>
              <a:rPr lang="en-US" dirty="0"/>
              <a:t> </a:t>
            </a:r>
            <a:r>
              <a:rPr lang="zh-TW" altLang="en-US" sz="2400" dirty="0" smtClean="0"/>
              <a:t>生命</a:t>
            </a:r>
            <a:r>
              <a:rPr lang="zh-TW" altLang="en-US" sz="2400" dirty="0"/>
              <a:t>教練的對話四個主要的因素</a:t>
            </a:r>
            <a:r>
              <a:rPr lang="en-US" sz="2400" dirty="0"/>
              <a:t>:</a:t>
            </a:r>
            <a:r>
              <a:rPr lang="zh-TW" altLang="en-US" sz="2400" dirty="0"/>
              <a:t>聆聽</a:t>
            </a:r>
            <a:r>
              <a:rPr lang="en-US" sz="2400" dirty="0"/>
              <a:t>,</a:t>
            </a:r>
            <a:r>
              <a:rPr lang="zh-TW" altLang="en-US" sz="2400" dirty="0"/>
              <a:t>發問題</a:t>
            </a:r>
            <a:r>
              <a:rPr lang="en-US" sz="2400" dirty="0"/>
              <a:t>,</a:t>
            </a:r>
            <a:r>
              <a:rPr lang="zh-TW" altLang="en-US" sz="2400" dirty="0"/>
              <a:t>行動</a:t>
            </a:r>
            <a:r>
              <a:rPr lang="en-US" sz="2400" dirty="0"/>
              <a:t>,</a:t>
            </a:r>
            <a:r>
              <a:rPr lang="zh-TW" altLang="en-US" sz="2400" dirty="0"/>
              <a:t>和支持</a:t>
            </a:r>
            <a:r>
              <a:rPr lang="en-US" sz="2400" dirty="0" smtClean="0"/>
              <a:t>.</a:t>
            </a:r>
          </a:p>
          <a:p>
            <a:endParaRPr lang="en-US" altLang="zh-TW" i="1" dirty="0"/>
          </a:p>
          <a:p>
            <a:r>
              <a:rPr lang="zh-TW" altLang="en-US" i="1" dirty="0" smtClean="0"/>
              <a:t>生</a:t>
            </a:r>
            <a:r>
              <a:rPr lang="zh-TW" altLang="en-US" i="1" dirty="0"/>
              <a:t>命教練的情境是以關係為基礎</a:t>
            </a:r>
            <a:r>
              <a:rPr lang="en-US" i="1" dirty="0"/>
              <a:t>.</a:t>
            </a:r>
            <a:r>
              <a:rPr lang="zh-TW" altLang="en-US" i="1" dirty="0"/>
              <a:t>以受助者為中心</a:t>
            </a:r>
            <a:r>
              <a:rPr lang="en-US" i="1" dirty="0"/>
              <a:t>.</a:t>
            </a:r>
            <a:r>
              <a:rPr lang="zh-TW" altLang="en-US" i="1" dirty="0"/>
              <a:t>以目標為導向</a:t>
            </a:r>
            <a:r>
              <a:rPr lang="en-US" i="1" dirty="0"/>
              <a:t>.</a:t>
            </a:r>
            <a:r>
              <a:rPr lang="zh-TW" altLang="en-US" i="1" dirty="0"/>
              <a:t>在這樣的情境下</a:t>
            </a:r>
            <a:r>
              <a:rPr lang="en-US" i="1" dirty="0"/>
              <a:t>,</a:t>
            </a:r>
            <a:r>
              <a:rPr lang="zh-TW" altLang="en-US" i="1" dirty="0"/>
              <a:t>生命教練的過程是以聆聽</a:t>
            </a:r>
            <a:r>
              <a:rPr lang="en-US" i="1" dirty="0"/>
              <a:t>,</a:t>
            </a:r>
            <a:r>
              <a:rPr lang="zh-TW" altLang="en-US" i="1" dirty="0"/>
              <a:t>發問題</a:t>
            </a:r>
            <a:r>
              <a:rPr lang="en-US" i="1" dirty="0"/>
              <a:t>,</a:t>
            </a:r>
            <a:r>
              <a:rPr lang="zh-TW" altLang="en-US" i="1" dirty="0"/>
              <a:t>採取行動</a:t>
            </a:r>
            <a:r>
              <a:rPr lang="en-US" i="1" dirty="0"/>
              <a:t>,</a:t>
            </a:r>
            <a:r>
              <a:rPr lang="zh-TW" altLang="en-US" i="1" dirty="0"/>
              <a:t>提供支持</a:t>
            </a:r>
            <a:r>
              <a:rPr lang="en-US" i="1" dirty="0"/>
              <a:t>.</a:t>
            </a:r>
            <a:r>
              <a:rPr lang="zh-TW" altLang="en-US" i="1" dirty="0"/>
              <a:t>將這七個主要的因素加在一起</a:t>
            </a:r>
            <a:r>
              <a:rPr lang="en-US" i="1" dirty="0"/>
              <a:t>,</a:t>
            </a:r>
            <a:r>
              <a:rPr lang="zh-TW" altLang="en-US" i="1" dirty="0"/>
              <a:t>這就是生命教練獨特的方法論</a:t>
            </a:r>
            <a:r>
              <a:rPr lang="en-US" i="1" dirty="0"/>
              <a:t>.</a:t>
            </a:r>
            <a:r>
              <a:rPr lang="zh-TW" altLang="en-US" i="1" dirty="0"/>
              <a:t>這每一個技巧基本上都是從生命教練的價值觀中流露出來</a:t>
            </a:r>
            <a:r>
              <a:rPr lang="en-US" i="1" dirty="0"/>
              <a:t>.</a:t>
            </a:r>
            <a:r>
              <a:rPr lang="zh-TW" altLang="en-US" i="1" dirty="0"/>
              <a:t>生命教練的價值觀加上生命教練的過程</a:t>
            </a:r>
            <a:r>
              <a:rPr lang="en-US" i="1" dirty="0"/>
              <a:t>,</a:t>
            </a:r>
            <a:r>
              <a:rPr lang="zh-TW" altLang="en-US" i="1" dirty="0"/>
              <a:t>就會帶出持續性的改變出來</a:t>
            </a:r>
            <a:r>
              <a:rPr lang="en-US" i="1" dirty="0"/>
              <a:t>.</a:t>
            </a:r>
            <a:endParaRPr lang="en-US" dirty="0"/>
          </a:p>
          <a:p>
            <a:endParaRPr lang="en-US" dirty="0"/>
          </a:p>
        </p:txBody>
      </p:sp>
    </p:spTree>
    <p:extLst>
      <p:ext uri="{BB962C8B-B14F-4D97-AF65-F5344CB8AC3E}">
        <p14:creationId xmlns:p14="http://schemas.microsoft.com/office/powerpoint/2010/main" val="247078676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lstStyle/>
          <a:p>
            <a:r>
              <a:rPr lang="en-US" altLang="zh-TW" sz="2800" b="1" dirty="0" smtClean="0"/>
              <a:t>3.</a:t>
            </a:r>
            <a:r>
              <a:rPr lang="zh-TW" altLang="en-US" sz="2800" b="1" dirty="0" smtClean="0">
                <a:solidFill>
                  <a:srgbClr val="FF6600"/>
                </a:solidFill>
              </a:rPr>
              <a:t>正</a:t>
            </a:r>
            <a:r>
              <a:rPr lang="zh-TW" altLang="en-US" sz="2800" b="1" dirty="0">
                <a:solidFill>
                  <a:srgbClr val="FF6600"/>
                </a:solidFill>
              </a:rPr>
              <a:t>式與非正式的教練指導</a:t>
            </a:r>
            <a:r>
              <a:rPr lang="en-US" sz="2800" b="1" dirty="0"/>
              <a:t>(Formal and Informal </a:t>
            </a:r>
            <a:endParaRPr lang="en-US" sz="2800" b="1" dirty="0" smtClean="0"/>
          </a:p>
          <a:p>
            <a:r>
              <a:rPr lang="en-US" sz="2800" b="1" dirty="0"/>
              <a:t> </a:t>
            </a:r>
            <a:r>
              <a:rPr lang="en-US" sz="2800" b="1" dirty="0" smtClean="0"/>
              <a:t>  Coaching</a:t>
            </a:r>
            <a:r>
              <a:rPr lang="en-US" sz="2800" b="1" dirty="0"/>
              <a:t>)</a:t>
            </a:r>
            <a:endParaRPr lang="en-US" sz="2800" dirty="0"/>
          </a:p>
          <a:p>
            <a:r>
              <a:rPr lang="zh-TW" altLang="en-US" sz="2400" dirty="0"/>
              <a:t>如果你持續的花時間給你的員工</a:t>
            </a:r>
            <a:r>
              <a:rPr lang="en-US" sz="2400" dirty="0"/>
              <a:t>,</a:t>
            </a:r>
            <a:r>
              <a:rPr lang="zh-TW" altLang="en-US" sz="2400" dirty="0"/>
              <a:t>發展你底下的領袖</a:t>
            </a:r>
            <a:r>
              <a:rPr lang="en-US" sz="2400" dirty="0"/>
              <a:t>,</a:t>
            </a:r>
            <a:r>
              <a:rPr lang="zh-TW" altLang="en-US" sz="2400" dirty="0"/>
              <a:t>與那些義工</a:t>
            </a:r>
            <a:r>
              <a:rPr lang="en-US" sz="2400" dirty="0"/>
              <a:t>,</a:t>
            </a:r>
            <a:r>
              <a:rPr lang="zh-TW" altLang="en-US" sz="2400" dirty="0"/>
              <a:t>或是帶領一個團隊</a:t>
            </a:r>
            <a:r>
              <a:rPr lang="en-US" sz="2400" dirty="0"/>
              <a:t>.</a:t>
            </a:r>
            <a:r>
              <a:rPr lang="zh-TW" altLang="en-US" sz="2400" dirty="0"/>
              <a:t>生命教練的技巧將會帶給你莫大的祝</a:t>
            </a:r>
            <a:r>
              <a:rPr lang="zh-TW" altLang="en-US" sz="2400" dirty="0" smtClean="0"/>
              <a:t>福.</a:t>
            </a:r>
            <a:endParaRPr lang="en-US" dirty="0"/>
          </a:p>
        </p:txBody>
      </p:sp>
    </p:spTree>
    <p:extLst>
      <p:ext uri="{BB962C8B-B14F-4D97-AF65-F5344CB8AC3E}">
        <p14:creationId xmlns:p14="http://schemas.microsoft.com/office/powerpoint/2010/main" val="247078676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lstStyle/>
          <a:p>
            <a:r>
              <a:rPr lang="en-US" altLang="zh-TW" sz="2800" b="1" dirty="0" smtClean="0"/>
              <a:t>4.</a:t>
            </a:r>
            <a:r>
              <a:rPr lang="zh-TW" altLang="en-US" sz="2800" b="1" dirty="0" smtClean="0">
                <a:solidFill>
                  <a:srgbClr val="FF6600"/>
                </a:solidFill>
              </a:rPr>
              <a:t>學</a:t>
            </a:r>
            <a:r>
              <a:rPr lang="zh-TW" altLang="en-US" sz="2800" b="1" dirty="0">
                <a:solidFill>
                  <a:srgbClr val="FF6600"/>
                </a:solidFill>
              </a:rPr>
              <a:t>習如何成為一個教練</a:t>
            </a:r>
            <a:r>
              <a:rPr lang="en-US" sz="2800" b="1" dirty="0">
                <a:solidFill>
                  <a:srgbClr val="FF6600"/>
                </a:solidFill>
              </a:rPr>
              <a:t> </a:t>
            </a:r>
            <a:r>
              <a:rPr lang="en-US" sz="2800" b="1" dirty="0"/>
              <a:t>(Learning to Coach)</a:t>
            </a:r>
            <a:endParaRPr lang="en-US" sz="2800" dirty="0"/>
          </a:p>
          <a:p>
            <a:endParaRPr lang="en-US" altLang="zh-TW" sz="1400" dirty="0" smtClean="0"/>
          </a:p>
          <a:p>
            <a:pPr algn="ctr"/>
            <a:endParaRPr lang="en-US" altLang="zh-TW" sz="1400" dirty="0"/>
          </a:p>
          <a:p>
            <a:pPr algn="ctr"/>
            <a:r>
              <a:rPr lang="zh-TW" altLang="en-US" sz="2800" dirty="0" smtClean="0"/>
              <a:t>我</a:t>
            </a:r>
            <a:r>
              <a:rPr lang="zh-TW" altLang="en-US" sz="2800" dirty="0"/>
              <a:t>們必須記住資訊永遠不可能帶來生命的轉化</a:t>
            </a:r>
            <a:r>
              <a:rPr lang="en-US" sz="2800" dirty="0"/>
              <a:t>. </a:t>
            </a:r>
            <a:endParaRPr lang="en-US" sz="2800" dirty="0" smtClean="0"/>
          </a:p>
          <a:p>
            <a:pPr algn="ctr"/>
            <a:r>
              <a:rPr lang="en-US" sz="2400" dirty="0" smtClean="0"/>
              <a:t>(</a:t>
            </a:r>
            <a:r>
              <a:rPr lang="en-US" sz="2400" dirty="0"/>
              <a:t>Information does not produce transformation.)</a:t>
            </a:r>
          </a:p>
        </p:txBody>
      </p:sp>
    </p:spTree>
    <p:extLst>
      <p:ext uri="{BB962C8B-B14F-4D97-AF65-F5344CB8AC3E}">
        <p14:creationId xmlns:p14="http://schemas.microsoft.com/office/powerpoint/2010/main" val="247078676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t>DR. Andrew  Chen</a:t>
            </a:r>
            <a:endParaRPr lang="en-US" sz="1600" dirty="0"/>
          </a:p>
        </p:txBody>
      </p:sp>
      <p:sp>
        <p:nvSpPr>
          <p:cNvPr id="3" name="Subtitle 2"/>
          <p:cNvSpPr>
            <a:spLocks noGrp="1"/>
          </p:cNvSpPr>
          <p:nvPr>
            <p:ph type="subTitle" idx="1"/>
          </p:nvPr>
        </p:nvSpPr>
        <p:spPr>
          <a:xfrm>
            <a:off x="304800" y="1295400"/>
            <a:ext cx="8382000" cy="5410200"/>
          </a:xfrm>
        </p:spPr>
        <p:txBody>
          <a:bodyPr/>
          <a:lstStyle/>
          <a:p>
            <a:r>
              <a:rPr lang="en-US" dirty="0" err="1" smtClean="0"/>
              <a:t>jk</a:t>
            </a:r>
            <a:endParaRPr lang="en-US" dirty="0"/>
          </a:p>
        </p:txBody>
      </p:sp>
    </p:spTree>
    <p:extLst>
      <p:ext uri="{BB962C8B-B14F-4D97-AF65-F5344CB8AC3E}">
        <p14:creationId xmlns:p14="http://schemas.microsoft.com/office/powerpoint/2010/main" val="247078676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t>DR. Andrew  Chen</a:t>
            </a:r>
            <a:endParaRPr lang="en-US" sz="1600" dirty="0"/>
          </a:p>
        </p:txBody>
      </p:sp>
      <p:sp>
        <p:nvSpPr>
          <p:cNvPr id="3" name="Subtitle 2"/>
          <p:cNvSpPr>
            <a:spLocks noGrp="1"/>
          </p:cNvSpPr>
          <p:nvPr>
            <p:ph type="subTitle" idx="1"/>
          </p:nvPr>
        </p:nvSpPr>
        <p:spPr>
          <a:xfrm>
            <a:off x="304800" y="1295400"/>
            <a:ext cx="8382000" cy="5410200"/>
          </a:xfrm>
        </p:spPr>
        <p:txBody>
          <a:bodyPr/>
          <a:lstStyle/>
          <a:p>
            <a:endParaRPr lang="en-US" dirty="0" smtClean="0">
              <a:solidFill>
                <a:srgbClr val="FF6600"/>
              </a:solidFill>
            </a:endParaRPr>
          </a:p>
          <a:p>
            <a:r>
              <a:rPr lang="en-US" dirty="0" smtClean="0">
                <a:solidFill>
                  <a:srgbClr val="FF6600"/>
                </a:solidFill>
              </a:rPr>
              <a:t>When </a:t>
            </a:r>
            <a:r>
              <a:rPr lang="en-US" dirty="0">
                <a:solidFill>
                  <a:srgbClr val="FF6600"/>
                </a:solidFill>
              </a:rPr>
              <a:t>To Use A </a:t>
            </a:r>
            <a:r>
              <a:rPr lang="en-US" dirty="0" smtClean="0">
                <a:solidFill>
                  <a:srgbClr val="FF6600"/>
                </a:solidFill>
              </a:rPr>
              <a:t>Coach?</a:t>
            </a:r>
            <a:endParaRPr lang="en-US" dirty="0">
              <a:solidFill>
                <a:srgbClr val="FF6600"/>
              </a:solidFill>
            </a:endParaRPr>
          </a:p>
          <a:p>
            <a:r>
              <a:rPr lang="zh-TW" altLang="en-US" dirty="0" smtClean="0"/>
              <a:t>什麼時候需要使用一位教練</a:t>
            </a:r>
            <a:r>
              <a:rPr lang="en-US" altLang="zh-TW" dirty="0" smtClean="0"/>
              <a:t>?</a:t>
            </a:r>
            <a:endParaRPr lang="en-US" dirty="0"/>
          </a:p>
          <a:p>
            <a:r>
              <a:rPr lang="en-US" dirty="0">
                <a:solidFill>
                  <a:srgbClr val="FF6600"/>
                </a:solidFill>
              </a:rPr>
              <a:t>The ICCA says this, “Not everyone needs a counselor, but everyone needs – and can benefit from – a coach at some point in their lives.” </a:t>
            </a:r>
          </a:p>
          <a:p>
            <a:r>
              <a:rPr lang="zh-TW" altLang="en-US" dirty="0" smtClean="0"/>
              <a:t>國際基督徒教練協會曾說</a:t>
            </a:r>
            <a:r>
              <a:rPr lang="en-US" altLang="zh-TW" dirty="0" smtClean="0"/>
              <a:t>:</a:t>
            </a:r>
            <a:r>
              <a:rPr lang="zh-TW" altLang="en-US" dirty="0" smtClean="0"/>
              <a:t>不是每一個人都需要輔導</a:t>
            </a:r>
            <a:r>
              <a:rPr lang="en-US" altLang="zh-TW" dirty="0" smtClean="0"/>
              <a:t>,</a:t>
            </a:r>
            <a:r>
              <a:rPr lang="zh-TW" altLang="en-US" dirty="0" smtClean="0"/>
              <a:t>但是每一個人在他們生活中的某個點</a:t>
            </a:r>
            <a:r>
              <a:rPr lang="en-US" altLang="zh-TW" dirty="0" smtClean="0"/>
              <a:t>,</a:t>
            </a:r>
            <a:r>
              <a:rPr lang="zh-TW" altLang="en-US" dirty="0" smtClean="0"/>
              <a:t>都需要一位教練</a:t>
            </a:r>
            <a:r>
              <a:rPr lang="en-US" altLang="zh-TW" dirty="0" smtClean="0"/>
              <a:t>,</a:t>
            </a:r>
            <a:r>
              <a:rPr lang="zh-TW" altLang="en-US" dirty="0" smtClean="0"/>
              <a:t>來幫助他們</a:t>
            </a:r>
            <a:r>
              <a:rPr lang="en-US" altLang="zh-TW" dirty="0" smtClean="0"/>
              <a:t>.</a:t>
            </a:r>
            <a:endParaRPr lang="en-US" dirty="0"/>
          </a:p>
          <a:p>
            <a:r>
              <a:rPr lang="en-US" dirty="0">
                <a:solidFill>
                  <a:srgbClr val="FF6600"/>
                </a:solidFill>
              </a:rPr>
              <a:t>In fact they go on to say, “Anyone who has seen a series of successes in their life has usually had a </a:t>
            </a:r>
            <a:r>
              <a:rPr lang="en-US" dirty="0" smtClean="0">
                <a:solidFill>
                  <a:srgbClr val="FF6600"/>
                </a:solidFill>
              </a:rPr>
              <a:t>coach.</a:t>
            </a:r>
          </a:p>
          <a:p>
            <a:r>
              <a:rPr lang="zh-TW" altLang="en-US" dirty="0" smtClean="0"/>
              <a:t>事實上他們繼續這樣說</a:t>
            </a:r>
            <a:r>
              <a:rPr lang="en-US" altLang="zh-TW" dirty="0" smtClean="0"/>
              <a:t>:</a:t>
            </a:r>
            <a:r>
              <a:rPr lang="zh-TW" altLang="en-US" dirty="0" smtClean="0"/>
              <a:t>那些看起來不斷成功的人</a:t>
            </a:r>
            <a:r>
              <a:rPr lang="en-US" altLang="zh-TW" dirty="0" smtClean="0"/>
              <a:t>,</a:t>
            </a:r>
            <a:r>
              <a:rPr lang="zh-TW" altLang="en-US" dirty="0" smtClean="0"/>
              <a:t>在他們的生命中通常都有一位認識相信他們的教練</a:t>
            </a:r>
            <a:r>
              <a:rPr lang="en-US" altLang="zh-TW" dirty="0" smtClean="0"/>
              <a:t>.</a:t>
            </a:r>
            <a:endParaRPr lang="en-US" dirty="0"/>
          </a:p>
          <a:p>
            <a:endParaRPr lang="en-US" dirty="0"/>
          </a:p>
        </p:txBody>
      </p:sp>
    </p:spTree>
    <p:extLst>
      <p:ext uri="{BB962C8B-B14F-4D97-AF65-F5344CB8AC3E}">
        <p14:creationId xmlns:p14="http://schemas.microsoft.com/office/powerpoint/2010/main" val="247078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heel(1)">
                                      <p:cBhvr>
                                        <p:cTn id="31" dur="2000"/>
                                        <p:tgtEl>
                                          <p:spTgt spid="3">
                                            <p:txEl>
                                              <p:pRg st="5" end="5"/>
                                            </p:txEl>
                                          </p:spTgt>
                                        </p:tgtEl>
                                      </p:cBhvr>
                                    </p:animEffect>
                                  </p:childTnLst>
                                </p:cTn>
                              </p:par>
                              <p:par>
                                <p:cTn id="32" presetID="21" presetClass="entr" presetSubtype="1"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heel(1)">
                                      <p:cBhvr>
                                        <p:cTn id="3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t>DR. Andrew  Chen</a:t>
            </a:r>
            <a:endParaRPr lang="en-US" sz="1600" dirty="0"/>
          </a:p>
        </p:txBody>
      </p:sp>
      <p:sp>
        <p:nvSpPr>
          <p:cNvPr id="3" name="Subtitle 2"/>
          <p:cNvSpPr>
            <a:spLocks noGrp="1"/>
          </p:cNvSpPr>
          <p:nvPr>
            <p:ph type="subTitle" idx="1"/>
          </p:nvPr>
        </p:nvSpPr>
        <p:spPr>
          <a:xfrm>
            <a:off x="304800" y="1295400"/>
            <a:ext cx="8382000" cy="5410200"/>
          </a:xfrm>
        </p:spPr>
        <p:txBody>
          <a:bodyPr/>
          <a:lstStyle/>
          <a:p>
            <a:endParaRPr lang="en-US" dirty="0" smtClean="0">
              <a:solidFill>
                <a:srgbClr val="FF6600"/>
              </a:solidFill>
            </a:endParaRPr>
          </a:p>
          <a:p>
            <a:r>
              <a:rPr lang="en-US" dirty="0" smtClean="0">
                <a:solidFill>
                  <a:srgbClr val="FF6600"/>
                </a:solidFill>
              </a:rPr>
              <a:t>When </a:t>
            </a:r>
            <a:r>
              <a:rPr lang="en-US" dirty="0">
                <a:solidFill>
                  <a:srgbClr val="FF6600"/>
                </a:solidFill>
              </a:rPr>
              <a:t>To Use A </a:t>
            </a:r>
            <a:r>
              <a:rPr lang="en-US" dirty="0" smtClean="0">
                <a:solidFill>
                  <a:srgbClr val="FF6600"/>
                </a:solidFill>
              </a:rPr>
              <a:t>Coach?</a:t>
            </a:r>
            <a:endParaRPr lang="en-US" dirty="0">
              <a:solidFill>
                <a:srgbClr val="FF6600"/>
              </a:solidFill>
            </a:endParaRPr>
          </a:p>
          <a:p>
            <a:r>
              <a:rPr lang="zh-TW" altLang="en-US" dirty="0" smtClean="0"/>
              <a:t>什麼時候需要使用一位教練</a:t>
            </a:r>
            <a:r>
              <a:rPr lang="en-US" altLang="zh-TW" dirty="0" smtClean="0"/>
              <a:t>?</a:t>
            </a:r>
            <a:endParaRPr lang="en-US" dirty="0"/>
          </a:p>
          <a:p>
            <a:r>
              <a:rPr lang="en-US" dirty="0">
                <a:solidFill>
                  <a:srgbClr val="FF6600"/>
                </a:solidFill>
              </a:rPr>
              <a:t>The ICCA says this, “Not everyone needs a counselor, but everyone needs – and can benefit from – a coach at some point in their lives.” </a:t>
            </a:r>
          </a:p>
          <a:p>
            <a:r>
              <a:rPr lang="zh-TW" altLang="en-US" dirty="0" smtClean="0"/>
              <a:t>國際基督徒教練協會曾說</a:t>
            </a:r>
            <a:r>
              <a:rPr lang="en-US" altLang="zh-TW" dirty="0" smtClean="0"/>
              <a:t>:</a:t>
            </a:r>
            <a:r>
              <a:rPr lang="zh-TW" altLang="en-US" dirty="0" smtClean="0"/>
              <a:t>不是每一個人都需要輔導</a:t>
            </a:r>
            <a:r>
              <a:rPr lang="en-US" altLang="zh-TW" dirty="0" smtClean="0"/>
              <a:t>,</a:t>
            </a:r>
            <a:r>
              <a:rPr lang="zh-TW" altLang="en-US" dirty="0" smtClean="0"/>
              <a:t>但是每一個人在他們生活中的某個點</a:t>
            </a:r>
            <a:r>
              <a:rPr lang="en-US" altLang="zh-TW" dirty="0" smtClean="0"/>
              <a:t>,</a:t>
            </a:r>
            <a:r>
              <a:rPr lang="zh-TW" altLang="en-US" dirty="0" smtClean="0"/>
              <a:t>都需要一位教練</a:t>
            </a:r>
            <a:r>
              <a:rPr lang="en-US" altLang="zh-TW" dirty="0" smtClean="0"/>
              <a:t>,</a:t>
            </a:r>
            <a:r>
              <a:rPr lang="zh-TW" altLang="en-US" dirty="0" smtClean="0"/>
              <a:t>來幫助他們</a:t>
            </a:r>
            <a:r>
              <a:rPr lang="en-US" altLang="zh-TW" dirty="0" smtClean="0"/>
              <a:t>.</a:t>
            </a:r>
            <a:endParaRPr lang="en-US" dirty="0"/>
          </a:p>
          <a:p>
            <a:r>
              <a:rPr lang="en-US" dirty="0">
                <a:solidFill>
                  <a:srgbClr val="FF6600"/>
                </a:solidFill>
              </a:rPr>
              <a:t>In fact they go on to say, “Anyone who has seen a series of successes in their life has usually had a </a:t>
            </a:r>
            <a:r>
              <a:rPr lang="en-US" dirty="0" smtClean="0">
                <a:solidFill>
                  <a:srgbClr val="FF6600"/>
                </a:solidFill>
              </a:rPr>
              <a:t>coach.</a:t>
            </a:r>
          </a:p>
          <a:p>
            <a:r>
              <a:rPr lang="zh-TW" altLang="en-US" dirty="0" smtClean="0"/>
              <a:t>事實上他們繼續這樣說</a:t>
            </a:r>
            <a:r>
              <a:rPr lang="en-US" altLang="zh-TW" dirty="0" smtClean="0"/>
              <a:t>:</a:t>
            </a:r>
            <a:r>
              <a:rPr lang="zh-TW" altLang="en-US" dirty="0" smtClean="0"/>
              <a:t>那些看起來不斷成功的人</a:t>
            </a:r>
            <a:r>
              <a:rPr lang="en-US" altLang="zh-TW" dirty="0" smtClean="0"/>
              <a:t>,</a:t>
            </a:r>
            <a:r>
              <a:rPr lang="zh-TW" altLang="en-US" dirty="0" smtClean="0"/>
              <a:t>在他們的生命中通常都有一位認識相信他們的教練</a:t>
            </a:r>
            <a:r>
              <a:rPr lang="en-US" altLang="zh-TW" dirty="0" smtClean="0"/>
              <a:t>.</a:t>
            </a:r>
            <a:endParaRPr lang="en-US" dirty="0"/>
          </a:p>
          <a:p>
            <a:endParaRPr lang="en-US" dirty="0"/>
          </a:p>
        </p:txBody>
      </p:sp>
    </p:spTree>
    <p:extLst>
      <p:ext uri="{BB962C8B-B14F-4D97-AF65-F5344CB8AC3E}">
        <p14:creationId xmlns:p14="http://schemas.microsoft.com/office/powerpoint/2010/main" val="247078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heel(1)">
                                      <p:cBhvr>
                                        <p:cTn id="31" dur="2000"/>
                                        <p:tgtEl>
                                          <p:spTgt spid="3">
                                            <p:txEl>
                                              <p:pRg st="5" end="5"/>
                                            </p:txEl>
                                          </p:spTgt>
                                        </p:tgtEl>
                                      </p:cBhvr>
                                    </p:animEffect>
                                  </p:childTnLst>
                                </p:cTn>
                              </p:par>
                              <p:par>
                                <p:cTn id="32" presetID="21" presetClass="entr" presetSubtype="1"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heel(1)">
                                      <p:cBhvr>
                                        <p:cTn id="3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t>DR. Andrew  Chen</a:t>
            </a:r>
            <a:endParaRPr lang="en-US" sz="1600" dirty="0"/>
          </a:p>
        </p:txBody>
      </p:sp>
      <p:sp>
        <p:nvSpPr>
          <p:cNvPr id="3" name="Subtitle 2"/>
          <p:cNvSpPr>
            <a:spLocks noGrp="1"/>
          </p:cNvSpPr>
          <p:nvPr>
            <p:ph type="subTitle" idx="1"/>
          </p:nvPr>
        </p:nvSpPr>
        <p:spPr>
          <a:xfrm>
            <a:off x="304800" y="1295400"/>
            <a:ext cx="8382000" cy="5410200"/>
          </a:xfrm>
        </p:spPr>
        <p:txBody>
          <a:bodyPr/>
          <a:lstStyle/>
          <a:p>
            <a:endParaRPr lang="en-US" dirty="0" smtClean="0">
              <a:solidFill>
                <a:srgbClr val="FF6600"/>
              </a:solidFill>
            </a:endParaRPr>
          </a:p>
          <a:p>
            <a:r>
              <a:rPr lang="en-US" dirty="0" smtClean="0">
                <a:solidFill>
                  <a:srgbClr val="FF6600"/>
                </a:solidFill>
              </a:rPr>
              <a:t>When </a:t>
            </a:r>
            <a:r>
              <a:rPr lang="en-US" dirty="0">
                <a:solidFill>
                  <a:srgbClr val="FF6600"/>
                </a:solidFill>
              </a:rPr>
              <a:t>To Use A </a:t>
            </a:r>
            <a:r>
              <a:rPr lang="en-US" dirty="0" smtClean="0">
                <a:solidFill>
                  <a:srgbClr val="FF6600"/>
                </a:solidFill>
              </a:rPr>
              <a:t>Coach?</a:t>
            </a:r>
            <a:endParaRPr lang="en-US" dirty="0">
              <a:solidFill>
                <a:srgbClr val="FF6600"/>
              </a:solidFill>
            </a:endParaRPr>
          </a:p>
          <a:p>
            <a:r>
              <a:rPr lang="zh-TW" altLang="en-US" dirty="0" smtClean="0"/>
              <a:t>什麼時候需要使用一位教練</a:t>
            </a:r>
            <a:r>
              <a:rPr lang="en-US" altLang="zh-TW" dirty="0" smtClean="0"/>
              <a:t>?</a:t>
            </a:r>
            <a:endParaRPr lang="en-US" dirty="0"/>
          </a:p>
          <a:p>
            <a:r>
              <a:rPr lang="en-US" dirty="0">
                <a:solidFill>
                  <a:srgbClr val="FF6600"/>
                </a:solidFill>
              </a:rPr>
              <a:t>The ICCA says this, “Not everyone needs a counselor, but everyone needs – and can benefit from – a coach at some point in their lives.” </a:t>
            </a:r>
          </a:p>
          <a:p>
            <a:r>
              <a:rPr lang="zh-TW" altLang="en-US" dirty="0" smtClean="0"/>
              <a:t>國際基督徒教練協會曾說</a:t>
            </a:r>
            <a:r>
              <a:rPr lang="en-US" altLang="zh-TW" dirty="0" smtClean="0"/>
              <a:t>:</a:t>
            </a:r>
            <a:r>
              <a:rPr lang="zh-TW" altLang="en-US" dirty="0" smtClean="0"/>
              <a:t>不是每一個人都需要輔導</a:t>
            </a:r>
            <a:r>
              <a:rPr lang="en-US" altLang="zh-TW" dirty="0" smtClean="0"/>
              <a:t>,</a:t>
            </a:r>
            <a:r>
              <a:rPr lang="zh-TW" altLang="en-US" dirty="0" smtClean="0"/>
              <a:t>但是每一個人在他們生活中的某個點</a:t>
            </a:r>
            <a:r>
              <a:rPr lang="en-US" altLang="zh-TW" dirty="0" smtClean="0"/>
              <a:t>,</a:t>
            </a:r>
            <a:r>
              <a:rPr lang="zh-TW" altLang="en-US" dirty="0" smtClean="0"/>
              <a:t>都需要一位教練</a:t>
            </a:r>
            <a:r>
              <a:rPr lang="en-US" altLang="zh-TW" dirty="0" smtClean="0"/>
              <a:t>,</a:t>
            </a:r>
            <a:r>
              <a:rPr lang="zh-TW" altLang="en-US" dirty="0" smtClean="0"/>
              <a:t>來幫助他們</a:t>
            </a:r>
            <a:r>
              <a:rPr lang="en-US" altLang="zh-TW" dirty="0" smtClean="0"/>
              <a:t>.</a:t>
            </a:r>
            <a:endParaRPr lang="en-US" dirty="0"/>
          </a:p>
          <a:p>
            <a:r>
              <a:rPr lang="en-US" dirty="0">
                <a:solidFill>
                  <a:srgbClr val="FF6600"/>
                </a:solidFill>
              </a:rPr>
              <a:t>In fact they go on to say, “Anyone who has seen a series of successes in their life has usually had a </a:t>
            </a:r>
            <a:r>
              <a:rPr lang="en-US" dirty="0" smtClean="0">
                <a:solidFill>
                  <a:srgbClr val="FF6600"/>
                </a:solidFill>
              </a:rPr>
              <a:t>coach.</a:t>
            </a:r>
          </a:p>
          <a:p>
            <a:r>
              <a:rPr lang="zh-TW" altLang="en-US" dirty="0" smtClean="0"/>
              <a:t>事實上他們繼續這樣說</a:t>
            </a:r>
            <a:r>
              <a:rPr lang="en-US" altLang="zh-TW" dirty="0" smtClean="0"/>
              <a:t>:</a:t>
            </a:r>
            <a:r>
              <a:rPr lang="zh-TW" altLang="en-US" dirty="0" smtClean="0"/>
              <a:t>那些看起來不斷成功的人</a:t>
            </a:r>
            <a:r>
              <a:rPr lang="en-US" altLang="zh-TW" dirty="0" smtClean="0"/>
              <a:t>,</a:t>
            </a:r>
            <a:r>
              <a:rPr lang="zh-TW" altLang="en-US" dirty="0" smtClean="0"/>
              <a:t>在他們的生命中通常都有一位認識相信他們的教練</a:t>
            </a:r>
            <a:r>
              <a:rPr lang="en-US" altLang="zh-TW" dirty="0" smtClean="0"/>
              <a:t>.</a:t>
            </a:r>
            <a:endParaRPr lang="en-US" dirty="0"/>
          </a:p>
          <a:p>
            <a:endParaRPr lang="en-US" dirty="0"/>
          </a:p>
        </p:txBody>
      </p:sp>
    </p:spTree>
    <p:extLst>
      <p:ext uri="{BB962C8B-B14F-4D97-AF65-F5344CB8AC3E}">
        <p14:creationId xmlns:p14="http://schemas.microsoft.com/office/powerpoint/2010/main" val="247078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heel(1)">
                                      <p:cBhvr>
                                        <p:cTn id="31" dur="2000"/>
                                        <p:tgtEl>
                                          <p:spTgt spid="3">
                                            <p:txEl>
                                              <p:pRg st="5" end="5"/>
                                            </p:txEl>
                                          </p:spTgt>
                                        </p:tgtEl>
                                      </p:cBhvr>
                                    </p:animEffect>
                                  </p:childTnLst>
                                </p:cTn>
                              </p:par>
                              <p:par>
                                <p:cTn id="32" presetID="21" presetClass="entr" presetSubtype="1"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heel(1)">
                                      <p:cBhvr>
                                        <p:cTn id="3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t>DR. Andrew  Chen</a:t>
            </a:r>
            <a:endParaRPr lang="en-US" sz="1600" dirty="0"/>
          </a:p>
        </p:txBody>
      </p:sp>
      <p:sp>
        <p:nvSpPr>
          <p:cNvPr id="3" name="Subtitle 2"/>
          <p:cNvSpPr>
            <a:spLocks noGrp="1"/>
          </p:cNvSpPr>
          <p:nvPr>
            <p:ph type="subTitle" idx="1"/>
          </p:nvPr>
        </p:nvSpPr>
        <p:spPr>
          <a:xfrm>
            <a:off x="304800" y="1295400"/>
            <a:ext cx="8382000" cy="5410200"/>
          </a:xfrm>
        </p:spPr>
        <p:txBody>
          <a:bodyPr/>
          <a:lstStyle/>
          <a:p>
            <a:endParaRPr lang="en-US" dirty="0" smtClean="0">
              <a:solidFill>
                <a:srgbClr val="FF6600"/>
              </a:solidFill>
            </a:endParaRPr>
          </a:p>
          <a:p>
            <a:r>
              <a:rPr lang="en-US" dirty="0" smtClean="0">
                <a:solidFill>
                  <a:srgbClr val="FF6600"/>
                </a:solidFill>
              </a:rPr>
              <a:t>When </a:t>
            </a:r>
            <a:r>
              <a:rPr lang="en-US" dirty="0">
                <a:solidFill>
                  <a:srgbClr val="FF6600"/>
                </a:solidFill>
              </a:rPr>
              <a:t>To Use A </a:t>
            </a:r>
            <a:r>
              <a:rPr lang="en-US" dirty="0" smtClean="0">
                <a:solidFill>
                  <a:srgbClr val="FF6600"/>
                </a:solidFill>
              </a:rPr>
              <a:t>Coach?</a:t>
            </a:r>
            <a:endParaRPr lang="en-US" dirty="0">
              <a:solidFill>
                <a:srgbClr val="FF6600"/>
              </a:solidFill>
            </a:endParaRPr>
          </a:p>
          <a:p>
            <a:r>
              <a:rPr lang="zh-TW" altLang="en-US" dirty="0" smtClean="0"/>
              <a:t>什麼時候需要使用一位教練</a:t>
            </a:r>
            <a:r>
              <a:rPr lang="en-US" altLang="zh-TW" dirty="0" smtClean="0"/>
              <a:t>?</a:t>
            </a:r>
            <a:endParaRPr lang="en-US" dirty="0"/>
          </a:p>
          <a:p>
            <a:r>
              <a:rPr lang="en-US" dirty="0">
                <a:solidFill>
                  <a:srgbClr val="FF6600"/>
                </a:solidFill>
              </a:rPr>
              <a:t>The ICCA says this, “Not everyone needs a counselor, but everyone needs – and can benefit from – a coach at some point in their lives.” </a:t>
            </a:r>
          </a:p>
          <a:p>
            <a:r>
              <a:rPr lang="zh-TW" altLang="en-US" dirty="0" smtClean="0"/>
              <a:t>國際基督徒教練協會曾說</a:t>
            </a:r>
            <a:r>
              <a:rPr lang="en-US" altLang="zh-TW" dirty="0" smtClean="0"/>
              <a:t>:</a:t>
            </a:r>
            <a:r>
              <a:rPr lang="zh-TW" altLang="en-US" dirty="0" smtClean="0"/>
              <a:t>不是每一個人都需要輔導</a:t>
            </a:r>
            <a:r>
              <a:rPr lang="en-US" altLang="zh-TW" dirty="0" smtClean="0"/>
              <a:t>,</a:t>
            </a:r>
            <a:r>
              <a:rPr lang="zh-TW" altLang="en-US" dirty="0" smtClean="0"/>
              <a:t>但是每一個人在他們生活中的某個點</a:t>
            </a:r>
            <a:r>
              <a:rPr lang="en-US" altLang="zh-TW" dirty="0" smtClean="0"/>
              <a:t>,</a:t>
            </a:r>
            <a:r>
              <a:rPr lang="zh-TW" altLang="en-US" dirty="0" smtClean="0"/>
              <a:t>都需要一位教練</a:t>
            </a:r>
            <a:r>
              <a:rPr lang="en-US" altLang="zh-TW" dirty="0" smtClean="0"/>
              <a:t>,</a:t>
            </a:r>
            <a:r>
              <a:rPr lang="zh-TW" altLang="en-US" dirty="0" smtClean="0"/>
              <a:t>來幫助他們</a:t>
            </a:r>
            <a:r>
              <a:rPr lang="en-US" altLang="zh-TW" dirty="0" smtClean="0"/>
              <a:t>.</a:t>
            </a:r>
            <a:endParaRPr lang="en-US" dirty="0"/>
          </a:p>
          <a:p>
            <a:r>
              <a:rPr lang="en-US" dirty="0">
                <a:solidFill>
                  <a:srgbClr val="FF6600"/>
                </a:solidFill>
              </a:rPr>
              <a:t>In fact they go on to say, “Anyone who has seen a series of successes in their life has usually had a </a:t>
            </a:r>
            <a:r>
              <a:rPr lang="en-US" dirty="0" smtClean="0">
                <a:solidFill>
                  <a:srgbClr val="FF6600"/>
                </a:solidFill>
              </a:rPr>
              <a:t>coach.</a:t>
            </a:r>
          </a:p>
          <a:p>
            <a:r>
              <a:rPr lang="zh-TW" altLang="en-US" dirty="0" smtClean="0"/>
              <a:t>事實上他們繼續這樣說</a:t>
            </a:r>
            <a:r>
              <a:rPr lang="en-US" altLang="zh-TW" dirty="0" smtClean="0"/>
              <a:t>:</a:t>
            </a:r>
            <a:r>
              <a:rPr lang="zh-TW" altLang="en-US" dirty="0" smtClean="0"/>
              <a:t>那些看起來不斷成功的人</a:t>
            </a:r>
            <a:r>
              <a:rPr lang="en-US" altLang="zh-TW" dirty="0" smtClean="0"/>
              <a:t>,</a:t>
            </a:r>
            <a:r>
              <a:rPr lang="zh-TW" altLang="en-US" dirty="0" smtClean="0"/>
              <a:t>在他們的生命中通常都有一位認識相信他們的教練</a:t>
            </a:r>
            <a:r>
              <a:rPr lang="en-US" altLang="zh-TW" dirty="0" smtClean="0"/>
              <a:t>.</a:t>
            </a:r>
            <a:endParaRPr lang="en-US" dirty="0"/>
          </a:p>
          <a:p>
            <a:endParaRPr lang="en-US" dirty="0"/>
          </a:p>
        </p:txBody>
      </p:sp>
    </p:spTree>
    <p:extLst>
      <p:ext uri="{BB962C8B-B14F-4D97-AF65-F5344CB8AC3E}">
        <p14:creationId xmlns:p14="http://schemas.microsoft.com/office/powerpoint/2010/main" val="247078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heel(1)">
                                      <p:cBhvr>
                                        <p:cTn id="31" dur="2000"/>
                                        <p:tgtEl>
                                          <p:spTgt spid="3">
                                            <p:txEl>
                                              <p:pRg st="5" end="5"/>
                                            </p:txEl>
                                          </p:spTgt>
                                        </p:tgtEl>
                                      </p:cBhvr>
                                    </p:animEffect>
                                  </p:childTnLst>
                                </p:cTn>
                              </p:par>
                              <p:par>
                                <p:cTn id="32" presetID="21" presetClass="entr" presetSubtype="1"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heel(1)">
                                      <p:cBhvr>
                                        <p:cTn id="3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t>DR. Andrew  Chen</a:t>
            </a:r>
            <a:endParaRPr lang="en-US" sz="1600" dirty="0"/>
          </a:p>
        </p:txBody>
      </p:sp>
      <p:sp>
        <p:nvSpPr>
          <p:cNvPr id="3" name="Subtitle 2"/>
          <p:cNvSpPr>
            <a:spLocks noGrp="1"/>
          </p:cNvSpPr>
          <p:nvPr>
            <p:ph type="subTitle" idx="1"/>
          </p:nvPr>
        </p:nvSpPr>
        <p:spPr>
          <a:xfrm>
            <a:off x="304800" y="1295400"/>
            <a:ext cx="8382000" cy="5410200"/>
          </a:xfrm>
        </p:spPr>
        <p:txBody>
          <a:bodyPr>
            <a:normAutofit/>
          </a:bodyPr>
          <a:lstStyle/>
          <a:p>
            <a:r>
              <a:rPr lang="en-US" dirty="0">
                <a:solidFill>
                  <a:srgbClr val="FF6600"/>
                </a:solidFill>
              </a:rPr>
              <a:t>Want to learn more before you dive into a life coaching career? This </a:t>
            </a:r>
            <a:r>
              <a:rPr lang="en-US" dirty="0" smtClean="0">
                <a:solidFill>
                  <a:srgbClr val="FF6600"/>
                </a:solidFill>
              </a:rPr>
              <a:t>workshop provides </a:t>
            </a:r>
            <a:r>
              <a:rPr lang="en-US" dirty="0">
                <a:solidFill>
                  <a:srgbClr val="FF6600"/>
                </a:solidFill>
              </a:rPr>
              <a:t>a review of this exciting profession. </a:t>
            </a:r>
          </a:p>
          <a:p>
            <a:r>
              <a:rPr lang="zh-TW" altLang="en-US" dirty="0" smtClean="0"/>
              <a:t>在您決定投入這個領域之前</a:t>
            </a:r>
            <a:r>
              <a:rPr lang="en-US" altLang="zh-TW" dirty="0" smtClean="0"/>
              <a:t>,</a:t>
            </a:r>
            <a:r>
              <a:rPr lang="zh-TW" altLang="en-US" dirty="0" smtClean="0"/>
              <a:t>您是否想更多瞭解有關什麼是</a:t>
            </a:r>
            <a:r>
              <a:rPr lang="en-US" altLang="zh-TW" dirty="0" smtClean="0"/>
              <a:t>”</a:t>
            </a:r>
            <a:r>
              <a:rPr lang="zh-TW" altLang="en-US" dirty="0" smtClean="0"/>
              <a:t>生命教練</a:t>
            </a:r>
            <a:r>
              <a:rPr lang="en-US" altLang="zh-TW" dirty="0" smtClean="0"/>
              <a:t>”?</a:t>
            </a:r>
            <a:r>
              <a:rPr lang="zh-TW" altLang="en-US" dirty="0" smtClean="0"/>
              <a:t>以下的幾個問題可以幫助您更清楚的瞭解什麼是</a:t>
            </a:r>
            <a:r>
              <a:rPr lang="en-US" altLang="zh-TW" dirty="0" smtClean="0"/>
              <a:t>”</a:t>
            </a:r>
            <a:r>
              <a:rPr lang="zh-TW" altLang="en-US" dirty="0" smtClean="0"/>
              <a:t>教練</a:t>
            </a:r>
            <a:r>
              <a:rPr lang="en-US" altLang="zh-TW" dirty="0" smtClean="0"/>
              <a:t>”?</a:t>
            </a:r>
            <a:endParaRPr lang="en-US" dirty="0"/>
          </a:p>
          <a:p>
            <a:endParaRPr lang="en-US" sz="1400" dirty="0">
              <a:solidFill>
                <a:srgbClr val="FF0000"/>
              </a:solidFill>
            </a:endParaRPr>
          </a:p>
          <a:p>
            <a:r>
              <a:rPr lang="en-US" sz="2800" dirty="0" smtClean="0">
                <a:solidFill>
                  <a:srgbClr val="FF6600"/>
                </a:solidFill>
              </a:rPr>
              <a:t>Topics </a:t>
            </a:r>
            <a:r>
              <a:rPr lang="en-US" sz="2800" dirty="0">
                <a:solidFill>
                  <a:srgbClr val="FF6600"/>
                </a:solidFill>
              </a:rPr>
              <a:t>Covered Include: </a:t>
            </a:r>
          </a:p>
          <a:p>
            <a:r>
              <a:rPr lang="zh-TW" altLang="en-US" dirty="0" smtClean="0"/>
              <a:t>這個研習會將會包括以下的主題</a:t>
            </a:r>
            <a:r>
              <a:rPr lang="en-US" altLang="zh-TW" dirty="0" smtClean="0"/>
              <a:t>:</a:t>
            </a:r>
            <a:endParaRPr lang="en-US" dirty="0"/>
          </a:p>
          <a:p>
            <a:r>
              <a:rPr lang="en-US" dirty="0">
                <a:solidFill>
                  <a:srgbClr val="FF6600"/>
                </a:solidFill>
              </a:rPr>
              <a:t>•What is Life Coaching? </a:t>
            </a:r>
            <a:endParaRPr lang="en-US" dirty="0" smtClean="0">
              <a:solidFill>
                <a:srgbClr val="FF6600"/>
              </a:solidFill>
            </a:endParaRPr>
          </a:p>
          <a:p>
            <a:r>
              <a:rPr lang="zh-TW" altLang="en-US" dirty="0" smtClean="0"/>
              <a:t>什麼是</a:t>
            </a:r>
            <a:r>
              <a:rPr lang="en-US" altLang="zh-TW" dirty="0" smtClean="0"/>
              <a:t>”</a:t>
            </a:r>
            <a:r>
              <a:rPr lang="zh-TW" altLang="en-US" dirty="0" smtClean="0"/>
              <a:t>生命教練</a:t>
            </a:r>
            <a:r>
              <a:rPr lang="en-US" altLang="zh-TW" dirty="0" smtClean="0"/>
              <a:t>”?</a:t>
            </a:r>
            <a:endParaRPr lang="en-US" dirty="0"/>
          </a:p>
          <a:p>
            <a:r>
              <a:rPr lang="en-US" dirty="0">
                <a:solidFill>
                  <a:srgbClr val="FF6600"/>
                </a:solidFill>
              </a:rPr>
              <a:t>•Who hires a Life Coach</a:t>
            </a:r>
            <a:r>
              <a:rPr lang="en-US" dirty="0" smtClean="0">
                <a:solidFill>
                  <a:srgbClr val="FF6600"/>
                </a:solidFill>
              </a:rPr>
              <a:t>?</a:t>
            </a:r>
          </a:p>
          <a:p>
            <a:r>
              <a:rPr lang="zh-TW" altLang="en-US" dirty="0" smtClean="0"/>
              <a:t>誰需要聘請一位生命教練</a:t>
            </a:r>
            <a:r>
              <a:rPr lang="en-US" altLang="zh-TW" dirty="0" smtClean="0"/>
              <a:t>?</a:t>
            </a:r>
            <a:r>
              <a:rPr lang="en-US" dirty="0" smtClean="0"/>
              <a:t> </a:t>
            </a:r>
            <a:endParaRPr lang="en-US" dirty="0"/>
          </a:p>
          <a:p>
            <a:r>
              <a:rPr lang="en-US" dirty="0">
                <a:solidFill>
                  <a:srgbClr val="FF6600"/>
                </a:solidFill>
              </a:rPr>
              <a:t>•How is a Life Coach different from a counselor or mentor? </a:t>
            </a:r>
          </a:p>
          <a:p>
            <a:r>
              <a:rPr lang="zh-TW" altLang="en-US" dirty="0" smtClean="0"/>
              <a:t>生命教練與輔導協談或導師有什麼不同</a:t>
            </a:r>
            <a:r>
              <a:rPr lang="en-US" altLang="zh-TW" dirty="0" smtClean="0"/>
              <a:t>?</a:t>
            </a:r>
            <a:endParaRPr lang="en-US" dirty="0"/>
          </a:p>
        </p:txBody>
      </p:sp>
    </p:spTree>
    <p:extLst>
      <p:ext uri="{BB962C8B-B14F-4D97-AF65-F5344CB8AC3E}">
        <p14:creationId xmlns:p14="http://schemas.microsoft.com/office/powerpoint/2010/main" val="30795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5" dur="500"/>
                                        <p:tgtEl>
                                          <p:spTgt spid="3">
                                            <p:txEl>
                                              <p:pRg st="3" end="3"/>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1000"/>
                                        <p:tgtEl>
                                          <p:spTgt spid="3">
                                            <p:txEl>
                                              <p:pRg st="5" end="5"/>
                                            </p:txEl>
                                          </p:spTgt>
                                        </p:tgtEl>
                                      </p:cBhvr>
                                    </p:animEffect>
                                    <p:anim calcmode="lin" valueType="num">
                                      <p:cBhvr>
                                        <p:cTn id="2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barn(inVertical)">
                                      <p:cBhvr>
                                        <p:cTn id="35" dur="500"/>
                                        <p:tgtEl>
                                          <p:spTgt spid="3">
                                            <p:txEl>
                                              <p:pRg st="7" end="7"/>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barn(inVertical)">
                                      <p:cBhvr>
                                        <p:cTn id="38" dur="500"/>
                                        <p:tgtEl>
                                          <p:spTgt spid="3">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p:cTn id="43"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45" dur="500"/>
                                        <p:tgtEl>
                                          <p:spTgt spid="3">
                                            <p:txEl>
                                              <p:pRg st="9" end="9"/>
                                            </p:txEl>
                                          </p:spTgt>
                                        </p:tgtEl>
                                      </p:cBhvr>
                                    </p:animEffect>
                                  </p:childTnLst>
                                </p:cTn>
                              </p:par>
                              <p:par>
                                <p:cTn id="46" presetID="53" presetClass="entr" presetSubtype="16" fill="hold"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 calcmode="lin" valueType="num">
                                      <p:cBhvr>
                                        <p:cTn id="48"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49"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5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t>DR. Andrew  Chen</a:t>
            </a:r>
            <a:endParaRPr lang="en-US" sz="1600" dirty="0"/>
          </a:p>
        </p:txBody>
      </p:sp>
      <p:sp>
        <p:nvSpPr>
          <p:cNvPr id="3" name="Subtitle 2"/>
          <p:cNvSpPr>
            <a:spLocks noGrp="1"/>
          </p:cNvSpPr>
          <p:nvPr>
            <p:ph type="subTitle" idx="1"/>
          </p:nvPr>
        </p:nvSpPr>
        <p:spPr>
          <a:xfrm>
            <a:off x="304800" y="1295400"/>
            <a:ext cx="8382000" cy="5410200"/>
          </a:xfrm>
        </p:spPr>
        <p:txBody>
          <a:bodyPr/>
          <a:lstStyle/>
          <a:p>
            <a:endParaRPr lang="en-US" dirty="0" smtClean="0">
              <a:solidFill>
                <a:srgbClr val="FF6600"/>
              </a:solidFill>
            </a:endParaRPr>
          </a:p>
          <a:p>
            <a:r>
              <a:rPr lang="en-US" dirty="0" smtClean="0">
                <a:solidFill>
                  <a:srgbClr val="FF6600"/>
                </a:solidFill>
              </a:rPr>
              <a:t>When </a:t>
            </a:r>
            <a:r>
              <a:rPr lang="en-US" dirty="0">
                <a:solidFill>
                  <a:srgbClr val="FF6600"/>
                </a:solidFill>
              </a:rPr>
              <a:t>To Use A </a:t>
            </a:r>
            <a:r>
              <a:rPr lang="en-US" dirty="0" smtClean="0">
                <a:solidFill>
                  <a:srgbClr val="FF6600"/>
                </a:solidFill>
              </a:rPr>
              <a:t>Coach?</a:t>
            </a:r>
            <a:endParaRPr lang="en-US" dirty="0">
              <a:solidFill>
                <a:srgbClr val="FF6600"/>
              </a:solidFill>
            </a:endParaRPr>
          </a:p>
          <a:p>
            <a:r>
              <a:rPr lang="zh-TW" altLang="en-US" dirty="0" smtClean="0"/>
              <a:t>什麼時候需要使用一位教練</a:t>
            </a:r>
            <a:r>
              <a:rPr lang="en-US" altLang="zh-TW" dirty="0" smtClean="0"/>
              <a:t>?</a:t>
            </a:r>
            <a:endParaRPr lang="en-US" dirty="0"/>
          </a:p>
          <a:p>
            <a:r>
              <a:rPr lang="en-US" dirty="0">
                <a:solidFill>
                  <a:srgbClr val="FF6600"/>
                </a:solidFill>
              </a:rPr>
              <a:t>The ICCA says this, “Not everyone needs a counselor, but everyone needs – and can benefit from – a coach at some point in their lives.” </a:t>
            </a:r>
          </a:p>
          <a:p>
            <a:r>
              <a:rPr lang="zh-TW" altLang="en-US" dirty="0" smtClean="0"/>
              <a:t>國際基督徒教練協會曾說</a:t>
            </a:r>
            <a:r>
              <a:rPr lang="en-US" altLang="zh-TW" dirty="0" smtClean="0"/>
              <a:t>:</a:t>
            </a:r>
            <a:r>
              <a:rPr lang="zh-TW" altLang="en-US" dirty="0" smtClean="0"/>
              <a:t>不是每一個人都需要輔導</a:t>
            </a:r>
            <a:r>
              <a:rPr lang="en-US" altLang="zh-TW" dirty="0" smtClean="0"/>
              <a:t>,</a:t>
            </a:r>
            <a:r>
              <a:rPr lang="zh-TW" altLang="en-US" dirty="0" smtClean="0"/>
              <a:t>但是每一個人在他們生活中的某個點</a:t>
            </a:r>
            <a:r>
              <a:rPr lang="en-US" altLang="zh-TW" dirty="0" smtClean="0"/>
              <a:t>,</a:t>
            </a:r>
            <a:r>
              <a:rPr lang="zh-TW" altLang="en-US" dirty="0" smtClean="0"/>
              <a:t>都需要一位教練</a:t>
            </a:r>
            <a:r>
              <a:rPr lang="en-US" altLang="zh-TW" dirty="0" smtClean="0"/>
              <a:t>,</a:t>
            </a:r>
            <a:r>
              <a:rPr lang="zh-TW" altLang="en-US" dirty="0" smtClean="0"/>
              <a:t>來幫助他們</a:t>
            </a:r>
            <a:r>
              <a:rPr lang="en-US" altLang="zh-TW" dirty="0" smtClean="0"/>
              <a:t>.</a:t>
            </a:r>
            <a:endParaRPr lang="en-US" dirty="0"/>
          </a:p>
          <a:p>
            <a:r>
              <a:rPr lang="en-US" dirty="0">
                <a:solidFill>
                  <a:srgbClr val="FF6600"/>
                </a:solidFill>
              </a:rPr>
              <a:t>In fact they go on to say, “Anyone who has seen a series of successes in their life has usually had a </a:t>
            </a:r>
            <a:r>
              <a:rPr lang="en-US" dirty="0" smtClean="0">
                <a:solidFill>
                  <a:srgbClr val="FF6600"/>
                </a:solidFill>
              </a:rPr>
              <a:t>coach.</a:t>
            </a:r>
          </a:p>
          <a:p>
            <a:r>
              <a:rPr lang="zh-TW" altLang="en-US" dirty="0" smtClean="0"/>
              <a:t>事實上他們繼續這樣說</a:t>
            </a:r>
            <a:r>
              <a:rPr lang="en-US" altLang="zh-TW" dirty="0" smtClean="0"/>
              <a:t>:</a:t>
            </a:r>
            <a:r>
              <a:rPr lang="zh-TW" altLang="en-US" dirty="0" smtClean="0"/>
              <a:t>那些看起來不斷成功的人</a:t>
            </a:r>
            <a:r>
              <a:rPr lang="en-US" altLang="zh-TW" dirty="0" smtClean="0"/>
              <a:t>,</a:t>
            </a:r>
            <a:r>
              <a:rPr lang="zh-TW" altLang="en-US" dirty="0" smtClean="0"/>
              <a:t>在他們的生命中通常都有一位認識相信他們的教練</a:t>
            </a:r>
            <a:r>
              <a:rPr lang="en-US" altLang="zh-TW" dirty="0" smtClean="0"/>
              <a:t>.</a:t>
            </a:r>
            <a:endParaRPr lang="en-US" dirty="0"/>
          </a:p>
          <a:p>
            <a:endParaRPr lang="en-US" dirty="0"/>
          </a:p>
        </p:txBody>
      </p:sp>
    </p:spTree>
    <p:extLst>
      <p:ext uri="{BB962C8B-B14F-4D97-AF65-F5344CB8AC3E}">
        <p14:creationId xmlns:p14="http://schemas.microsoft.com/office/powerpoint/2010/main" val="247078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heel(1)">
                                      <p:cBhvr>
                                        <p:cTn id="31" dur="2000"/>
                                        <p:tgtEl>
                                          <p:spTgt spid="3">
                                            <p:txEl>
                                              <p:pRg st="5" end="5"/>
                                            </p:txEl>
                                          </p:spTgt>
                                        </p:tgtEl>
                                      </p:cBhvr>
                                    </p:animEffect>
                                  </p:childTnLst>
                                </p:cTn>
                              </p:par>
                              <p:par>
                                <p:cTn id="32" presetID="21" presetClass="entr" presetSubtype="1"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heel(1)">
                                      <p:cBhvr>
                                        <p:cTn id="3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t>DR. Andrew  Chen</a:t>
            </a:r>
            <a:endParaRPr lang="en-US" sz="1600" dirty="0"/>
          </a:p>
        </p:txBody>
      </p:sp>
      <p:sp>
        <p:nvSpPr>
          <p:cNvPr id="3" name="Subtitle 2"/>
          <p:cNvSpPr>
            <a:spLocks noGrp="1"/>
          </p:cNvSpPr>
          <p:nvPr>
            <p:ph type="subTitle" idx="1"/>
          </p:nvPr>
        </p:nvSpPr>
        <p:spPr>
          <a:xfrm>
            <a:off x="304800" y="1295400"/>
            <a:ext cx="8382000" cy="5410200"/>
          </a:xfrm>
        </p:spPr>
        <p:txBody>
          <a:bodyPr/>
          <a:lstStyle/>
          <a:p>
            <a:endParaRPr lang="en-US" dirty="0" smtClean="0">
              <a:solidFill>
                <a:srgbClr val="FF6600"/>
              </a:solidFill>
            </a:endParaRPr>
          </a:p>
          <a:p>
            <a:r>
              <a:rPr lang="en-US" dirty="0" smtClean="0">
                <a:solidFill>
                  <a:srgbClr val="FF6600"/>
                </a:solidFill>
              </a:rPr>
              <a:t>When </a:t>
            </a:r>
            <a:r>
              <a:rPr lang="en-US" dirty="0">
                <a:solidFill>
                  <a:srgbClr val="FF6600"/>
                </a:solidFill>
              </a:rPr>
              <a:t>To Use A </a:t>
            </a:r>
            <a:r>
              <a:rPr lang="en-US" dirty="0" smtClean="0">
                <a:solidFill>
                  <a:srgbClr val="FF6600"/>
                </a:solidFill>
              </a:rPr>
              <a:t>Coach?</a:t>
            </a:r>
            <a:endParaRPr lang="en-US" dirty="0">
              <a:solidFill>
                <a:srgbClr val="FF6600"/>
              </a:solidFill>
            </a:endParaRPr>
          </a:p>
          <a:p>
            <a:r>
              <a:rPr lang="zh-TW" altLang="en-US" dirty="0" smtClean="0"/>
              <a:t>什麼時候需要使用一位教練</a:t>
            </a:r>
            <a:r>
              <a:rPr lang="en-US" altLang="zh-TW" dirty="0" smtClean="0"/>
              <a:t>?</a:t>
            </a:r>
            <a:endParaRPr lang="en-US" dirty="0"/>
          </a:p>
          <a:p>
            <a:r>
              <a:rPr lang="en-US" dirty="0">
                <a:solidFill>
                  <a:srgbClr val="FF6600"/>
                </a:solidFill>
              </a:rPr>
              <a:t>The ICCA says this, “Not everyone needs a counselor, but everyone needs – and can benefit from – a coach at some point in their lives.” </a:t>
            </a:r>
          </a:p>
          <a:p>
            <a:r>
              <a:rPr lang="zh-TW" altLang="en-US" dirty="0" smtClean="0"/>
              <a:t>國際基督徒教練協會曾說</a:t>
            </a:r>
            <a:r>
              <a:rPr lang="en-US" altLang="zh-TW" dirty="0" smtClean="0"/>
              <a:t>:</a:t>
            </a:r>
            <a:r>
              <a:rPr lang="zh-TW" altLang="en-US" dirty="0" smtClean="0"/>
              <a:t>不是每一個人都需要輔導</a:t>
            </a:r>
            <a:r>
              <a:rPr lang="en-US" altLang="zh-TW" dirty="0" smtClean="0"/>
              <a:t>,</a:t>
            </a:r>
            <a:r>
              <a:rPr lang="zh-TW" altLang="en-US" dirty="0" smtClean="0"/>
              <a:t>但是每一個人在他們生活中的某個點</a:t>
            </a:r>
            <a:r>
              <a:rPr lang="en-US" altLang="zh-TW" dirty="0" smtClean="0"/>
              <a:t>,</a:t>
            </a:r>
            <a:r>
              <a:rPr lang="zh-TW" altLang="en-US" dirty="0" smtClean="0"/>
              <a:t>都需要一位教練</a:t>
            </a:r>
            <a:r>
              <a:rPr lang="en-US" altLang="zh-TW" dirty="0" smtClean="0"/>
              <a:t>,</a:t>
            </a:r>
            <a:r>
              <a:rPr lang="zh-TW" altLang="en-US" dirty="0" smtClean="0"/>
              <a:t>來幫助他們</a:t>
            </a:r>
            <a:r>
              <a:rPr lang="en-US" altLang="zh-TW" dirty="0" smtClean="0"/>
              <a:t>.</a:t>
            </a:r>
            <a:endParaRPr lang="en-US" dirty="0"/>
          </a:p>
          <a:p>
            <a:r>
              <a:rPr lang="en-US" dirty="0">
                <a:solidFill>
                  <a:srgbClr val="FF6600"/>
                </a:solidFill>
              </a:rPr>
              <a:t>In fact they go on to say, “Anyone who has seen a series of successes in their life has usually had a </a:t>
            </a:r>
            <a:r>
              <a:rPr lang="en-US" dirty="0" smtClean="0">
                <a:solidFill>
                  <a:srgbClr val="FF6600"/>
                </a:solidFill>
              </a:rPr>
              <a:t>coach.</a:t>
            </a:r>
          </a:p>
          <a:p>
            <a:r>
              <a:rPr lang="zh-TW" altLang="en-US" dirty="0" smtClean="0"/>
              <a:t>事實上他們繼續這樣說</a:t>
            </a:r>
            <a:r>
              <a:rPr lang="en-US" altLang="zh-TW" dirty="0" smtClean="0"/>
              <a:t>:</a:t>
            </a:r>
            <a:r>
              <a:rPr lang="zh-TW" altLang="en-US" dirty="0" smtClean="0"/>
              <a:t>那些看起來不斷成功的人</a:t>
            </a:r>
            <a:r>
              <a:rPr lang="en-US" altLang="zh-TW" dirty="0" smtClean="0"/>
              <a:t>,</a:t>
            </a:r>
            <a:r>
              <a:rPr lang="zh-TW" altLang="en-US" dirty="0" smtClean="0"/>
              <a:t>在他們的生命中通常都有一位認識相信他們的教練</a:t>
            </a:r>
            <a:r>
              <a:rPr lang="en-US" altLang="zh-TW" dirty="0" smtClean="0"/>
              <a:t>.</a:t>
            </a:r>
            <a:endParaRPr lang="en-US" dirty="0"/>
          </a:p>
          <a:p>
            <a:endParaRPr lang="en-US" dirty="0"/>
          </a:p>
        </p:txBody>
      </p:sp>
    </p:spTree>
    <p:extLst>
      <p:ext uri="{BB962C8B-B14F-4D97-AF65-F5344CB8AC3E}">
        <p14:creationId xmlns:p14="http://schemas.microsoft.com/office/powerpoint/2010/main" val="247078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heel(1)">
                                      <p:cBhvr>
                                        <p:cTn id="31" dur="2000"/>
                                        <p:tgtEl>
                                          <p:spTgt spid="3">
                                            <p:txEl>
                                              <p:pRg st="5" end="5"/>
                                            </p:txEl>
                                          </p:spTgt>
                                        </p:tgtEl>
                                      </p:cBhvr>
                                    </p:animEffect>
                                  </p:childTnLst>
                                </p:cTn>
                              </p:par>
                              <p:par>
                                <p:cTn id="32" presetID="21" presetClass="entr" presetSubtype="1"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heel(1)">
                                      <p:cBhvr>
                                        <p:cTn id="3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t>DR. Andrew  Chen</a:t>
            </a:r>
            <a:endParaRPr lang="en-US" sz="1600" dirty="0"/>
          </a:p>
        </p:txBody>
      </p:sp>
      <p:sp>
        <p:nvSpPr>
          <p:cNvPr id="3" name="Subtitle 2"/>
          <p:cNvSpPr>
            <a:spLocks noGrp="1"/>
          </p:cNvSpPr>
          <p:nvPr>
            <p:ph type="subTitle" idx="1"/>
          </p:nvPr>
        </p:nvSpPr>
        <p:spPr>
          <a:xfrm>
            <a:off x="304800" y="1295400"/>
            <a:ext cx="8382000" cy="5410200"/>
          </a:xfrm>
        </p:spPr>
        <p:txBody>
          <a:bodyPr/>
          <a:lstStyle/>
          <a:p>
            <a:endParaRPr lang="en-US" dirty="0" smtClean="0">
              <a:solidFill>
                <a:srgbClr val="FF6600"/>
              </a:solidFill>
            </a:endParaRPr>
          </a:p>
          <a:p>
            <a:r>
              <a:rPr lang="en-US" dirty="0" smtClean="0">
                <a:solidFill>
                  <a:srgbClr val="FF6600"/>
                </a:solidFill>
              </a:rPr>
              <a:t>When </a:t>
            </a:r>
            <a:r>
              <a:rPr lang="en-US" dirty="0">
                <a:solidFill>
                  <a:srgbClr val="FF6600"/>
                </a:solidFill>
              </a:rPr>
              <a:t>To Use A </a:t>
            </a:r>
            <a:r>
              <a:rPr lang="en-US" dirty="0" smtClean="0">
                <a:solidFill>
                  <a:srgbClr val="FF6600"/>
                </a:solidFill>
              </a:rPr>
              <a:t>Coach?</a:t>
            </a:r>
            <a:endParaRPr lang="en-US" dirty="0">
              <a:solidFill>
                <a:srgbClr val="FF6600"/>
              </a:solidFill>
            </a:endParaRPr>
          </a:p>
          <a:p>
            <a:r>
              <a:rPr lang="zh-TW" altLang="en-US" dirty="0" smtClean="0"/>
              <a:t>什麼時候需要使用一位教練</a:t>
            </a:r>
            <a:r>
              <a:rPr lang="en-US" altLang="zh-TW" dirty="0" smtClean="0"/>
              <a:t>?</a:t>
            </a:r>
            <a:endParaRPr lang="en-US" dirty="0"/>
          </a:p>
          <a:p>
            <a:r>
              <a:rPr lang="en-US" dirty="0">
                <a:solidFill>
                  <a:srgbClr val="FF6600"/>
                </a:solidFill>
              </a:rPr>
              <a:t>The ICCA says this, “Not everyone needs a counselor, but everyone needs – and can benefit from – a coach at some point in their lives.” </a:t>
            </a:r>
          </a:p>
          <a:p>
            <a:r>
              <a:rPr lang="zh-TW" altLang="en-US" dirty="0" smtClean="0"/>
              <a:t>國際基督徒教練協會曾說</a:t>
            </a:r>
            <a:r>
              <a:rPr lang="en-US" altLang="zh-TW" dirty="0" smtClean="0"/>
              <a:t>:</a:t>
            </a:r>
            <a:r>
              <a:rPr lang="zh-TW" altLang="en-US" dirty="0" smtClean="0"/>
              <a:t>不是每一個人都需要輔導</a:t>
            </a:r>
            <a:r>
              <a:rPr lang="en-US" altLang="zh-TW" dirty="0" smtClean="0"/>
              <a:t>,</a:t>
            </a:r>
            <a:r>
              <a:rPr lang="zh-TW" altLang="en-US" dirty="0" smtClean="0"/>
              <a:t>但是每一個人在他們生活中的某個點</a:t>
            </a:r>
            <a:r>
              <a:rPr lang="en-US" altLang="zh-TW" dirty="0" smtClean="0"/>
              <a:t>,</a:t>
            </a:r>
            <a:r>
              <a:rPr lang="zh-TW" altLang="en-US" dirty="0" smtClean="0"/>
              <a:t>都需要一位教練</a:t>
            </a:r>
            <a:r>
              <a:rPr lang="en-US" altLang="zh-TW" dirty="0" smtClean="0"/>
              <a:t>,</a:t>
            </a:r>
            <a:r>
              <a:rPr lang="zh-TW" altLang="en-US" dirty="0" smtClean="0"/>
              <a:t>來幫助他們</a:t>
            </a:r>
            <a:r>
              <a:rPr lang="en-US" altLang="zh-TW" dirty="0" smtClean="0"/>
              <a:t>.</a:t>
            </a:r>
            <a:endParaRPr lang="en-US" dirty="0"/>
          </a:p>
          <a:p>
            <a:r>
              <a:rPr lang="en-US" dirty="0">
                <a:solidFill>
                  <a:srgbClr val="FF6600"/>
                </a:solidFill>
              </a:rPr>
              <a:t>In fact they go on to say, “Anyone who has seen a series of successes in their life has usually had a </a:t>
            </a:r>
            <a:r>
              <a:rPr lang="en-US" dirty="0" smtClean="0">
                <a:solidFill>
                  <a:srgbClr val="FF6600"/>
                </a:solidFill>
              </a:rPr>
              <a:t>coach.</a:t>
            </a:r>
          </a:p>
          <a:p>
            <a:r>
              <a:rPr lang="zh-TW" altLang="en-US" dirty="0" smtClean="0"/>
              <a:t>事實上他們繼續這樣說</a:t>
            </a:r>
            <a:r>
              <a:rPr lang="en-US" altLang="zh-TW" dirty="0" smtClean="0"/>
              <a:t>:</a:t>
            </a:r>
            <a:r>
              <a:rPr lang="zh-TW" altLang="en-US" dirty="0" smtClean="0"/>
              <a:t>那些看起來不斷成功的人</a:t>
            </a:r>
            <a:r>
              <a:rPr lang="en-US" altLang="zh-TW" dirty="0" smtClean="0"/>
              <a:t>,</a:t>
            </a:r>
            <a:r>
              <a:rPr lang="zh-TW" altLang="en-US" dirty="0" smtClean="0"/>
              <a:t>在他們的生命中通常都有一位認識相信他們的教練</a:t>
            </a:r>
            <a:r>
              <a:rPr lang="en-US" altLang="zh-TW" dirty="0" smtClean="0"/>
              <a:t>.</a:t>
            </a:r>
            <a:endParaRPr lang="en-US" dirty="0"/>
          </a:p>
          <a:p>
            <a:endParaRPr lang="en-US" dirty="0"/>
          </a:p>
        </p:txBody>
      </p:sp>
    </p:spTree>
    <p:extLst>
      <p:ext uri="{BB962C8B-B14F-4D97-AF65-F5344CB8AC3E}">
        <p14:creationId xmlns:p14="http://schemas.microsoft.com/office/powerpoint/2010/main" val="247078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heel(1)">
                                      <p:cBhvr>
                                        <p:cTn id="31" dur="2000"/>
                                        <p:tgtEl>
                                          <p:spTgt spid="3">
                                            <p:txEl>
                                              <p:pRg st="5" end="5"/>
                                            </p:txEl>
                                          </p:spTgt>
                                        </p:tgtEl>
                                      </p:cBhvr>
                                    </p:animEffect>
                                  </p:childTnLst>
                                </p:cTn>
                              </p:par>
                              <p:par>
                                <p:cTn id="32" presetID="21" presetClass="entr" presetSubtype="1"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heel(1)">
                                      <p:cBhvr>
                                        <p:cTn id="3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t>DR. Andrew  Chen</a:t>
            </a:r>
            <a:endParaRPr lang="en-US" sz="1600" dirty="0"/>
          </a:p>
        </p:txBody>
      </p:sp>
      <p:sp>
        <p:nvSpPr>
          <p:cNvPr id="3" name="Subtitle 2"/>
          <p:cNvSpPr>
            <a:spLocks noGrp="1"/>
          </p:cNvSpPr>
          <p:nvPr>
            <p:ph type="subTitle" idx="1"/>
          </p:nvPr>
        </p:nvSpPr>
        <p:spPr>
          <a:xfrm>
            <a:off x="304800" y="1295400"/>
            <a:ext cx="8382000" cy="5410200"/>
          </a:xfrm>
        </p:spPr>
        <p:txBody>
          <a:bodyPr/>
          <a:lstStyle/>
          <a:p>
            <a:endParaRPr lang="en-US" dirty="0" smtClean="0">
              <a:solidFill>
                <a:srgbClr val="FF6600"/>
              </a:solidFill>
            </a:endParaRPr>
          </a:p>
          <a:p>
            <a:r>
              <a:rPr lang="en-US" dirty="0" smtClean="0">
                <a:solidFill>
                  <a:srgbClr val="FF6600"/>
                </a:solidFill>
              </a:rPr>
              <a:t>When </a:t>
            </a:r>
            <a:r>
              <a:rPr lang="en-US" dirty="0">
                <a:solidFill>
                  <a:srgbClr val="FF6600"/>
                </a:solidFill>
              </a:rPr>
              <a:t>To Use A </a:t>
            </a:r>
            <a:r>
              <a:rPr lang="en-US" dirty="0" smtClean="0">
                <a:solidFill>
                  <a:srgbClr val="FF6600"/>
                </a:solidFill>
              </a:rPr>
              <a:t>Coach?</a:t>
            </a:r>
            <a:endParaRPr lang="en-US" dirty="0">
              <a:solidFill>
                <a:srgbClr val="FF6600"/>
              </a:solidFill>
            </a:endParaRPr>
          </a:p>
          <a:p>
            <a:r>
              <a:rPr lang="zh-TW" altLang="en-US" dirty="0" smtClean="0"/>
              <a:t>什麼時候需要使用一位教練</a:t>
            </a:r>
            <a:r>
              <a:rPr lang="en-US" altLang="zh-TW" dirty="0" smtClean="0"/>
              <a:t>?</a:t>
            </a:r>
            <a:endParaRPr lang="en-US" dirty="0"/>
          </a:p>
          <a:p>
            <a:r>
              <a:rPr lang="en-US" dirty="0">
                <a:solidFill>
                  <a:srgbClr val="FF6600"/>
                </a:solidFill>
              </a:rPr>
              <a:t>The ICCA says this, “Not everyone needs a counselor, but everyone needs – and can benefit from – a coach at some point in their lives.” </a:t>
            </a:r>
          </a:p>
          <a:p>
            <a:r>
              <a:rPr lang="zh-TW" altLang="en-US" dirty="0" smtClean="0"/>
              <a:t>國際基督徒教練協會曾說</a:t>
            </a:r>
            <a:r>
              <a:rPr lang="en-US" altLang="zh-TW" dirty="0" smtClean="0"/>
              <a:t>:</a:t>
            </a:r>
            <a:r>
              <a:rPr lang="zh-TW" altLang="en-US" dirty="0" smtClean="0"/>
              <a:t>不是每一個人都需要輔導</a:t>
            </a:r>
            <a:r>
              <a:rPr lang="en-US" altLang="zh-TW" dirty="0" smtClean="0"/>
              <a:t>,</a:t>
            </a:r>
            <a:r>
              <a:rPr lang="zh-TW" altLang="en-US" dirty="0" smtClean="0"/>
              <a:t>但是每一個人在他們生活中的某個點</a:t>
            </a:r>
            <a:r>
              <a:rPr lang="en-US" altLang="zh-TW" dirty="0" smtClean="0"/>
              <a:t>,</a:t>
            </a:r>
            <a:r>
              <a:rPr lang="zh-TW" altLang="en-US" dirty="0" smtClean="0"/>
              <a:t>都需要一位教練</a:t>
            </a:r>
            <a:r>
              <a:rPr lang="en-US" altLang="zh-TW" dirty="0" smtClean="0"/>
              <a:t>,</a:t>
            </a:r>
            <a:r>
              <a:rPr lang="zh-TW" altLang="en-US" dirty="0" smtClean="0"/>
              <a:t>來幫助他們</a:t>
            </a:r>
            <a:r>
              <a:rPr lang="en-US" altLang="zh-TW" dirty="0" smtClean="0"/>
              <a:t>.</a:t>
            </a:r>
            <a:endParaRPr lang="en-US" dirty="0"/>
          </a:p>
          <a:p>
            <a:r>
              <a:rPr lang="en-US" dirty="0">
                <a:solidFill>
                  <a:srgbClr val="FF6600"/>
                </a:solidFill>
              </a:rPr>
              <a:t>In fact they go on to say, “Anyone who has seen a series of successes in their life has usually had a </a:t>
            </a:r>
            <a:r>
              <a:rPr lang="en-US" dirty="0" smtClean="0">
                <a:solidFill>
                  <a:srgbClr val="FF6600"/>
                </a:solidFill>
              </a:rPr>
              <a:t>coach.</a:t>
            </a:r>
          </a:p>
          <a:p>
            <a:r>
              <a:rPr lang="zh-TW" altLang="en-US" dirty="0" smtClean="0"/>
              <a:t>事實上他們繼續這樣說</a:t>
            </a:r>
            <a:r>
              <a:rPr lang="en-US" altLang="zh-TW" dirty="0" smtClean="0"/>
              <a:t>:</a:t>
            </a:r>
            <a:r>
              <a:rPr lang="zh-TW" altLang="en-US" dirty="0" smtClean="0"/>
              <a:t>那些看起來不斷成功的人</a:t>
            </a:r>
            <a:r>
              <a:rPr lang="en-US" altLang="zh-TW" dirty="0" smtClean="0"/>
              <a:t>,</a:t>
            </a:r>
            <a:r>
              <a:rPr lang="zh-TW" altLang="en-US" dirty="0" smtClean="0"/>
              <a:t>在他們的生命中通常都有一位認識相信他們的教練</a:t>
            </a:r>
            <a:r>
              <a:rPr lang="en-US" altLang="zh-TW" dirty="0" smtClean="0"/>
              <a:t>.</a:t>
            </a:r>
            <a:endParaRPr lang="en-US" dirty="0"/>
          </a:p>
          <a:p>
            <a:endParaRPr lang="en-US" dirty="0"/>
          </a:p>
        </p:txBody>
      </p:sp>
    </p:spTree>
    <p:extLst>
      <p:ext uri="{BB962C8B-B14F-4D97-AF65-F5344CB8AC3E}">
        <p14:creationId xmlns:p14="http://schemas.microsoft.com/office/powerpoint/2010/main" val="247078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heel(1)">
                                      <p:cBhvr>
                                        <p:cTn id="31" dur="2000"/>
                                        <p:tgtEl>
                                          <p:spTgt spid="3">
                                            <p:txEl>
                                              <p:pRg st="5" end="5"/>
                                            </p:txEl>
                                          </p:spTgt>
                                        </p:tgtEl>
                                      </p:cBhvr>
                                    </p:animEffect>
                                  </p:childTnLst>
                                </p:cTn>
                              </p:par>
                              <p:par>
                                <p:cTn id="32" presetID="21" presetClass="entr" presetSubtype="1"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heel(1)">
                                      <p:cBhvr>
                                        <p:cTn id="3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t>DR. Andrew  Chen</a:t>
            </a:r>
            <a:endParaRPr lang="en-US" sz="1600" dirty="0"/>
          </a:p>
        </p:txBody>
      </p:sp>
      <p:sp>
        <p:nvSpPr>
          <p:cNvPr id="3" name="Subtitle 2"/>
          <p:cNvSpPr>
            <a:spLocks noGrp="1"/>
          </p:cNvSpPr>
          <p:nvPr>
            <p:ph type="subTitle" idx="1"/>
          </p:nvPr>
        </p:nvSpPr>
        <p:spPr>
          <a:xfrm>
            <a:off x="304800" y="1295400"/>
            <a:ext cx="8382000" cy="5410200"/>
          </a:xfrm>
        </p:spPr>
        <p:txBody>
          <a:bodyPr/>
          <a:lstStyle/>
          <a:p>
            <a:endParaRPr lang="en-US" dirty="0" smtClean="0">
              <a:solidFill>
                <a:srgbClr val="FF6600"/>
              </a:solidFill>
            </a:endParaRPr>
          </a:p>
          <a:p>
            <a:r>
              <a:rPr lang="en-US" dirty="0" smtClean="0">
                <a:solidFill>
                  <a:srgbClr val="FF6600"/>
                </a:solidFill>
              </a:rPr>
              <a:t>When </a:t>
            </a:r>
            <a:r>
              <a:rPr lang="en-US" dirty="0">
                <a:solidFill>
                  <a:srgbClr val="FF6600"/>
                </a:solidFill>
              </a:rPr>
              <a:t>To Use A </a:t>
            </a:r>
            <a:r>
              <a:rPr lang="en-US" dirty="0" smtClean="0">
                <a:solidFill>
                  <a:srgbClr val="FF6600"/>
                </a:solidFill>
              </a:rPr>
              <a:t>Coach?</a:t>
            </a:r>
            <a:endParaRPr lang="en-US" dirty="0">
              <a:solidFill>
                <a:srgbClr val="FF6600"/>
              </a:solidFill>
            </a:endParaRPr>
          </a:p>
          <a:p>
            <a:r>
              <a:rPr lang="zh-TW" altLang="en-US" dirty="0" smtClean="0"/>
              <a:t>什麼時候需要使用一位教練</a:t>
            </a:r>
            <a:r>
              <a:rPr lang="en-US" altLang="zh-TW" dirty="0" smtClean="0"/>
              <a:t>?</a:t>
            </a:r>
            <a:endParaRPr lang="en-US" dirty="0"/>
          </a:p>
          <a:p>
            <a:r>
              <a:rPr lang="en-US" dirty="0">
                <a:solidFill>
                  <a:srgbClr val="FF6600"/>
                </a:solidFill>
              </a:rPr>
              <a:t>The ICCA says this, “Not everyone needs a counselor, but everyone needs – and can benefit from – a coach at some point in their lives.” </a:t>
            </a:r>
          </a:p>
          <a:p>
            <a:r>
              <a:rPr lang="zh-TW" altLang="en-US" dirty="0" smtClean="0"/>
              <a:t>國際基督徒教練協會曾說</a:t>
            </a:r>
            <a:r>
              <a:rPr lang="en-US" altLang="zh-TW" dirty="0" smtClean="0"/>
              <a:t>:</a:t>
            </a:r>
            <a:r>
              <a:rPr lang="zh-TW" altLang="en-US" dirty="0" smtClean="0"/>
              <a:t>不是每一個人都需要輔導</a:t>
            </a:r>
            <a:r>
              <a:rPr lang="en-US" altLang="zh-TW" dirty="0" smtClean="0"/>
              <a:t>,</a:t>
            </a:r>
            <a:r>
              <a:rPr lang="zh-TW" altLang="en-US" dirty="0" smtClean="0"/>
              <a:t>但是每一個人在他們生活中的某個點</a:t>
            </a:r>
            <a:r>
              <a:rPr lang="en-US" altLang="zh-TW" dirty="0" smtClean="0"/>
              <a:t>,</a:t>
            </a:r>
            <a:r>
              <a:rPr lang="zh-TW" altLang="en-US" dirty="0" smtClean="0"/>
              <a:t>都需要一位教練</a:t>
            </a:r>
            <a:r>
              <a:rPr lang="en-US" altLang="zh-TW" dirty="0" smtClean="0"/>
              <a:t>,</a:t>
            </a:r>
            <a:r>
              <a:rPr lang="zh-TW" altLang="en-US" dirty="0" smtClean="0"/>
              <a:t>來幫助他們</a:t>
            </a:r>
            <a:r>
              <a:rPr lang="en-US" altLang="zh-TW" dirty="0" smtClean="0"/>
              <a:t>.</a:t>
            </a:r>
            <a:endParaRPr lang="en-US" dirty="0"/>
          </a:p>
          <a:p>
            <a:r>
              <a:rPr lang="en-US" dirty="0">
                <a:solidFill>
                  <a:srgbClr val="FF6600"/>
                </a:solidFill>
              </a:rPr>
              <a:t>In fact they go on to say, “Anyone who has seen a series of successes in their life has usually had a </a:t>
            </a:r>
            <a:r>
              <a:rPr lang="en-US" dirty="0" smtClean="0">
                <a:solidFill>
                  <a:srgbClr val="FF6600"/>
                </a:solidFill>
              </a:rPr>
              <a:t>coach.</a:t>
            </a:r>
          </a:p>
          <a:p>
            <a:r>
              <a:rPr lang="zh-TW" altLang="en-US" dirty="0" smtClean="0"/>
              <a:t>事實上他們繼續這樣說</a:t>
            </a:r>
            <a:r>
              <a:rPr lang="en-US" altLang="zh-TW" dirty="0" smtClean="0"/>
              <a:t>:</a:t>
            </a:r>
            <a:r>
              <a:rPr lang="zh-TW" altLang="en-US" dirty="0" smtClean="0"/>
              <a:t>那些看起來不斷成功的人</a:t>
            </a:r>
            <a:r>
              <a:rPr lang="en-US" altLang="zh-TW" dirty="0" smtClean="0"/>
              <a:t>,</a:t>
            </a:r>
            <a:r>
              <a:rPr lang="zh-TW" altLang="en-US" dirty="0" smtClean="0"/>
              <a:t>在他們的生命中通常都有一位認識相信他們的教練</a:t>
            </a:r>
            <a:r>
              <a:rPr lang="en-US" altLang="zh-TW" dirty="0" smtClean="0"/>
              <a:t>.</a:t>
            </a:r>
            <a:endParaRPr lang="en-US" dirty="0"/>
          </a:p>
          <a:p>
            <a:endParaRPr lang="en-US" dirty="0"/>
          </a:p>
        </p:txBody>
      </p:sp>
    </p:spTree>
    <p:extLst>
      <p:ext uri="{BB962C8B-B14F-4D97-AF65-F5344CB8AC3E}">
        <p14:creationId xmlns:p14="http://schemas.microsoft.com/office/powerpoint/2010/main" val="247078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heel(1)">
                                      <p:cBhvr>
                                        <p:cTn id="31" dur="2000"/>
                                        <p:tgtEl>
                                          <p:spTgt spid="3">
                                            <p:txEl>
                                              <p:pRg st="5" end="5"/>
                                            </p:txEl>
                                          </p:spTgt>
                                        </p:tgtEl>
                                      </p:cBhvr>
                                    </p:animEffect>
                                  </p:childTnLst>
                                </p:cTn>
                              </p:par>
                              <p:par>
                                <p:cTn id="32" presetID="21" presetClass="entr" presetSubtype="1"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heel(1)">
                                      <p:cBhvr>
                                        <p:cTn id="3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t>DR. Andrew  Chen</a:t>
            </a:r>
            <a:endParaRPr lang="en-US" sz="1600" dirty="0"/>
          </a:p>
        </p:txBody>
      </p:sp>
      <p:sp>
        <p:nvSpPr>
          <p:cNvPr id="3" name="Subtitle 2"/>
          <p:cNvSpPr>
            <a:spLocks noGrp="1"/>
          </p:cNvSpPr>
          <p:nvPr>
            <p:ph type="subTitle" idx="1"/>
          </p:nvPr>
        </p:nvSpPr>
        <p:spPr>
          <a:xfrm>
            <a:off x="304800" y="1295400"/>
            <a:ext cx="8382000" cy="5410200"/>
          </a:xfrm>
        </p:spPr>
        <p:txBody>
          <a:bodyPr/>
          <a:lstStyle/>
          <a:p>
            <a:endParaRPr lang="en-US" dirty="0" smtClean="0">
              <a:solidFill>
                <a:srgbClr val="FF6600"/>
              </a:solidFill>
            </a:endParaRPr>
          </a:p>
          <a:p>
            <a:r>
              <a:rPr lang="en-US" dirty="0" smtClean="0">
                <a:solidFill>
                  <a:srgbClr val="FF6600"/>
                </a:solidFill>
              </a:rPr>
              <a:t>When </a:t>
            </a:r>
            <a:r>
              <a:rPr lang="en-US" dirty="0">
                <a:solidFill>
                  <a:srgbClr val="FF6600"/>
                </a:solidFill>
              </a:rPr>
              <a:t>To Use A </a:t>
            </a:r>
            <a:r>
              <a:rPr lang="en-US" dirty="0" smtClean="0">
                <a:solidFill>
                  <a:srgbClr val="FF6600"/>
                </a:solidFill>
              </a:rPr>
              <a:t>Coach?</a:t>
            </a:r>
            <a:endParaRPr lang="en-US" dirty="0">
              <a:solidFill>
                <a:srgbClr val="FF6600"/>
              </a:solidFill>
            </a:endParaRPr>
          </a:p>
          <a:p>
            <a:r>
              <a:rPr lang="zh-TW" altLang="en-US" dirty="0" smtClean="0"/>
              <a:t>什麼時候需要使用一位教練</a:t>
            </a:r>
            <a:r>
              <a:rPr lang="en-US" altLang="zh-TW" dirty="0" smtClean="0"/>
              <a:t>?</a:t>
            </a:r>
            <a:endParaRPr lang="en-US" dirty="0"/>
          </a:p>
          <a:p>
            <a:r>
              <a:rPr lang="en-US" dirty="0">
                <a:solidFill>
                  <a:srgbClr val="FF6600"/>
                </a:solidFill>
              </a:rPr>
              <a:t>The ICCA says this, “Not everyone needs a counselor, but everyone needs – and can benefit from – a coach at some point in their lives.” </a:t>
            </a:r>
          </a:p>
          <a:p>
            <a:r>
              <a:rPr lang="zh-TW" altLang="en-US" dirty="0" smtClean="0"/>
              <a:t>國際基督徒教練協會曾說</a:t>
            </a:r>
            <a:r>
              <a:rPr lang="en-US" altLang="zh-TW" dirty="0" smtClean="0"/>
              <a:t>:</a:t>
            </a:r>
            <a:r>
              <a:rPr lang="zh-TW" altLang="en-US" dirty="0" smtClean="0"/>
              <a:t>不是每一個人都需要輔導</a:t>
            </a:r>
            <a:r>
              <a:rPr lang="en-US" altLang="zh-TW" dirty="0" smtClean="0"/>
              <a:t>,</a:t>
            </a:r>
            <a:r>
              <a:rPr lang="zh-TW" altLang="en-US" dirty="0" smtClean="0"/>
              <a:t>但是每一個人在他們生活中的某個點</a:t>
            </a:r>
            <a:r>
              <a:rPr lang="en-US" altLang="zh-TW" dirty="0" smtClean="0"/>
              <a:t>,</a:t>
            </a:r>
            <a:r>
              <a:rPr lang="zh-TW" altLang="en-US" dirty="0" smtClean="0"/>
              <a:t>都需要一位教練</a:t>
            </a:r>
            <a:r>
              <a:rPr lang="en-US" altLang="zh-TW" dirty="0" smtClean="0"/>
              <a:t>,</a:t>
            </a:r>
            <a:r>
              <a:rPr lang="zh-TW" altLang="en-US" dirty="0" smtClean="0"/>
              <a:t>來幫助他們</a:t>
            </a:r>
            <a:r>
              <a:rPr lang="en-US" altLang="zh-TW" dirty="0" smtClean="0"/>
              <a:t>.</a:t>
            </a:r>
            <a:endParaRPr lang="en-US" dirty="0"/>
          </a:p>
          <a:p>
            <a:r>
              <a:rPr lang="en-US" dirty="0">
                <a:solidFill>
                  <a:srgbClr val="FF6600"/>
                </a:solidFill>
              </a:rPr>
              <a:t>In fact they go on to say, “Anyone who has seen a series of successes in their life has usually had a </a:t>
            </a:r>
            <a:r>
              <a:rPr lang="en-US" dirty="0" smtClean="0">
                <a:solidFill>
                  <a:srgbClr val="FF6600"/>
                </a:solidFill>
              </a:rPr>
              <a:t>coach.</a:t>
            </a:r>
          </a:p>
          <a:p>
            <a:r>
              <a:rPr lang="zh-TW" altLang="en-US" dirty="0" smtClean="0"/>
              <a:t>事實上他們繼續這樣說</a:t>
            </a:r>
            <a:r>
              <a:rPr lang="en-US" altLang="zh-TW" dirty="0" smtClean="0"/>
              <a:t>:</a:t>
            </a:r>
            <a:r>
              <a:rPr lang="zh-TW" altLang="en-US" dirty="0" smtClean="0"/>
              <a:t>那些看起來不斷成功的人</a:t>
            </a:r>
            <a:r>
              <a:rPr lang="en-US" altLang="zh-TW" dirty="0" smtClean="0"/>
              <a:t>,</a:t>
            </a:r>
            <a:r>
              <a:rPr lang="zh-TW" altLang="en-US" dirty="0" smtClean="0"/>
              <a:t>在他們的生命中通常都有一位認識相信他們的教練</a:t>
            </a:r>
            <a:r>
              <a:rPr lang="en-US" altLang="zh-TW" dirty="0" smtClean="0"/>
              <a:t>.</a:t>
            </a:r>
            <a:endParaRPr lang="en-US" dirty="0"/>
          </a:p>
          <a:p>
            <a:endParaRPr lang="en-US" dirty="0"/>
          </a:p>
        </p:txBody>
      </p:sp>
    </p:spTree>
    <p:extLst>
      <p:ext uri="{BB962C8B-B14F-4D97-AF65-F5344CB8AC3E}">
        <p14:creationId xmlns:p14="http://schemas.microsoft.com/office/powerpoint/2010/main" val="247078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heel(1)">
                                      <p:cBhvr>
                                        <p:cTn id="31" dur="2000"/>
                                        <p:tgtEl>
                                          <p:spTgt spid="3">
                                            <p:txEl>
                                              <p:pRg st="5" end="5"/>
                                            </p:txEl>
                                          </p:spTgt>
                                        </p:tgtEl>
                                      </p:cBhvr>
                                    </p:animEffect>
                                  </p:childTnLst>
                                </p:cTn>
                              </p:par>
                              <p:par>
                                <p:cTn id="32" presetID="21" presetClass="entr" presetSubtype="1"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heel(1)">
                                      <p:cBhvr>
                                        <p:cTn id="3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t>DR. Andrew  Chen</a:t>
            </a:r>
            <a:endParaRPr lang="en-US" sz="1600" dirty="0"/>
          </a:p>
        </p:txBody>
      </p:sp>
      <p:sp>
        <p:nvSpPr>
          <p:cNvPr id="3" name="Subtitle 2"/>
          <p:cNvSpPr>
            <a:spLocks noGrp="1"/>
          </p:cNvSpPr>
          <p:nvPr>
            <p:ph type="subTitle" idx="1"/>
          </p:nvPr>
        </p:nvSpPr>
        <p:spPr>
          <a:xfrm>
            <a:off x="304800" y="1295400"/>
            <a:ext cx="8382000" cy="5410200"/>
          </a:xfrm>
        </p:spPr>
        <p:txBody>
          <a:bodyPr/>
          <a:lstStyle/>
          <a:p>
            <a:endParaRPr lang="en-US" dirty="0" smtClean="0">
              <a:solidFill>
                <a:srgbClr val="FF6600"/>
              </a:solidFill>
            </a:endParaRPr>
          </a:p>
          <a:p>
            <a:r>
              <a:rPr lang="en-US" dirty="0" smtClean="0">
                <a:solidFill>
                  <a:srgbClr val="FF6600"/>
                </a:solidFill>
              </a:rPr>
              <a:t>When </a:t>
            </a:r>
            <a:r>
              <a:rPr lang="en-US" dirty="0">
                <a:solidFill>
                  <a:srgbClr val="FF6600"/>
                </a:solidFill>
              </a:rPr>
              <a:t>To Use A </a:t>
            </a:r>
            <a:r>
              <a:rPr lang="en-US" dirty="0" smtClean="0">
                <a:solidFill>
                  <a:srgbClr val="FF6600"/>
                </a:solidFill>
              </a:rPr>
              <a:t>Coach?</a:t>
            </a:r>
            <a:endParaRPr lang="en-US" dirty="0">
              <a:solidFill>
                <a:srgbClr val="FF6600"/>
              </a:solidFill>
            </a:endParaRPr>
          </a:p>
          <a:p>
            <a:r>
              <a:rPr lang="zh-TW" altLang="en-US" dirty="0" smtClean="0"/>
              <a:t>什麼時候需要使用一位教練</a:t>
            </a:r>
            <a:r>
              <a:rPr lang="en-US" altLang="zh-TW" dirty="0" smtClean="0"/>
              <a:t>?</a:t>
            </a:r>
            <a:endParaRPr lang="en-US" dirty="0"/>
          </a:p>
          <a:p>
            <a:r>
              <a:rPr lang="en-US" dirty="0">
                <a:solidFill>
                  <a:srgbClr val="FF6600"/>
                </a:solidFill>
              </a:rPr>
              <a:t>The ICCA says this, “Not everyone needs a counselor, but everyone needs – and can benefit from – a coach at some point in their lives.” </a:t>
            </a:r>
          </a:p>
          <a:p>
            <a:r>
              <a:rPr lang="zh-TW" altLang="en-US" dirty="0" smtClean="0"/>
              <a:t>國際基督徒教練協會曾說</a:t>
            </a:r>
            <a:r>
              <a:rPr lang="en-US" altLang="zh-TW" dirty="0" smtClean="0"/>
              <a:t>:</a:t>
            </a:r>
            <a:r>
              <a:rPr lang="zh-TW" altLang="en-US" dirty="0" smtClean="0"/>
              <a:t>不是每一個人都需要輔導</a:t>
            </a:r>
            <a:r>
              <a:rPr lang="en-US" altLang="zh-TW" dirty="0" smtClean="0"/>
              <a:t>,</a:t>
            </a:r>
            <a:r>
              <a:rPr lang="zh-TW" altLang="en-US" dirty="0" smtClean="0"/>
              <a:t>但是每一個人在他們生活中的某個點</a:t>
            </a:r>
            <a:r>
              <a:rPr lang="en-US" altLang="zh-TW" dirty="0" smtClean="0"/>
              <a:t>,</a:t>
            </a:r>
            <a:r>
              <a:rPr lang="zh-TW" altLang="en-US" dirty="0" smtClean="0"/>
              <a:t>都需要一位教練</a:t>
            </a:r>
            <a:r>
              <a:rPr lang="en-US" altLang="zh-TW" dirty="0" smtClean="0"/>
              <a:t>,</a:t>
            </a:r>
            <a:r>
              <a:rPr lang="zh-TW" altLang="en-US" dirty="0" smtClean="0"/>
              <a:t>來幫助他們</a:t>
            </a:r>
            <a:r>
              <a:rPr lang="en-US" altLang="zh-TW" dirty="0" smtClean="0"/>
              <a:t>.</a:t>
            </a:r>
            <a:endParaRPr lang="en-US" dirty="0"/>
          </a:p>
          <a:p>
            <a:r>
              <a:rPr lang="en-US" dirty="0">
                <a:solidFill>
                  <a:srgbClr val="FF6600"/>
                </a:solidFill>
              </a:rPr>
              <a:t>In fact they go on to say, “Anyone who has seen a series of successes in their life has usually had a </a:t>
            </a:r>
            <a:r>
              <a:rPr lang="en-US" dirty="0" smtClean="0">
                <a:solidFill>
                  <a:srgbClr val="FF6600"/>
                </a:solidFill>
              </a:rPr>
              <a:t>coach.</a:t>
            </a:r>
          </a:p>
          <a:p>
            <a:r>
              <a:rPr lang="zh-TW" altLang="en-US" dirty="0" smtClean="0"/>
              <a:t>事實上他們繼續這樣說</a:t>
            </a:r>
            <a:r>
              <a:rPr lang="en-US" altLang="zh-TW" dirty="0" smtClean="0"/>
              <a:t>:</a:t>
            </a:r>
            <a:r>
              <a:rPr lang="zh-TW" altLang="en-US" dirty="0" smtClean="0"/>
              <a:t>那些看起來不斷成功的人</a:t>
            </a:r>
            <a:r>
              <a:rPr lang="en-US" altLang="zh-TW" dirty="0" smtClean="0"/>
              <a:t>,</a:t>
            </a:r>
            <a:r>
              <a:rPr lang="zh-TW" altLang="en-US" dirty="0" smtClean="0"/>
              <a:t>在他們的生命中通常都有一位認識相信他們的教練</a:t>
            </a:r>
            <a:r>
              <a:rPr lang="en-US" altLang="zh-TW" dirty="0" smtClean="0"/>
              <a:t>.</a:t>
            </a:r>
            <a:endParaRPr lang="en-US" dirty="0"/>
          </a:p>
          <a:p>
            <a:endParaRPr lang="en-US" dirty="0"/>
          </a:p>
        </p:txBody>
      </p:sp>
    </p:spTree>
    <p:extLst>
      <p:ext uri="{BB962C8B-B14F-4D97-AF65-F5344CB8AC3E}">
        <p14:creationId xmlns:p14="http://schemas.microsoft.com/office/powerpoint/2010/main" val="247078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heel(1)">
                                      <p:cBhvr>
                                        <p:cTn id="31" dur="2000"/>
                                        <p:tgtEl>
                                          <p:spTgt spid="3">
                                            <p:txEl>
                                              <p:pRg st="5" end="5"/>
                                            </p:txEl>
                                          </p:spTgt>
                                        </p:tgtEl>
                                      </p:cBhvr>
                                    </p:animEffect>
                                  </p:childTnLst>
                                </p:cTn>
                              </p:par>
                              <p:par>
                                <p:cTn id="32" presetID="21" presetClass="entr" presetSubtype="1"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heel(1)">
                                      <p:cBhvr>
                                        <p:cTn id="3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t>DR. Andrew  Chen</a:t>
            </a:r>
            <a:endParaRPr lang="en-US" sz="1600" dirty="0"/>
          </a:p>
        </p:txBody>
      </p:sp>
      <p:sp>
        <p:nvSpPr>
          <p:cNvPr id="3" name="Subtitle 2"/>
          <p:cNvSpPr>
            <a:spLocks noGrp="1"/>
          </p:cNvSpPr>
          <p:nvPr>
            <p:ph type="subTitle" idx="1"/>
          </p:nvPr>
        </p:nvSpPr>
        <p:spPr>
          <a:xfrm>
            <a:off x="304800" y="1295400"/>
            <a:ext cx="8382000" cy="5410200"/>
          </a:xfrm>
        </p:spPr>
        <p:txBody>
          <a:bodyPr/>
          <a:lstStyle/>
          <a:p>
            <a:endParaRPr lang="en-US" dirty="0" smtClean="0">
              <a:solidFill>
                <a:srgbClr val="FF6600"/>
              </a:solidFill>
            </a:endParaRPr>
          </a:p>
          <a:p>
            <a:r>
              <a:rPr lang="en-US" dirty="0" smtClean="0">
                <a:solidFill>
                  <a:srgbClr val="FF6600"/>
                </a:solidFill>
              </a:rPr>
              <a:t>When </a:t>
            </a:r>
            <a:r>
              <a:rPr lang="en-US" dirty="0">
                <a:solidFill>
                  <a:srgbClr val="FF6600"/>
                </a:solidFill>
              </a:rPr>
              <a:t>To Use A </a:t>
            </a:r>
            <a:r>
              <a:rPr lang="en-US" dirty="0" smtClean="0">
                <a:solidFill>
                  <a:srgbClr val="FF6600"/>
                </a:solidFill>
              </a:rPr>
              <a:t>Coach?</a:t>
            </a:r>
            <a:endParaRPr lang="en-US" dirty="0">
              <a:solidFill>
                <a:srgbClr val="FF6600"/>
              </a:solidFill>
            </a:endParaRPr>
          </a:p>
          <a:p>
            <a:r>
              <a:rPr lang="zh-TW" altLang="en-US" dirty="0" smtClean="0"/>
              <a:t>什麼時候需要使用一位教練</a:t>
            </a:r>
            <a:r>
              <a:rPr lang="en-US" altLang="zh-TW" dirty="0" smtClean="0"/>
              <a:t>?</a:t>
            </a:r>
            <a:endParaRPr lang="en-US" dirty="0"/>
          </a:p>
          <a:p>
            <a:r>
              <a:rPr lang="en-US" dirty="0">
                <a:solidFill>
                  <a:srgbClr val="FF6600"/>
                </a:solidFill>
              </a:rPr>
              <a:t>The ICCA says this, “Not everyone needs a counselor, but everyone needs – and can benefit from – a coach at some point in their lives.” </a:t>
            </a:r>
          </a:p>
          <a:p>
            <a:r>
              <a:rPr lang="zh-TW" altLang="en-US" dirty="0" smtClean="0"/>
              <a:t>國際基督徒教練協會曾說</a:t>
            </a:r>
            <a:r>
              <a:rPr lang="en-US" altLang="zh-TW" dirty="0" smtClean="0"/>
              <a:t>:</a:t>
            </a:r>
            <a:r>
              <a:rPr lang="zh-TW" altLang="en-US" dirty="0" smtClean="0"/>
              <a:t>不是每一個人都需要輔導</a:t>
            </a:r>
            <a:r>
              <a:rPr lang="en-US" altLang="zh-TW" dirty="0" smtClean="0"/>
              <a:t>,</a:t>
            </a:r>
            <a:r>
              <a:rPr lang="zh-TW" altLang="en-US" dirty="0" smtClean="0"/>
              <a:t>但是每一個人在他們生活中的某個點</a:t>
            </a:r>
            <a:r>
              <a:rPr lang="en-US" altLang="zh-TW" dirty="0" smtClean="0"/>
              <a:t>,</a:t>
            </a:r>
            <a:r>
              <a:rPr lang="zh-TW" altLang="en-US" dirty="0" smtClean="0"/>
              <a:t>都需要一位教練</a:t>
            </a:r>
            <a:r>
              <a:rPr lang="en-US" altLang="zh-TW" dirty="0" smtClean="0"/>
              <a:t>,</a:t>
            </a:r>
            <a:r>
              <a:rPr lang="zh-TW" altLang="en-US" dirty="0" smtClean="0"/>
              <a:t>來幫助他們</a:t>
            </a:r>
            <a:r>
              <a:rPr lang="en-US" altLang="zh-TW" dirty="0" smtClean="0"/>
              <a:t>.</a:t>
            </a:r>
            <a:endParaRPr lang="en-US" dirty="0"/>
          </a:p>
          <a:p>
            <a:r>
              <a:rPr lang="en-US" dirty="0">
                <a:solidFill>
                  <a:srgbClr val="FF6600"/>
                </a:solidFill>
              </a:rPr>
              <a:t>In fact they go on to say, “Anyone who has seen a series of successes in their life has usually had a </a:t>
            </a:r>
            <a:r>
              <a:rPr lang="en-US" dirty="0" smtClean="0">
                <a:solidFill>
                  <a:srgbClr val="FF6600"/>
                </a:solidFill>
              </a:rPr>
              <a:t>coach.</a:t>
            </a:r>
          </a:p>
          <a:p>
            <a:r>
              <a:rPr lang="zh-TW" altLang="en-US" dirty="0" smtClean="0"/>
              <a:t>事實上他們繼續這樣說</a:t>
            </a:r>
            <a:r>
              <a:rPr lang="en-US" altLang="zh-TW" dirty="0" smtClean="0"/>
              <a:t>:</a:t>
            </a:r>
            <a:r>
              <a:rPr lang="zh-TW" altLang="en-US" dirty="0" smtClean="0"/>
              <a:t>那些看起來不斷成功的人</a:t>
            </a:r>
            <a:r>
              <a:rPr lang="en-US" altLang="zh-TW" dirty="0" smtClean="0"/>
              <a:t>,</a:t>
            </a:r>
            <a:r>
              <a:rPr lang="zh-TW" altLang="en-US" dirty="0" smtClean="0"/>
              <a:t>在他們的生命中通常都有一位認識相信他們的教練</a:t>
            </a:r>
            <a:r>
              <a:rPr lang="en-US" altLang="zh-TW" dirty="0" smtClean="0"/>
              <a:t>.</a:t>
            </a:r>
            <a:endParaRPr lang="en-US" dirty="0"/>
          </a:p>
          <a:p>
            <a:endParaRPr lang="en-US" dirty="0"/>
          </a:p>
        </p:txBody>
      </p:sp>
    </p:spTree>
    <p:extLst>
      <p:ext uri="{BB962C8B-B14F-4D97-AF65-F5344CB8AC3E}">
        <p14:creationId xmlns:p14="http://schemas.microsoft.com/office/powerpoint/2010/main" val="247078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heel(1)">
                                      <p:cBhvr>
                                        <p:cTn id="31" dur="2000"/>
                                        <p:tgtEl>
                                          <p:spTgt spid="3">
                                            <p:txEl>
                                              <p:pRg st="5" end="5"/>
                                            </p:txEl>
                                          </p:spTgt>
                                        </p:tgtEl>
                                      </p:cBhvr>
                                    </p:animEffect>
                                  </p:childTnLst>
                                </p:cTn>
                              </p:par>
                              <p:par>
                                <p:cTn id="32" presetID="21" presetClass="entr" presetSubtype="1"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heel(1)">
                                      <p:cBhvr>
                                        <p:cTn id="3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t>DR. Andrew  Chen</a:t>
            </a:r>
            <a:endParaRPr lang="en-US" sz="1600" dirty="0"/>
          </a:p>
        </p:txBody>
      </p:sp>
      <p:sp>
        <p:nvSpPr>
          <p:cNvPr id="3" name="Subtitle 2"/>
          <p:cNvSpPr>
            <a:spLocks noGrp="1"/>
          </p:cNvSpPr>
          <p:nvPr>
            <p:ph type="subTitle" idx="1"/>
          </p:nvPr>
        </p:nvSpPr>
        <p:spPr>
          <a:xfrm>
            <a:off x="304800" y="1295400"/>
            <a:ext cx="8382000" cy="5410200"/>
          </a:xfrm>
        </p:spPr>
        <p:txBody>
          <a:bodyPr/>
          <a:lstStyle/>
          <a:p>
            <a:endParaRPr lang="en-US" dirty="0" smtClean="0">
              <a:solidFill>
                <a:srgbClr val="FF6600"/>
              </a:solidFill>
            </a:endParaRPr>
          </a:p>
          <a:p>
            <a:r>
              <a:rPr lang="en-US" dirty="0" smtClean="0">
                <a:solidFill>
                  <a:srgbClr val="FF6600"/>
                </a:solidFill>
              </a:rPr>
              <a:t>When </a:t>
            </a:r>
            <a:r>
              <a:rPr lang="en-US" dirty="0">
                <a:solidFill>
                  <a:srgbClr val="FF6600"/>
                </a:solidFill>
              </a:rPr>
              <a:t>To Use A </a:t>
            </a:r>
            <a:r>
              <a:rPr lang="en-US" dirty="0" smtClean="0">
                <a:solidFill>
                  <a:srgbClr val="FF6600"/>
                </a:solidFill>
              </a:rPr>
              <a:t>Coach?</a:t>
            </a:r>
            <a:endParaRPr lang="en-US" dirty="0">
              <a:solidFill>
                <a:srgbClr val="FF6600"/>
              </a:solidFill>
            </a:endParaRPr>
          </a:p>
          <a:p>
            <a:r>
              <a:rPr lang="zh-TW" altLang="en-US" dirty="0" smtClean="0"/>
              <a:t>什麼時候需要使用一位教練</a:t>
            </a:r>
            <a:r>
              <a:rPr lang="en-US" altLang="zh-TW" dirty="0" smtClean="0"/>
              <a:t>?</a:t>
            </a:r>
            <a:endParaRPr lang="en-US" dirty="0"/>
          </a:p>
          <a:p>
            <a:r>
              <a:rPr lang="en-US" dirty="0">
                <a:solidFill>
                  <a:srgbClr val="FF6600"/>
                </a:solidFill>
              </a:rPr>
              <a:t>The ICCA says this, “Not everyone needs a counselor, but everyone needs – and can benefit from – a coach at some point in their lives.” </a:t>
            </a:r>
          </a:p>
          <a:p>
            <a:r>
              <a:rPr lang="zh-TW" altLang="en-US" dirty="0" smtClean="0"/>
              <a:t>國際基督徒教練協會曾說</a:t>
            </a:r>
            <a:r>
              <a:rPr lang="en-US" altLang="zh-TW" dirty="0" smtClean="0"/>
              <a:t>:</a:t>
            </a:r>
            <a:r>
              <a:rPr lang="zh-TW" altLang="en-US" dirty="0" smtClean="0"/>
              <a:t>不是每一個人都需要輔導</a:t>
            </a:r>
            <a:r>
              <a:rPr lang="en-US" altLang="zh-TW" dirty="0" smtClean="0"/>
              <a:t>,</a:t>
            </a:r>
            <a:r>
              <a:rPr lang="zh-TW" altLang="en-US" dirty="0" smtClean="0"/>
              <a:t>但是每一個人在他們生活中的某個點</a:t>
            </a:r>
            <a:r>
              <a:rPr lang="en-US" altLang="zh-TW" dirty="0" smtClean="0"/>
              <a:t>,</a:t>
            </a:r>
            <a:r>
              <a:rPr lang="zh-TW" altLang="en-US" dirty="0" smtClean="0"/>
              <a:t>都需要一位教練</a:t>
            </a:r>
            <a:r>
              <a:rPr lang="en-US" altLang="zh-TW" dirty="0" smtClean="0"/>
              <a:t>,</a:t>
            </a:r>
            <a:r>
              <a:rPr lang="zh-TW" altLang="en-US" dirty="0" smtClean="0"/>
              <a:t>來幫助他們</a:t>
            </a:r>
            <a:r>
              <a:rPr lang="en-US" altLang="zh-TW" dirty="0" smtClean="0"/>
              <a:t>.</a:t>
            </a:r>
            <a:endParaRPr lang="en-US" dirty="0"/>
          </a:p>
          <a:p>
            <a:r>
              <a:rPr lang="en-US" dirty="0">
                <a:solidFill>
                  <a:srgbClr val="FF6600"/>
                </a:solidFill>
              </a:rPr>
              <a:t>In fact they go on to say, “Anyone who has seen a series of successes in their life has usually had a </a:t>
            </a:r>
            <a:r>
              <a:rPr lang="en-US" dirty="0" smtClean="0">
                <a:solidFill>
                  <a:srgbClr val="FF6600"/>
                </a:solidFill>
              </a:rPr>
              <a:t>coach.</a:t>
            </a:r>
          </a:p>
          <a:p>
            <a:r>
              <a:rPr lang="zh-TW" altLang="en-US" dirty="0" smtClean="0"/>
              <a:t>事實上他們繼續這樣說</a:t>
            </a:r>
            <a:r>
              <a:rPr lang="en-US" altLang="zh-TW" dirty="0" smtClean="0"/>
              <a:t>:</a:t>
            </a:r>
            <a:r>
              <a:rPr lang="zh-TW" altLang="en-US" dirty="0" smtClean="0"/>
              <a:t>那些看起來不斷成功的人</a:t>
            </a:r>
            <a:r>
              <a:rPr lang="en-US" altLang="zh-TW" dirty="0" smtClean="0"/>
              <a:t>,</a:t>
            </a:r>
            <a:r>
              <a:rPr lang="zh-TW" altLang="en-US" dirty="0" smtClean="0"/>
              <a:t>在他們的生命中通常都有一位認識相信他們的教練</a:t>
            </a:r>
            <a:r>
              <a:rPr lang="en-US" altLang="zh-TW" dirty="0" smtClean="0"/>
              <a:t>.</a:t>
            </a:r>
            <a:endParaRPr lang="en-US" dirty="0"/>
          </a:p>
          <a:p>
            <a:endParaRPr lang="en-US" dirty="0"/>
          </a:p>
        </p:txBody>
      </p:sp>
    </p:spTree>
    <p:extLst>
      <p:ext uri="{BB962C8B-B14F-4D97-AF65-F5344CB8AC3E}">
        <p14:creationId xmlns:p14="http://schemas.microsoft.com/office/powerpoint/2010/main" val="247078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heel(1)">
                                      <p:cBhvr>
                                        <p:cTn id="31" dur="2000"/>
                                        <p:tgtEl>
                                          <p:spTgt spid="3">
                                            <p:txEl>
                                              <p:pRg st="5" end="5"/>
                                            </p:txEl>
                                          </p:spTgt>
                                        </p:tgtEl>
                                      </p:cBhvr>
                                    </p:animEffect>
                                  </p:childTnLst>
                                </p:cTn>
                              </p:par>
                              <p:par>
                                <p:cTn id="32" presetID="21" presetClass="entr" presetSubtype="1"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heel(1)">
                                      <p:cBhvr>
                                        <p:cTn id="3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t>DR. Andrew  Chen</a:t>
            </a:r>
            <a:endParaRPr lang="en-US" sz="1600" dirty="0"/>
          </a:p>
        </p:txBody>
      </p:sp>
      <p:sp>
        <p:nvSpPr>
          <p:cNvPr id="3" name="Subtitle 2"/>
          <p:cNvSpPr>
            <a:spLocks noGrp="1"/>
          </p:cNvSpPr>
          <p:nvPr>
            <p:ph type="subTitle" idx="1"/>
          </p:nvPr>
        </p:nvSpPr>
        <p:spPr>
          <a:xfrm>
            <a:off x="304800" y="1295400"/>
            <a:ext cx="8382000" cy="5410200"/>
          </a:xfrm>
        </p:spPr>
        <p:txBody>
          <a:bodyPr/>
          <a:lstStyle/>
          <a:p>
            <a:endParaRPr lang="en-US" dirty="0" smtClean="0">
              <a:solidFill>
                <a:srgbClr val="FF6600"/>
              </a:solidFill>
            </a:endParaRPr>
          </a:p>
          <a:p>
            <a:r>
              <a:rPr lang="en-US" dirty="0" smtClean="0">
                <a:solidFill>
                  <a:srgbClr val="FF6600"/>
                </a:solidFill>
              </a:rPr>
              <a:t>When </a:t>
            </a:r>
            <a:r>
              <a:rPr lang="en-US" dirty="0">
                <a:solidFill>
                  <a:srgbClr val="FF6600"/>
                </a:solidFill>
              </a:rPr>
              <a:t>To Use A </a:t>
            </a:r>
            <a:r>
              <a:rPr lang="en-US" dirty="0" smtClean="0">
                <a:solidFill>
                  <a:srgbClr val="FF6600"/>
                </a:solidFill>
              </a:rPr>
              <a:t>Coach?</a:t>
            </a:r>
            <a:endParaRPr lang="en-US" dirty="0">
              <a:solidFill>
                <a:srgbClr val="FF6600"/>
              </a:solidFill>
            </a:endParaRPr>
          </a:p>
          <a:p>
            <a:r>
              <a:rPr lang="zh-TW" altLang="en-US" dirty="0" smtClean="0"/>
              <a:t>什麼時候需要使用一位教練</a:t>
            </a:r>
            <a:r>
              <a:rPr lang="en-US" altLang="zh-TW" dirty="0" smtClean="0"/>
              <a:t>?</a:t>
            </a:r>
            <a:endParaRPr lang="en-US" dirty="0"/>
          </a:p>
          <a:p>
            <a:r>
              <a:rPr lang="en-US" dirty="0">
                <a:solidFill>
                  <a:srgbClr val="FF6600"/>
                </a:solidFill>
              </a:rPr>
              <a:t>The ICCA says this, “Not everyone needs a counselor, but everyone needs – and can benefit from – a coach at some point in their lives.” </a:t>
            </a:r>
          </a:p>
          <a:p>
            <a:r>
              <a:rPr lang="zh-TW" altLang="en-US" dirty="0" smtClean="0"/>
              <a:t>國際基督徒教練協會曾說</a:t>
            </a:r>
            <a:r>
              <a:rPr lang="en-US" altLang="zh-TW" dirty="0" smtClean="0"/>
              <a:t>:</a:t>
            </a:r>
            <a:r>
              <a:rPr lang="zh-TW" altLang="en-US" dirty="0" smtClean="0"/>
              <a:t>不是每一個人都需要輔導</a:t>
            </a:r>
            <a:r>
              <a:rPr lang="en-US" altLang="zh-TW" dirty="0" smtClean="0"/>
              <a:t>,</a:t>
            </a:r>
            <a:r>
              <a:rPr lang="zh-TW" altLang="en-US" dirty="0" smtClean="0"/>
              <a:t>但是每一個人在他們生活中的某個點</a:t>
            </a:r>
            <a:r>
              <a:rPr lang="en-US" altLang="zh-TW" dirty="0" smtClean="0"/>
              <a:t>,</a:t>
            </a:r>
            <a:r>
              <a:rPr lang="zh-TW" altLang="en-US" dirty="0" smtClean="0"/>
              <a:t>都需要一位教練</a:t>
            </a:r>
            <a:r>
              <a:rPr lang="en-US" altLang="zh-TW" dirty="0" smtClean="0"/>
              <a:t>,</a:t>
            </a:r>
            <a:r>
              <a:rPr lang="zh-TW" altLang="en-US" dirty="0" smtClean="0"/>
              <a:t>來幫助他們</a:t>
            </a:r>
            <a:r>
              <a:rPr lang="en-US" altLang="zh-TW" dirty="0" smtClean="0"/>
              <a:t>.</a:t>
            </a:r>
            <a:endParaRPr lang="en-US" dirty="0"/>
          </a:p>
          <a:p>
            <a:r>
              <a:rPr lang="en-US" dirty="0">
                <a:solidFill>
                  <a:srgbClr val="FF6600"/>
                </a:solidFill>
              </a:rPr>
              <a:t>In fact they go on to say, “Anyone who has seen a series of successes in their life has usually had a </a:t>
            </a:r>
            <a:r>
              <a:rPr lang="en-US" dirty="0" smtClean="0">
                <a:solidFill>
                  <a:srgbClr val="FF6600"/>
                </a:solidFill>
              </a:rPr>
              <a:t>coach.</a:t>
            </a:r>
          </a:p>
          <a:p>
            <a:r>
              <a:rPr lang="zh-TW" altLang="en-US" dirty="0" smtClean="0"/>
              <a:t>事實上他們繼續這樣說</a:t>
            </a:r>
            <a:r>
              <a:rPr lang="en-US" altLang="zh-TW" dirty="0" smtClean="0"/>
              <a:t>:</a:t>
            </a:r>
            <a:r>
              <a:rPr lang="zh-TW" altLang="en-US" dirty="0" smtClean="0"/>
              <a:t>那些看起來不斷成功的人</a:t>
            </a:r>
            <a:r>
              <a:rPr lang="en-US" altLang="zh-TW" dirty="0" smtClean="0"/>
              <a:t>,</a:t>
            </a:r>
            <a:r>
              <a:rPr lang="zh-TW" altLang="en-US" dirty="0" smtClean="0"/>
              <a:t>在他們的生命中通常都有一位認識相信他們的教練</a:t>
            </a:r>
            <a:r>
              <a:rPr lang="en-US" altLang="zh-TW" dirty="0" smtClean="0"/>
              <a:t>.</a:t>
            </a:r>
            <a:endParaRPr lang="en-US" dirty="0"/>
          </a:p>
          <a:p>
            <a:endParaRPr lang="en-US" dirty="0"/>
          </a:p>
        </p:txBody>
      </p:sp>
    </p:spTree>
    <p:extLst>
      <p:ext uri="{BB962C8B-B14F-4D97-AF65-F5344CB8AC3E}">
        <p14:creationId xmlns:p14="http://schemas.microsoft.com/office/powerpoint/2010/main" val="247078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heel(1)">
                                      <p:cBhvr>
                                        <p:cTn id="31" dur="2000"/>
                                        <p:tgtEl>
                                          <p:spTgt spid="3">
                                            <p:txEl>
                                              <p:pRg st="5" end="5"/>
                                            </p:txEl>
                                          </p:spTgt>
                                        </p:tgtEl>
                                      </p:cBhvr>
                                    </p:animEffect>
                                  </p:childTnLst>
                                </p:cTn>
                              </p:par>
                              <p:par>
                                <p:cTn id="32" presetID="21" presetClass="entr" presetSubtype="1"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heel(1)">
                                      <p:cBhvr>
                                        <p:cTn id="3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t>DR. Andrew  Chen</a:t>
            </a:r>
            <a:endParaRPr lang="en-US" sz="1600" dirty="0"/>
          </a:p>
        </p:txBody>
      </p:sp>
      <p:sp>
        <p:nvSpPr>
          <p:cNvPr id="3" name="Subtitle 2"/>
          <p:cNvSpPr>
            <a:spLocks noGrp="1"/>
          </p:cNvSpPr>
          <p:nvPr>
            <p:ph type="subTitle" idx="1"/>
          </p:nvPr>
        </p:nvSpPr>
        <p:spPr>
          <a:xfrm>
            <a:off x="304800" y="1295400"/>
            <a:ext cx="8382000" cy="5410200"/>
          </a:xfrm>
        </p:spPr>
        <p:txBody>
          <a:bodyPr>
            <a:normAutofit/>
          </a:bodyPr>
          <a:lstStyle/>
          <a:p>
            <a:r>
              <a:rPr lang="en-US" sz="2800" dirty="0" smtClean="0"/>
              <a:t>Topics </a:t>
            </a:r>
            <a:r>
              <a:rPr lang="en-US" sz="2800" dirty="0"/>
              <a:t>Covered Include: </a:t>
            </a:r>
          </a:p>
          <a:p>
            <a:r>
              <a:rPr lang="en-US" dirty="0" smtClean="0">
                <a:solidFill>
                  <a:srgbClr val="FF6600"/>
                </a:solidFill>
              </a:rPr>
              <a:t>•</a:t>
            </a:r>
            <a:r>
              <a:rPr lang="en-US" dirty="0">
                <a:solidFill>
                  <a:srgbClr val="FF6600"/>
                </a:solidFill>
              </a:rPr>
              <a:t>What distinguishes a 'Christian Life Coach' from a 'Life Coach'? </a:t>
            </a:r>
            <a:endParaRPr lang="en-US" dirty="0" smtClean="0">
              <a:solidFill>
                <a:srgbClr val="FF6600"/>
              </a:solidFill>
            </a:endParaRPr>
          </a:p>
          <a:p>
            <a:r>
              <a:rPr lang="zh-TW" altLang="en-US" dirty="0" smtClean="0"/>
              <a:t>如何區別基督徒生命教練與一般生命教練</a:t>
            </a:r>
            <a:r>
              <a:rPr lang="en-US" altLang="zh-TW" dirty="0" smtClean="0"/>
              <a:t>?</a:t>
            </a:r>
            <a:endParaRPr lang="en-US" dirty="0"/>
          </a:p>
          <a:p>
            <a:r>
              <a:rPr lang="en-US" dirty="0">
                <a:solidFill>
                  <a:srgbClr val="FF6600"/>
                </a:solidFill>
              </a:rPr>
              <a:t>•What will I experience as a student at </a:t>
            </a:r>
            <a:r>
              <a:rPr lang="en-US" dirty="0" smtClean="0">
                <a:solidFill>
                  <a:srgbClr val="FF6600"/>
                </a:solidFill>
              </a:rPr>
              <a:t>Para </a:t>
            </a:r>
            <a:r>
              <a:rPr lang="en-US" dirty="0" err="1" smtClean="0">
                <a:solidFill>
                  <a:srgbClr val="FF6600"/>
                </a:solidFill>
              </a:rPr>
              <a:t>Clete</a:t>
            </a:r>
            <a:r>
              <a:rPr lang="en-US" dirty="0" smtClean="0">
                <a:solidFill>
                  <a:srgbClr val="FF6600"/>
                </a:solidFill>
              </a:rPr>
              <a:t> International Life Coach Institute?</a:t>
            </a:r>
          </a:p>
          <a:p>
            <a:r>
              <a:rPr lang="zh-TW" altLang="en-US" dirty="0" smtClean="0"/>
              <a:t>在帕羅克緹國際生命教練學院你將會經歷或學習到什麼</a:t>
            </a:r>
            <a:r>
              <a:rPr lang="en-US" altLang="zh-TW" dirty="0" smtClean="0"/>
              <a:t>?</a:t>
            </a:r>
            <a:endParaRPr lang="en-US" dirty="0"/>
          </a:p>
          <a:p>
            <a:r>
              <a:rPr lang="en-US" dirty="0">
                <a:solidFill>
                  <a:srgbClr val="FF6600"/>
                </a:solidFill>
              </a:rPr>
              <a:t>•What are the requirements to become a Certified Christian Life Coach? </a:t>
            </a:r>
            <a:endParaRPr lang="en-US" dirty="0" smtClean="0">
              <a:solidFill>
                <a:srgbClr val="FF6600"/>
              </a:solidFill>
            </a:endParaRPr>
          </a:p>
          <a:p>
            <a:r>
              <a:rPr lang="zh-TW" altLang="en-US" dirty="0" smtClean="0"/>
              <a:t>成為一位有認証的基督徒生命教練有什麼樣的要求與標準</a:t>
            </a:r>
            <a:r>
              <a:rPr lang="en-US" altLang="zh-TW" dirty="0" smtClean="0"/>
              <a:t>?</a:t>
            </a:r>
            <a:endParaRPr lang="en-US" dirty="0"/>
          </a:p>
          <a:p>
            <a:r>
              <a:rPr lang="en-US" dirty="0">
                <a:solidFill>
                  <a:srgbClr val="FF6600"/>
                </a:solidFill>
              </a:rPr>
              <a:t>•What sets </a:t>
            </a:r>
            <a:r>
              <a:rPr lang="en-US" dirty="0" smtClean="0">
                <a:solidFill>
                  <a:srgbClr val="FF6600"/>
                </a:solidFill>
              </a:rPr>
              <a:t>Para </a:t>
            </a:r>
            <a:r>
              <a:rPr lang="en-US" dirty="0" err="1" smtClean="0">
                <a:solidFill>
                  <a:srgbClr val="FF6600"/>
                </a:solidFill>
              </a:rPr>
              <a:t>Clete</a:t>
            </a:r>
            <a:r>
              <a:rPr lang="en-US" dirty="0" smtClean="0">
                <a:solidFill>
                  <a:srgbClr val="FF6600"/>
                </a:solidFill>
              </a:rPr>
              <a:t> International Life </a:t>
            </a:r>
            <a:r>
              <a:rPr lang="en-US" dirty="0">
                <a:solidFill>
                  <a:srgbClr val="FF6600"/>
                </a:solidFill>
              </a:rPr>
              <a:t>Coach Institute apart from other programs? </a:t>
            </a:r>
            <a:endParaRPr lang="en-US" dirty="0" smtClean="0">
              <a:solidFill>
                <a:srgbClr val="FF6600"/>
              </a:solidFill>
            </a:endParaRPr>
          </a:p>
          <a:p>
            <a:r>
              <a:rPr lang="zh-TW" altLang="en-US" dirty="0" smtClean="0"/>
              <a:t>帕羅克緹國際生命教練學院與其他的訓練課程有什麼不同</a:t>
            </a:r>
            <a:r>
              <a:rPr lang="en-US" altLang="zh-TW" dirty="0" smtClean="0"/>
              <a:t>?</a:t>
            </a:r>
            <a:endParaRPr lang="en-US" dirty="0"/>
          </a:p>
          <a:p>
            <a:endParaRPr lang="en-US" dirty="0"/>
          </a:p>
        </p:txBody>
      </p:sp>
    </p:spTree>
    <p:extLst>
      <p:ext uri="{BB962C8B-B14F-4D97-AF65-F5344CB8AC3E}">
        <p14:creationId xmlns:p14="http://schemas.microsoft.com/office/powerpoint/2010/main" val="30795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
                                            <p:txEl>
                                              <p:pRg st="3" end="3"/>
                                            </p:txEl>
                                          </p:spTgt>
                                        </p:tgtEl>
                                      </p:cBhvr>
                                    </p:animEffect>
                                  </p:childTnLst>
                                </p:cTn>
                              </p:par>
                              <p:par>
                                <p:cTn id="27" presetID="53" presetClass="entr" presetSubtype="16"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p:cTn id="36"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5" end="5"/>
                                            </p:txEl>
                                          </p:spTgt>
                                        </p:tgtEl>
                                      </p:cBhvr>
                                    </p:animEffect>
                                  </p:childTnLst>
                                </p:cTn>
                              </p:par>
                              <p:par>
                                <p:cTn id="40" presetID="31" presetClass="entr" presetSubtype="0" fill="hold"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4"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5" dur="10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p:cTn id="50"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2" dur="500"/>
                                        <p:tgtEl>
                                          <p:spTgt spid="3">
                                            <p:txEl>
                                              <p:pRg st="7" end="7"/>
                                            </p:txEl>
                                          </p:spTgt>
                                        </p:tgtEl>
                                      </p:cBhvr>
                                    </p:animEffect>
                                  </p:childTnLst>
                                </p:cTn>
                              </p:par>
                              <p:par>
                                <p:cTn id="53" presetID="53" presetClass="entr" presetSubtype="16" fill="hold" nodeType="with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p:cTn id="55"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t>DR. Andrew  Chen</a:t>
            </a:r>
            <a:endParaRPr lang="en-US" sz="1600" dirty="0"/>
          </a:p>
        </p:txBody>
      </p:sp>
      <p:sp>
        <p:nvSpPr>
          <p:cNvPr id="3" name="Subtitle 2"/>
          <p:cNvSpPr>
            <a:spLocks noGrp="1"/>
          </p:cNvSpPr>
          <p:nvPr>
            <p:ph type="subTitle" idx="1"/>
          </p:nvPr>
        </p:nvSpPr>
        <p:spPr>
          <a:xfrm>
            <a:off x="304800" y="1295400"/>
            <a:ext cx="8382000" cy="5410200"/>
          </a:xfrm>
        </p:spPr>
        <p:txBody>
          <a:bodyPr/>
          <a:lstStyle/>
          <a:p>
            <a:endParaRPr lang="en-US" dirty="0" smtClean="0">
              <a:solidFill>
                <a:srgbClr val="FF6600"/>
              </a:solidFill>
            </a:endParaRPr>
          </a:p>
          <a:p>
            <a:r>
              <a:rPr lang="en-US" dirty="0" smtClean="0">
                <a:solidFill>
                  <a:srgbClr val="FF6600"/>
                </a:solidFill>
              </a:rPr>
              <a:t>When </a:t>
            </a:r>
            <a:r>
              <a:rPr lang="en-US" dirty="0">
                <a:solidFill>
                  <a:srgbClr val="FF6600"/>
                </a:solidFill>
              </a:rPr>
              <a:t>To Use A </a:t>
            </a:r>
            <a:r>
              <a:rPr lang="en-US" dirty="0" smtClean="0">
                <a:solidFill>
                  <a:srgbClr val="FF6600"/>
                </a:solidFill>
              </a:rPr>
              <a:t>Coach?</a:t>
            </a:r>
            <a:endParaRPr lang="en-US" dirty="0">
              <a:solidFill>
                <a:srgbClr val="FF6600"/>
              </a:solidFill>
            </a:endParaRPr>
          </a:p>
          <a:p>
            <a:r>
              <a:rPr lang="zh-TW" altLang="en-US" dirty="0" smtClean="0"/>
              <a:t>什麼時候需要使用一位教練</a:t>
            </a:r>
            <a:r>
              <a:rPr lang="en-US" altLang="zh-TW" dirty="0" smtClean="0"/>
              <a:t>?</a:t>
            </a:r>
            <a:endParaRPr lang="en-US" dirty="0"/>
          </a:p>
          <a:p>
            <a:r>
              <a:rPr lang="en-US" dirty="0">
                <a:solidFill>
                  <a:srgbClr val="FF6600"/>
                </a:solidFill>
              </a:rPr>
              <a:t>The ICCA says this, “Not everyone needs a counselor, but everyone needs – and can benefit from – a coach at some point in their lives.” </a:t>
            </a:r>
          </a:p>
          <a:p>
            <a:r>
              <a:rPr lang="zh-TW" altLang="en-US" dirty="0" smtClean="0"/>
              <a:t>國際基督徒教練協會曾說</a:t>
            </a:r>
            <a:r>
              <a:rPr lang="en-US" altLang="zh-TW" dirty="0" smtClean="0"/>
              <a:t>:</a:t>
            </a:r>
            <a:r>
              <a:rPr lang="zh-TW" altLang="en-US" dirty="0" smtClean="0"/>
              <a:t>不是每一個人都需要輔導</a:t>
            </a:r>
            <a:r>
              <a:rPr lang="en-US" altLang="zh-TW" dirty="0" smtClean="0"/>
              <a:t>,</a:t>
            </a:r>
            <a:r>
              <a:rPr lang="zh-TW" altLang="en-US" dirty="0" smtClean="0"/>
              <a:t>但是每一個人在他們生活中的某個點</a:t>
            </a:r>
            <a:r>
              <a:rPr lang="en-US" altLang="zh-TW" dirty="0" smtClean="0"/>
              <a:t>,</a:t>
            </a:r>
            <a:r>
              <a:rPr lang="zh-TW" altLang="en-US" dirty="0" smtClean="0"/>
              <a:t>都需要一位教練</a:t>
            </a:r>
            <a:r>
              <a:rPr lang="en-US" altLang="zh-TW" dirty="0" smtClean="0"/>
              <a:t>,</a:t>
            </a:r>
            <a:r>
              <a:rPr lang="zh-TW" altLang="en-US" dirty="0" smtClean="0"/>
              <a:t>來幫助他們</a:t>
            </a:r>
            <a:r>
              <a:rPr lang="en-US" altLang="zh-TW" dirty="0" smtClean="0"/>
              <a:t>.</a:t>
            </a:r>
            <a:endParaRPr lang="en-US" dirty="0"/>
          </a:p>
          <a:p>
            <a:r>
              <a:rPr lang="en-US" dirty="0">
                <a:solidFill>
                  <a:srgbClr val="FF6600"/>
                </a:solidFill>
              </a:rPr>
              <a:t>In fact they go on to say, “Anyone who has seen a series of successes in their life has usually had a </a:t>
            </a:r>
            <a:r>
              <a:rPr lang="en-US" dirty="0" smtClean="0">
                <a:solidFill>
                  <a:srgbClr val="FF6600"/>
                </a:solidFill>
              </a:rPr>
              <a:t>coach.</a:t>
            </a:r>
          </a:p>
          <a:p>
            <a:r>
              <a:rPr lang="zh-TW" altLang="en-US" dirty="0" smtClean="0"/>
              <a:t>事實上他們繼續這樣說</a:t>
            </a:r>
            <a:r>
              <a:rPr lang="en-US" altLang="zh-TW" dirty="0" smtClean="0"/>
              <a:t>:</a:t>
            </a:r>
            <a:r>
              <a:rPr lang="zh-TW" altLang="en-US" dirty="0" smtClean="0"/>
              <a:t>那些看起來不斷成功的人</a:t>
            </a:r>
            <a:r>
              <a:rPr lang="en-US" altLang="zh-TW" dirty="0" smtClean="0"/>
              <a:t>,</a:t>
            </a:r>
            <a:r>
              <a:rPr lang="zh-TW" altLang="en-US" dirty="0" smtClean="0"/>
              <a:t>在他們的生命中通常都有一位認識相信他們的教練</a:t>
            </a:r>
            <a:r>
              <a:rPr lang="en-US" altLang="zh-TW" dirty="0" smtClean="0"/>
              <a:t>.</a:t>
            </a:r>
            <a:endParaRPr lang="en-US" dirty="0"/>
          </a:p>
          <a:p>
            <a:endParaRPr lang="en-US" dirty="0"/>
          </a:p>
        </p:txBody>
      </p:sp>
    </p:spTree>
    <p:extLst>
      <p:ext uri="{BB962C8B-B14F-4D97-AF65-F5344CB8AC3E}">
        <p14:creationId xmlns:p14="http://schemas.microsoft.com/office/powerpoint/2010/main" val="247078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heel(1)">
                                      <p:cBhvr>
                                        <p:cTn id="31" dur="2000"/>
                                        <p:tgtEl>
                                          <p:spTgt spid="3">
                                            <p:txEl>
                                              <p:pRg st="5" end="5"/>
                                            </p:txEl>
                                          </p:spTgt>
                                        </p:tgtEl>
                                      </p:cBhvr>
                                    </p:animEffect>
                                  </p:childTnLst>
                                </p:cTn>
                              </p:par>
                              <p:par>
                                <p:cTn id="32" presetID="21" presetClass="entr" presetSubtype="1"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heel(1)">
                                      <p:cBhvr>
                                        <p:cTn id="3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t>DR. Andrew  Chen</a:t>
            </a:r>
            <a:endParaRPr lang="en-US" sz="1600" dirty="0"/>
          </a:p>
        </p:txBody>
      </p:sp>
      <p:sp>
        <p:nvSpPr>
          <p:cNvPr id="3" name="Subtitle 2"/>
          <p:cNvSpPr>
            <a:spLocks noGrp="1"/>
          </p:cNvSpPr>
          <p:nvPr>
            <p:ph type="subTitle" idx="1"/>
          </p:nvPr>
        </p:nvSpPr>
        <p:spPr>
          <a:xfrm>
            <a:off x="304800" y="1295400"/>
            <a:ext cx="8382000" cy="5410200"/>
          </a:xfrm>
        </p:spPr>
        <p:txBody>
          <a:bodyPr/>
          <a:lstStyle/>
          <a:p>
            <a:endParaRPr lang="en-US" dirty="0" smtClean="0">
              <a:solidFill>
                <a:srgbClr val="FF6600"/>
              </a:solidFill>
            </a:endParaRPr>
          </a:p>
          <a:p>
            <a:r>
              <a:rPr lang="en-US" dirty="0" smtClean="0">
                <a:solidFill>
                  <a:srgbClr val="FF6600"/>
                </a:solidFill>
              </a:rPr>
              <a:t>When </a:t>
            </a:r>
            <a:r>
              <a:rPr lang="en-US" dirty="0">
                <a:solidFill>
                  <a:srgbClr val="FF6600"/>
                </a:solidFill>
              </a:rPr>
              <a:t>To Use A </a:t>
            </a:r>
            <a:r>
              <a:rPr lang="en-US" dirty="0" smtClean="0">
                <a:solidFill>
                  <a:srgbClr val="FF6600"/>
                </a:solidFill>
              </a:rPr>
              <a:t>Coach?</a:t>
            </a:r>
            <a:endParaRPr lang="en-US" dirty="0">
              <a:solidFill>
                <a:srgbClr val="FF6600"/>
              </a:solidFill>
            </a:endParaRPr>
          </a:p>
          <a:p>
            <a:r>
              <a:rPr lang="zh-TW" altLang="en-US" dirty="0" smtClean="0"/>
              <a:t>什麼時候需要使用一位教練</a:t>
            </a:r>
            <a:r>
              <a:rPr lang="en-US" altLang="zh-TW" dirty="0" smtClean="0"/>
              <a:t>?</a:t>
            </a:r>
            <a:endParaRPr lang="en-US" dirty="0"/>
          </a:p>
          <a:p>
            <a:r>
              <a:rPr lang="en-US" dirty="0">
                <a:solidFill>
                  <a:srgbClr val="FF6600"/>
                </a:solidFill>
              </a:rPr>
              <a:t>The ICCA says this, “Not everyone needs a counselor, but everyone needs – and can benefit from – a coach at some point in their lives.” </a:t>
            </a:r>
          </a:p>
          <a:p>
            <a:r>
              <a:rPr lang="zh-TW" altLang="en-US" dirty="0" smtClean="0"/>
              <a:t>國際基督徒教練協會曾說</a:t>
            </a:r>
            <a:r>
              <a:rPr lang="en-US" altLang="zh-TW" dirty="0" smtClean="0"/>
              <a:t>:</a:t>
            </a:r>
            <a:r>
              <a:rPr lang="zh-TW" altLang="en-US" dirty="0" smtClean="0"/>
              <a:t>不是每一個人都需要輔導</a:t>
            </a:r>
            <a:r>
              <a:rPr lang="en-US" altLang="zh-TW" dirty="0" smtClean="0"/>
              <a:t>,</a:t>
            </a:r>
            <a:r>
              <a:rPr lang="zh-TW" altLang="en-US" dirty="0" smtClean="0"/>
              <a:t>但是每一個人在他們生活中的某個點</a:t>
            </a:r>
            <a:r>
              <a:rPr lang="en-US" altLang="zh-TW" dirty="0" smtClean="0"/>
              <a:t>,</a:t>
            </a:r>
            <a:r>
              <a:rPr lang="zh-TW" altLang="en-US" dirty="0" smtClean="0"/>
              <a:t>都需要一位教練</a:t>
            </a:r>
            <a:r>
              <a:rPr lang="en-US" altLang="zh-TW" dirty="0" smtClean="0"/>
              <a:t>,</a:t>
            </a:r>
            <a:r>
              <a:rPr lang="zh-TW" altLang="en-US" dirty="0" smtClean="0"/>
              <a:t>來幫助他們</a:t>
            </a:r>
            <a:r>
              <a:rPr lang="en-US" altLang="zh-TW" dirty="0" smtClean="0"/>
              <a:t>.</a:t>
            </a:r>
            <a:endParaRPr lang="en-US" dirty="0"/>
          </a:p>
          <a:p>
            <a:r>
              <a:rPr lang="en-US" dirty="0">
                <a:solidFill>
                  <a:srgbClr val="FF6600"/>
                </a:solidFill>
              </a:rPr>
              <a:t>In fact they go on to say, “Anyone who has seen a series of successes in their life has usually had a </a:t>
            </a:r>
            <a:r>
              <a:rPr lang="en-US" dirty="0" smtClean="0">
                <a:solidFill>
                  <a:srgbClr val="FF6600"/>
                </a:solidFill>
              </a:rPr>
              <a:t>coach.</a:t>
            </a:r>
          </a:p>
          <a:p>
            <a:r>
              <a:rPr lang="zh-TW" altLang="en-US" dirty="0" smtClean="0"/>
              <a:t>事實上他們繼續這樣說</a:t>
            </a:r>
            <a:r>
              <a:rPr lang="en-US" altLang="zh-TW" dirty="0" smtClean="0"/>
              <a:t>:</a:t>
            </a:r>
            <a:r>
              <a:rPr lang="zh-TW" altLang="en-US" dirty="0" smtClean="0"/>
              <a:t>那些看起來不斷成功的人</a:t>
            </a:r>
            <a:r>
              <a:rPr lang="en-US" altLang="zh-TW" dirty="0" smtClean="0"/>
              <a:t>,</a:t>
            </a:r>
            <a:r>
              <a:rPr lang="zh-TW" altLang="en-US" dirty="0" smtClean="0"/>
              <a:t>在他們的生命中通常都有一位認識相信他們的教練</a:t>
            </a:r>
            <a:r>
              <a:rPr lang="en-US" altLang="zh-TW" dirty="0" smtClean="0"/>
              <a:t>.</a:t>
            </a:r>
            <a:endParaRPr lang="en-US" dirty="0"/>
          </a:p>
          <a:p>
            <a:endParaRPr lang="en-US" dirty="0"/>
          </a:p>
        </p:txBody>
      </p:sp>
    </p:spTree>
    <p:extLst>
      <p:ext uri="{BB962C8B-B14F-4D97-AF65-F5344CB8AC3E}">
        <p14:creationId xmlns:p14="http://schemas.microsoft.com/office/powerpoint/2010/main" val="247078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heel(1)">
                                      <p:cBhvr>
                                        <p:cTn id="31" dur="2000"/>
                                        <p:tgtEl>
                                          <p:spTgt spid="3">
                                            <p:txEl>
                                              <p:pRg st="5" end="5"/>
                                            </p:txEl>
                                          </p:spTgt>
                                        </p:tgtEl>
                                      </p:cBhvr>
                                    </p:animEffect>
                                  </p:childTnLst>
                                </p:cTn>
                              </p:par>
                              <p:par>
                                <p:cTn id="32" presetID="21" presetClass="entr" presetSubtype="1"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heel(1)">
                                      <p:cBhvr>
                                        <p:cTn id="3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t>DR. Andrew  Chen</a:t>
            </a:r>
            <a:endParaRPr lang="en-US" sz="1600" dirty="0"/>
          </a:p>
        </p:txBody>
      </p:sp>
      <p:sp>
        <p:nvSpPr>
          <p:cNvPr id="3" name="Subtitle 2"/>
          <p:cNvSpPr>
            <a:spLocks noGrp="1"/>
          </p:cNvSpPr>
          <p:nvPr>
            <p:ph type="subTitle" idx="1"/>
          </p:nvPr>
        </p:nvSpPr>
        <p:spPr>
          <a:xfrm>
            <a:off x="304800" y="1295400"/>
            <a:ext cx="8382000" cy="5410200"/>
          </a:xfrm>
        </p:spPr>
        <p:txBody>
          <a:bodyPr/>
          <a:lstStyle/>
          <a:p>
            <a:endParaRPr lang="en-US" dirty="0" smtClean="0">
              <a:solidFill>
                <a:srgbClr val="FF6600"/>
              </a:solidFill>
            </a:endParaRPr>
          </a:p>
          <a:p>
            <a:r>
              <a:rPr lang="en-US" dirty="0" smtClean="0">
                <a:solidFill>
                  <a:srgbClr val="FF6600"/>
                </a:solidFill>
              </a:rPr>
              <a:t>When </a:t>
            </a:r>
            <a:r>
              <a:rPr lang="en-US" dirty="0">
                <a:solidFill>
                  <a:srgbClr val="FF6600"/>
                </a:solidFill>
              </a:rPr>
              <a:t>To Use A </a:t>
            </a:r>
            <a:r>
              <a:rPr lang="en-US" dirty="0" smtClean="0">
                <a:solidFill>
                  <a:srgbClr val="FF6600"/>
                </a:solidFill>
              </a:rPr>
              <a:t>Coach?</a:t>
            </a:r>
            <a:endParaRPr lang="en-US" dirty="0">
              <a:solidFill>
                <a:srgbClr val="FF6600"/>
              </a:solidFill>
            </a:endParaRPr>
          </a:p>
          <a:p>
            <a:r>
              <a:rPr lang="zh-TW" altLang="en-US" dirty="0" smtClean="0"/>
              <a:t>什麼時候需要使用一位教練</a:t>
            </a:r>
            <a:r>
              <a:rPr lang="en-US" altLang="zh-TW" dirty="0" smtClean="0"/>
              <a:t>?</a:t>
            </a:r>
            <a:endParaRPr lang="en-US" dirty="0"/>
          </a:p>
          <a:p>
            <a:r>
              <a:rPr lang="en-US" dirty="0">
                <a:solidFill>
                  <a:srgbClr val="FF6600"/>
                </a:solidFill>
              </a:rPr>
              <a:t>The ICCA says this, “Not everyone needs a counselor, but everyone needs – and can benefit from – a coach at some point in their lives.” </a:t>
            </a:r>
          </a:p>
          <a:p>
            <a:r>
              <a:rPr lang="zh-TW" altLang="en-US" dirty="0" smtClean="0"/>
              <a:t>國際基督徒教練協會曾說</a:t>
            </a:r>
            <a:r>
              <a:rPr lang="en-US" altLang="zh-TW" dirty="0" smtClean="0"/>
              <a:t>:</a:t>
            </a:r>
            <a:r>
              <a:rPr lang="zh-TW" altLang="en-US" dirty="0" smtClean="0"/>
              <a:t>不是每一個人都需要輔導</a:t>
            </a:r>
            <a:r>
              <a:rPr lang="en-US" altLang="zh-TW" dirty="0" smtClean="0"/>
              <a:t>,</a:t>
            </a:r>
            <a:r>
              <a:rPr lang="zh-TW" altLang="en-US" dirty="0" smtClean="0"/>
              <a:t>但是每一個人在他們生活中的某個點</a:t>
            </a:r>
            <a:r>
              <a:rPr lang="en-US" altLang="zh-TW" dirty="0" smtClean="0"/>
              <a:t>,</a:t>
            </a:r>
            <a:r>
              <a:rPr lang="zh-TW" altLang="en-US" dirty="0" smtClean="0"/>
              <a:t>都需要一位教練</a:t>
            </a:r>
            <a:r>
              <a:rPr lang="en-US" altLang="zh-TW" dirty="0" smtClean="0"/>
              <a:t>,</a:t>
            </a:r>
            <a:r>
              <a:rPr lang="zh-TW" altLang="en-US" dirty="0" smtClean="0"/>
              <a:t>來幫助他們</a:t>
            </a:r>
            <a:r>
              <a:rPr lang="en-US" altLang="zh-TW" dirty="0" smtClean="0"/>
              <a:t>.</a:t>
            </a:r>
            <a:endParaRPr lang="en-US" dirty="0"/>
          </a:p>
          <a:p>
            <a:r>
              <a:rPr lang="en-US" dirty="0">
                <a:solidFill>
                  <a:srgbClr val="FF6600"/>
                </a:solidFill>
              </a:rPr>
              <a:t>In fact they go on to say, “Anyone who has seen a series of successes in their life has usually had a </a:t>
            </a:r>
            <a:r>
              <a:rPr lang="en-US" dirty="0" smtClean="0">
                <a:solidFill>
                  <a:srgbClr val="FF6600"/>
                </a:solidFill>
              </a:rPr>
              <a:t>coach.</a:t>
            </a:r>
          </a:p>
          <a:p>
            <a:r>
              <a:rPr lang="zh-TW" altLang="en-US" dirty="0" smtClean="0"/>
              <a:t>事實上他們繼續這樣說</a:t>
            </a:r>
            <a:r>
              <a:rPr lang="en-US" altLang="zh-TW" dirty="0" smtClean="0"/>
              <a:t>:</a:t>
            </a:r>
            <a:r>
              <a:rPr lang="zh-TW" altLang="en-US" dirty="0" smtClean="0"/>
              <a:t>那些看起來不斷成功的人</a:t>
            </a:r>
            <a:r>
              <a:rPr lang="en-US" altLang="zh-TW" dirty="0" smtClean="0"/>
              <a:t>,</a:t>
            </a:r>
            <a:r>
              <a:rPr lang="zh-TW" altLang="en-US" dirty="0" smtClean="0"/>
              <a:t>在他們的生命中通常都有一位認識相信他們的教練</a:t>
            </a:r>
            <a:r>
              <a:rPr lang="en-US" altLang="zh-TW" dirty="0" smtClean="0"/>
              <a:t>.</a:t>
            </a:r>
            <a:endParaRPr lang="en-US" dirty="0"/>
          </a:p>
          <a:p>
            <a:endParaRPr lang="en-US" dirty="0"/>
          </a:p>
        </p:txBody>
      </p:sp>
    </p:spTree>
    <p:extLst>
      <p:ext uri="{BB962C8B-B14F-4D97-AF65-F5344CB8AC3E}">
        <p14:creationId xmlns:p14="http://schemas.microsoft.com/office/powerpoint/2010/main" val="247078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heel(1)">
                                      <p:cBhvr>
                                        <p:cTn id="31" dur="2000"/>
                                        <p:tgtEl>
                                          <p:spTgt spid="3">
                                            <p:txEl>
                                              <p:pRg st="5" end="5"/>
                                            </p:txEl>
                                          </p:spTgt>
                                        </p:tgtEl>
                                      </p:cBhvr>
                                    </p:animEffect>
                                  </p:childTnLst>
                                </p:cTn>
                              </p:par>
                              <p:par>
                                <p:cTn id="32" presetID="21" presetClass="entr" presetSubtype="1"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heel(1)">
                                      <p:cBhvr>
                                        <p:cTn id="3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t>DR. Andrew  Chen</a:t>
            </a:r>
            <a:endParaRPr lang="en-US" sz="1600" dirty="0"/>
          </a:p>
        </p:txBody>
      </p:sp>
      <p:sp>
        <p:nvSpPr>
          <p:cNvPr id="3" name="Subtitle 2"/>
          <p:cNvSpPr>
            <a:spLocks noGrp="1"/>
          </p:cNvSpPr>
          <p:nvPr>
            <p:ph type="subTitle" idx="1"/>
          </p:nvPr>
        </p:nvSpPr>
        <p:spPr>
          <a:xfrm>
            <a:off x="304800" y="1295400"/>
            <a:ext cx="8382000" cy="5410200"/>
          </a:xfrm>
        </p:spPr>
        <p:txBody>
          <a:bodyPr/>
          <a:lstStyle/>
          <a:p>
            <a:endParaRPr lang="en-US" dirty="0" smtClean="0">
              <a:solidFill>
                <a:srgbClr val="FF6600"/>
              </a:solidFill>
            </a:endParaRPr>
          </a:p>
          <a:p>
            <a:r>
              <a:rPr lang="en-US" dirty="0" smtClean="0">
                <a:solidFill>
                  <a:srgbClr val="FF6600"/>
                </a:solidFill>
              </a:rPr>
              <a:t>When </a:t>
            </a:r>
            <a:r>
              <a:rPr lang="en-US" dirty="0">
                <a:solidFill>
                  <a:srgbClr val="FF6600"/>
                </a:solidFill>
              </a:rPr>
              <a:t>To Use A </a:t>
            </a:r>
            <a:r>
              <a:rPr lang="en-US" dirty="0" smtClean="0">
                <a:solidFill>
                  <a:srgbClr val="FF6600"/>
                </a:solidFill>
              </a:rPr>
              <a:t>Coach?</a:t>
            </a:r>
            <a:endParaRPr lang="en-US" dirty="0">
              <a:solidFill>
                <a:srgbClr val="FF6600"/>
              </a:solidFill>
            </a:endParaRPr>
          </a:p>
          <a:p>
            <a:r>
              <a:rPr lang="zh-TW" altLang="en-US" dirty="0" smtClean="0"/>
              <a:t>什麼時候需要使用一位教練</a:t>
            </a:r>
            <a:r>
              <a:rPr lang="en-US" altLang="zh-TW" dirty="0" smtClean="0"/>
              <a:t>?</a:t>
            </a:r>
            <a:endParaRPr lang="en-US" dirty="0"/>
          </a:p>
          <a:p>
            <a:r>
              <a:rPr lang="en-US" dirty="0">
                <a:solidFill>
                  <a:srgbClr val="FF6600"/>
                </a:solidFill>
              </a:rPr>
              <a:t>The ICCA says this, “Not everyone needs a counselor, but everyone needs – and can benefit from – a coach at some point in their lives.” </a:t>
            </a:r>
          </a:p>
          <a:p>
            <a:r>
              <a:rPr lang="zh-TW" altLang="en-US" dirty="0" smtClean="0"/>
              <a:t>國際基督徒教練協會曾說</a:t>
            </a:r>
            <a:r>
              <a:rPr lang="en-US" altLang="zh-TW" dirty="0" smtClean="0"/>
              <a:t>:</a:t>
            </a:r>
            <a:r>
              <a:rPr lang="zh-TW" altLang="en-US" dirty="0" smtClean="0"/>
              <a:t>不是每一個人都需要輔導</a:t>
            </a:r>
            <a:r>
              <a:rPr lang="en-US" altLang="zh-TW" dirty="0" smtClean="0"/>
              <a:t>,</a:t>
            </a:r>
            <a:r>
              <a:rPr lang="zh-TW" altLang="en-US" dirty="0" smtClean="0"/>
              <a:t>但是每一個人在他們生活中的某個點</a:t>
            </a:r>
            <a:r>
              <a:rPr lang="en-US" altLang="zh-TW" dirty="0" smtClean="0"/>
              <a:t>,</a:t>
            </a:r>
            <a:r>
              <a:rPr lang="zh-TW" altLang="en-US" dirty="0" smtClean="0"/>
              <a:t>都需要一位教練</a:t>
            </a:r>
            <a:r>
              <a:rPr lang="en-US" altLang="zh-TW" dirty="0" smtClean="0"/>
              <a:t>,</a:t>
            </a:r>
            <a:r>
              <a:rPr lang="zh-TW" altLang="en-US" dirty="0" smtClean="0"/>
              <a:t>來幫助他們</a:t>
            </a:r>
            <a:r>
              <a:rPr lang="en-US" altLang="zh-TW" dirty="0" smtClean="0"/>
              <a:t>.</a:t>
            </a:r>
            <a:endParaRPr lang="en-US" dirty="0"/>
          </a:p>
          <a:p>
            <a:r>
              <a:rPr lang="en-US" dirty="0">
                <a:solidFill>
                  <a:srgbClr val="FF6600"/>
                </a:solidFill>
              </a:rPr>
              <a:t>In fact they go on to say, “Anyone who has seen a series of successes in their life has usually had a </a:t>
            </a:r>
            <a:r>
              <a:rPr lang="en-US" dirty="0" smtClean="0">
                <a:solidFill>
                  <a:srgbClr val="FF6600"/>
                </a:solidFill>
              </a:rPr>
              <a:t>coach.</a:t>
            </a:r>
          </a:p>
          <a:p>
            <a:r>
              <a:rPr lang="zh-TW" altLang="en-US" dirty="0" smtClean="0"/>
              <a:t>事實上他們繼續這樣說</a:t>
            </a:r>
            <a:r>
              <a:rPr lang="en-US" altLang="zh-TW" dirty="0" smtClean="0"/>
              <a:t>:</a:t>
            </a:r>
            <a:r>
              <a:rPr lang="zh-TW" altLang="en-US" dirty="0" smtClean="0"/>
              <a:t>那些看起來不斷成功的人</a:t>
            </a:r>
            <a:r>
              <a:rPr lang="en-US" altLang="zh-TW" dirty="0" smtClean="0"/>
              <a:t>,</a:t>
            </a:r>
            <a:r>
              <a:rPr lang="zh-TW" altLang="en-US" dirty="0" smtClean="0"/>
              <a:t>在他們的生命中通常都有一位認識相信他們的教練</a:t>
            </a:r>
            <a:r>
              <a:rPr lang="en-US" altLang="zh-TW" dirty="0" smtClean="0"/>
              <a:t>.</a:t>
            </a:r>
            <a:endParaRPr lang="en-US" dirty="0"/>
          </a:p>
          <a:p>
            <a:endParaRPr lang="en-US" dirty="0"/>
          </a:p>
        </p:txBody>
      </p:sp>
    </p:spTree>
    <p:extLst>
      <p:ext uri="{BB962C8B-B14F-4D97-AF65-F5344CB8AC3E}">
        <p14:creationId xmlns:p14="http://schemas.microsoft.com/office/powerpoint/2010/main" val="247078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heel(1)">
                                      <p:cBhvr>
                                        <p:cTn id="31" dur="2000"/>
                                        <p:tgtEl>
                                          <p:spTgt spid="3">
                                            <p:txEl>
                                              <p:pRg st="5" end="5"/>
                                            </p:txEl>
                                          </p:spTgt>
                                        </p:tgtEl>
                                      </p:cBhvr>
                                    </p:animEffect>
                                  </p:childTnLst>
                                </p:cTn>
                              </p:par>
                              <p:par>
                                <p:cTn id="32" presetID="21" presetClass="entr" presetSubtype="1"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heel(1)">
                                      <p:cBhvr>
                                        <p:cTn id="3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t>DR. Andrew  Chen</a:t>
            </a:r>
            <a:endParaRPr lang="en-US" sz="1600" dirty="0"/>
          </a:p>
        </p:txBody>
      </p:sp>
      <p:sp>
        <p:nvSpPr>
          <p:cNvPr id="3" name="Subtitle 2"/>
          <p:cNvSpPr>
            <a:spLocks noGrp="1"/>
          </p:cNvSpPr>
          <p:nvPr>
            <p:ph type="subTitle" idx="1"/>
          </p:nvPr>
        </p:nvSpPr>
        <p:spPr>
          <a:xfrm>
            <a:off x="304800" y="1295400"/>
            <a:ext cx="8382000" cy="5410200"/>
          </a:xfrm>
        </p:spPr>
        <p:txBody>
          <a:bodyPr/>
          <a:lstStyle/>
          <a:p>
            <a:endParaRPr lang="en-US" dirty="0" smtClean="0">
              <a:solidFill>
                <a:srgbClr val="FF6600"/>
              </a:solidFill>
            </a:endParaRPr>
          </a:p>
          <a:p>
            <a:r>
              <a:rPr lang="en-US" dirty="0" smtClean="0">
                <a:solidFill>
                  <a:srgbClr val="FF6600"/>
                </a:solidFill>
              </a:rPr>
              <a:t>When </a:t>
            </a:r>
            <a:r>
              <a:rPr lang="en-US" dirty="0">
                <a:solidFill>
                  <a:srgbClr val="FF6600"/>
                </a:solidFill>
              </a:rPr>
              <a:t>To Use A </a:t>
            </a:r>
            <a:r>
              <a:rPr lang="en-US" dirty="0" smtClean="0">
                <a:solidFill>
                  <a:srgbClr val="FF6600"/>
                </a:solidFill>
              </a:rPr>
              <a:t>Coach?</a:t>
            </a:r>
            <a:endParaRPr lang="en-US" dirty="0">
              <a:solidFill>
                <a:srgbClr val="FF6600"/>
              </a:solidFill>
            </a:endParaRPr>
          </a:p>
          <a:p>
            <a:r>
              <a:rPr lang="zh-TW" altLang="en-US" dirty="0" smtClean="0"/>
              <a:t>什麼時候需要使用一位教練</a:t>
            </a:r>
            <a:r>
              <a:rPr lang="en-US" altLang="zh-TW" dirty="0" smtClean="0"/>
              <a:t>?</a:t>
            </a:r>
            <a:endParaRPr lang="en-US" dirty="0"/>
          </a:p>
          <a:p>
            <a:r>
              <a:rPr lang="en-US" dirty="0">
                <a:solidFill>
                  <a:srgbClr val="FF6600"/>
                </a:solidFill>
              </a:rPr>
              <a:t>The ICCA says this, “Not everyone needs a counselor, but everyone needs – and can benefit from – a coach at some point in their lives.” </a:t>
            </a:r>
          </a:p>
          <a:p>
            <a:r>
              <a:rPr lang="zh-TW" altLang="en-US" dirty="0" smtClean="0"/>
              <a:t>國際基督徒教練協會曾說</a:t>
            </a:r>
            <a:r>
              <a:rPr lang="en-US" altLang="zh-TW" dirty="0" smtClean="0"/>
              <a:t>:</a:t>
            </a:r>
            <a:r>
              <a:rPr lang="zh-TW" altLang="en-US" dirty="0" smtClean="0"/>
              <a:t>不是每一個人都需要輔導</a:t>
            </a:r>
            <a:r>
              <a:rPr lang="en-US" altLang="zh-TW" dirty="0" smtClean="0"/>
              <a:t>,</a:t>
            </a:r>
            <a:r>
              <a:rPr lang="zh-TW" altLang="en-US" dirty="0" smtClean="0"/>
              <a:t>但是每一個人在他們生活中的某個點</a:t>
            </a:r>
            <a:r>
              <a:rPr lang="en-US" altLang="zh-TW" dirty="0" smtClean="0"/>
              <a:t>,</a:t>
            </a:r>
            <a:r>
              <a:rPr lang="zh-TW" altLang="en-US" dirty="0" smtClean="0"/>
              <a:t>都需要一位教練</a:t>
            </a:r>
            <a:r>
              <a:rPr lang="en-US" altLang="zh-TW" dirty="0" smtClean="0"/>
              <a:t>,</a:t>
            </a:r>
            <a:r>
              <a:rPr lang="zh-TW" altLang="en-US" dirty="0" smtClean="0"/>
              <a:t>來幫助他們</a:t>
            </a:r>
            <a:r>
              <a:rPr lang="en-US" altLang="zh-TW" dirty="0" smtClean="0"/>
              <a:t>.</a:t>
            </a:r>
            <a:endParaRPr lang="en-US" dirty="0"/>
          </a:p>
          <a:p>
            <a:r>
              <a:rPr lang="en-US" dirty="0">
                <a:solidFill>
                  <a:srgbClr val="FF6600"/>
                </a:solidFill>
              </a:rPr>
              <a:t>In fact they go on to say, “Anyone who has seen a series of successes in their life has usually had a </a:t>
            </a:r>
            <a:r>
              <a:rPr lang="en-US" dirty="0" smtClean="0">
                <a:solidFill>
                  <a:srgbClr val="FF6600"/>
                </a:solidFill>
              </a:rPr>
              <a:t>coach.</a:t>
            </a:r>
          </a:p>
          <a:p>
            <a:r>
              <a:rPr lang="zh-TW" altLang="en-US" dirty="0" smtClean="0"/>
              <a:t>事實上他們繼續這樣說</a:t>
            </a:r>
            <a:r>
              <a:rPr lang="en-US" altLang="zh-TW" dirty="0" smtClean="0"/>
              <a:t>:</a:t>
            </a:r>
            <a:r>
              <a:rPr lang="zh-TW" altLang="en-US" dirty="0" smtClean="0"/>
              <a:t>那些看起來不斷成功的人</a:t>
            </a:r>
            <a:r>
              <a:rPr lang="en-US" altLang="zh-TW" dirty="0" smtClean="0"/>
              <a:t>,</a:t>
            </a:r>
            <a:r>
              <a:rPr lang="zh-TW" altLang="en-US" dirty="0" smtClean="0"/>
              <a:t>在他們的生命中通常都有一位認識相信他們的教練</a:t>
            </a:r>
            <a:r>
              <a:rPr lang="en-US" altLang="zh-TW" dirty="0" smtClean="0"/>
              <a:t>.</a:t>
            </a:r>
            <a:endParaRPr lang="en-US" dirty="0"/>
          </a:p>
          <a:p>
            <a:endParaRPr lang="en-US" dirty="0"/>
          </a:p>
        </p:txBody>
      </p:sp>
    </p:spTree>
    <p:extLst>
      <p:ext uri="{BB962C8B-B14F-4D97-AF65-F5344CB8AC3E}">
        <p14:creationId xmlns:p14="http://schemas.microsoft.com/office/powerpoint/2010/main" val="247078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heel(1)">
                                      <p:cBhvr>
                                        <p:cTn id="31" dur="2000"/>
                                        <p:tgtEl>
                                          <p:spTgt spid="3">
                                            <p:txEl>
                                              <p:pRg st="5" end="5"/>
                                            </p:txEl>
                                          </p:spTgt>
                                        </p:tgtEl>
                                      </p:cBhvr>
                                    </p:animEffect>
                                  </p:childTnLst>
                                </p:cTn>
                              </p:par>
                              <p:par>
                                <p:cTn id="32" presetID="21" presetClass="entr" presetSubtype="1"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heel(1)">
                                      <p:cBhvr>
                                        <p:cTn id="3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t>DR. Andrew  Chen</a:t>
            </a:r>
            <a:endParaRPr lang="en-US" sz="1600" dirty="0"/>
          </a:p>
        </p:txBody>
      </p:sp>
      <p:sp>
        <p:nvSpPr>
          <p:cNvPr id="3" name="Subtitle 2"/>
          <p:cNvSpPr>
            <a:spLocks noGrp="1"/>
          </p:cNvSpPr>
          <p:nvPr>
            <p:ph type="subTitle" idx="1"/>
          </p:nvPr>
        </p:nvSpPr>
        <p:spPr>
          <a:xfrm>
            <a:off x="304800" y="1295400"/>
            <a:ext cx="8382000" cy="5410200"/>
          </a:xfrm>
        </p:spPr>
        <p:txBody>
          <a:bodyPr/>
          <a:lstStyle/>
          <a:p>
            <a:endParaRPr lang="en-US" dirty="0" smtClean="0">
              <a:solidFill>
                <a:srgbClr val="FF6600"/>
              </a:solidFill>
            </a:endParaRPr>
          </a:p>
          <a:p>
            <a:r>
              <a:rPr lang="en-US" dirty="0" smtClean="0">
                <a:solidFill>
                  <a:srgbClr val="FF6600"/>
                </a:solidFill>
              </a:rPr>
              <a:t>When </a:t>
            </a:r>
            <a:r>
              <a:rPr lang="en-US" dirty="0">
                <a:solidFill>
                  <a:srgbClr val="FF6600"/>
                </a:solidFill>
              </a:rPr>
              <a:t>To Use A </a:t>
            </a:r>
            <a:r>
              <a:rPr lang="en-US" dirty="0" smtClean="0">
                <a:solidFill>
                  <a:srgbClr val="FF6600"/>
                </a:solidFill>
              </a:rPr>
              <a:t>Coach?</a:t>
            </a:r>
            <a:endParaRPr lang="en-US" dirty="0">
              <a:solidFill>
                <a:srgbClr val="FF6600"/>
              </a:solidFill>
            </a:endParaRPr>
          </a:p>
          <a:p>
            <a:r>
              <a:rPr lang="zh-TW" altLang="en-US" dirty="0" smtClean="0"/>
              <a:t>什麼時候需要使用一位教練</a:t>
            </a:r>
            <a:r>
              <a:rPr lang="en-US" altLang="zh-TW" dirty="0" smtClean="0"/>
              <a:t>?</a:t>
            </a:r>
            <a:endParaRPr lang="en-US" dirty="0"/>
          </a:p>
          <a:p>
            <a:r>
              <a:rPr lang="en-US" dirty="0">
                <a:solidFill>
                  <a:srgbClr val="FF6600"/>
                </a:solidFill>
              </a:rPr>
              <a:t>The ICCA says this, “Not everyone needs a counselor, but everyone needs – and can benefit from – a coach at some point in their lives.” </a:t>
            </a:r>
          </a:p>
          <a:p>
            <a:r>
              <a:rPr lang="zh-TW" altLang="en-US" dirty="0" smtClean="0"/>
              <a:t>國際基督徒教練協會曾說</a:t>
            </a:r>
            <a:r>
              <a:rPr lang="en-US" altLang="zh-TW" dirty="0" smtClean="0"/>
              <a:t>:</a:t>
            </a:r>
            <a:r>
              <a:rPr lang="zh-TW" altLang="en-US" dirty="0" smtClean="0"/>
              <a:t>不是每一個人都需要輔導</a:t>
            </a:r>
            <a:r>
              <a:rPr lang="en-US" altLang="zh-TW" dirty="0" smtClean="0"/>
              <a:t>,</a:t>
            </a:r>
            <a:r>
              <a:rPr lang="zh-TW" altLang="en-US" dirty="0" smtClean="0"/>
              <a:t>但是每一個人在他們生活中的某個點</a:t>
            </a:r>
            <a:r>
              <a:rPr lang="en-US" altLang="zh-TW" dirty="0" smtClean="0"/>
              <a:t>,</a:t>
            </a:r>
            <a:r>
              <a:rPr lang="zh-TW" altLang="en-US" dirty="0" smtClean="0"/>
              <a:t>都需要一位教練</a:t>
            </a:r>
            <a:r>
              <a:rPr lang="en-US" altLang="zh-TW" dirty="0" smtClean="0"/>
              <a:t>,</a:t>
            </a:r>
            <a:r>
              <a:rPr lang="zh-TW" altLang="en-US" dirty="0" smtClean="0"/>
              <a:t>來幫助他們</a:t>
            </a:r>
            <a:r>
              <a:rPr lang="en-US" altLang="zh-TW" dirty="0" smtClean="0"/>
              <a:t>.</a:t>
            </a:r>
            <a:endParaRPr lang="en-US" dirty="0"/>
          </a:p>
          <a:p>
            <a:r>
              <a:rPr lang="en-US" dirty="0">
                <a:solidFill>
                  <a:srgbClr val="FF6600"/>
                </a:solidFill>
              </a:rPr>
              <a:t>In fact they go on to say, “Anyone who has seen a series of successes in their life has usually had a </a:t>
            </a:r>
            <a:r>
              <a:rPr lang="en-US" dirty="0" smtClean="0">
                <a:solidFill>
                  <a:srgbClr val="FF6600"/>
                </a:solidFill>
              </a:rPr>
              <a:t>coach.</a:t>
            </a:r>
          </a:p>
          <a:p>
            <a:r>
              <a:rPr lang="zh-TW" altLang="en-US" dirty="0" smtClean="0"/>
              <a:t>事實上他們繼續這樣說</a:t>
            </a:r>
            <a:r>
              <a:rPr lang="en-US" altLang="zh-TW" dirty="0" smtClean="0"/>
              <a:t>:</a:t>
            </a:r>
            <a:r>
              <a:rPr lang="zh-TW" altLang="en-US" dirty="0" smtClean="0"/>
              <a:t>那些看起來不斷成功的人</a:t>
            </a:r>
            <a:r>
              <a:rPr lang="en-US" altLang="zh-TW" dirty="0" smtClean="0"/>
              <a:t>,</a:t>
            </a:r>
            <a:r>
              <a:rPr lang="zh-TW" altLang="en-US" dirty="0" smtClean="0"/>
              <a:t>在他們的生命中通常都有一位認識相信他們的教練</a:t>
            </a:r>
            <a:r>
              <a:rPr lang="en-US" altLang="zh-TW" dirty="0" smtClean="0"/>
              <a:t>.</a:t>
            </a:r>
            <a:endParaRPr lang="en-US" dirty="0"/>
          </a:p>
          <a:p>
            <a:endParaRPr lang="en-US" dirty="0"/>
          </a:p>
        </p:txBody>
      </p:sp>
    </p:spTree>
    <p:extLst>
      <p:ext uri="{BB962C8B-B14F-4D97-AF65-F5344CB8AC3E}">
        <p14:creationId xmlns:p14="http://schemas.microsoft.com/office/powerpoint/2010/main" val="247078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heel(1)">
                                      <p:cBhvr>
                                        <p:cTn id="31" dur="2000"/>
                                        <p:tgtEl>
                                          <p:spTgt spid="3">
                                            <p:txEl>
                                              <p:pRg st="5" end="5"/>
                                            </p:txEl>
                                          </p:spTgt>
                                        </p:tgtEl>
                                      </p:cBhvr>
                                    </p:animEffect>
                                  </p:childTnLst>
                                </p:cTn>
                              </p:par>
                              <p:par>
                                <p:cTn id="32" presetID="21" presetClass="entr" presetSubtype="1"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heel(1)">
                                      <p:cBhvr>
                                        <p:cTn id="3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t>DR. Andrew  Chen</a:t>
            </a:r>
            <a:endParaRPr lang="en-US" sz="1600" dirty="0"/>
          </a:p>
        </p:txBody>
      </p:sp>
      <p:sp>
        <p:nvSpPr>
          <p:cNvPr id="3" name="Subtitle 2"/>
          <p:cNvSpPr>
            <a:spLocks noGrp="1"/>
          </p:cNvSpPr>
          <p:nvPr>
            <p:ph type="subTitle" idx="1"/>
          </p:nvPr>
        </p:nvSpPr>
        <p:spPr>
          <a:xfrm>
            <a:off x="304800" y="1295400"/>
            <a:ext cx="8382000" cy="5410200"/>
          </a:xfrm>
        </p:spPr>
        <p:txBody>
          <a:bodyPr/>
          <a:lstStyle/>
          <a:p>
            <a:endParaRPr lang="en-US" dirty="0" smtClean="0">
              <a:solidFill>
                <a:srgbClr val="FF6600"/>
              </a:solidFill>
            </a:endParaRPr>
          </a:p>
          <a:p>
            <a:r>
              <a:rPr lang="en-US" dirty="0" smtClean="0">
                <a:solidFill>
                  <a:srgbClr val="FF6600"/>
                </a:solidFill>
              </a:rPr>
              <a:t>When </a:t>
            </a:r>
            <a:r>
              <a:rPr lang="en-US" dirty="0">
                <a:solidFill>
                  <a:srgbClr val="FF6600"/>
                </a:solidFill>
              </a:rPr>
              <a:t>To Use A </a:t>
            </a:r>
            <a:r>
              <a:rPr lang="en-US" dirty="0" smtClean="0">
                <a:solidFill>
                  <a:srgbClr val="FF6600"/>
                </a:solidFill>
              </a:rPr>
              <a:t>Coach?</a:t>
            </a:r>
            <a:endParaRPr lang="en-US" dirty="0">
              <a:solidFill>
                <a:srgbClr val="FF6600"/>
              </a:solidFill>
            </a:endParaRPr>
          </a:p>
          <a:p>
            <a:r>
              <a:rPr lang="zh-TW" altLang="en-US" dirty="0" smtClean="0"/>
              <a:t>什麼時候需要使用一位教練</a:t>
            </a:r>
            <a:r>
              <a:rPr lang="en-US" altLang="zh-TW" dirty="0" smtClean="0"/>
              <a:t>?</a:t>
            </a:r>
            <a:endParaRPr lang="en-US" dirty="0"/>
          </a:p>
          <a:p>
            <a:r>
              <a:rPr lang="en-US" dirty="0">
                <a:solidFill>
                  <a:srgbClr val="FF6600"/>
                </a:solidFill>
              </a:rPr>
              <a:t>The ICCA says this, “Not everyone needs a counselor, but everyone needs – and can benefit from – a coach at some point in their lives.” </a:t>
            </a:r>
          </a:p>
          <a:p>
            <a:r>
              <a:rPr lang="zh-TW" altLang="en-US" dirty="0" smtClean="0"/>
              <a:t>國際基督徒教練協會曾說</a:t>
            </a:r>
            <a:r>
              <a:rPr lang="en-US" altLang="zh-TW" dirty="0" smtClean="0"/>
              <a:t>:</a:t>
            </a:r>
            <a:r>
              <a:rPr lang="zh-TW" altLang="en-US" dirty="0" smtClean="0"/>
              <a:t>不是每一個人都需要輔導</a:t>
            </a:r>
            <a:r>
              <a:rPr lang="en-US" altLang="zh-TW" dirty="0" smtClean="0"/>
              <a:t>,</a:t>
            </a:r>
            <a:r>
              <a:rPr lang="zh-TW" altLang="en-US" dirty="0" smtClean="0"/>
              <a:t>但是每一個人在他們生活中的某個點</a:t>
            </a:r>
            <a:r>
              <a:rPr lang="en-US" altLang="zh-TW" dirty="0" smtClean="0"/>
              <a:t>,</a:t>
            </a:r>
            <a:r>
              <a:rPr lang="zh-TW" altLang="en-US" dirty="0" smtClean="0"/>
              <a:t>都需要一位教練</a:t>
            </a:r>
            <a:r>
              <a:rPr lang="en-US" altLang="zh-TW" dirty="0" smtClean="0"/>
              <a:t>,</a:t>
            </a:r>
            <a:r>
              <a:rPr lang="zh-TW" altLang="en-US" dirty="0" smtClean="0"/>
              <a:t>來幫助他們</a:t>
            </a:r>
            <a:r>
              <a:rPr lang="en-US" altLang="zh-TW" dirty="0" smtClean="0"/>
              <a:t>.</a:t>
            </a:r>
            <a:endParaRPr lang="en-US" dirty="0"/>
          </a:p>
          <a:p>
            <a:r>
              <a:rPr lang="en-US" dirty="0">
                <a:solidFill>
                  <a:srgbClr val="FF6600"/>
                </a:solidFill>
              </a:rPr>
              <a:t>In fact they go on to say, “Anyone who has seen a series of successes in their life has usually had a </a:t>
            </a:r>
            <a:r>
              <a:rPr lang="en-US" dirty="0" smtClean="0">
                <a:solidFill>
                  <a:srgbClr val="FF6600"/>
                </a:solidFill>
              </a:rPr>
              <a:t>coach.</a:t>
            </a:r>
          </a:p>
          <a:p>
            <a:r>
              <a:rPr lang="zh-TW" altLang="en-US" dirty="0" smtClean="0"/>
              <a:t>事實上他們繼續這樣說</a:t>
            </a:r>
            <a:r>
              <a:rPr lang="en-US" altLang="zh-TW" dirty="0" smtClean="0"/>
              <a:t>:</a:t>
            </a:r>
            <a:r>
              <a:rPr lang="zh-TW" altLang="en-US" dirty="0" smtClean="0"/>
              <a:t>那些看起來不斷成功的人</a:t>
            </a:r>
            <a:r>
              <a:rPr lang="en-US" altLang="zh-TW" dirty="0" smtClean="0"/>
              <a:t>,</a:t>
            </a:r>
            <a:r>
              <a:rPr lang="zh-TW" altLang="en-US" dirty="0" smtClean="0"/>
              <a:t>在他們的生命中通常都有一位認識相信他們的教練</a:t>
            </a:r>
            <a:r>
              <a:rPr lang="en-US" altLang="zh-TW" dirty="0" smtClean="0"/>
              <a:t>.</a:t>
            </a:r>
            <a:endParaRPr lang="en-US" dirty="0"/>
          </a:p>
          <a:p>
            <a:endParaRPr lang="en-US" dirty="0"/>
          </a:p>
        </p:txBody>
      </p:sp>
    </p:spTree>
    <p:extLst>
      <p:ext uri="{BB962C8B-B14F-4D97-AF65-F5344CB8AC3E}">
        <p14:creationId xmlns:p14="http://schemas.microsoft.com/office/powerpoint/2010/main" val="247078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heel(1)">
                                      <p:cBhvr>
                                        <p:cTn id="31" dur="2000"/>
                                        <p:tgtEl>
                                          <p:spTgt spid="3">
                                            <p:txEl>
                                              <p:pRg st="5" end="5"/>
                                            </p:txEl>
                                          </p:spTgt>
                                        </p:tgtEl>
                                      </p:cBhvr>
                                    </p:animEffect>
                                  </p:childTnLst>
                                </p:cTn>
                              </p:par>
                              <p:par>
                                <p:cTn id="32" presetID="21" presetClass="entr" presetSubtype="1"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heel(1)">
                                      <p:cBhvr>
                                        <p:cTn id="3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t>DR. Andrew  Chen</a:t>
            </a:r>
            <a:endParaRPr lang="en-US" sz="1600" dirty="0"/>
          </a:p>
        </p:txBody>
      </p:sp>
      <p:sp>
        <p:nvSpPr>
          <p:cNvPr id="3" name="Subtitle 2"/>
          <p:cNvSpPr>
            <a:spLocks noGrp="1"/>
          </p:cNvSpPr>
          <p:nvPr>
            <p:ph type="subTitle" idx="1"/>
          </p:nvPr>
        </p:nvSpPr>
        <p:spPr>
          <a:xfrm>
            <a:off x="304800" y="1295400"/>
            <a:ext cx="8382000" cy="5410200"/>
          </a:xfrm>
        </p:spPr>
        <p:txBody>
          <a:bodyPr/>
          <a:lstStyle/>
          <a:p>
            <a:r>
              <a:rPr lang="en-US" sz="2400" dirty="0">
                <a:solidFill>
                  <a:srgbClr val="FF6600"/>
                </a:solidFill>
              </a:rPr>
              <a:t>Definition of coaching</a:t>
            </a:r>
          </a:p>
          <a:p>
            <a:r>
              <a:rPr lang="zh-TW" altLang="en-US" sz="2400" dirty="0"/>
              <a:t>有關教練的定義</a:t>
            </a:r>
            <a:r>
              <a:rPr lang="en-US" altLang="zh-TW" sz="2400" dirty="0"/>
              <a:t>:</a:t>
            </a:r>
          </a:p>
          <a:p>
            <a:endParaRPr lang="en-US" sz="1200" dirty="0" smtClean="0">
              <a:solidFill>
                <a:srgbClr val="FF6600"/>
              </a:solidFill>
            </a:endParaRPr>
          </a:p>
          <a:p>
            <a:r>
              <a:rPr lang="en-US" dirty="0" smtClean="0">
                <a:solidFill>
                  <a:srgbClr val="FF6600"/>
                </a:solidFill>
              </a:rPr>
              <a:t>Coaching </a:t>
            </a:r>
            <a:r>
              <a:rPr lang="en-US" dirty="0">
                <a:solidFill>
                  <a:srgbClr val="FF6600"/>
                </a:solidFill>
              </a:rPr>
              <a:t>involves a relationship built on trust and mutual respect. It is an alliance that is designed by you and your coach for the purpose of helping you realize your full potential. Coaching helps you identify goals and, at its best, is a very collaborative journey to achieving those goals.</a:t>
            </a:r>
          </a:p>
          <a:p>
            <a:r>
              <a:rPr lang="zh-TW" altLang="en-US" dirty="0"/>
              <a:t>教練指導包括了建立在彼此信任的關係上</a:t>
            </a:r>
            <a:r>
              <a:rPr lang="en-US" altLang="zh-TW" dirty="0"/>
              <a:t>,</a:t>
            </a:r>
            <a:r>
              <a:rPr lang="zh-TW" altLang="en-US" dirty="0"/>
              <a:t>和彼此的尊重</a:t>
            </a:r>
            <a:r>
              <a:rPr lang="en-US" altLang="zh-TW" dirty="0"/>
              <a:t>.</a:t>
            </a:r>
            <a:r>
              <a:rPr lang="zh-TW" altLang="en-US" dirty="0"/>
              <a:t>這是一種你與你教練之間的聯盟關係</a:t>
            </a:r>
            <a:r>
              <a:rPr lang="en-US" altLang="zh-TW" dirty="0"/>
              <a:t>.</a:t>
            </a:r>
            <a:r>
              <a:rPr lang="zh-TW" altLang="en-US" dirty="0"/>
              <a:t>主要的目的是為了幫助你瞭解你已有的潛能</a:t>
            </a:r>
            <a:r>
              <a:rPr lang="en-US" altLang="zh-TW" dirty="0"/>
              <a:t>.</a:t>
            </a:r>
            <a:r>
              <a:rPr lang="zh-TW" altLang="en-US" dirty="0"/>
              <a:t>教練指導的目的是幫助你確認你的目標</a:t>
            </a:r>
            <a:r>
              <a:rPr lang="en-US" altLang="zh-TW" dirty="0"/>
              <a:t>,</a:t>
            </a:r>
            <a:r>
              <a:rPr lang="zh-TW" altLang="en-US" dirty="0"/>
              <a:t>並且帶出你生命中的最好</a:t>
            </a:r>
            <a:r>
              <a:rPr lang="en-US" altLang="zh-TW" dirty="0"/>
              <a:t>,</a:t>
            </a:r>
            <a:r>
              <a:rPr lang="zh-TW" altLang="en-US" dirty="0"/>
              <a:t>在達成這些目標的過程中</a:t>
            </a:r>
            <a:r>
              <a:rPr lang="en-US" altLang="zh-TW" dirty="0"/>
              <a:t>,</a:t>
            </a:r>
            <a:r>
              <a:rPr lang="zh-TW" altLang="en-US" dirty="0"/>
              <a:t>這是一種合作的關係</a:t>
            </a:r>
            <a:r>
              <a:rPr lang="en-US" altLang="zh-TW" dirty="0"/>
              <a:t>.</a:t>
            </a:r>
          </a:p>
          <a:p>
            <a:endParaRPr lang="en-US" altLang="zh-TW" dirty="0">
              <a:solidFill>
                <a:srgbClr val="FF6600"/>
              </a:solidFill>
            </a:endParaRPr>
          </a:p>
          <a:p>
            <a:endParaRPr lang="en-US" dirty="0" smtClean="0">
              <a:solidFill>
                <a:srgbClr val="FF6600"/>
              </a:solidFill>
            </a:endParaRPr>
          </a:p>
        </p:txBody>
      </p:sp>
    </p:spTree>
    <p:extLst>
      <p:ext uri="{BB962C8B-B14F-4D97-AF65-F5344CB8AC3E}">
        <p14:creationId xmlns:p14="http://schemas.microsoft.com/office/powerpoint/2010/main" val="30795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t>DR. Andrew  Chen</a:t>
            </a:r>
            <a:endParaRPr lang="en-US" sz="1600" dirty="0"/>
          </a:p>
        </p:txBody>
      </p:sp>
      <p:sp>
        <p:nvSpPr>
          <p:cNvPr id="3" name="Subtitle 2"/>
          <p:cNvSpPr>
            <a:spLocks noGrp="1"/>
          </p:cNvSpPr>
          <p:nvPr>
            <p:ph type="subTitle" idx="1"/>
          </p:nvPr>
        </p:nvSpPr>
        <p:spPr>
          <a:xfrm>
            <a:off x="228600" y="1143000"/>
            <a:ext cx="8382000" cy="5410200"/>
          </a:xfrm>
        </p:spPr>
        <p:txBody>
          <a:bodyPr>
            <a:normAutofit lnSpcReduction="10000"/>
          </a:bodyPr>
          <a:lstStyle/>
          <a:p>
            <a:r>
              <a:rPr lang="en-US" dirty="0">
                <a:solidFill>
                  <a:srgbClr val="FF6600"/>
                </a:solidFill>
              </a:rPr>
              <a:t>A coaching relationship involves structured conversations, or coaching sessions, that include:</a:t>
            </a:r>
          </a:p>
          <a:p>
            <a:r>
              <a:rPr lang="zh-TW" altLang="en-US" dirty="0"/>
              <a:t>在教練指導的關係裡</a:t>
            </a:r>
            <a:r>
              <a:rPr lang="en-US" altLang="zh-TW" dirty="0"/>
              <a:t>,</a:t>
            </a:r>
            <a:r>
              <a:rPr lang="zh-TW" altLang="en-US" dirty="0"/>
              <a:t>包括了有架構性的對談</a:t>
            </a:r>
            <a:r>
              <a:rPr lang="en-US" altLang="zh-TW" dirty="0"/>
              <a:t>,</a:t>
            </a:r>
            <a:r>
              <a:rPr lang="zh-TW" altLang="en-US" dirty="0"/>
              <a:t>指導的時間</a:t>
            </a:r>
            <a:r>
              <a:rPr lang="en-US" altLang="zh-TW" dirty="0"/>
              <a:t>,</a:t>
            </a:r>
            <a:r>
              <a:rPr lang="zh-TW" altLang="en-US" dirty="0"/>
              <a:t>這一切包括了</a:t>
            </a:r>
            <a:r>
              <a:rPr lang="en-US" altLang="zh-TW" dirty="0"/>
              <a:t>:</a:t>
            </a:r>
          </a:p>
          <a:p>
            <a:r>
              <a:rPr lang="en-US" altLang="zh-TW" dirty="0">
                <a:solidFill>
                  <a:srgbClr val="FF6600"/>
                </a:solidFill>
              </a:rPr>
              <a:t>•</a:t>
            </a:r>
            <a:r>
              <a:rPr lang="en-US" dirty="0">
                <a:solidFill>
                  <a:srgbClr val="FF6600"/>
                </a:solidFill>
              </a:rPr>
              <a:t>Being listened to actively and deeply</a:t>
            </a:r>
          </a:p>
          <a:p>
            <a:r>
              <a:rPr lang="en-US" dirty="0"/>
              <a:t>    </a:t>
            </a:r>
            <a:r>
              <a:rPr lang="zh-TW" altLang="en-US" dirty="0"/>
              <a:t>主動而且深度的聆聽</a:t>
            </a:r>
            <a:r>
              <a:rPr lang="en-US" altLang="zh-TW" dirty="0"/>
              <a:t>.</a:t>
            </a:r>
          </a:p>
          <a:p>
            <a:r>
              <a:rPr lang="en-US" altLang="zh-TW" dirty="0">
                <a:solidFill>
                  <a:srgbClr val="FF6600"/>
                </a:solidFill>
              </a:rPr>
              <a:t>•</a:t>
            </a:r>
            <a:r>
              <a:rPr lang="en-US" dirty="0">
                <a:solidFill>
                  <a:srgbClr val="FF6600"/>
                </a:solidFill>
              </a:rPr>
              <a:t>Being asked powerful questions to prompt new insights</a:t>
            </a:r>
          </a:p>
          <a:p>
            <a:r>
              <a:rPr lang="en-US" dirty="0"/>
              <a:t>    </a:t>
            </a:r>
            <a:r>
              <a:rPr lang="zh-TW" altLang="en-US" dirty="0"/>
              <a:t>透過提問題產生出新的觀點與洞見</a:t>
            </a:r>
            <a:r>
              <a:rPr lang="en-US" altLang="zh-TW" dirty="0"/>
              <a:t>.</a:t>
            </a:r>
          </a:p>
          <a:p>
            <a:r>
              <a:rPr lang="en-US" altLang="zh-TW" dirty="0">
                <a:solidFill>
                  <a:srgbClr val="FF6600"/>
                </a:solidFill>
              </a:rPr>
              <a:t>•</a:t>
            </a:r>
            <a:r>
              <a:rPr lang="en-US" dirty="0">
                <a:solidFill>
                  <a:srgbClr val="FF6600"/>
                </a:solidFill>
              </a:rPr>
              <a:t>Generating options and expanding possibilities for decision making</a:t>
            </a:r>
          </a:p>
          <a:p>
            <a:r>
              <a:rPr lang="en-US" dirty="0"/>
              <a:t>    </a:t>
            </a:r>
            <a:r>
              <a:rPr lang="zh-TW" altLang="en-US" dirty="0"/>
              <a:t>在做決定的過程中</a:t>
            </a:r>
            <a:r>
              <a:rPr lang="en-US" altLang="zh-TW" dirty="0"/>
              <a:t>,</a:t>
            </a:r>
            <a:r>
              <a:rPr lang="zh-TW" altLang="en-US" dirty="0"/>
              <a:t>產生新的選項</a:t>
            </a:r>
            <a:r>
              <a:rPr lang="en-US" altLang="zh-TW" dirty="0"/>
              <a:t>,</a:t>
            </a:r>
            <a:r>
              <a:rPr lang="zh-TW" altLang="en-US" dirty="0"/>
              <a:t>擴展更多的可能性</a:t>
            </a:r>
            <a:r>
              <a:rPr lang="en-US" altLang="zh-TW" dirty="0"/>
              <a:t>.</a:t>
            </a:r>
          </a:p>
          <a:p>
            <a:r>
              <a:rPr lang="en-US" altLang="zh-TW" dirty="0">
                <a:solidFill>
                  <a:srgbClr val="FF6600"/>
                </a:solidFill>
              </a:rPr>
              <a:t>•</a:t>
            </a:r>
            <a:r>
              <a:rPr lang="en-US" dirty="0">
                <a:solidFill>
                  <a:srgbClr val="FF6600"/>
                </a:solidFill>
              </a:rPr>
              <a:t>Identifying and avoiding obstacles to your progress</a:t>
            </a:r>
          </a:p>
          <a:p>
            <a:r>
              <a:rPr lang="en-US" dirty="0"/>
              <a:t>    </a:t>
            </a:r>
            <a:r>
              <a:rPr lang="zh-TW" altLang="en-US" dirty="0"/>
              <a:t>確認並避免在過程中可能會遇見的障礙</a:t>
            </a:r>
            <a:r>
              <a:rPr lang="en-US" altLang="zh-TW" dirty="0"/>
              <a:t>.</a:t>
            </a:r>
          </a:p>
          <a:p>
            <a:r>
              <a:rPr lang="en-US" altLang="zh-TW" dirty="0">
                <a:solidFill>
                  <a:srgbClr val="FF6600"/>
                </a:solidFill>
              </a:rPr>
              <a:t>•</a:t>
            </a:r>
            <a:r>
              <a:rPr lang="en-US" dirty="0">
                <a:solidFill>
                  <a:srgbClr val="FF6600"/>
                </a:solidFill>
              </a:rPr>
              <a:t>Focusing on forward progress and being action oriented</a:t>
            </a:r>
          </a:p>
          <a:p>
            <a:r>
              <a:rPr lang="en-US" dirty="0"/>
              <a:t>    </a:t>
            </a:r>
            <a:r>
              <a:rPr lang="zh-TW" altLang="en-US" dirty="0"/>
              <a:t>專注在向前的過程</a:t>
            </a:r>
            <a:r>
              <a:rPr lang="en-US" altLang="zh-TW" dirty="0"/>
              <a:t>,</a:t>
            </a:r>
            <a:r>
              <a:rPr lang="zh-TW" altLang="en-US" dirty="0"/>
              <a:t>是以行動為取向的指導</a:t>
            </a:r>
            <a:r>
              <a:rPr lang="en-US" altLang="zh-TW" dirty="0"/>
              <a:t>.</a:t>
            </a:r>
          </a:p>
          <a:p>
            <a:endParaRPr lang="en-US" dirty="0"/>
          </a:p>
        </p:txBody>
      </p:sp>
    </p:spTree>
    <p:extLst>
      <p:ext uri="{BB962C8B-B14F-4D97-AF65-F5344CB8AC3E}">
        <p14:creationId xmlns:p14="http://schemas.microsoft.com/office/powerpoint/2010/main" val="30795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fade">
                                      <p:cBhvr>
                                        <p:cTn id="60" dur="1000"/>
                                        <p:tgtEl>
                                          <p:spTgt spid="3">
                                            <p:txEl>
                                              <p:pRg st="9" end="9"/>
                                            </p:txEl>
                                          </p:spTgt>
                                        </p:tgtEl>
                                      </p:cBhvr>
                                    </p:animEffect>
                                    <p:anim calcmode="lin" valueType="num">
                                      <p:cBhvr>
                                        <p:cTn id="6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Effect transition="in" filter="fade">
                                      <p:cBhvr>
                                        <p:cTn id="67" dur="1000"/>
                                        <p:tgtEl>
                                          <p:spTgt spid="3">
                                            <p:txEl>
                                              <p:pRg st="10" end="10"/>
                                            </p:txEl>
                                          </p:spTgt>
                                        </p:tgtEl>
                                      </p:cBhvr>
                                    </p:animEffect>
                                    <p:anim calcmode="lin" valueType="num">
                                      <p:cBhvr>
                                        <p:cTn id="6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
                                            <p:txEl>
                                              <p:pRg st="11" end="11"/>
                                            </p:txEl>
                                          </p:spTgt>
                                        </p:tgtEl>
                                        <p:attrNameLst>
                                          <p:attrName>style.visibility</p:attrName>
                                        </p:attrNameLst>
                                      </p:cBhvr>
                                      <p:to>
                                        <p:strVal val="visible"/>
                                      </p:to>
                                    </p:set>
                                    <p:animEffect transition="in" filter="fade">
                                      <p:cBhvr>
                                        <p:cTn id="72" dur="1000"/>
                                        <p:tgtEl>
                                          <p:spTgt spid="3">
                                            <p:txEl>
                                              <p:pRg st="11" end="11"/>
                                            </p:txEl>
                                          </p:spTgt>
                                        </p:tgtEl>
                                      </p:cBhvr>
                                    </p:animEffect>
                                    <p:anim calcmode="lin" valueType="num">
                                      <p:cBhvr>
                                        <p:cTn id="7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4"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t>DR. Andrew  Chen</a:t>
            </a:r>
            <a:endParaRPr lang="en-US" sz="1600" dirty="0"/>
          </a:p>
        </p:txBody>
      </p:sp>
      <p:sp>
        <p:nvSpPr>
          <p:cNvPr id="3" name="Subtitle 2"/>
          <p:cNvSpPr>
            <a:spLocks noGrp="1"/>
          </p:cNvSpPr>
          <p:nvPr>
            <p:ph type="subTitle" idx="1"/>
          </p:nvPr>
        </p:nvSpPr>
        <p:spPr>
          <a:xfrm>
            <a:off x="304800" y="1295400"/>
            <a:ext cx="8382000" cy="5410200"/>
          </a:xfrm>
        </p:spPr>
        <p:txBody>
          <a:bodyPr/>
          <a:lstStyle/>
          <a:p>
            <a:endParaRPr lang="en-US" dirty="0" smtClean="0"/>
          </a:p>
          <a:p>
            <a:endParaRPr lang="en-US" dirty="0" smtClean="0">
              <a:solidFill>
                <a:srgbClr val="FF6600"/>
              </a:solidFill>
            </a:endParaRPr>
          </a:p>
          <a:p>
            <a:r>
              <a:rPr lang="en-US" dirty="0" smtClean="0">
                <a:solidFill>
                  <a:srgbClr val="FF6600"/>
                </a:solidFill>
              </a:rPr>
              <a:t>In </a:t>
            </a:r>
            <a:r>
              <a:rPr lang="en-US" dirty="0">
                <a:solidFill>
                  <a:srgbClr val="FF6600"/>
                </a:solidFill>
              </a:rPr>
              <a:t>coaching sessions, you will be encouraged to look at your situations from a different perspective and to be willing to act differently as you gain new insights. Your coach's objective will be to help you get to the point of having confidence and commitment to a line of action that you have identified for yourself.</a:t>
            </a:r>
          </a:p>
          <a:p>
            <a:r>
              <a:rPr lang="zh-TW" altLang="en-US" dirty="0"/>
              <a:t>在指導的時間</a:t>
            </a:r>
            <a:r>
              <a:rPr lang="en-US" altLang="zh-TW" dirty="0"/>
              <a:t>,</a:t>
            </a:r>
            <a:r>
              <a:rPr lang="zh-TW" altLang="en-US" dirty="0"/>
              <a:t>你會被鼓勵用不同的觀點來看你的狀況</a:t>
            </a:r>
            <a:r>
              <a:rPr lang="en-US" altLang="zh-TW" dirty="0"/>
              <a:t>,</a:t>
            </a:r>
            <a:r>
              <a:rPr lang="zh-TW" altLang="en-US" dirty="0"/>
              <a:t>而且願意根據你新的洞見採取不同的行動</a:t>
            </a:r>
            <a:r>
              <a:rPr lang="en-US" altLang="zh-TW" dirty="0"/>
              <a:t>.</a:t>
            </a:r>
            <a:r>
              <a:rPr lang="zh-TW" altLang="en-US" dirty="0"/>
              <a:t>你的教練會非常客觀的幫助你滿有信心的達到目標</a:t>
            </a:r>
            <a:r>
              <a:rPr lang="en-US" altLang="zh-TW" dirty="0"/>
              <a:t>,</a:t>
            </a:r>
            <a:r>
              <a:rPr lang="zh-TW" altLang="en-US" dirty="0"/>
              <a:t>並且委身於你已經確認的行動目標</a:t>
            </a:r>
            <a:r>
              <a:rPr lang="en-US" altLang="zh-TW" dirty="0"/>
              <a:t>. </a:t>
            </a:r>
          </a:p>
          <a:p>
            <a:endParaRPr lang="en-US" dirty="0" smtClean="0"/>
          </a:p>
          <a:p>
            <a:endParaRPr lang="en-US" dirty="0"/>
          </a:p>
        </p:txBody>
      </p:sp>
    </p:spTree>
    <p:extLst>
      <p:ext uri="{BB962C8B-B14F-4D97-AF65-F5344CB8AC3E}">
        <p14:creationId xmlns:p14="http://schemas.microsoft.com/office/powerpoint/2010/main" val="30795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t>DR. Andrew  Chen</a:t>
            </a:r>
            <a:endParaRPr lang="en-US" sz="1600" dirty="0"/>
          </a:p>
        </p:txBody>
      </p:sp>
      <p:sp>
        <p:nvSpPr>
          <p:cNvPr id="3" name="Subtitle 2"/>
          <p:cNvSpPr>
            <a:spLocks noGrp="1"/>
          </p:cNvSpPr>
          <p:nvPr>
            <p:ph type="subTitle" idx="1"/>
          </p:nvPr>
        </p:nvSpPr>
        <p:spPr>
          <a:xfrm>
            <a:off x="304800" y="1295400"/>
            <a:ext cx="8382000" cy="5410200"/>
          </a:xfrm>
        </p:spPr>
        <p:txBody>
          <a:bodyPr>
            <a:normAutofit fontScale="92500" lnSpcReduction="10000"/>
          </a:bodyPr>
          <a:lstStyle/>
          <a:p>
            <a:r>
              <a:rPr lang="en-US" sz="2600" dirty="0">
                <a:solidFill>
                  <a:srgbClr val="FF6600"/>
                </a:solidFill>
              </a:rPr>
              <a:t>You can expect your coach to:</a:t>
            </a:r>
          </a:p>
          <a:p>
            <a:r>
              <a:rPr lang="zh-TW" altLang="en-US" sz="2600" dirty="0" smtClean="0"/>
              <a:t>  你</a:t>
            </a:r>
            <a:r>
              <a:rPr lang="zh-TW" altLang="en-US" sz="2600" dirty="0"/>
              <a:t>可以對你的教練有以下的期待</a:t>
            </a:r>
            <a:r>
              <a:rPr lang="en-US" altLang="zh-TW" sz="2600" dirty="0" smtClean="0"/>
              <a:t>:</a:t>
            </a:r>
          </a:p>
          <a:p>
            <a:endParaRPr lang="en-US" altLang="zh-TW" sz="1700" dirty="0"/>
          </a:p>
          <a:p>
            <a:r>
              <a:rPr lang="en-US" altLang="zh-TW" dirty="0">
                <a:solidFill>
                  <a:srgbClr val="FF6600"/>
                </a:solidFill>
              </a:rPr>
              <a:t>◆</a:t>
            </a:r>
            <a:r>
              <a:rPr lang="en-US" dirty="0">
                <a:solidFill>
                  <a:srgbClr val="FF6600"/>
                </a:solidFill>
              </a:rPr>
              <a:t>Be honest and have integrity</a:t>
            </a:r>
          </a:p>
          <a:p>
            <a:r>
              <a:rPr lang="en-US" dirty="0"/>
              <a:t>   </a:t>
            </a:r>
            <a:r>
              <a:rPr lang="zh-TW" altLang="en-US" dirty="0" smtClean="0"/>
              <a:t>是</a:t>
            </a:r>
            <a:r>
              <a:rPr lang="zh-TW" altLang="en-US" dirty="0"/>
              <a:t>一個誠實有純全品格的人</a:t>
            </a:r>
            <a:r>
              <a:rPr lang="en-US" altLang="zh-TW" dirty="0"/>
              <a:t>.</a:t>
            </a:r>
          </a:p>
          <a:p>
            <a:r>
              <a:rPr lang="en-US" altLang="zh-TW" dirty="0">
                <a:solidFill>
                  <a:srgbClr val="FF6600"/>
                </a:solidFill>
              </a:rPr>
              <a:t>◆</a:t>
            </a:r>
            <a:r>
              <a:rPr lang="en-US" dirty="0">
                <a:solidFill>
                  <a:srgbClr val="FF6600"/>
                </a:solidFill>
              </a:rPr>
              <a:t>Encourage and support you</a:t>
            </a:r>
          </a:p>
          <a:p>
            <a:r>
              <a:rPr lang="en-US" dirty="0"/>
              <a:t>   </a:t>
            </a:r>
            <a:r>
              <a:rPr lang="zh-TW" altLang="en-US" dirty="0"/>
              <a:t>是一個鼓勵你並且支持你的人</a:t>
            </a:r>
            <a:r>
              <a:rPr lang="en-US" altLang="zh-TW" dirty="0"/>
              <a:t>.</a:t>
            </a:r>
          </a:p>
          <a:p>
            <a:r>
              <a:rPr lang="en-US" altLang="zh-TW" dirty="0">
                <a:solidFill>
                  <a:srgbClr val="FF6600"/>
                </a:solidFill>
              </a:rPr>
              <a:t>◆</a:t>
            </a:r>
            <a:r>
              <a:rPr lang="en-US" dirty="0">
                <a:solidFill>
                  <a:srgbClr val="FF6600"/>
                </a:solidFill>
              </a:rPr>
              <a:t>Give you positive feedback and share relevant best practices</a:t>
            </a:r>
          </a:p>
          <a:p>
            <a:r>
              <a:rPr lang="en-US" dirty="0"/>
              <a:t>   </a:t>
            </a:r>
            <a:r>
              <a:rPr lang="zh-TW" altLang="en-US" dirty="0"/>
              <a:t>提供你正面性的回應</a:t>
            </a:r>
            <a:r>
              <a:rPr lang="en-US" altLang="zh-TW" dirty="0"/>
              <a:t>,</a:t>
            </a:r>
            <a:r>
              <a:rPr lang="zh-TW" altLang="en-US" dirty="0"/>
              <a:t>和分享相關的操練</a:t>
            </a:r>
            <a:r>
              <a:rPr lang="en-US" altLang="zh-TW" dirty="0"/>
              <a:t>.</a:t>
            </a:r>
          </a:p>
          <a:p>
            <a:r>
              <a:rPr lang="en-US" altLang="zh-TW" dirty="0">
                <a:solidFill>
                  <a:srgbClr val="FF6600"/>
                </a:solidFill>
              </a:rPr>
              <a:t>◆</a:t>
            </a:r>
            <a:r>
              <a:rPr lang="en-US" dirty="0">
                <a:solidFill>
                  <a:srgbClr val="FF6600"/>
                </a:solidFill>
              </a:rPr>
              <a:t>Deal with the most difficult issues that are raised and not "step over" anything in the conversation</a:t>
            </a:r>
          </a:p>
          <a:p>
            <a:r>
              <a:rPr lang="en-US" dirty="0"/>
              <a:t>   </a:t>
            </a:r>
            <a:r>
              <a:rPr lang="zh-TW" altLang="en-US" dirty="0"/>
              <a:t>幫助你處理一些最困難的問題</a:t>
            </a:r>
            <a:r>
              <a:rPr lang="en-US" altLang="zh-TW" dirty="0"/>
              <a:t>,</a:t>
            </a:r>
            <a:r>
              <a:rPr lang="zh-TW" altLang="en-US" dirty="0"/>
              <a:t>但不會在你們的談話裡越過界線</a:t>
            </a:r>
            <a:r>
              <a:rPr lang="en-US" altLang="zh-TW" dirty="0"/>
              <a:t>.</a:t>
            </a:r>
          </a:p>
          <a:p>
            <a:r>
              <a:rPr lang="en-US" altLang="zh-TW" dirty="0">
                <a:solidFill>
                  <a:srgbClr val="FF6600"/>
                </a:solidFill>
              </a:rPr>
              <a:t>◆</a:t>
            </a:r>
            <a:r>
              <a:rPr lang="en-US" dirty="0">
                <a:solidFill>
                  <a:srgbClr val="FF6600"/>
                </a:solidFill>
              </a:rPr>
              <a:t>Not offer therapy or counseling and to refer you to a qualified person </a:t>
            </a:r>
            <a:r>
              <a:rPr lang="en-US" dirty="0" smtClean="0">
                <a:solidFill>
                  <a:srgbClr val="FF6600"/>
                </a:solidFill>
              </a:rPr>
              <a:t>if</a:t>
            </a:r>
          </a:p>
          <a:p>
            <a:r>
              <a:rPr lang="en-US" dirty="0" smtClean="0">
                <a:solidFill>
                  <a:srgbClr val="FF6600"/>
                </a:solidFill>
              </a:rPr>
              <a:t>  such </a:t>
            </a:r>
            <a:r>
              <a:rPr lang="en-US" dirty="0">
                <a:solidFill>
                  <a:srgbClr val="FF6600"/>
                </a:solidFill>
              </a:rPr>
              <a:t>help is needed</a:t>
            </a:r>
          </a:p>
          <a:p>
            <a:r>
              <a:rPr lang="en-US" dirty="0"/>
              <a:t>   </a:t>
            </a:r>
            <a:r>
              <a:rPr lang="zh-TW" altLang="en-US" dirty="0" smtClean="0"/>
              <a:t>不</a:t>
            </a:r>
            <a:r>
              <a:rPr lang="zh-TW" altLang="en-US" dirty="0"/>
              <a:t>是提供輔導諮商或是治療</a:t>
            </a:r>
            <a:r>
              <a:rPr lang="en-US" altLang="zh-TW" dirty="0"/>
              <a:t>,</a:t>
            </a:r>
            <a:r>
              <a:rPr lang="zh-TW" altLang="en-US" dirty="0"/>
              <a:t>如果需要的話他會轉介給專業的</a:t>
            </a:r>
            <a:r>
              <a:rPr lang="zh-TW" altLang="en-US" dirty="0" smtClean="0"/>
              <a:t>人</a:t>
            </a:r>
            <a:endParaRPr lang="en-US" altLang="zh-TW" dirty="0" smtClean="0"/>
          </a:p>
          <a:p>
            <a:r>
              <a:rPr lang="en-US" altLang="zh-TW" dirty="0"/>
              <a:t> </a:t>
            </a:r>
            <a:r>
              <a:rPr lang="en-US" altLang="zh-TW" dirty="0" smtClean="0"/>
              <a:t>  </a:t>
            </a:r>
            <a:r>
              <a:rPr lang="zh-TW" altLang="en-US" dirty="0" smtClean="0"/>
              <a:t>幫</a:t>
            </a:r>
            <a:r>
              <a:rPr lang="zh-TW" altLang="en-US" dirty="0"/>
              <a:t>忙</a:t>
            </a:r>
            <a:r>
              <a:rPr lang="en-US" altLang="zh-TW" dirty="0"/>
              <a:t>. </a:t>
            </a:r>
          </a:p>
          <a:p>
            <a:endParaRPr lang="en-US" dirty="0"/>
          </a:p>
        </p:txBody>
      </p:sp>
    </p:spTree>
    <p:extLst>
      <p:ext uri="{BB962C8B-B14F-4D97-AF65-F5344CB8AC3E}">
        <p14:creationId xmlns:p14="http://schemas.microsoft.com/office/powerpoint/2010/main" val="30795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1000"/>
                                        <p:tgtEl>
                                          <p:spTgt spid="3">
                                            <p:txEl>
                                              <p:pRg st="8" end="8"/>
                                            </p:txEl>
                                          </p:spTgt>
                                        </p:tgtEl>
                                      </p:cBhvr>
                                    </p:animEffect>
                                    <p:anim calcmode="lin" valueType="num">
                                      <p:cBhvr>
                                        <p:cTn id="4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1000"/>
                                        <p:tgtEl>
                                          <p:spTgt spid="3">
                                            <p:txEl>
                                              <p:pRg st="9" end="9"/>
                                            </p:txEl>
                                          </p:spTgt>
                                        </p:tgtEl>
                                      </p:cBhvr>
                                    </p:animEffect>
                                    <p:anim calcmode="lin" valueType="num">
                                      <p:cBhvr>
                                        <p:cTn id="5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
                                            <p:txEl>
                                              <p:pRg st="10" end="10"/>
                                            </p:txEl>
                                          </p:spTgt>
                                        </p:tgtEl>
                                        <p:attrNameLst>
                                          <p:attrName>style.visibility</p:attrName>
                                        </p:attrNameLst>
                                      </p:cBhvr>
                                      <p:to>
                                        <p:strVal val="visible"/>
                                      </p:to>
                                    </p:set>
                                    <p:animEffect transition="in" filter="fade">
                                      <p:cBhvr>
                                        <p:cTn id="60" dur="1000"/>
                                        <p:tgtEl>
                                          <p:spTgt spid="3">
                                            <p:txEl>
                                              <p:pRg st="10" end="10"/>
                                            </p:txEl>
                                          </p:spTgt>
                                        </p:tgtEl>
                                      </p:cBhvr>
                                    </p:animEffect>
                                    <p:anim calcmode="lin" valueType="num">
                                      <p:cBhvr>
                                        <p:cTn id="6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fade">
                                      <p:cBhvr>
                                        <p:cTn id="67" dur="1000"/>
                                        <p:tgtEl>
                                          <p:spTgt spid="3">
                                            <p:txEl>
                                              <p:pRg st="11" end="11"/>
                                            </p:txEl>
                                          </p:spTgt>
                                        </p:tgtEl>
                                      </p:cBhvr>
                                    </p:animEffect>
                                    <p:anim calcmode="lin" valueType="num">
                                      <p:cBhvr>
                                        <p:cTn id="6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
                                            <p:txEl>
                                              <p:pRg st="12" end="12"/>
                                            </p:txEl>
                                          </p:spTgt>
                                        </p:tgtEl>
                                        <p:attrNameLst>
                                          <p:attrName>style.visibility</p:attrName>
                                        </p:attrNameLst>
                                      </p:cBhvr>
                                      <p:to>
                                        <p:strVal val="visible"/>
                                      </p:to>
                                    </p:set>
                                    <p:animEffect transition="in" filter="fade">
                                      <p:cBhvr>
                                        <p:cTn id="72" dur="1000"/>
                                        <p:tgtEl>
                                          <p:spTgt spid="3">
                                            <p:txEl>
                                              <p:pRg st="12" end="12"/>
                                            </p:txEl>
                                          </p:spTgt>
                                        </p:tgtEl>
                                      </p:cBhvr>
                                    </p:animEffect>
                                    <p:anim calcmode="lin" valueType="num">
                                      <p:cBhvr>
                                        <p:cTn id="73"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4"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3">
                                            <p:txEl>
                                              <p:pRg st="13" end="13"/>
                                            </p:txEl>
                                          </p:spTgt>
                                        </p:tgtEl>
                                        <p:attrNameLst>
                                          <p:attrName>style.visibility</p:attrName>
                                        </p:attrNameLst>
                                      </p:cBhvr>
                                      <p:to>
                                        <p:strVal val="visible"/>
                                      </p:to>
                                    </p:set>
                                    <p:animEffect transition="in" filter="fade">
                                      <p:cBhvr>
                                        <p:cTn id="77" dur="1000"/>
                                        <p:tgtEl>
                                          <p:spTgt spid="3">
                                            <p:txEl>
                                              <p:pRg st="13" end="13"/>
                                            </p:txEl>
                                          </p:spTgt>
                                        </p:tgtEl>
                                      </p:cBhvr>
                                    </p:animEffect>
                                    <p:anim calcmode="lin" valueType="num">
                                      <p:cBhvr>
                                        <p:cTn id="78"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3">
                                            <p:txEl>
                                              <p:pRg st="14" end="14"/>
                                            </p:txEl>
                                          </p:spTgt>
                                        </p:tgtEl>
                                        <p:attrNameLst>
                                          <p:attrName>style.visibility</p:attrName>
                                        </p:attrNameLst>
                                      </p:cBhvr>
                                      <p:to>
                                        <p:strVal val="visible"/>
                                      </p:to>
                                    </p:set>
                                    <p:animEffect transition="in" filter="fade">
                                      <p:cBhvr>
                                        <p:cTn id="82" dur="1000"/>
                                        <p:tgtEl>
                                          <p:spTgt spid="3">
                                            <p:txEl>
                                              <p:pRg st="14" end="14"/>
                                            </p:txEl>
                                          </p:spTgt>
                                        </p:tgtEl>
                                      </p:cBhvr>
                                    </p:animEffect>
                                    <p:anim calcmode="lin" valueType="num">
                                      <p:cBhvr>
                                        <p:cTn id="83"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84"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t>DR. Andrew  Chen</a:t>
            </a:r>
            <a:endParaRPr lang="en-US" sz="1600" dirty="0"/>
          </a:p>
        </p:txBody>
      </p:sp>
      <p:sp>
        <p:nvSpPr>
          <p:cNvPr id="3" name="Subtitle 2"/>
          <p:cNvSpPr>
            <a:spLocks noGrp="1"/>
          </p:cNvSpPr>
          <p:nvPr>
            <p:ph type="subTitle" idx="1"/>
          </p:nvPr>
        </p:nvSpPr>
        <p:spPr>
          <a:xfrm>
            <a:off x="304800" y="1295400"/>
            <a:ext cx="8382000" cy="5410200"/>
          </a:xfrm>
        </p:spPr>
        <p:txBody>
          <a:bodyPr/>
          <a:lstStyle/>
          <a:p>
            <a:endParaRPr lang="en-US" sz="1200" dirty="0" smtClean="0">
              <a:solidFill>
                <a:srgbClr val="FF6600"/>
              </a:solidFill>
            </a:endParaRPr>
          </a:p>
          <a:p>
            <a:r>
              <a:rPr lang="en-US" sz="1200" dirty="0" smtClean="0">
                <a:solidFill>
                  <a:srgbClr val="FF6600"/>
                </a:solidFill>
              </a:rPr>
              <a:t>◆</a:t>
            </a:r>
            <a:r>
              <a:rPr lang="en-US" dirty="0">
                <a:solidFill>
                  <a:srgbClr val="FF6600"/>
                </a:solidFill>
              </a:rPr>
              <a:t>Hold you accountable to your commitments to the level you wish </a:t>
            </a:r>
            <a:endParaRPr lang="en-US" dirty="0" smtClean="0">
              <a:solidFill>
                <a:srgbClr val="FF6600"/>
              </a:solidFill>
            </a:endParaRPr>
          </a:p>
          <a:p>
            <a:r>
              <a:rPr lang="en-US" dirty="0">
                <a:solidFill>
                  <a:srgbClr val="FF6600"/>
                </a:solidFill>
              </a:rPr>
              <a:t> </a:t>
            </a:r>
            <a:r>
              <a:rPr lang="en-US" dirty="0" smtClean="0">
                <a:solidFill>
                  <a:srgbClr val="FF6600"/>
                </a:solidFill>
              </a:rPr>
              <a:t> to </a:t>
            </a:r>
            <a:r>
              <a:rPr lang="en-US" dirty="0">
                <a:solidFill>
                  <a:srgbClr val="FF6600"/>
                </a:solidFill>
              </a:rPr>
              <a:t>be held accountable</a:t>
            </a:r>
          </a:p>
          <a:p>
            <a:r>
              <a:rPr lang="en-US" dirty="0"/>
              <a:t>  </a:t>
            </a:r>
            <a:r>
              <a:rPr lang="zh-TW" altLang="en-US" dirty="0" smtClean="0"/>
              <a:t>幫</a:t>
            </a:r>
            <a:r>
              <a:rPr lang="zh-TW" altLang="en-US" dirty="0"/>
              <a:t>助你為你自己的委身負起責任</a:t>
            </a:r>
            <a:r>
              <a:rPr lang="en-US" altLang="zh-TW" dirty="0"/>
              <a:t>,</a:t>
            </a:r>
            <a:r>
              <a:rPr lang="zh-TW" altLang="en-US" dirty="0"/>
              <a:t>使你能達到你所期待的水準</a:t>
            </a:r>
            <a:r>
              <a:rPr lang="en-US" altLang="zh-TW" dirty="0"/>
              <a:t>.</a:t>
            </a:r>
          </a:p>
          <a:p>
            <a:r>
              <a:rPr lang="en-US" altLang="zh-TW" dirty="0">
                <a:solidFill>
                  <a:srgbClr val="FF6600"/>
                </a:solidFill>
              </a:rPr>
              <a:t>◆</a:t>
            </a:r>
            <a:r>
              <a:rPr lang="en-US" dirty="0">
                <a:solidFill>
                  <a:srgbClr val="FF6600"/>
                </a:solidFill>
              </a:rPr>
              <a:t>Come to each coaching session prepared and ready to engage</a:t>
            </a:r>
          </a:p>
          <a:p>
            <a:r>
              <a:rPr lang="en-US" dirty="0"/>
              <a:t>  </a:t>
            </a:r>
            <a:r>
              <a:rPr lang="zh-TW" altLang="en-US" dirty="0" smtClean="0"/>
              <a:t>來</a:t>
            </a:r>
            <a:r>
              <a:rPr lang="zh-TW" altLang="en-US" dirty="0"/>
              <a:t>到每一次的教練指導約談時</a:t>
            </a:r>
            <a:r>
              <a:rPr lang="en-US" altLang="zh-TW" dirty="0"/>
              <a:t>,</a:t>
            </a:r>
            <a:r>
              <a:rPr lang="zh-TW" altLang="en-US" dirty="0"/>
              <a:t>預備你可以進入狀況</a:t>
            </a:r>
            <a:r>
              <a:rPr lang="en-US" altLang="zh-TW" dirty="0"/>
              <a:t>.</a:t>
            </a:r>
          </a:p>
          <a:p>
            <a:r>
              <a:rPr lang="en-US" altLang="zh-TW" dirty="0">
                <a:solidFill>
                  <a:srgbClr val="FF6600"/>
                </a:solidFill>
              </a:rPr>
              <a:t>◆</a:t>
            </a:r>
            <a:r>
              <a:rPr lang="en-US" dirty="0">
                <a:solidFill>
                  <a:srgbClr val="FF6600"/>
                </a:solidFill>
              </a:rPr>
              <a:t>Hold no preconceived ideas, personal assumptions, or </a:t>
            </a:r>
            <a:endParaRPr lang="en-US" dirty="0" smtClean="0">
              <a:solidFill>
                <a:srgbClr val="FF6600"/>
              </a:solidFill>
            </a:endParaRPr>
          </a:p>
          <a:p>
            <a:r>
              <a:rPr lang="en-US" dirty="0">
                <a:solidFill>
                  <a:srgbClr val="FF6600"/>
                </a:solidFill>
              </a:rPr>
              <a:t> </a:t>
            </a:r>
            <a:r>
              <a:rPr lang="en-US" dirty="0" smtClean="0">
                <a:solidFill>
                  <a:srgbClr val="FF6600"/>
                </a:solidFill>
              </a:rPr>
              <a:t> judgments </a:t>
            </a:r>
            <a:r>
              <a:rPr lang="en-US" dirty="0">
                <a:solidFill>
                  <a:srgbClr val="FF6600"/>
                </a:solidFill>
              </a:rPr>
              <a:t>about the client</a:t>
            </a:r>
          </a:p>
          <a:p>
            <a:r>
              <a:rPr lang="en-US" dirty="0"/>
              <a:t>  </a:t>
            </a:r>
            <a:r>
              <a:rPr lang="zh-TW" altLang="en-US" dirty="0" smtClean="0"/>
              <a:t>不</a:t>
            </a:r>
            <a:r>
              <a:rPr lang="zh-TW" altLang="en-US" dirty="0"/>
              <a:t>會對受助者有個人的偏見或是任何的論斷</a:t>
            </a:r>
            <a:r>
              <a:rPr lang="en-US" altLang="zh-TW" dirty="0"/>
              <a:t>.</a:t>
            </a:r>
          </a:p>
          <a:p>
            <a:r>
              <a:rPr lang="en-US" altLang="zh-TW" dirty="0">
                <a:solidFill>
                  <a:srgbClr val="FF6600"/>
                </a:solidFill>
              </a:rPr>
              <a:t>◆</a:t>
            </a:r>
            <a:r>
              <a:rPr lang="en-US" dirty="0">
                <a:solidFill>
                  <a:srgbClr val="FF6600"/>
                </a:solidFill>
              </a:rPr>
              <a:t>Keep in strict confidence everything that is shared in </a:t>
            </a:r>
            <a:r>
              <a:rPr lang="en-US" dirty="0" smtClean="0">
                <a:solidFill>
                  <a:srgbClr val="FF6600"/>
                </a:solidFill>
              </a:rPr>
              <a:t>the  </a:t>
            </a:r>
          </a:p>
          <a:p>
            <a:r>
              <a:rPr lang="en-US" dirty="0" smtClean="0">
                <a:solidFill>
                  <a:srgbClr val="FF6600"/>
                </a:solidFill>
              </a:rPr>
              <a:t>  coaching relationship a few </a:t>
            </a:r>
            <a:r>
              <a:rPr lang="en-US" dirty="0">
                <a:solidFill>
                  <a:srgbClr val="FF6600"/>
                </a:solidFill>
              </a:rPr>
              <a:t>key points about </a:t>
            </a:r>
            <a:r>
              <a:rPr lang="en-US" sz="2100" dirty="0">
                <a:solidFill>
                  <a:srgbClr val="FF6600"/>
                </a:solidFill>
              </a:rPr>
              <a:t>CONFIDENTIALITY</a:t>
            </a:r>
          </a:p>
          <a:p>
            <a:r>
              <a:rPr lang="en-US" dirty="0"/>
              <a:t>   </a:t>
            </a:r>
            <a:r>
              <a:rPr lang="zh-TW" altLang="en-US" dirty="0"/>
              <a:t>對你所約談的內容絕對嚴格保密</a:t>
            </a:r>
            <a:r>
              <a:rPr lang="en-US" altLang="zh-TW" dirty="0"/>
              <a:t>,</a:t>
            </a:r>
            <a:r>
              <a:rPr lang="zh-TW" altLang="en-US" dirty="0"/>
              <a:t>在教練指導的關係中有些重點</a:t>
            </a:r>
            <a:r>
              <a:rPr lang="zh-TW" altLang="en-US" dirty="0" smtClean="0"/>
              <a:t>是</a:t>
            </a:r>
            <a:endParaRPr lang="en-US" altLang="zh-TW" dirty="0" smtClean="0"/>
          </a:p>
          <a:p>
            <a:r>
              <a:rPr lang="en-US" altLang="zh-TW" dirty="0"/>
              <a:t> </a:t>
            </a:r>
            <a:r>
              <a:rPr lang="en-US" altLang="zh-TW" dirty="0" smtClean="0"/>
              <a:t>  </a:t>
            </a:r>
            <a:r>
              <a:rPr lang="zh-TW" altLang="en-US" dirty="0" smtClean="0"/>
              <a:t>需</a:t>
            </a:r>
            <a:r>
              <a:rPr lang="zh-TW" altLang="en-US" dirty="0"/>
              <a:t>保密的</a:t>
            </a:r>
            <a:r>
              <a:rPr lang="en-US" altLang="zh-TW" dirty="0"/>
              <a:t>.</a:t>
            </a:r>
          </a:p>
          <a:p>
            <a:endParaRPr lang="en-US" dirty="0"/>
          </a:p>
        </p:txBody>
      </p:sp>
    </p:spTree>
    <p:extLst>
      <p:ext uri="{BB962C8B-B14F-4D97-AF65-F5344CB8AC3E}">
        <p14:creationId xmlns:p14="http://schemas.microsoft.com/office/powerpoint/2010/main" val="30795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p:cTn id="3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8" dur="500"/>
                                        <p:tgtEl>
                                          <p:spTgt spid="3">
                                            <p:txEl>
                                              <p:pRg st="6" end="6"/>
                                            </p:txEl>
                                          </p:spTgt>
                                        </p:tgtEl>
                                      </p:cBhvr>
                                    </p:animEffect>
                                  </p:childTnLst>
                                </p:cTn>
                              </p:par>
                              <p:par>
                                <p:cTn id="39" presetID="53" presetClass="entr" presetSubtype="16"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p:cTn id="41"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3" dur="500"/>
                                        <p:tgtEl>
                                          <p:spTgt spid="3">
                                            <p:txEl>
                                              <p:pRg st="7" end="7"/>
                                            </p:txEl>
                                          </p:spTgt>
                                        </p:tgtEl>
                                      </p:cBhvr>
                                    </p:animEffect>
                                  </p:childTnLst>
                                </p:cTn>
                              </p:par>
                              <p:par>
                                <p:cTn id="44" presetID="53" presetClass="entr" presetSubtype="16" fill="hold"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 calcmode="lin" valueType="num">
                                      <p:cBhvr>
                                        <p:cTn id="46"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8" dur="500"/>
                                        <p:tgtEl>
                                          <p:spTgt spid="3">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p:cTn id="53"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4"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55" dur="500"/>
                                        <p:tgtEl>
                                          <p:spTgt spid="3">
                                            <p:txEl>
                                              <p:pRg st="9" end="9"/>
                                            </p:txEl>
                                          </p:spTgt>
                                        </p:tgtEl>
                                      </p:cBhvr>
                                    </p:animEffect>
                                  </p:childTnLst>
                                </p:cTn>
                              </p:par>
                              <p:par>
                                <p:cTn id="56" presetID="53" presetClass="entr" presetSubtype="16" fill="hold" nodeType="withEffect">
                                  <p:stCondLst>
                                    <p:cond delay="0"/>
                                  </p:stCondLst>
                                  <p:childTnLst>
                                    <p:set>
                                      <p:cBhvr>
                                        <p:cTn id="57" dur="1" fill="hold">
                                          <p:stCondLst>
                                            <p:cond delay="0"/>
                                          </p:stCondLst>
                                        </p:cTn>
                                        <p:tgtEl>
                                          <p:spTgt spid="3">
                                            <p:txEl>
                                              <p:pRg st="10" end="10"/>
                                            </p:txEl>
                                          </p:spTgt>
                                        </p:tgtEl>
                                        <p:attrNameLst>
                                          <p:attrName>style.visibility</p:attrName>
                                        </p:attrNameLst>
                                      </p:cBhvr>
                                      <p:to>
                                        <p:strVal val="visible"/>
                                      </p:to>
                                    </p:set>
                                    <p:anim calcmode="lin" valueType="num">
                                      <p:cBhvr>
                                        <p:cTn id="58"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59"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60" dur="500"/>
                                        <p:tgtEl>
                                          <p:spTgt spid="3">
                                            <p:txEl>
                                              <p:pRg st="10" end="10"/>
                                            </p:txEl>
                                          </p:spTgt>
                                        </p:tgtEl>
                                      </p:cBhvr>
                                    </p:animEffect>
                                  </p:childTnLst>
                                </p:cTn>
                              </p:par>
                              <p:par>
                                <p:cTn id="61" presetID="53" presetClass="entr" presetSubtype="16" fill="hold" nodeType="with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anim calcmode="lin" valueType="num">
                                      <p:cBhvr>
                                        <p:cTn id="63"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65" dur="500"/>
                                        <p:tgtEl>
                                          <p:spTgt spid="3">
                                            <p:txEl>
                                              <p:pRg st="11" end="11"/>
                                            </p:txEl>
                                          </p:spTgt>
                                        </p:tgtEl>
                                      </p:cBhvr>
                                    </p:animEffect>
                                  </p:childTnLst>
                                </p:cTn>
                              </p:par>
                              <p:par>
                                <p:cTn id="66" presetID="53" presetClass="entr" presetSubtype="16" fill="hold" nodeType="withEffect">
                                  <p:stCondLst>
                                    <p:cond delay="0"/>
                                  </p:stCondLst>
                                  <p:childTnLst>
                                    <p:set>
                                      <p:cBhvr>
                                        <p:cTn id="67" dur="1" fill="hold">
                                          <p:stCondLst>
                                            <p:cond delay="0"/>
                                          </p:stCondLst>
                                        </p:cTn>
                                        <p:tgtEl>
                                          <p:spTgt spid="3">
                                            <p:txEl>
                                              <p:pRg st="12" end="12"/>
                                            </p:txEl>
                                          </p:spTgt>
                                        </p:tgtEl>
                                        <p:attrNameLst>
                                          <p:attrName>style.visibility</p:attrName>
                                        </p:attrNameLst>
                                      </p:cBhvr>
                                      <p:to>
                                        <p:strVal val="visible"/>
                                      </p:to>
                                    </p:set>
                                    <p:anim calcmode="lin" valueType="num">
                                      <p:cBhvr>
                                        <p:cTn id="68"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69" dur="5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70"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t>DR. Andrew  Chen</a:t>
            </a:r>
            <a:endParaRPr lang="en-US" sz="1600" dirty="0"/>
          </a:p>
        </p:txBody>
      </p:sp>
      <p:sp>
        <p:nvSpPr>
          <p:cNvPr id="3" name="Subtitle 2"/>
          <p:cNvSpPr>
            <a:spLocks noGrp="1"/>
          </p:cNvSpPr>
          <p:nvPr>
            <p:ph type="subTitle" idx="1"/>
          </p:nvPr>
        </p:nvSpPr>
        <p:spPr>
          <a:xfrm>
            <a:off x="304800" y="1295400"/>
            <a:ext cx="8382000" cy="5410200"/>
          </a:xfrm>
        </p:spPr>
        <p:txBody>
          <a:bodyPr/>
          <a:lstStyle/>
          <a:p>
            <a:endParaRPr lang="en-US" sz="1200" dirty="0" smtClean="0"/>
          </a:p>
          <a:p>
            <a:r>
              <a:rPr lang="en-US" sz="1200" dirty="0" smtClean="0">
                <a:solidFill>
                  <a:srgbClr val="FF6600"/>
                </a:solidFill>
              </a:rPr>
              <a:t>◆</a:t>
            </a:r>
            <a:r>
              <a:rPr lang="en-US" dirty="0">
                <a:solidFill>
                  <a:srgbClr val="FF6600"/>
                </a:solidFill>
              </a:rPr>
              <a:t>What is said here stays here, except where specific </a:t>
            </a:r>
            <a:r>
              <a:rPr lang="en-US" dirty="0" smtClean="0">
                <a:solidFill>
                  <a:srgbClr val="FF6600"/>
                </a:solidFill>
              </a:rPr>
              <a:t>permission</a:t>
            </a:r>
          </a:p>
          <a:p>
            <a:r>
              <a:rPr lang="en-US" dirty="0">
                <a:solidFill>
                  <a:srgbClr val="FF6600"/>
                </a:solidFill>
              </a:rPr>
              <a:t> </a:t>
            </a:r>
            <a:r>
              <a:rPr lang="en-US" dirty="0" smtClean="0">
                <a:solidFill>
                  <a:srgbClr val="FF6600"/>
                </a:solidFill>
              </a:rPr>
              <a:t> </a:t>
            </a:r>
            <a:r>
              <a:rPr lang="en-US" dirty="0">
                <a:solidFill>
                  <a:srgbClr val="FF6600"/>
                </a:solidFill>
              </a:rPr>
              <a:t>has been granted</a:t>
            </a:r>
          </a:p>
          <a:p>
            <a:r>
              <a:rPr lang="en-US" dirty="0"/>
              <a:t>  </a:t>
            </a:r>
            <a:r>
              <a:rPr lang="zh-TW" altLang="en-US" dirty="0" smtClean="0"/>
              <a:t>不</a:t>
            </a:r>
            <a:r>
              <a:rPr lang="zh-TW" altLang="en-US" dirty="0"/>
              <a:t>可將談話內容東講西講</a:t>
            </a:r>
            <a:r>
              <a:rPr lang="en-US" altLang="zh-TW" dirty="0"/>
              <a:t>,</a:t>
            </a:r>
            <a:r>
              <a:rPr lang="zh-TW" altLang="en-US" dirty="0"/>
              <a:t>除非在一個特殊經過允許的狀況下</a:t>
            </a:r>
            <a:r>
              <a:rPr lang="en-US" altLang="zh-TW" dirty="0"/>
              <a:t>.</a:t>
            </a:r>
          </a:p>
          <a:p>
            <a:r>
              <a:rPr lang="en-US" altLang="zh-TW" dirty="0">
                <a:solidFill>
                  <a:srgbClr val="FF6600"/>
                </a:solidFill>
              </a:rPr>
              <a:t>◆</a:t>
            </a:r>
            <a:r>
              <a:rPr lang="en-US" dirty="0">
                <a:solidFill>
                  <a:srgbClr val="FF6600"/>
                </a:solidFill>
              </a:rPr>
              <a:t>Notes are kept private</a:t>
            </a:r>
          </a:p>
          <a:p>
            <a:r>
              <a:rPr lang="en-US" dirty="0"/>
              <a:t>  </a:t>
            </a:r>
            <a:r>
              <a:rPr lang="zh-TW" altLang="en-US" dirty="0" smtClean="0"/>
              <a:t>所</a:t>
            </a:r>
            <a:r>
              <a:rPr lang="zh-TW" altLang="en-US" dirty="0"/>
              <a:t>有的筆記必須有隱私權</a:t>
            </a:r>
            <a:r>
              <a:rPr lang="en-US" altLang="zh-TW" dirty="0"/>
              <a:t>.</a:t>
            </a:r>
          </a:p>
          <a:p>
            <a:r>
              <a:rPr lang="en-US" altLang="zh-TW" dirty="0">
                <a:solidFill>
                  <a:srgbClr val="FF6600"/>
                </a:solidFill>
              </a:rPr>
              <a:t>◆</a:t>
            </a:r>
            <a:r>
              <a:rPr lang="en-US" dirty="0">
                <a:solidFill>
                  <a:srgbClr val="FF6600"/>
                </a:solidFill>
              </a:rPr>
              <a:t>the fact of a coaching relationship is confidential</a:t>
            </a:r>
          </a:p>
          <a:p>
            <a:r>
              <a:rPr lang="en-US" dirty="0"/>
              <a:t>   </a:t>
            </a:r>
            <a:r>
              <a:rPr lang="zh-TW" altLang="en-US" dirty="0" smtClean="0"/>
              <a:t>所</a:t>
            </a:r>
            <a:r>
              <a:rPr lang="zh-TW" altLang="en-US" dirty="0"/>
              <a:t>有指導教練關係中的事實必須是有隱密性</a:t>
            </a:r>
            <a:r>
              <a:rPr lang="en-US" altLang="zh-TW" dirty="0"/>
              <a:t>.</a:t>
            </a:r>
          </a:p>
          <a:p>
            <a:r>
              <a:rPr lang="en-US" altLang="zh-TW" dirty="0">
                <a:solidFill>
                  <a:srgbClr val="FF6600"/>
                </a:solidFill>
              </a:rPr>
              <a:t>◆</a:t>
            </a:r>
            <a:r>
              <a:rPr lang="en-US" dirty="0">
                <a:solidFill>
                  <a:srgbClr val="FF6600"/>
                </a:solidFill>
              </a:rPr>
              <a:t>Coaching confidentiality is limited to terms of law</a:t>
            </a:r>
          </a:p>
          <a:p>
            <a:r>
              <a:rPr lang="en-US" dirty="0"/>
              <a:t>   </a:t>
            </a:r>
            <a:r>
              <a:rPr lang="zh-TW" altLang="en-US" dirty="0" smtClean="0"/>
              <a:t>指</a:t>
            </a:r>
            <a:r>
              <a:rPr lang="zh-TW" altLang="en-US" dirty="0"/>
              <a:t>導教練中的隱私是受到法律的約束的</a:t>
            </a:r>
            <a:r>
              <a:rPr lang="en-US" altLang="zh-TW" dirty="0"/>
              <a:t>.</a:t>
            </a:r>
          </a:p>
          <a:p>
            <a:endParaRPr lang="en-US" dirty="0"/>
          </a:p>
        </p:txBody>
      </p:sp>
    </p:spTree>
    <p:extLst>
      <p:ext uri="{BB962C8B-B14F-4D97-AF65-F5344CB8AC3E}">
        <p14:creationId xmlns:p14="http://schemas.microsoft.com/office/powerpoint/2010/main" val="30795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anim calcmode="lin" valueType="num">
                                      <p:cBhvr>
                                        <p:cTn id="3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barn(inVertical)">
                                      <p:cBhvr>
                                        <p:cTn id="44" dur="500"/>
                                        <p:tgtEl>
                                          <p:spTgt spid="3">
                                            <p:txEl>
                                              <p:pRg st="8" end="8"/>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arn(inVertical)">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295400"/>
            <a:ext cx="8382000" cy="5410200"/>
          </a:xfrm>
        </p:spPr>
        <p:txBody>
          <a:bodyPr/>
          <a:lstStyle/>
          <a:p>
            <a:r>
              <a:rPr lang="en-US" dirty="0">
                <a:solidFill>
                  <a:srgbClr val="FF6600"/>
                </a:solidFill>
              </a:rPr>
              <a:t>So What Is A “Life Coach”?</a:t>
            </a:r>
          </a:p>
          <a:p>
            <a:r>
              <a:rPr lang="zh-TW" altLang="en-US" dirty="0" smtClean="0"/>
              <a:t>什麼是一位</a:t>
            </a:r>
            <a:r>
              <a:rPr lang="en-US" altLang="zh-TW" dirty="0" smtClean="0"/>
              <a:t>”</a:t>
            </a:r>
            <a:r>
              <a:rPr lang="zh-TW" altLang="en-US" dirty="0" smtClean="0"/>
              <a:t>生命教練</a:t>
            </a:r>
            <a:r>
              <a:rPr lang="en-US" altLang="zh-TW" dirty="0" smtClean="0"/>
              <a:t>”?</a:t>
            </a:r>
            <a:endParaRPr lang="en-US" dirty="0"/>
          </a:p>
          <a:p>
            <a:r>
              <a:rPr lang="en-US" dirty="0">
                <a:solidFill>
                  <a:srgbClr val="FF6600"/>
                </a:solidFill>
              </a:rPr>
              <a:t>First, let </a:t>
            </a:r>
            <a:r>
              <a:rPr lang="en-US" dirty="0" smtClean="0">
                <a:solidFill>
                  <a:srgbClr val="FF6600"/>
                </a:solidFill>
              </a:rPr>
              <a:t>me </a:t>
            </a:r>
            <a:r>
              <a:rPr lang="en-US" dirty="0">
                <a:solidFill>
                  <a:srgbClr val="FF6600"/>
                </a:solidFill>
              </a:rPr>
              <a:t>tell you what coaching IS NOT: </a:t>
            </a:r>
          </a:p>
          <a:p>
            <a:r>
              <a:rPr lang="zh-TW" altLang="en-US" dirty="0" smtClean="0"/>
              <a:t>首先</a:t>
            </a:r>
            <a:r>
              <a:rPr lang="en-US" altLang="zh-TW" dirty="0" smtClean="0"/>
              <a:t>,</a:t>
            </a:r>
            <a:r>
              <a:rPr lang="zh-TW" altLang="en-US" dirty="0" smtClean="0"/>
              <a:t>讓我告訴你教練不是什麼</a:t>
            </a:r>
            <a:r>
              <a:rPr lang="en-US" altLang="zh-TW" dirty="0" smtClean="0"/>
              <a:t>?</a:t>
            </a:r>
            <a:endParaRPr lang="en-US" dirty="0"/>
          </a:p>
          <a:p>
            <a:r>
              <a:rPr lang="en-US" dirty="0">
                <a:solidFill>
                  <a:srgbClr val="FF6600"/>
                </a:solidFill>
              </a:rPr>
              <a:t>Coaching is not counseling.</a:t>
            </a:r>
            <a:r>
              <a:rPr lang="en-US" dirty="0">
                <a:solidFill>
                  <a:srgbClr val="FF0000"/>
                </a:solidFill>
              </a:rPr>
              <a:t> </a:t>
            </a:r>
          </a:p>
          <a:p>
            <a:r>
              <a:rPr lang="zh-TW" altLang="en-US" dirty="0" smtClean="0"/>
              <a:t>教練不是輔導協談</a:t>
            </a:r>
            <a:r>
              <a:rPr lang="en-US" altLang="zh-TW" dirty="0" smtClean="0"/>
              <a:t>.</a:t>
            </a:r>
            <a:endParaRPr lang="en-US" dirty="0"/>
          </a:p>
          <a:p>
            <a:r>
              <a:rPr lang="en-US" dirty="0">
                <a:solidFill>
                  <a:srgbClr val="FF6600"/>
                </a:solidFill>
              </a:rPr>
              <a:t>Counselors focus on the past – helping you discover the cause of your problems and pain </a:t>
            </a:r>
            <a:r>
              <a:rPr lang="en-US" dirty="0" smtClean="0">
                <a:solidFill>
                  <a:srgbClr val="FF6600"/>
                </a:solidFill>
              </a:rPr>
              <a:t>and </a:t>
            </a:r>
            <a:r>
              <a:rPr lang="en-US" dirty="0">
                <a:solidFill>
                  <a:srgbClr val="FF6600"/>
                </a:solidFill>
              </a:rPr>
              <a:t>then helping you process, resolve and heal</a:t>
            </a:r>
            <a:r>
              <a:rPr lang="en-US" dirty="0" smtClean="0">
                <a:solidFill>
                  <a:srgbClr val="FF6600"/>
                </a:solidFill>
              </a:rPr>
              <a:t>.</a:t>
            </a:r>
          </a:p>
          <a:p>
            <a:r>
              <a:rPr lang="zh-TW" altLang="en-US" dirty="0" smtClean="0"/>
              <a:t>協談主要的目的是專注在受助者的過去</a:t>
            </a:r>
            <a:r>
              <a:rPr lang="en-US" altLang="zh-TW" dirty="0" smtClean="0"/>
              <a:t>,</a:t>
            </a:r>
            <a:r>
              <a:rPr lang="zh-TW" altLang="en-US" dirty="0" smtClean="0"/>
              <a:t>幫助他發現造成他現在痛苦</a:t>
            </a:r>
            <a:r>
              <a:rPr lang="en-US" altLang="zh-TW" dirty="0" smtClean="0"/>
              <a:t>,</a:t>
            </a:r>
            <a:r>
              <a:rPr lang="zh-TW" altLang="en-US" dirty="0" smtClean="0"/>
              <a:t>掙扎及各樣問題的主要原因</a:t>
            </a:r>
            <a:r>
              <a:rPr lang="en-US" altLang="zh-TW" dirty="0" smtClean="0"/>
              <a:t>,</a:t>
            </a:r>
            <a:r>
              <a:rPr lang="zh-TW" altLang="en-US" dirty="0" smtClean="0"/>
              <a:t>然後幫助他經過一個過程來解決並醫治他的過去</a:t>
            </a:r>
            <a:r>
              <a:rPr lang="en-US" altLang="zh-TW" dirty="0" smtClean="0"/>
              <a:t>. </a:t>
            </a:r>
            <a:endParaRPr lang="en-US" dirty="0"/>
          </a:p>
          <a:p>
            <a:endParaRPr lang="en-US" dirty="0"/>
          </a:p>
          <a:p>
            <a:endParaRPr lang="en-US" dirty="0"/>
          </a:p>
        </p:txBody>
      </p:sp>
      <p:sp>
        <p:nvSpPr>
          <p:cNvPr id="5" name="Title 1"/>
          <p:cNvSpPr txBox="1">
            <a:spLocks/>
          </p:cNvSpPr>
          <p:nvPr/>
        </p:nvSpPr>
        <p:spPr>
          <a:xfrm>
            <a:off x="1066800" y="609600"/>
            <a:ext cx="7315200" cy="607576"/>
          </a:xfrm>
          <a:prstGeom prst="rect">
            <a:avLst/>
          </a:prstGeom>
        </p:spPr>
        <p:txBody>
          <a:bodyPr vert="horz" lIns="91440" tIns="45720" rIns="91440" bIns="45720" rtlCol="0" anchor="b">
            <a:normAutofit fontScale="90000" lnSpcReduction="10000"/>
          </a:bodyPr>
          <a:lstStyle>
            <a:lvl1pPr algn="l" defTabSz="914400" rtl="0" eaLnBrk="1" latinLnBrk="0" hangingPunct="1">
              <a:spcBef>
                <a:spcPct val="0"/>
              </a:spcBef>
              <a:buNone/>
              <a:defRPr sz="48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t>DR. Andrew  Chen</a:t>
            </a:r>
            <a:endParaRPr lang="en-US" sz="1600" dirty="0"/>
          </a:p>
        </p:txBody>
      </p:sp>
    </p:spTree>
    <p:extLst>
      <p:ext uri="{BB962C8B-B14F-4D97-AF65-F5344CB8AC3E}">
        <p14:creationId xmlns:p14="http://schemas.microsoft.com/office/powerpoint/2010/main" val="225737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t>DR. Andrew  Chen</a:t>
            </a:r>
            <a:endParaRPr lang="en-US" sz="1600" dirty="0"/>
          </a:p>
        </p:txBody>
      </p:sp>
      <p:sp>
        <p:nvSpPr>
          <p:cNvPr id="3" name="Subtitle 2"/>
          <p:cNvSpPr>
            <a:spLocks noGrp="1"/>
          </p:cNvSpPr>
          <p:nvPr>
            <p:ph type="subTitle" idx="1"/>
          </p:nvPr>
        </p:nvSpPr>
        <p:spPr>
          <a:xfrm>
            <a:off x="304800" y="1295400"/>
            <a:ext cx="8382000" cy="5410200"/>
          </a:xfrm>
        </p:spPr>
        <p:txBody>
          <a:bodyPr/>
          <a:lstStyle/>
          <a:p>
            <a:endParaRPr lang="en-US" sz="1400" dirty="0" smtClean="0">
              <a:solidFill>
                <a:srgbClr val="FF6600"/>
              </a:solidFill>
            </a:endParaRPr>
          </a:p>
          <a:p>
            <a:r>
              <a:rPr lang="en-US" sz="2400" dirty="0" smtClean="0">
                <a:solidFill>
                  <a:srgbClr val="FF6600"/>
                </a:solidFill>
              </a:rPr>
              <a:t>As </a:t>
            </a:r>
            <a:r>
              <a:rPr lang="en-US" sz="2400" dirty="0">
                <a:solidFill>
                  <a:srgbClr val="FF6600"/>
                </a:solidFill>
              </a:rPr>
              <a:t>a person striving to be your best you are expected to:</a:t>
            </a:r>
          </a:p>
          <a:p>
            <a:r>
              <a:rPr lang="zh-TW" altLang="en-US" sz="2400" dirty="0"/>
              <a:t>對於受助者為了使你可以達到最佳的結果</a:t>
            </a:r>
            <a:r>
              <a:rPr lang="en-US" altLang="zh-TW" sz="2400" dirty="0"/>
              <a:t>,</a:t>
            </a:r>
            <a:r>
              <a:rPr lang="zh-TW" altLang="en-US" sz="2400" dirty="0"/>
              <a:t>你被期待</a:t>
            </a:r>
            <a:r>
              <a:rPr lang="en-US" altLang="zh-TW" sz="2400" dirty="0" smtClean="0"/>
              <a:t>:</a:t>
            </a:r>
          </a:p>
          <a:p>
            <a:endParaRPr lang="en-US" altLang="zh-TW" sz="2400" dirty="0"/>
          </a:p>
          <a:p>
            <a:r>
              <a:rPr lang="en-US" altLang="zh-TW" dirty="0">
                <a:solidFill>
                  <a:srgbClr val="FF6600"/>
                </a:solidFill>
              </a:rPr>
              <a:t>◆</a:t>
            </a:r>
            <a:r>
              <a:rPr lang="en-US" dirty="0">
                <a:solidFill>
                  <a:srgbClr val="FF6600"/>
                </a:solidFill>
              </a:rPr>
              <a:t>Come to each session ready to focus and move forward</a:t>
            </a:r>
          </a:p>
          <a:p>
            <a:r>
              <a:rPr lang="en-US" dirty="0"/>
              <a:t>    </a:t>
            </a:r>
            <a:r>
              <a:rPr lang="zh-TW" altLang="en-US" dirty="0"/>
              <a:t>每一次來到教練指導約談</a:t>
            </a:r>
            <a:r>
              <a:rPr lang="en-US" altLang="zh-TW" dirty="0"/>
              <a:t>,</a:t>
            </a:r>
            <a:r>
              <a:rPr lang="zh-TW" altLang="en-US" dirty="0"/>
              <a:t>你已經準被好專注在往前</a:t>
            </a:r>
            <a:r>
              <a:rPr lang="en-US" altLang="zh-TW" dirty="0"/>
              <a:t>.</a:t>
            </a:r>
          </a:p>
          <a:p>
            <a:r>
              <a:rPr lang="en-US" altLang="zh-TW" dirty="0">
                <a:solidFill>
                  <a:srgbClr val="FF6600"/>
                </a:solidFill>
              </a:rPr>
              <a:t>◆</a:t>
            </a:r>
            <a:r>
              <a:rPr lang="en-US" dirty="0">
                <a:solidFill>
                  <a:srgbClr val="FF6600"/>
                </a:solidFill>
              </a:rPr>
              <a:t>Follow through and complete actions that you set for yourself </a:t>
            </a:r>
          </a:p>
          <a:p>
            <a:r>
              <a:rPr lang="en-US" dirty="0"/>
              <a:t>   </a:t>
            </a:r>
            <a:r>
              <a:rPr lang="zh-TW" altLang="en-US" dirty="0"/>
              <a:t>你必須完成你自己原本已經設定好的行動</a:t>
            </a:r>
            <a:r>
              <a:rPr lang="en-US" altLang="zh-TW" dirty="0"/>
              <a:t>.</a:t>
            </a:r>
          </a:p>
          <a:p>
            <a:r>
              <a:rPr lang="en-US" altLang="zh-TW" dirty="0">
                <a:solidFill>
                  <a:srgbClr val="FF6600"/>
                </a:solidFill>
              </a:rPr>
              <a:t>◆</a:t>
            </a:r>
            <a:r>
              <a:rPr lang="en-US" dirty="0">
                <a:solidFill>
                  <a:srgbClr val="FF6600"/>
                </a:solidFill>
              </a:rPr>
              <a:t>Honor time commitments (keep session appointments, call on time, and end calls on time)</a:t>
            </a:r>
          </a:p>
          <a:p>
            <a:r>
              <a:rPr lang="en-US" dirty="0"/>
              <a:t>   </a:t>
            </a:r>
            <a:r>
              <a:rPr lang="zh-TW" altLang="en-US" dirty="0" smtClean="0"/>
              <a:t>你</a:t>
            </a:r>
            <a:r>
              <a:rPr lang="zh-TW" altLang="en-US" dirty="0"/>
              <a:t>必須遵守時間</a:t>
            </a:r>
            <a:r>
              <a:rPr lang="en-US" altLang="zh-TW" dirty="0"/>
              <a:t>.(</a:t>
            </a:r>
            <a:r>
              <a:rPr lang="zh-TW" altLang="en-US" dirty="0"/>
              <a:t>每次的約談準時參加</a:t>
            </a:r>
            <a:r>
              <a:rPr lang="en-US" altLang="zh-TW" dirty="0"/>
              <a:t>,</a:t>
            </a:r>
            <a:r>
              <a:rPr lang="zh-TW" altLang="en-US" dirty="0"/>
              <a:t>準時打電話</a:t>
            </a:r>
            <a:r>
              <a:rPr lang="en-US" altLang="zh-TW" dirty="0"/>
              <a:t>,</a:t>
            </a:r>
            <a:r>
              <a:rPr lang="zh-TW" altLang="en-US" dirty="0"/>
              <a:t>也準時結束</a:t>
            </a:r>
            <a:r>
              <a:rPr lang="zh-TW" altLang="en-US" dirty="0" smtClean="0"/>
              <a:t>約</a:t>
            </a:r>
            <a:endParaRPr lang="en-US" altLang="zh-TW" dirty="0" smtClean="0"/>
          </a:p>
          <a:p>
            <a:r>
              <a:rPr lang="en-US" altLang="zh-TW" dirty="0"/>
              <a:t> </a:t>
            </a:r>
            <a:r>
              <a:rPr lang="en-US" altLang="zh-TW" dirty="0" smtClean="0"/>
              <a:t>  </a:t>
            </a:r>
            <a:r>
              <a:rPr lang="zh-TW" altLang="en-US" dirty="0" smtClean="0"/>
              <a:t>談</a:t>
            </a:r>
            <a:r>
              <a:rPr lang="en-US" altLang="zh-TW" dirty="0" smtClean="0"/>
              <a:t>.)</a:t>
            </a:r>
            <a:endParaRPr lang="en-US" altLang="zh-TW" dirty="0"/>
          </a:p>
          <a:p>
            <a:endParaRPr lang="en-US" dirty="0"/>
          </a:p>
        </p:txBody>
      </p:sp>
    </p:spTree>
    <p:extLst>
      <p:ext uri="{BB962C8B-B14F-4D97-AF65-F5344CB8AC3E}">
        <p14:creationId xmlns:p14="http://schemas.microsoft.com/office/powerpoint/2010/main" val="30795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heel(1)">
                                      <p:cBhvr>
                                        <p:cTn id="19" dur="2000"/>
                                        <p:tgtEl>
                                          <p:spTgt spid="3">
                                            <p:txEl>
                                              <p:pRg st="4" end="4"/>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heel(1)">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1000"/>
                                        <p:tgtEl>
                                          <p:spTgt spid="3">
                                            <p:txEl>
                                              <p:pRg st="8" end="8"/>
                                            </p:txEl>
                                          </p:spTgt>
                                        </p:tgtEl>
                                      </p:cBhvr>
                                    </p:animEffect>
                                    <p:anim calcmode="lin" valueType="num">
                                      <p:cBhvr>
                                        <p:cTn id="3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1000"/>
                                        <p:tgtEl>
                                          <p:spTgt spid="3">
                                            <p:txEl>
                                              <p:pRg st="10" end="10"/>
                                            </p:txEl>
                                          </p:spTgt>
                                        </p:tgtEl>
                                      </p:cBhvr>
                                    </p:animEffect>
                                    <p:anim calcmode="lin" valueType="num">
                                      <p:cBhvr>
                                        <p:cTn id="4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t>DR. Andrew  Chen</a:t>
            </a:r>
            <a:endParaRPr lang="en-US" sz="1600" dirty="0"/>
          </a:p>
        </p:txBody>
      </p:sp>
      <p:sp>
        <p:nvSpPr>
          <p:cNvPr id="3" name="Subtitle 2"/>
          <p:cNvSpPr>
            <a:spLocks noGrp="1"/>
          </p:cNvSpPr>
          <p:nvPr>
            <p:ph type="subTitle" idx="1"/>
          </p:nvPr>
        </p:nvSpPr>
        <p:spPr>
          <a:xfrm>
            <a:off x="304800" y="1295400"/>
            <a:ext cx="8382000" cy="5410200"/>
          </a:xfrm>
        </p:spPr>
        <p:txBody>
          <a:bodyPr/>
          <a:lstStyle/>
          <a:p>
            <a:r>
              <a:rPr lang="zh-TW" altLang="en-US" dirty="0">
                <a:solidFill>
                  <a:srgbClr val="FF6600"/>
                </a:solidFill>
              </a:rPr>
              <a:t>◆</a:t>
            </a:r>
            <a:r>
              <a:rPr lang="en-US" dirty="0">
                <a:solidFill>
                  <a:srgbClr val="FF6600"/>
                </a:solidFill>
              </a:rPr>
              <a:t>Bring a 100% commitment to the coaching relationship </a:t>
            </a:r>
            <a:r>
              <a:rPr lang="en-US" dirty="0" smtClean="0">
                <a:solidFill>
                  <a:srgbClr val="FF6600"/>
                </a:solidFill>
              </a:rPr>
              <a:t>and</a:t>
            </a:r>
          </a:p>
          <a:p>
            <a:r>
              <a:rPr lang="en-US" dirty="0">
                <a:solidFill>
                  <a:srgbClr val="FF6600"/>
                </a:solidFill>
              </a:rPr>
              <a:t> </a:t>
            </a:r>
            <a:r>
              <a:rPr lang="en-US" dirty="0" smtClean="0">
                <a:solidFill>
                  <a:srgbClr val="FF6600"/>
                </a:solidFill>
              </a:rPr>
              <a:t>  </a:t>
            </a:r>
            <a:r>
              <a:rPr lang="en-US" dirty="0">
                <a:solidFill>
                  <a:srgbClr val="FF6600"/>
                </a:solidFill>
              </a:rPr>
              <a:t>process</a:t>
            </a:r>
          </a:p>
          <a:p>
            <a:r>
              <a:rPr lang="en-US" dirty="0"/>
              <a:t>   </a:t>
            </a:r>
            <a:r>
              <a:rPr lang="zh-TW" altLang="en-US" dirty="0" smtClean="0"/>
              <a:t>百</a:t>
            </a:r>
            <a:r>
              <a:rPr lang="zh-TW" altLang="en-US" dirty="0"/>
              <a:t>分之一百的委身於教練指導的關係與過程</a:t>
            </a:r>
            <a:r>
              <a:rPr lang="en-US" dirty="0"/>
              <a:t>.</a:t>
            </a:r>
          </a:p>
          <a:p>
            <a:r>
              <a:rPr lang="zh-TW" altLang="en-US" dirty="0">
                <a:solidFill>
                  <a:srgbClr val="FF6600"/>
                </a:solidFill>
              </a:rPr>
              <a:t>◆</a:t>
            </a:r>
            <a:r>
              <a:rPr lang="en-US" dirty="0">
                <a:solidFill>
                  <a:srgbClr val="FF6600"/>
                </a:solidFill>
              </a:rPr>
              <a:t>Be honest, authentic, and open</a:t>
            </a:r>
          </a:p>
          <a:p>
            <a:r>
              <a:rPr lang="en-US" dirty="0"/>
              <a:t>  </a:t>
            </a:r>
            <a:r>
              <a:rPr lang="zh-TW" altLang="en-US" dirty="0" smtClean="0"/>
              <a:t>誠</a:t>
            </a:r>
            <a:r>
              <a:rPr lang="zh-TW" altLang="en-US" dirty="0"/>
              <a:t>實</a:t>
            </a:r>
            <a:r>
              <a:rPr lang="en-US" dirty="0"/>
              <a:t>,</a:t>
            </a:r>
            <a:r>
              <a:rPr lang="zh-TW" altLang="en-US" dirty="0"/>
              <a:t>真實</a:t>
            </a:r>
            <a:r>
              <a:rPr lang="en-US" dirty="0"/>
              <a:t>,</a:t>
            </a:r>
            <a:r>
              <a:rPr lang="zh-TW" altLang="en-US" dirty="0"/>
              <a:t>樂觀</a:t>
            </a:r>
            <a:r>
              <a:rPr lang="en-US" dirty="0"/>
              <a:t>,</a:t>
            </a:r>
            <a:r>
              <a:rPr lang="zh-TW" altLang="en-US" dirty="0"/>
              <a:t>敞開</a:t>
            </a:r>
            <a:r>
              <a:rPr lang="en-US" dirty="0"/>
              <a:t>.</a:t>
            </a:r>
          </a:p>
          <a:p>
            <a:r>
              <a:rPr lang="zh-TW" altLang="en-US" dirty="0">
                <a:solidFill>
                  <a:srgbClr val="FF6600"/>
                </a:solidFill>
              </a:rPr>
              <a:t>◆</a:t>
            </a:r>
            <a:r>
              <a:rPr lang="en-US" dirty="0">
                <a:solidFill>
                  <a:srgbClr val="FF6600"/>
                </a:solidFill>
              </a:rPr>
              <a:t>Be coachable in that you are willing to take action and </a:t>
            </a:r>
            <a:endParaRPr lang="en-US" dirty="0" smtClean="0">
              <a:solidFill>
                <a:srgbClr val="FF6600"/>
              </a:solidFill>
            </a:endParaRPr>
          </a:p>
          <a:p>
            <a:r>
              <a:rPr lang="en-US" dirty="0">
                <a:solidFill>
                  <a:srgbClr val="FF6600"/>
                </a:solidFill>
              </a:rPr>
              <a:t> </a:t>
            </a:r>
            <a:r>
              <a:rPr lang="en-US" dirty="0" smtClean="0">
                <a:solidFill>
                  <a:srgbClr val="FF6600"/>
                </a:solidFill>
              </a:rPr>
              <a:t>  experience </a:t>
            </a:r>
            <a:r>
              <a:rPr lang="en-US" dirty="0">
                <a:solidFill>
                  <a:srgbClr val="FF6600"/>
                </a:solidFill>
              </a:rPr>
              <a:t>transition</a:t>
            </a:r>
          </a:p>
          <a:p>
            <a:r>
              <a:rPr lang="en-US" dirty="0"/>
              <a:t>  </a:t>
            </a:r>
            <a:r>
              <a:rPr lang="en-US" dirty="0" smtClean="0"/>
              <a:t> </a:t>
            </a:r>
            <a:r>
              <a:rPr lang="zh-TW" altLang="en-US" dirty="0" smtClean="0"/>
              <a:t>樂</a:t>
            </a:r>
            <a:r>
              <a:rPr lang="zh-TW" altLang="en-US" dirty="0"/>
              <a:t>意被指導而且你也樂意採取行動</a:t>
            </a:r>
            <a:r>
              <a:rPr lang="en-US" dirty="0"/>
              <a:t>,</a:t>
            </a:r>
            <a:r>
              <a:rPr lang="zh-TW" altLang="en-US" dirty="0"/>
              <a:t>並且經歷所帶來的轉變</a:t>
            </a:r>
            <a:r>
              <a:rPr lang="en-US" dirty="0"/>
              <a:t>.</a:t>
            </a:r>
          </a:p>
          <a:p>
            <a:r>
              <a:rPr lang="zh-TW" altLang="en-US" dirty="0">
                <a:solidFill>
                  <a:srgbClr val="FF6600"/>
                </a:solidFill>
              </a:rPr>
              <a:t>◆</a:t>
            </a:r>
            <a:r>
              <a:rPr lang="en-US" dirty="0">
                <a:solidFill>
                  <a:srgbClr val="FF6600"/>
                </a:solidFill>
              </a:rPr>
              <a:t>Give feedback on the coaching process</a:t>
            </a:r>
          </a:p>
          <a:p>
            <a:r>
              <a:rPr lang="en-US" dirty="0"/>
              <a:t>  </a:t>
            </a:r>
            <a:r>
              <a:rPr lang="zh-TW" altLang="en-US" dirty="0" smtClean="0"/>
              <a:t>對</a:t>
            </a:r>
            <a:r>
              <a:rPr lang="zh-TW" altLang="en-US" dirty="0"/>
              <a:t>教練指導的過成給予回應</a:t>
            </a:r>
            <a:r>
              <a:rPr lang="en-US" dirty="0"/>
              <a:t>.</a:t>
            </a:r>
          </a:p>
          <a:p>
            <a:r>
              <a:rPr lang="zh-TW" altLang="en-US" dirty="0">
                <a:solidFill>
                  <a:srgbClr val="FF6600"/>
                </a:solidFill>
              </a:rPr>
              <a:t>◆</a:t>
            </a:r>
            <a:r>
              <a:rPr lang="en-US" dirty="0">
                <a:solidFill>
                  <a:srgbClr val="FF6600"/>
                </a:solidFill>
              </a:rPr>
              <a:t>Honor the coaching relationship, the coach, and yourself </a:t>
            </a:r>
          </a:p>
          <a:p>
            <a:r>
              <a:rPr lang="en-US" dirty="0"/>
              <a:t>  </a:t>
            </a:r>
            <a:r>
              <a:rPr lang="zh-TW" altLang="en-US" dirty="0" smtClean="0"/>
              <a:t>尊</a:t>
            </a:r>
            <a:r>
              <a:rPr lang="zh-TW" altLang="en-US" dirty="0"/>
              <a:t>榮教練指導的關係</a:t>
            </a:r>
            <a:r>
              <a:rPr lang="en-US" dirty="0"/>
              <a:t>,</a:t>
            </a:r>
            <a:r>
              <a:rPr lang="zh-TW" altLang="en-US" dirty="0"/>
              <a:t>教練本身</a:t>
            </a:r>
            <a:r>
              <a:rPr lang="en-US" dirty="0"/>
              <a:t>,</a:t>
            </a:r>
            <a:r>
              <a:rPr lang="zh-TW" altLang="en-US" dirty="0"/>
              <a:t>還有你自己</a:t>
            </a:r>
            <a:r>
              <a:rPr lang="en-US" dirty="0"/>
              <a:t>.</a:t>
            </a:r>
          </a:p>
          <a:p>
            <a:endParaRPr lang="en-US" dirty="0"/>
          </a:p>
        </p:txBody>
      </p:sp>
    </p:spTree>
    <p:extLst>
      <p:ext uri="{BB962C8B-B14F-4D97-AF65-F5344CB8AC3E}">
        <p14:creationId xmlns:p14="http://schemas.microsoft.com/office/powerpoint/2010/main" val="63292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p:cTn id="3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3">
                                            <p:txEl>
                                              <p:pRg st="5" end="5"/>
                                            </p:txEl>
                                          </p:spTgt>
                                        </p:tgtEl>
                                      </p:cBhvr>
                                    </p:animEffect>
                                  </p:childTnLst>
                                </p:cTn>
                              </p:par>
                              <p:par>
                                <p:cTn id="39" presetID="53" presetClass="entr" presetSubtype="16"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p:cTn id="4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3" dur="500"/>
                                        <p:tgtEl>
                                          <p:spTgt spid="3">
                                            <p:txEl>
                                              <p:pRg st="6" end="6"/>
                                            </p:txEl>
                                          </p:spTgt>
                                        </p:tgtEl>
                                      </p:cBhvr>
                                    </p:animEffect>
                                  </p:childTnLst>
                                </p:cTn>
                              </p:par>
                              <p:par>
                                <p:cTn id="44" presetID="53" presetClass="entr" presetSubtype="16"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 calcmode="lin" valueType="num">
                                      <p:cBhvr>
                                        <p:cTn id="4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8" dur="500"/>
                                        <p:tgtEl>
                                          <p:spTgt spid="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p:cTn id="5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4"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5" dur="500"/>
                                        <p:tgtEl>
                                          <p:spTgt spid="3">
                                            <p:txEl>
                                              <p:pRg st="8" end="8"/>
                                            </p:txEl>
                                          </p:spTgt>
                                        </p:tgtEl>
                                      </p:cBhvr>
                                    </p:animEffect>
                                  </p:childTnLst>
                                </p:cTn>
                              </p:par>
                              <p:par>
                                <p:cTn id="56" presetID="53" presetClass="entr" presetSubtype="16" fill="hold" nodeType="with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 calcmode="lin" valueType="num">
                                      <p:cBhvr>
                                        <p:cTn id="58"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9"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60" dur="500"/>
                                        <p:tgtEl>
                                          <p:spTgt spid="3">
                                            <p:txEl>
                                              <p:pRg st="9" end="9"/>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Effect transition="in" filter="fade">
                                      <p:cBhvr>
                                        <p:cTn id="65" dur="1000"/>
                                        <p:tgtEl>
                                          <p:spTgt spid="3">
                                            <p:txEl>
                                              <p:pRg st="10" end="10"/>
                                            </p:txEl>
                                          </p:spTgt>
                                        </p:tgtEl>
                                      </p:cBhvr>
                                    </p:animEffect>
                                    <p:anim calcmode="lin" valueType="num">
                                      <p:cBhvr>
                                        <p:cTn id="6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3">
                                            <p:txEl>
                                              <p:pRg st="11" end="11"/>
                                            </p:txEl>
                                          </p:spTgt>
                                        </p:tgtEl>
                                        <p:attrNameLst>
                                          <p:attrName>style.visibility</p:attrName>
                                        </p:attrNameLst>
                                      </p:cBhvr>
                                      <p:to>
                                        <p:strVal val="visible"/>
                                      </p:to>
                                    </p:set>
                                    <p:animEffect transition="in" filter="fade">
                                      <p:cBhvr>
                                        <p:cTn id="70" dur="1000"/>
                                        <p:tgtEl>
                                          <p:spTgt spid="3">
                                            <p:txEl>
                                              <p:pRg st="11" end="11"/>
                                            </p:txEl>
                                          </p:spTgt>
                                        </p:tgtEl>
                                      </p:cBhvr>
                                    </p:animEffect>
                                    <p:anim calcmode="lin" valueType="num">
                                      <p:cBhvr>
                                        <p:cTn id="7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t>DR. Andrew  Chen</a:t>
            </a:r>
            <a:endParaRPr lang="en-US" sz="1600" dirty="0"/>
          </a:p>
        </p:txBody>
      </p:sp>
      <p:sp>
        <p:nvSpPr>
          <p:cNvPr id="3" name="Subtitle 2"/>
          <p:cNvSpPr>
            <a:spLocks noGrp="1"/>
          </p:cNvSpPr>
          <p:nvPr>
            <p:ph type="subTitle" idx="1"/>
          </p:nvPr>
        </p:nvSpPr>
        <p:spPr>
          <a:xfrm>
            <a:off x="228600" y="1219200"/>
            <a:ext cx="8382000" cy="5410200"/>
          </a:xfrm>
        </p:spPr>
        <p:txBody>
          <a:bodyPr>
            <a:normAutofit/>
          </a:bodyPr>
          <a:lstStyle/>
          <a:p>
            <a:r>
              <a:rPr lang="en-US" dirty="0">
                <a:solidFill>
                  <a:srgbClr val="FF6600"/>
                </a:solidFill>
              </a:rPr>
              <a:t>THE </a:t>
            </a:r>
            <a:r>
              <a:rPr lang="en-US" dirty="0"/>
              <a:t>BOSS</a:t>
            </a:r>
            <a:r>
              <a:rPr lang="en-US" dirty="0">
                <a:solidFill>
                  <a:srgbClr val="FF6600"/>
                </a:solidFill>
              </a:rPr>
              <a:t> pushes people for </a:t>
            </a:r>
            <a:r>
              <a:rPr lang="en-US" dirty="0" smtClean="0">
                <a:solidFill>
                  <a:srgbClr val="FF6600"/>
                </a:solidFill>
              </a:rPr>
              <a:t>results.</a:t>
            </a:r>
          </a:p>
          <a:p>
            <a:r>
              <a:rPr lang="zh-TW" altLang="en-US" dirty="0" smtClean="0"/>
              <a:t>老闆看重的是人的結果</a:t>
            </a:r>
            <a:r>
              <a:rPr lang="en-US" altLang="zh-TW" dirty="0" smtClean="0"/>
              <a:t>.</a:t>
            </a:r>
            <a:endParaRPr lang="en-US" dirty="0"/>
          </a:p>
          <a:p>
            <a:r>
              <a:rPr lang="en-US" dirty="0" smtClean="0">
                <a:solidFill>
                  <a:srgbClr val="FF6600"/>
                </a:solidFill>
              </a:rPr>
              <a:t>THE</a:t>
            </a:r>
            <a:r>
              <a:rPr lang="en-US" dirty="0" smtClean="0"/>
              <a:t> </a:t>
            </a:r>
            <a:r>
              <a:rPr lang="en-US" dirty="0"/>
              <a:t>COACH </a:t>
            </a:r>
            <a:r>
              <a:rPr lang="en-US" dirty="0">
                <a:solidFill>
                  <a:srgbClr val="FF6600"/>
                </a:solidFill>
              </a:rPr>
              <a:t>lifts people to higher level of </a:t>
            </a:r>
            <a:r>
              <a:rPr lang="en-US" dirty="0" smtClean="0">
                <a:solidFill>
                  <a:srgbClr val="FF6600"/>
                </a:solidFill>
              </a:rPr>
              <a:t>performance.</a:t>
            </a:r>
          </a:p>
          <a:p>
            <a:r>
              <a:rPr lang="zh-TW" altLang="en-US" dirty="0" smtClean="0"/>
              <a:t>教練是提升一個人更高的績效表現</a:t>
            </a:r>
            <a:r>
              <a:rPr lang="en-US" altLang="zh-TW" dirty="0" smtClean="0"/>
              <a:t>.</a:t>
            </a:r>
            <a:endParaRPr lang="en-US" dirty="0" smtClean="0"/>
          </a:p>
          <a:p>
            <a:r>
              <a:rPr lang="en-US" dirty="0" smtClean="0">
                <a:solidFill>
                  <a:srgbClr val="FF6600"/>
                </a:solidFill>
              </a:rPr>
              <a:t>THE </a:t>
            </a:r>
            <a:r>
              <a:rPr lang="en-US" dirty="0"/>
              <a:t>BOSS</a:t>
            </a:r>
            <a:r>
              <a:rPr lang="en-US" dirty="0">
                <a:solidFill>
                  <a:srgbClr val="FF6600"/>
                </a:solidFill>
              </a:rPr>
              <a:t> tells people what to </a:t>
            </a:r>
            <a:r>
              <a:rPr lang="en-US" dirty="0" smtClean="0">
                <a:solidFill>
                  <a:srgbClr val="FF6600"/>
                </a:solidFill>
              </a:rPr>
              <a:t>do.</a:t>
            </a:r>
          </a:p>
          <a:p>
            <a:r>
              <a:rPr lang="zh-TW" altLang="en-US" dirty="0" smtClean="0"/>
              <a:t>老闆告訴人應該如何做</a:t>
            </a:r>
            <a:r>
              <a:rPr lang="en-US" altLang="zh-TW" dirty="0" smtClean="0"/>
              <a:t>.</a:t>
            </a:r>
            <a:r>
              <a:rPr lang="en-US" dirty="0" smtClean="0"/>
              <a:t> </a:t>
            </a:r>
          </a:p>
          <a:p>
            <a:r>
              <a:rPr lang="en-US" dirty="0" smtClean="0">
                <a:solidFill>
                  <a:srgbClr val="FF6600"/>
                </a:solidFill>
              </a:rPr>
              <a:t>THE </a:t>
            </a:r>
            <a:r>
              <a:rPr lang="en-US" dirty="0"/>
              <a:t>COACH</a:t>
            </a:r>
            <a:r>
              <a:rPr lang="en-US" dirty="0">
                <a:solidFill>
                  <a:srgbClr val="FF6600"/>
                </a:solidFill>
              </a:rPr>
              <a:t> asks questions to see what people feel should be </a:t>
            </a:r>
            <a:r>
              <a:rPr lang="en-US" dirty="0" smtClean="0">
                <a:solidFill>
                  <a:srgbClr val="FF6600"/>
                </a:solidFill>
              </a:rPr>
              <a:t>done.</a:t>
            </a:r>
          </a:p>
          <a:p>
            <a:r>
              <a:rPr lang="zh-TW" altLang="en-US" dirty="0" smtClean="0"/>
              <a:t>教練是透過提問讓當事人覺得自己該如何去做</a:t>
            </a:r>
            <a:r>
              <a:rPr lang="en-US" altLang="zh-TW" dirty="0" smtClean="0"/>
              <a:t>.</a:t>
            </a:r>
            <a:endParaRPr lang="en-US" dirty="0" smtClean="0"/>
          </a:p>
          <a:p>
            <a:r>
              <a:rPr lang="en-US" dirty="0" smtClean="0">
                <a:solidFill>
                  <a:srgbClr val="FF6600"/>
                </a:solidFill>
              </a:rPr>
              <a:t>THE </a:t>
            </a:r>
            <a:r>
              <a:rPr lang="en-US" dirty="0"/>
              <a:t>BOSS</a:t>
            </a:r>
            <a:r>
              <a:rPr lang="en-US" dirty="0">
                <a:solidFill>
                  <a:srgbClr val="FF6600"/>
                </a:solidFill>
              </a:rPr>
              <a:t> unwittingly triggers insecurity, </a:t>
            </a:r>
            <a:endParaRPr lang="en-US" dirty="0" smtClean="0">
              <a:solidFill>
                <a:srgbClr val="FF6600"/>
              </a:solidFill>
            </a:endParaRPr>
          </a:p>
          <a:p>
            <a:r>
              <a:rPr lang="zh-TW" altLang="en-US" dirty="0" smtClean="0"/>
              <a:t>老闆是激發人內在的不安全感</a:t>
            </a:r>
            <a:r>
              <a:rPr lang="en-US" altLang="zh-TW" dirty="0" smtClean="0"/>
              <a:t>.</a:t>
            </a:r>
            <a:endParaRPr lang="en-US" dirty="0"/>
          </a:p>
          <a:p>
            <a:r>
              <a:rPr lang="en-US" dirty="0" smtClean="0">
                <a:solidFill>
                  <a:srgbClr val="FF6600"/>
                </a:solidFill>
              </a:rPr>
              <a:t>THE </a:t>
            </a:r>
            <a:r>
              <a:rPr lang="en-US" dirty="0"/>
              <a:t>COACH</a:t>
            </a:r>
            <a:r>
              <a:rPr lang="en-US" dirty="0">
                <a:solidFill>
                  <a:srgbClr val="FF6600"/>
                </a:solidFill>
              </a:rPr>
              <a:t> consciously triggers </a:t>
            </a:r>
            <a:r>
              <a:rPr lang="en-US" dirty="0" smtClean="0">
                <a:solidFill>
                  <a:srgbClr val="FF6600"/>
                </a:solidFill>
              </a:rPr>
              <a:t>creativity.</a:t>
            </a:r>
          </a:p>
          <a:p>
            <a:r>
              <a:rPr lang="zh-TW" altLang="en-US" dirty="0" smtClean="0"/>
              <a:t>教練是刻意的當事人的創造力</a:t>
            </a:r>
            <a:r>
              <a:rPr lang="en-US" altLang="zh-TW" dirty="0" smtClean="0"/>
              <a:t>. </a:t>
            </a:r>
            <a:r>
              <a:rPr lang="en-US" dirty="0" smtClean="0"/>
              <a:t> </a:t>
            </a:r>
          </a:p>
        </p:txBody>
      </p:sp>
    </p:spTree>
    <p:extLst>
      <p:ext uri="{BB962C8B-B14F-4D97-AF65-F5344CB8AC3E}">
        <p14:creationId xmlns:p14="http://schemas.microsoft.com/office/powerpoint/2010/main" val="63292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circle(in)">
                                      <p:cBhvr>
                                        <p:cTn id="39" dur="2000"/>
                                        <p:tgtEl>
                                          <p:spTgt spid="3">
                                            <p:txEl>
                                              <p:pRg st="6" end="6"/>
                                            </p:txEl>
                                          </p:spTgt>
                                        </p:tgtEl>
                                      </p:cBhvr>
                                    </p:animEffect>
                                  </p:childTnLst>
                                </p:cTn>
                              </p:par>
                              <p:par>
                                <p:cTn id="40" presetID="6" presetClass="entr" presetSubtype="16"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1000"/>
                                        <p:tgtEl>
                                          <p:spTgt spid="3">
                                            <p:txEl>
                                              <p:pRg st="9" end="9"/>
                                            </p:txEl>
                                          </p:spTgt>
                                        </p:tgtEl>
                                      </p:cBhvr>
                                    </p:animEffect>
                                    <p:anim calcmode="lin" valueType="num">
                                      <p:cBhvr>
                                        <p:cTn id="5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Effect transition="in" filter="circle(in)">
                                      <p:cBhvr>
                                        <p:cTn id="59" dur="2000"/>
                                        <p:tgtEl>
                                          <p:spTgt spid="3">
                                            <p:txEl>
                                              <p:pRg st="10" end="10"/>
                                            </p:txEl>
                                          </p:spTgt>
                                        </p:tgtEl>
                                      </p:cBhvr>
                                    </p:animEffect>
                                  </p:childTnLst>
                                </p:cTn>
                              </p:par>
                              <p:par>
                                <p:cTn id="60" presetID="6" presetClass="entr" presetSubtype="16" fill="hold" nodeType="with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circle(in)">
                                      <p:cBhvr>
                                        <p:cTn id="62"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t>DR. Andrew  Chen</a:t>
            </a:r>
            <a:endParaRPr lang="en-US" sz="1600" dirty="0"/>
          </a:p>
        </p:txBody>
      </p:sp>
      <p:sp>
        <p:nvSpPr>
          <p:cNvPr id="3" name="Subtitle 2"/>
          <p:cNvSpPr>
            <a:spLocks noGrp="1"/>
          </p:cNvSpPr>
          <p:nvPr>
            <p:ph type="subTitle" idx="1"/>
          </p:nvPr>
        </p:nvSpPr>
        <p:spPr>
          <a:xfrm>
            <a:off x="304800" y="1295400"/>
            <a:ext cx="8382000" cy="5410200"/>
          </a:xfrm>
        </p:spPr>
        <p:txBody>
          <a:bodyPr>
            <a:normAutofit/>
          </a:bodyPr>
          <a:lstStyle/>
          <a:p>
            <a:endParaRPr lang="en-US" sz="1400" dirty="0" smtClean="0">
              <a:solidFill>
                <a:srgbClr val="FF6600"/>
              </a:solidFill>
            </a:endParaRPr>
          </a:p>
          <a:p>
            <a:r>
              <a:rPr lang="en-US" dirty="0" smtClean="0">
                <a:solidFill>
                  <a:srgbClr val="FF6600"/>
                </a:solidFill>
              </a:rPr>
              <a:t>THE </a:t>
            </a:r>
            <a:r>
              <a:rPr lang="en-US" dirty="0"/>
              <a:t>BOSS</a:t>
            </a:r>
            <a:r>
              <a:rPr lang="en-US" dirty="0">
                <a:solidFill>
                  <a:srgbClr val="FF6600"/>
                </a:solidFill>
              </a:rPr>
              <a:t> knows the </a:t>
            </a:r>
            <a:r>
              <a:rPr lang="en-US" dirty="0" smtClean="0">
                <a:solidFill>
                  <a:srgbClr val="FF6600"/>
                </a:solidFill>
              </a:rPr>
              <a:t>answers</a:t>
            </a:r>
            <a:r>
              <a:rPr lang="en-US" dirty="0">
                <a:solidFill>
                  <a:srgbClr val="FF6600"/>
                </a:solidFill>
              </a:rPr>
              <a:t>.</a:t>
            </a:r>
            <a:endParaRPr lang="en-US" dirty="0" smtClean="0">
              <a:solidFill>
                <a:srgbClr val="FF6600"/>
              </a:solidFill>
            </a:endParaRPr>
          </a:p>
          <a:p>
            <a:r>
              <a:rPr lang="zh-TW" altLang="en-US" dirty="0" smtClean="0"/>
              <a:t>老闆知道答案</a:t>
            </a:r>
            <a:r>
              <a:rPr lang="en-US" altLang="zh-TW" dirty="0" smtClean="0"/>
              <a:t>.</a:t>
            </a:r>
            <a:endParaRPr lang="en-US" dirty="0"/>
          </a:p>
          <a:p>
            <a:r>
              <a:rPr lang="en-US" dirty="0">
                <a:solidFill>
                  <a:srgbClr val="FF6600"/>
                </a:solidFill>
              </a:rPr>
              <a:t>THE </a:t>
            </a:r>
            <a:r>
              <a:rPr lang="en-US" dirty="0"/>
              <a:t>COACH</a:t>
            </a:r>
            <a:r>
              <a:rPr lang="en-US" dirty="0">
                <a:solidFill>
                  <a:srgbClr val="FF6600"/>
                </a:solidFill>
              </a:rPr>
              <a:t> seeks the </a:t>
            </a:r>
            <a:r>
              <a:rPr lang="en-US" dirty="0" smtClean="0">
                <a:solidFill>
                  <a:srgbClr val="FF6600"/>
                </a:solidFill>
              </a:rPr>
              <a:t>answers</a:t>
            </a:r>
            <a:r>
              <a:rPr lang="en-US" dirty="0">
                <a:solidFill>
                  <a:srgbClr val="FF6600"/>
                </a:solidFill>
              </a:rPr>
              <a:t>.</a:t>
            </a:r>
          </a:p>
          <a:p>
            <a:r>
              <a:rPr lang="zh-TW" altLang="en-US" dirty="0" smtClean="0"/>
              <a:t>教練幫助當事人尋求答案</a:t>
            </a:r>
            <a:r>
              <a:rPr lang="en-US" altLang="zh-TW" dirty="0" smtClean="0"/>
              <a:t>.</a:t>
            </a:r>
            <a:endParaRPr lang="en-US" dirty="0" smtClean="0"/>
          </a:p>
          <a:p>
            <a:r>
              <a:rPr lang="en-US" dirty="0" smtClean="0">
                <a:solidFill>
                  <a:srgbClr val="FF6600"/>
                </a:solidFill>
              </a:rPr>
              <a:t>THE </a:t>
            </a:r>
            <a:r>
              <a:rPr lang="en-US" dirty="0"/>
              <a:t>BOSS</a:t>
            </a:r>
            <a:r>
              <a:rPr lang="en-US" dirty="0">
                <a:solidFill>
                  <a:srgbClr val="FF6600"/>
                </a:solidFill>
              </a:rPr>
              <a:t> wants to achieve </a:t>
            </a:r>
            <a:r>
              <a:rPr lang="en-US" dirty="0" smtClean="0">
                <a:solidFill>
                  <a:srgbClr val="FF6600"/>
                </a:solidFill>
              </a:rPr>
              <a:t>compliance.</a:t>
            </a:r>
          </a:p>
          <a:p>
            <a:r>
              <a:rPr lang="zh-TW" altLang="en-US" dirty="0" smtClean="0"/>
              <a:t>老闆期待達成</a:t>
            </a:r>
            <a:endParaRPr lang="en-US" dirty="0"/>
          </a:p>
          <a:p>
            <a:r>
              <a:rPr lang="en-US" dirty="0">
                <a:solidFill>
                  <a:srgbClr val="FF6600"/>
                </a:solidFill>
              </a:rPr>
              <a:t>THE </a:t>
            </a:r>
            <a:r>
              <a:rPr lang="en-US" dirty="0"/>
              <a:t>COACH</a:t>
            </a:r>
            <a:r>
              <a:rPr lang="en-US" dirty="0">
                <a:solidFill>
                  <a:srgbClr val="FF6600"/>
                </a:solidFill>
              </a:rPr>
              <a:t> inspires </a:t>
            </a:r>
            <a:r>
              <a:rPr lang="en-US" dirty="0" smtClean="0">
                <a:solidFill>
                  <a:srgbClr val="FF6600"/>
                </a:solidFill>
              </a:rPr>
              <a:t>commitment</a:t>
            </a:r>
            <a:r>
              <a:rPr lang="en-US" dirty="0">
                <a:solidFill>
                  <a:srgbClr val="FF6600"/>
                </a:solidFill>
              </a:rPr>
              <a:t>.</a:t>
            </a:r>
            <a:endParaRPr lang="en-US" dirty="0" smtClean="0">
              <a:solidFill>
                <a:srgbClr val="FF6600"/>
              </a:solidFill>
            </a:endParaRPr>
          </a:p>
          <a:p>
            <a:r>
              <a:rPr lang="zh-TW" altLang="en-US" dirty="0" smtClean="0"/>
              <a:t>教練激發人的委身</a:t>
            </a:r>
            <a:r>
              <a:rPr lang="en-US" altLang="zh-TW" dirty="0" smtClean="0"/>
              <a:t>.</a:t>
            </a:r>
            <a:endParaRPr lang="en-US" dirty="0"/>
          </a:p>
          <a:p>
            <a:r>
              <a:rPr lang="en-US" dirty="0">
                <a:solidFill>
                  <a:srgbClr val="FF6600"/>
                </a:solidFill>
              </a:rPr>
              <a:t>THE </a:t>
            </a:r>
            <a:r>
              <a:rPr lang="en-US" dirty="0"/>
              <a:t>BOSS</a:t>
            </a:r>
            <a:r>
              <a:rPr lang="en-US" dirty="0">
                <a:solidFill>
                  <a:srgbClr val="FF6600"/>
                </a:solidFill>
              </a:rPr>
              <a:t> is focused only on </a:t>
            </a:r>
            <a:r>
              <a:rPr lang="en-US" dirty="0" smtClean="0">
                <a:solidFill>
                  <a:srgbClr val="FF6600"/>
                </a:solidFill>
              </a:rPr>
              <a:t>results.</a:t>
            </a:r>
          </a:p>
          <a:p>
            <a:r>
              <a:rPr lang="zh-TW" altLang="en-US" dirty="0" smtClean="0"/>
              <a:t>老闆只專注在事情的結果</a:t>
            </a:r>
            <a:r>
              <a:rPr lang="en-US" altLang="zh-TW" dirty="0" smtClean="0"/>
              <a:t>.</a:t>
            </a:r>
            <a:endParaRPr lang="en-US" dirty="0"/>
          </a:p>
          <a:p>
            <a:r>
              <a:rPr lang="en-US" dirty="0">
                <a:solidFill>
                  <a:srgbClr val="FF6600"/>
                </a:solidFill>
              </a:rPr>
              <a:t>THE</a:t>
            </a:r>
            <a:r>
              <a:rPr lang="en-US" dirty="0"/>
              <a:t> COACH </a:t>
            </a:r>
            <a:r>
              <a:rPr lang="en-US" dirty="0">
                <a:solidFill>
                  <a:srgbClr val="FF6600"/>
                </a:solidFill>
              </a:rPr>
              <a:t>balances focus on process and </a:t>
            </a:r>
            <a:r>
              <a:rPr lang="en-US" dirty="0" smtClean="0">
                <a:solidFill>
                  <a:srgbClr val="FF6600"/>
                </a:solidFill>
              </a:rPr>
              <a:t>performance.</a:t>
            </a:r>
          </a:p>
          <a:p>
            <a:r>
              <a:rPr lang="zh-TW" altLang="en-US" dirty="0" smtClean="0"/>
              <a:t>教練會專注在過程與績效表現的平衡</a:t>
            </a:r>
            <a:r>
              <a:rPr lang="en-US" altLang="zh-TW" dirty="0" smtClean="0"/>
              <a:t>.</a:t>
            </a:r>
            <a:endParaRPr lang="en-US" dirty="0"/>
          </a:p>
          <a:p>
            <a:endParaRPr lang="en-US" dirty="0"/>
          </a:p>
        </p:txBody>
      </p:sp>
    </p:spTree>
    <p:extLst>
      <p:ext uri="{BB962C8B-B14F-4D97-AF65-F5344CB8AC3E}">
        <p14:creationId xmlns:p14="http://schemas.microsoft.com/office/powerpoint/2010/main" val="63292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circle(in)">
                                      <p:cBhvr>
                                        <p:cTn id="19" dur="2000"/>
                                        <p:tgtEl>
                                          <p:spTgt spid="3">
                                            <p:txEl>
                                              <p:pRg st="3" end="3"/>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circle(in)">
                                      <p:cBhvr>
                                        <p:cTn id="39" dur="2000"/>
                                        <p:tgtEl>
                                          <p:spTgt spid="3">
                                            <p:txEl>
                                              <p:pRg st="7" end="7"/>
                                            </p:txEl>
                                          </p:spTgt>
                                        </p:tgtEl>
                                      </p:cBhvr>
                                    </p:animEffect>
                                  </p:childTnLst>
                                </p:cTn>
                              </p:par>
                              <p:par>
                                <p:cTn id="40" presetID="6" presetClass="entr" presetSubtype="16" fill="hold"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circle(in)">
                                      <p:cBhvr>
                                        <p:cTn id="42" dur="20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1000"/>
                                        <p:tgtEl>
                                          <p:spTgt spid="3">
                                            <p:txEl>
                                              <p:pRg st="9" end="9"/>
                                            </p:txEl>
                                          </p:spTgt>
                                        </p:tgtEl>
                                      </p:cBhvr>
                                    </p:animEffect>
                                    <p:anim calcmode="lin" valueType="num">
                                      <p:cBhvr>
                                        <p:cTn id="4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1000"/>
                                        <p:tgtEl>
                                          <p:spTgt spid="3">
                                            <p:txEl>
                                              <p:pRg st="10" end="10"/>
                                            </p:txEl>
                                          </p:spTgt>
                                        </p:tgtEl>
                                      </p:cBhvr>
                                    </p:animEffect>
                                    <p:anim calcmode="lin" valueType="num">
                                      <p:cBhvr>
                                        <p:cTn id="5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nodeType="click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Effect transition="in" filter="circle(in)">
                                      <p:cBhvr>
                                        <p:cTn id="59" dur="2000"/>
                                        <p:tgtEl>
                                          <p:spTgt spid="3">
                                            <p:txEl>
                                              <p:pRg st="11" end="11"/>
                                            </p:txEl>
                                          </p:spTgt>
                                        </p:tgtEl>
                                      </p:cBhvr>
                                    </p:animEffect>
                                  </p:childTnLst>
                                </p:cTn>
                              </p:par>
                              <p:par>
                                <p:cTn id="60" presetID="6" presetClass="entr" presetSubtype="16" fill="hold" nodeType="with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circle(in)">
                                      <p:cBhvr>
                                        <p:cTn id="62"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t>DR. Andrew  Chen</a:t>
            </a:r>
            <a:endParaRPr lang="en-US" sz="1600" dirty="0"/>
          </a:p>
        </p:txBody>
      </p:sp>
      <p:sp>
        <p:nvSpPr>
          <p:cNvPr id="3" name="Subtitle 2"/>
          <p:cNvSpPr>
            <a:spLocks noGrp="1"/>
          </p:cNvSpPr>
          <p:nvPr>
            <p:ph type="subTitle" idx="1"/>
          </p:nvPr>
        </p:nvSpPr>
        <p:spPr>
          <a:xfrm>
            <a:off x="304800" y="1295400"/>
            <a:ext cx="8382000" cy="5410200"/>
          </a:xfrm>
        </p:spPr>
        <p:txBody>
          <a:bodyPr>
            <a:normAutofit fontScale="92500" lnSpcReduction="10000"/>
          </a:bodyPr>
          <a:lstStyle/>
          <a:p>
            <a:r>
              <a:rPr lang="en-US" dirty="0"/>
              <a:t>Coaching provides an opportunity</a:t>
            </a:r>
          </a:p>
          <a:p>
            <a:r>
              <a:rPr lang="en-US" dirty="0"/>
              <a:t>for lasting change in many areas:</a:t>
            </a:r>
          </a:p>
          <a:p>
            <a:r>
              <a:rPr lang="en-US" dirty="0"/>
              <a:t>• Professional growth</a:t>
            </a:r>
          </a:p>
          <a:p>
            <a:r>
              <a:rPr lang="en-US" dirty="0"/>
              <a:t>• Team building</a:t>
            </a:r>
          </a:p>
          <a:p>
            <a:r>
              <a:rPr lang="en-US" dirty="0"/>
              <a:t>• Relationships</a:t>
            </a:r>
          </a:p>
          <a:p>
            <a:r>
              <a:rPr lang="en-US" dirty="0"/>
              <a:t>• Finding balance</a:t>
            </a:r>
          </a:p>
          <a:p>
            <a:r>
              <a:rPr lang="en-US" dirty="0"/>
              <a:t>• Decision making</a:t>
            </a:r>
          </a:p>
          <a:p>
            <a:r>
              <a:rPr lang="en-US" dirty="0"/>
              <a:t>• Stuck places</a:t>
            </a:r>
          </a:p>
          <a:p>
            <a:r>
              <a:rPr lang="en-US" dirty="0"/>
              <a:t>• New roles</a:t>
            </a:r>
          </a:p>
          <a:p>
            <a:r>
              <a:rPr lang="en-US" dirty="0"/>
              <a:t>• Managing</a:t>
            </a:r>
          </a:p>
          <a:p>
            <a:r>
              <a:rPr lang="en-US" dirty="0"/>
              <a:t>• Leading</a:t>
            </a:r>
          </a:p>
          <a:p>
            <a:r>
              <a:rPr lang="en-US" dirty="0"/>
              <a:t>• Personal growth</a:t>
            </a:r>
          </a:p>
          <a:p>
            <a:r>
              <a:rPr lang="en-US" dirty="0"/>
              <a:t>• Time management</a:t>
            </a:r>
          </a:p>
          <a:p>
            <a:r>
              <a:rPr lang="en-US" dirty="0"/>
              <a:t>• Dealing with transitions</a:t>
            </a:r>
          </a:p>
          <a:p>
            <a:r>
              <a:rPr lang="en-US" dirty="0"/>
              <a:t>• Wildly important goals</a:t>
            </a:r>
          </a:p>
        </p:txBody>
      </p:sp>
    </p:spTree>
    <p:extLst>
      <p:ext uri="{BB962C8B-B14F-4D97-AF65-F5344CB8AC3E}">
        <p14:creationId xmlns:p14="http://schemas.microsoft.com/office/powerpoint/2010/main" val="6329249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t>DR. Andrew  Chen</a:t>
            </a:r>
            <a:endParaRPr lang="en-US" sz="1600" dirty="0"/>
          </a:p>
        </p:txBody>
      </p:sp>
      <p:sp>
        <p:nvSpPr>
          <p:cNvPr id="3" name="Subtitle 2"/>
          <p:cNvSpPr>
            <a:spLocks noGrp="1"/>
          </p:cNvSpPr>
          <p:nvPr>
            <p:ph type="subTitle" idx="1"/>
          </p:nvPr>
        </p:nvSpPr>
        <p:spPr>
          <a:xfrm>
            <a:off x="304800" y="1295400"/>
            <a:ext cx="8382000" cy="5410200"/>
          </a:xfrm>
        </p:spPr>
        <p:txBody>
          <a:bodyPr/>
          <a:lstStyle/>
          <a:p>
            <a:endParaRPr lang="en-US" dirty="0" smtClean="0">
              <a:solidFill>
                <a:srgbClr val="FF6600"/>
              </a:solidFill>
            </a:endParaRPr>
          </a:p>
          <a:p>
            <a:r>
              <a:rPr lang="en-US" dirty="0" smtClean="0">
                <a:solidFill>
                  <a:srgbClr val="FF6600"/>
                </a:solidFill>
              </a:rPr>
              <a:t>When </a:t>
            </a:r>
            <a:r>
              <a:rPr lang="en-US" dirty="0">
                <a:solidFill>
                  <a:srgbClr val="FF6600"/>
                </a:solidFill>
              </a:rPr>
              <a:t>To Use A </a:t>
            </a:r>
            <a:r>
              <a:rPr lang="en-US" dirty="0" smtClean="0">
                <a:solidFill>
                  <a:srgbClr val="FF6600"/>
                </a:solidFill>
              </a:rPr>
              <a:t>Coach?</a:t>
            </a:r>
            <a:endParaRPr lang="en-US" dirty="0">
              <a:solidFill>
                <a:srgbClr val="FF6600"/>
              </a:solidFill>
            </a:endParaRPr>
          </a:p>
          <a:p>
            <a:r>
              <a:rPr lang="zh-TW" altLang="en-US" dirty="0" smtClean="0"/>
              <a:t>什麼時候需要使用一位教練</a:t>
            </a:r>
            <a:r>
              <a:rPr lang="en-US" altLang="zh-TW" dirty="0" smtClean="0"/>
              <a:t>?</a:t>
            </a:r>
            <a:endParaRPr lang="en-US" dirty="0"/>
          </a:p>
          <a:p>
            <a:r>
              <a:rPr lang="en-US" dirty="0">
                <a:solidFill>
                  <a:srgbClr val="FF6600"/>
                </a:solidFill>
              </a:rPr>
              <a:t>The ICCA says this, “Not everyone needs a counselor, but everyone needs – and can benefit from – a coach at some point in their lives.” </a:t>
            </a:r>
          </a:p>
          <a:p>
            <a:r>
              <a:rPr lang="zh-TW" altLang="en-US" dirty="0" smtClean="0"/>
              <a:t>國際基督徒教練協會曾說</a:t>
            </a:r>
            <a:r>
              <a:rPr lang="en-US" altLang="zh-TW" dirty="0" smtClean="0"/>
              <a:t>:</a:t>
            </a:r>
            <a:r>
              <a:rPr lang="zh-TW" altLang="en-US" dirty="0" smtClean="0"/>
              <a:t>不是每一個人都需要輔導</a:t>
            </a:r>
            <a:r>
              <a:rPr lang="en-US" altLang="zh-TW" dirty="0" smtClean="0"/>
              <a:t>,</a:t>
            </a:r>
            <a:r>
              <a:rPr lang="zh-TW" altLang="en-US" dirty="0" smtClean="0"/>
              <a:t>但是每一個人在他們生活中的某個點</a:t>
            </a:r>
            <a:r>
              <a:rPr lang="en-US" altLang="zh-TW" dirty="0" smtClean="0"/>
              <a:t>,</a:t>
            </a:r>
            <a:r>
              <a:rPr lang="zh-TW" altLang="en-US" dirty="0" smtClean="0"/>
              <a:t>都需要一位教練</a:t>
            </a:r>
            <a:r>
              <a:rPr lang="en-US" altLang="zh-TW" dirty="0" smtClean="0"/>
              <a:t>,</a:t>
            </a:r>
            <a:r>
              <a:rPr lang="zh-TW" altLang="en-US" dirty="0" smtClean="0"/>
              <a:t>來幫助他們</a:t>
            </a:r>
            <a:r>
              <a:rPr lang="en-US" altLang="zh-TW" dirty="0" smtClean="0"/>
              <a:t>.</a:t>
            </a:r>
            <a:endParaRPr lang="en-US" dirty="0"/>
          </a:p>
          <a:p>
            <a:r>
              <a:rPr lang="en-US" dirty="0">
                <a:solidFill>
                  <a:srgbClr val="FF6600"/>
                </a:solidFill>
              </a:rPr>
              <a:t>In fact they go on to say, “Anyone who has seen a series of successes in their life has usually had a </a:t>
            </a:r>
            <a:r>
              <a:rPr lang="en-US" dirty="0" smtClean="0">
                <a:solidFill>
                  <a:srgbClr val="FF6600"/>
                </a:solidFill>
              </a:rPr>
              <a:t>coach.</a:t>
            </a:r>
          </a:p>
          <a:p>
            <a:r>
              <a:rPr lang="zh-TW" altLang="en-US" dirty="0" smtClean="0"/>
              <a:t>事實上他們繼續這樣說</a:t>
            </a:r>
            <a:r>
              <a:rPr lang="en-US" altLang="zh-TW" dirty="0" smtClean="0"/>
              <a:t>:</a:t>
            </a:r>
            <a:r>
              <a:rPr lang="zh-TW" altLang="en-US" dirty="0" smtClean="0"/>
              <a:t>那些看起來不斷成功的人</a:t>
            </a:r>
            <a:r>
              <a:rPr lang="en-US" altLang="zh-TW" dirty="0" smtClean="0"/>
              <a:t>,</a:t>
            </a:r>
            <a:r>
              <a:rPr lang="zh-TW" altLang="en-US" dirty="0" smtClean="0"/>
              <a:t>在他們的生命中通常都有一位認識相信他們的教練</a:t>
            </a:r>
            <a:r>
              <a:rPr lang="en-US" altLang="zh-TW" dirty="0" smtClean="0"/>
              <a:t>.</a:t>
            </a:r>
            <a:endParaRPr lang="en-US" dirty="0"/>
          </a:p>
          <a:p>
            <a:endParaRPr lang="en-US" dirty="0"/>
          </a:p>
        </p:txBody>
      </p:sp>
    </p:spTree>
    <p:extLst>
      <p:ext uri="{BB962C8B-B14F-4D97-AF65-F5344CB8AC3E}">
        <p14:creationId xmlns:p14="http://schemas.microsoft.com/office/powerpoint/2010/main" val="63292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heel(1)">
                                      <p:cBhvr>
                                        <p:cTn id="31" dur="2000"/>
                                        <p:tgtEl>
                                          <p:spTgt spid="3">
                                            <p:txEl>
                                              <p:pRg st="5" end="5"/>
                                            </p:txEl>
                                          </p:spTgt>
                                        </p:tgtEl>
                                      </p:cBhvr>
                                    </p:animEffect>
                                  </p:childTnLst>
                                </p:cTn>
                              </p:par>
                              <p:par>
                                <p:cTn id="32" presetID="21" presetClass="entr" presetSubtype="1"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heel(1)">
                                      <p:cBhvr>
                                        <p:cTn id="3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t>DR. Andrew  Chen</a:t>
            </a:r>
            <a:endParaRPr lang="en-US" sz="1600" dirty="0"/>
          </a:p>
        </p:txBody>
      </p:sp>
      <p:sp>
        <p:nvSpPr>
          <p:cNvPr id="3" name="Subtitle 2"/>
          <p:cNvSpPr>
            <a:spLocks noGrp="1"/>
          </p:cNvSpPr>
          <p:nvPr>
            <p:ph type="subTitle" idx="1"/>
          </p:nvPr>
        </p:nvSpPr>
        <p:spPr>
          <a:xfrm>
            <a:off x="304800" y="1295400"/>
            <a:ext cx="8382000" cy="5410200"/>
          </a:xfrm>
        </p:spPr>
        <p:txBody>
          <a:bodyPr/>
          <a:lstStyle/>
          <a:p>
            <a:endParaRPr lang="en-US" dirty="0" smtClean="0">
              <a:solidFill>
                <a:srgbClr val="FF6600"/>
              </a:solidFill>
            </a:endParaRPr>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753600" cy="756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828800" y="685800"/>
            <a:ext cx="6553200" cy="1107996"/>
          </a:xfrm>
          <a:prstGeom prst="rect">
            <a:avLst/>
          </a:prstGeom>
          <a:noFill/>
        </p:spPr>
        <p:txBody>
          <a:bodyPr wrap="square" rtlCol="0">
            <a:spAutoFit/>
          </a:bodyPr>
          <a:lstStyle/>
          <a:p>
            <a:pPr algn="ctr"/>
            <a:r>
              <a:rPr lang="zh-TW" altLang="en-US" sz="6600" dirty="0" smtClean="0"/>
              <a:t>何去何從</a:t>
            </a:r>
            <a:r>
              <a:rPr lang="en-US" altLang="zh-TW" sz="6600" dirty="0" smtClean="0"/>
              <a:t>?</a:t>
            </a:r>
            <a:endParaRPr lang="en-US" sz="6600" dirty="0"/>
          </a:p>
        </p:txBody>
      </p:sp>
    </p:spTree>
    <p:extLst>
      <p:ext uri="{BB962C8B-B14F-4D97-AF65-F5344CB8AC3E}">
        <p14:creationId xmlns:p14="http://schemas.microsoft.com/office/powerpoint/2010/main" val="6329249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t>DR. Andrew  Chen</a:t>
            </a:r>
            <a:endParaRPr lang="en-US" sz="1600" dirty="0"/>
          </a:p>
        </p:txBody>
      </p:sp>
      <p:sp>
        <p:nvSpPr>
          <p:cNvPr id="3" name="Subtitle 2"/>
          <p:cNvSpPr>
            <a:spLocks noGrp="1"/>
          </p:cNvSpPr>
          <p:nvPr>
            <p:ph type="subTitle" idx="1"/>
          </p:nvPr>
        </p:nvSpPr>
        <p:spPr>
          <a:xfrm>
            <a:off x="304800" y="1295400"/>
            <a:ext cx="8382000" cy="5410200"/>
          </a:xfrm>
        </p:spPr>
        <p:txBody>
          <a:bodyPr/>
          <a:lstStyle/>
          <a:p>
            <a:endParaRPr lang="en-US" dirty="0" smtClean="0">
              <a:solidFill>
                <a:srgbClr val="FF6600"/>
              </a:solidFill>
            </a:endParaRPr>
          </a:p>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19200"/>
            <a:ext cx="9144000" cy="5792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29249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t>DR. Andrew  Chen</a:t>
            </a:r>
            <a:endParaRPr lang="en-US" sz="1600" dirty="0"/>
          </a:p>
        </p:txBody>
      </p:sp>
      <p:sp>
        <p:nvSpPr>
          <p:cNvPr id="3" name="Subtitle 2"/>
          <p:cNvSpPr>
            <a:spLocks noGrp="1"/>
          </p:cNvSpPr>
          <p:nvPr>
            <p:ph type="subTitle" idx="1"/>
          </p:nvPr>
        </p:nvSpPr>
        <p:spPr>
          <a:xfrm>
            <a:off x="304800" y="1295400"/>
            <a:ext cx="8382000" cy="5410200"/>
          </a:xfrm>
        </p:spPr>
        <p:txBody>
          <a:bodyPr/>
          <a:lstStyle/>
          <a:p>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828800"/>
            <a:ext cx="8382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29249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t>DR. Andrew  Chen</a:t>
            </a:r>
            <a:endParaRPr lang="en-US" sz="1600" dirty="0"/>
          </a:p>
        </p:txBody>
      </p:sp>
      <p:sp>
        <p:nvSpPr>
          <p:cNvPr id="3" name="Subtitle 2"/>
          <p:cNvSpPr>
            <a:spLocks noGrp="1"/>
          </p:cNvSpPr>
          <p:nvPr>
            <p:ph type="subTitle" idx="1"/>
          </p:nvPr>
        </p:nvSpPr>
        <p:spPr>
          <a:xfrm>
            <a:off x="304800" y="1295400"/>
            <a:ext cx="8382000" cy="5410200"/>
          </a:xfrm>
        </p:spPr>
        <p:txBody>
          <a:bodyPr>
            <a:normAutofit fontScale="92500" lnSpcReduction="10000"/>
          </a:bodyPr>
          <a:lstStyle/>
          <a:p>
            <a:r>
              <a:rPr lang="en-US" dirty="0"/>
              <a:t>READY FOR A COACH?</a:t>
            </a:r>
          </a:p>
          <a:p>
            <a:r>
              <a:rPr lang="en-US" dirty="0"/>
              <a:t>1. Are you already a strong performer? (Coaching is NOT for under-performers or troubled employees)</a:t>
            </a:r>
          </a:p>
          <a:p>
            <a:r>
              <a:rPr lang="en-US" dirty="0"/>
              <a:t>2. Do you wish to </a:t>
            </a:r>
            <a:r>
              <a:rPr lang="en-US" dirty="0" err="1"/>
              <a:t>to</a:t>
            </a:r>
            <a:r>
              <a:rPr lang="en-US" dirty="0"/>
              <a:t> heighten your personal and professional productivity?</a:t>
            </a:r>
          </a:p>
          <a:p>
            <a:r>
              <a:rPr lang="en-US" dirty="0"/>
              <a:t>3. Do you wish to grow as a leader and/or plan for succession?</a:t>
            </a:r>
          </a:p>
          <a:p>
            <a:r>
              <a:rPr lang="en-US" dirty="0"/>
              <a:t>4. Will your improvement increase organizational performance?</a:t>
            </a:r>
          </a:p>
          <a:p>
            <a:r>
              <a:rPr lang="en-US" dirty="0"/>
              <a:t>5. Are you faced with opportunities that require innovative thinking?</a:t>
            </a:r>
          </a:p>
          <a:p>
            <a:r>
              <a:rPr lang="en-US" dirty="0"/>
              <a:t>6. Are you willing to take responsibility for your own change?</a:t>
            </a:r>
          </a:p>
          <a:p>
            <a:r>
              <a:rPr lang="en-US" dirty="0"/>
              <a:t>7. Do you have clear goals but not a clear plan for reaching them?</a:t>
            </a:r>
          </a:p>
          <a:p>
            <a:r>
              <a:rPr lang="en-US" dirty="0"/>
              <a:t>8. Are you able to dedicate time and effort to being coached, knowing that the return will be high?</a:t>
            </a:r>
          </a:p>
          <a:p>
            <a:r>
              <a:rPr lang="en-US" dirty="0"/>
              <a:t>9. Are you willing to accept the feedback that comes with coaching?</a:t>
            </a:r>
          </a:p>
          <a:p>
            <a:r>
              <a:rPr lang="en-US" dirty="0"/>
              <a:t>If you answered “Yes” to any questions 1 through 5 and also answered “Yes” to all of questions 6 through 9, then</a:t>
            </a:r>
          </a:p>
          <a:p>
            <a:r>
              <a:rPr lang="en-US" dirty="0"/>
              <a:t>you are an excellent candidate for working with a coach.</a:t>
            </a:r>
          </a:p>
        </p:txBody>
      </p:sp>
    </p:spTree>
    <p:extLst>
      <p:ext uri="{BB962C8B-B14F-4D97-AF65-F5344CB8AC3E}">
        <p14:creationId xmlns:p14="http://schemas.microsoft.com/office/powerpoint/2010/main" val="6329249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295400"/>
            <a:ext cx="8382000" cy="5410200"/>
          </a:xfrm>
        </p:spPr>
        <p:txBody>
          <a:bodyPr/>
          <a:lstStyle/>
          <a:p>
            <a:r>
              <a:rPr lang="en-US" dirty="0">
                <a:solidFill>
                  <a:srgbClr val="FF6600"/>
                </a:solidFill>
              </a:rPr>
              <a:t>Coaching is not consulting. </a:t>
            </a:r>
          </a:p>
          <a:p>
            <a:r>
              <a:rPr lang="zh-TW" altLang="en-US" dirty="0" smtClean="0"/>
              <a:t>教練不是諮詢顧問</a:t>
            </a:r>
            <a:r>
              <a:rPr lang="en-US" altLang="zh-TW" dirty="0" smtClean="0"/>
              <a:t>.</a:t>
            </a:r>
            <a:endParaRPr lang="en-US" dirty="0"/>
          </a:p>
          <a:p>
            <a:r>
              <a:rPr lang="en-US" dirty="0">
                <a:solidFill>
                  <a:srgbClr val="FF6600"/>
                </a:solidFill>
              </a:rPr>
              <a:t>Consultants are experts in their field and are hired to give you answers and solutions </a:t>
            </a:r>
            <a:r>
              <a:rPr lang="en-US" dirty="0" smtClean="0">
                <a:solidFill>
                  <a:srgbClr val="FF6600"/>
                </a:solidFill>
              </a:rPr>
              <a:t>based </a:t>
            </a:r>
            <a:r>
              <a:rPr lang="en-US" dirty="0">
                <a:solidFill>
                  <a:srgbClr val="FF6600"/>
                </a:solidFill>
              </a:rPr>
              <a:t>on their education, expertise and experience. </a:t>
            </a:r>
          </a:p>
          <a:p>
            <a:r>
              <a:rPr lang="zh-TW" altLang="en-US" dirty="0" smtClean="0"/>
              <a:t>諮詢顧問是一位專家</a:t>
            </a:r>
            <a:r>
              <a:rPr lang="en-US" altLang="zh-TW" dirty="0" smtClean="0"/>
              <a:t>,</a:t>
            </a:r>
            <a:r>
              <a:rPr lang="zh-TW" altLang="en-US" dirty="0" smtClean="0"/>
              <a:t>專精在他所研究的領域</a:t>
            </a:r>
            <a:r>
              <a:rPr lang="en-US" altLang="zh-TW" dirty="0" smtClean="0"/>
              <a:t>,</a:t>
            </a:r>
            <a:r>
              <a:rPr lang="zh-TW" altLang="en-US" dirty="0" smtClean="0"/>
              <a:t>聘請顧問是為你提供答案</a:t>
            </a:r>
            <a:r>
              <a:rPr lang="en-US" altLang="zh-TW" dirty="0" smtClean="0"/>
              <a:t>,</a:t>
            </a:r>
            <a:r>
              <a:rPr lang="zh-TW" altLang="en-US" dirty="0" smtClean="0"/>
              <a:t>或解決問題的可行性</a:t>
            </a:r>
            <a:r>
              <a:rPr lang="en-US" altLang="zh-TW" dirty="0" smtClean="0"/>
              <a:t>.</a:t>
            </a:r>
            <a:r>
              <a:rPr lang="zh-TW" altLang="en-US" dirty="0" smtClean="0"/>
              <a:t>是建立在他的教育</a:t>
            </a:r>
            <a:r>
              <a:rPr lang="en-US" altLang="zh-TW" dirty="0" smtClean="0"/>
              <a:t>,</a:t>
            </a:r>
            <a:r>
              <a:rPr lang="zh-TW" altLang="en-US" dirty="0" smtClean="0"/>
              <a:t>專業</a:t>
            </a:r>
            <a:r>
              <a:rPr lang="en-US" altLang="zh-TW" dirty="0" smtClean="0"/>
              <a:t>,</a:t>
            </a:r>
            <a:r>
              <a:rPr lang="zh-TW" altLang="en-US" dirty="0" smtClean="0"/>
              <a:t>和他的工作經驗</a:t>
            </a:r>
            <a:r>
              <a:rPr lang="en-US" altLang="zh-TW" dirty="0" smtClean="0"/>
              <a:t>.</a:t>
            </a:r>
            <a:endParaRPr lang="en-US" dirty="0"/>
          </a:p>
          <a:p>
            <a:endParaRPr lang="en-US" sz="1400" dirty="0" smtClean="0">
              <a:solidFill>
                <a:srgbClr val="FF6600"/>
              </a:solidFill>
            </a:endParaRPr>
          </a:p>
          <a:p>
            <a:r>
              <a:rPr lang="en-US" sz="2800" dirty="0" smtClean="0">
                <a:solidFill>
                  <a:srgbClr val="FF6600"/>
                </a:solidFill>
              </a:rPr>
              <a:t>Coaching</a:t>
            </a:r>
            <a:r>
              <a:rPr lang="en-US" dirty="0" smtClean="0">
                <a:solidFill>
                  <a:srgbClr val="FF6600"/>
                </a:solidFill>
              </a:rPr>
              <a:t> </a:t>
            </a:r>
            <a:r>
              <a:rPr lang="en-US" dirty="0">
                <a:solidFill>
                  <a:srgbClr val="FF6600"/>
                </a:solidFill>
              </a:rPr>
              <a:t>is all about results!</a:t>
            </a:r>
          </a:p>
          <a:p>
            <a:r>
              <a:rPr lang="zh-TW" altLang="en-US" sz="2800" dirty="0" smtClean="0"/>
              <a:t>教練</a:t>
            </a:r>
            <a:r>
              <a:rPr lang="zh-TW" altLang="en-US" dirty="0" smtClean="0"/>
              <a:t>所專注的是結果</a:t>
            </a:r>
            <a:r>
              <a:rPr lang="en-US" altLang="zh-TW" dirty="0" smtClean="0"/>
              <a:t>!</a:t>
            </a:r>
            <a:endParaRPr lang="en-US" dirty="0"/>
          </a:p>
          <a:p>
            <a:r>
              <a:rPr lang="en-US" dirty="0">
                <a:solidFill>
                  <a:srgbClr val="FF6600"/>
                </a:solidFill>
              </a:rPr>
              <a:t>Coaches help you go from where you are now – to where you want to be. </a:t>
            </a:r>
            <a:endParaRPr lang="en-US" dirty="0" smtClean="0">
              <a:solidFill>
                <a:srgbClr val="FF6600"/>
              </a:solidFill>
            </a:endParaRPr>
          </a:p>
          <a:p>
            <a:r>
              <a:rPr lang="zh-TW" altLang="en-US" dirty="0" smtClean="0"/>
              <a:t>教練是幫助你如何從你現在這裡</a:t>
            </a:r>
            <a:r>
              <a:rPr lang="en-US" altLang="zh-TW" dirty="0" smtClean="0"/>
              <a:t>, </a:t>
            </a:r>
            <a:r>
              <a:rPr lang="zh-TW" altLang="en-US" dirty="0" smtClean="0"/>
              <a:t>引導你去到你要去的地方</a:t>
            </a:r>
            <a:r>
              <a:rPr lang="en-US" altLang="zh-TW" dirty="0" smtClean="0"/>
              <a:t>.</a:t>
            </a:r>
            <a:endParaRPr lang="en-US" dirty="0"/>
          </a:p>
          <a:p>
            <a:endParaRPr lang="en-US" dirty="0"/>
          </a:p>
          <a:p>
            <a:endParaRPr lang="en-US" dirty="0"/>
          </a:p>
          <a:p>
            <a:endParaRPr lang="en-US" dirty="0"/>
          </a:p>
        </p:txBody>
      </p:sp>
      <p:sp>
        <p:nvSpPr>
          <p:cNvPr id="5" name="Title 1"/>
          <p:cNvSpPr txBox="1">
            <a:spLocks/>
          </p:cNvSpPr>
          <p:nvPr/>
        </p:nvSpPr>
        <p:spPr>
          <a:xfrm>
            <a:off x="1066800" y="609600"/>
            <a:ext cx="7315200" cy="607576"/>
          </a:xfrm>
          <a:prstGeom prst="rect">
            <a:avLst/>
          </a:prstGeom>
        </p:spPr>
        <p:txBody>
          <a:bodyPr vert="horz" lIns="91440" tIns="45720" rIns="91440" bIns="45720" rtlCol="0" anchor="b">
            <a:normAutofit fontScale="90000" lnSpcReduction="10000"/>
          </a:bodyPr>
          <a:lstStyle>
            <a:lvl1pPr algn="l" defTabSz="914400" rtl="0" eaLnBrk="1" latinLnBrk="0" hangingPunct="1">
              <a:spcBef>
                <a:spcPct val="0"/>
              </a:spcBef>
              <a:buNone/>
              <a:defRPr sz="48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t>DR. Andrew  Chen</a:t>
            </a:r>
            <a:endParaRPr lang="en-US" sz="1600" dirty="0"/>
          </a:p>
        </p:txBody>
      </p:sp>
    </p:spTree>
    <p:extLst>
      <p:ext uri="{BB962C8B-B14F-4D97-AF65-F5344CB8AC3E}">
        <p14:creationId xmlns:p14="http://schemas.microsoft.com/office/powerpoint/2010/main" val="69610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3" dur="500"/>
                                        <p:tgtEl>
                                          <p:spTgt spid="3">
                                            <p:txEl>
                                              <p:pRg st="5" end="5"/>
                                            </p:tx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p:cTn id="3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1000"/>
                                        <p:tgtEl>
                                          <p:spTgt spid="3">
                                            <p:txEl>
                                              <p:pRg st="8" end="8"/>
                                            </p:txEl>
                                          </p:spTgt>
                                        </p:tgtEl>
                                      </p:cBhvr>
                                    </p:animEffect>
                                    <p:anim calcmode="lin" valueType="num">
                                      <p:cBhvr>
                                        <p:cTn id="4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t>DR. Andrew  Chen</a:t>
            </a:r>
            <a:endParaRPr lang="en-US" sz="1600" dirty="0"/>
          </a:p>
        </p:txBody>
      </p:sp>
      <p:sp>
        <p:nvSpPr>
          <p:cNvPr id="3" name="Subtitle 2"/>
          <p:cNvSpPr>
            <a:spLocks noGrp="1"/>
          </p:cNvSpPr>
          <p:nvPr>
            <p:ph type="subTitle" idx="1"/>
          </p:nvPr>
        </p:nvSpPr>
        <p:spPr>
          <a:xfrm>
            <a:off x="304800" y="1295400"/>
            <a:ext cx="8382000" cy="5410200"/>
          </a:xfrm>
        </p:spPr>
        <p:txBody>
          <a:bodyPr/>
          <a:lstStyle/>
          <a:p>
            <a:r>
              <a:rPr lang="en-US" dirty="0"/>
              <a:t>WHAT IS COACHING?</a:t>
            </a:r>
          </a:p>
          <a:p>
            <a:r>
              <a:rPr lang="en-US" dirty="0"/>
              <a:t>Coaching is a collaborative </a:t>
            </a:r>
            <a:r>
              <a:rPr lang="en-US" dirty="0" err="1"/>
              <a:t>proces</a:t>
            </a:r>
            <a:r>
              <a:rPr lang="en-US" dirty="0"/>
              <a:t> that allows you to focus on areas you wish to broaden and cultivate.</a:t>
            </a:r>
          </a:p>
          <a:p>
            <a:r>
              <a:rPr lang="en-US" dirty="0"/>
              <a:t>Coaching provides greater focus and awareness of choice, while encouraging you to reflect on what matters</a:t>
            </a:r>
          </a:p>
          <a:p>
            <a:r>
              <a:rPr lang="en-US" dirty="0"/>
              <a:t>most and what are your priorities.</a:t>
            </a:r>
          </a:p>
          <a:p>
            <a:r>
              <a:rPr lang="en-US" dirty="0"/>
              <a:t>Coaching encourages proactive change and uncovers big dreams.</a:t>
            </a:r>
          </a:p>
        </p:txBody>
      </p:sp>
    </p:spTree>
    <p:extLst>
      <p:ext uri="{BB962C8B-B14F-4D97-AF65-F5344CB8AC3E}">
        <p14:creationId xmlns:p14="http://schemas.microsoft.com/office/powerpoint/2010/main" val="6329249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t>DR. Andrew  Chen</a:t>
            </a:r>
            <a:endParaRPr lang="en-US" sz="1600" dirty="0"/>
          </a:p>
        </p:txBody>
      </p:sp>
      <p:sp>
        <p:nvSpPr>
          <p:cNvPr id="3" name="Subtitle 2"/>
          <p:cNvSpPr>
            <a:spLocks noGrp="1"/>
          </p:cNvSpPr>
          <p:nvPr>
            <p:ph type="subTitle" idx="1"/>
          </p:nvPr>
        </p:nvSpPr>
        <p:spPr>
          <a:xfrm>
            <a:off x="304800" y="1295400"/>
            <a:ext cx="8382000" cy="5410200"/>
          </a:xfrm>
        </p:spPr>
        <p:txBody>
          <a:bodyPr/>
          <a:lstStyle/>
          <a:p>
            <a:endParaRPr lang="en-US" dirty="0" smtClean="0">
              <a:solidFill>
                <a:srgbClr val="FF6600"/>
              </a:solidFill>
            </a:endParaRPr>
          </a:p>
          <a:p>
            <a:r>
              <a:rPr lang="en-US" dirty="0" smtClean="0">
                <a:solidFill>
                  <a:srgbClr val="FF6600"/>
                </a:solidFill>
              </a:rPr>
              <a:t>When </a:t>
            </a:r>
            <a:r>
              <a:rPr lang="en-US" dirty="0">
                <a:solidFill>
                  <a:srgbClr val="FF6600"/>
                </a:solidFill>
              </a:rPr>
              <a:t>To Use A </a:t>
            </a:r>
            <a:r>
              <a:rPr lang="en-US" dirty="0" smtClean="0">
                <a:solidFill>
                  <a:srgbClr val="FF6600"/>
                </a:solidFill>
              </a:rPr>
              <a:t>Coach?</a:t>
            </a:r>
            <a:endParaRPr lang="en-US" dirty="0">
              <a:solidFill>
                <a:srgbClr val="FF6600"/>
              </a:solidFill>
            </a:endParaRPr>
          </a:p>
          <a:p>
            <a:r>
              <a:rPr lang="zh-TW" altLang="en-US" dirty="0" smtClean="0"/>
              <a:t>什麼時候需要使用一位教練</a:t>
            </a:r>
            <a:r>
              <a:rPr lang="en-US" altLang="zh-TW" dirty="0" smtClean="0"/>
              <a:t>?</a:t>
            </a:r>
            <a:endParaRPr lang="en-US" dirty="0"/>
          </a:p>
          <a:p>
            <a:r>
              <a:rPr lang="en-US" dirty="0">
                <a:solidFill>
                  <a:srgbClr val="FF6600"/>
                </a:solidFill>
              </a:rPr>
              <a:t>The ICCA says this, “Not everyone needs a counselor, but everyone needs – and can benefit from – a coach at some point in their lives.” </a:t>
            </a:r>
          </a:p>
          <a:p>
            <a:r>
              <a:rPr lang="zh-TW" altLang="en-US" dirty="0" smtClean="0"/>
              <a:t>國際基督徒教練協會曾說</a:t>
            </a:r>
            <a:r>
              <a:rPr lang="en-US" altLang="zh-TW" dirty="0" smtClean="0"/>
              <a:t>:</a:t>
            </a:r>
            <a:r>
              <a:rPr lang="zh-TW" altLang="en-US" dirty="0" smtClean="0"/>
              <a:t>不是每一個人都需要輔導</a:t>
            </a:r>
            <a:r>
              <a:rPr lang="en-US" altLang="zh-TW" dirty="0" smtClean="0"/>
              <a:t>,</a:t>
            </a:r>
            <a:r>
              <a:rPr lang="zh-TW" altLang="en-US" dirty="0" smtClean="0"/>
              <a:t>但是每一個人在他們生活中的某個點</a:t>
            </a:r>
            <a:r>
              <a:rPr lang="en-US" altLang="zh-TW" dirty="0" smtClean="0"/>
              <a:t>,</a:t>
            </a:r>
            <a:r>
              <a:rPr lang="zh-TW" altLang="en-US" dirty="0" smtClean="0"/>
              <a:t>都需要一位教練</a:t>
            </a:r>
            <a:r>
              <a:rPr lang="en-US" altLang="zh-TW" dirty="0" smtClean="0"/>
              <a:t>,</a:t>
            </a:r>
            <a:r>
              <a:rPr lang="zh-TW" altLang="en-US" dirty="0" smtClean="0"/>
              <a:t>來幫助他們</a:t>
            </a:r>
            <a:r>
              <a:rPr lang="en-US" altLang="zh-TW" dirty="0" smtClean="0"/>
              <a:t>.</a:t>
            </a:r>
            <a:endParaRPr lang="en-US" dirty="0"/>
          </a:p>
          <a:p>
            <a:r>
              <a:rPr lang="en-US" dirty="0">
                <a:solidFill>
                  <a:srgbClr val="FF6600"/>
                </a:solidFill>
              </a:rPr>
              <a:t>In fact they go on to say, “Anyone who has seen a series of successes in their life has usually had a </a:t>
            </a:r>
            <a:r>
              <a:rPr lang="en-US" dirty="0" smtClean="0">
                <a:solidFill>
                  <a:srgbClr val="FF6600"/>
                </a:solidFill>
              </a:rPr>
              <a:t>coach.</a:t>
            </a:r>
          </a:p>
          <a:p>
            <a:r>
              <a:rPr lang="zh-TW" altLang="en-US" dirty="0" smtClean="0"/>
              <a:t>事實上他們繼續這樣說</a:t>
            </a:r>
            <a:r>
              <a:rPr lang="en-US" altLang="zh-TW" dirty="0" smtClean="0"/>
              <a:t>:</a:t>
            </a:r>
            <a:r>
              <a:rPr lang="zh-TW" altLang="en-US" dirty="0" smtClean="0"/>
              <a:t>那些看起來不斷成功的人</a:t>
            </a:r>
            <a:r>
              <a:rPr lang="en-US" altLang="zh-TW" dirty="0" smtClean="0"/>
              <a:t>,</a:t>
            </a:r>
            <a:r>
              <a:rPr lang="zh-TW" altLang="en-US" dirty="0" smtClean="0"/>
              <a:t>在他們的生命中通常都有一位認識相信他們的教練</a:t>
            </a:r>
            <a:r>
              <a:rPr lang="en-US" altLang="zh-TW" dirty="0" smtClean="0"/>
              <a:t>.</a:t>
            </a:r>
            <a:endParaRPr lang="en-US" dirty="0"/>
          </a:p>
          <a:p>
            <a:endParaRPr lang="en-US" dirty="0"/>
          </a:p>
        </p:txBody>
      </p:sp>
    </p:spTree>
    <p:extLst>
      <p:ext uri="{BB962C8B-B14F-4D97-AF65-F5344CB8AC3E}">
        <p14:creationId xmlns:p14="http://schemas.microsoft.com/office/powerpoint/2010/main" val="63292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heel(1)">
                                      <p:cBhvr>
                                        <p:cTn id="31" dur="2000"/>
                                        <p:tgtEl>
                                          <p:spTgt spid="3">
                                            <p:txEl>
                                              <p:pRg st="5" end="5"/>
                                            </p:txEl>
                                          </p:spTgt>
                                        </p:tgtEl>
                                      </p:cBhvr>
                                    </p:animEffect>
                                  </p:childTnLst>
                                </p:cTn>
                              </p:par>
                              <p:par>
                                <p:cTn id="32" presetID="21" presetClass="entr" presetSubtype="1"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heel(1)">
                                      <p:cBhvr>
                                        <p:cTn id="3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t>DR. Andrew  Chen</a:t>
            </a:r>
            <a:endParaRPr lang="en-US" sz="1600" dirty="0"/>
          </a:p>
        </p:txBody>
      </p:sp>
      <p:sp>
        <p:nvSpPr>
          <p:cNvPr id="3" name="Subtitle 2"/>
          <p:cNvSpPr>
            <a:spLocks noGrp="1"/>
          </p:cNvSpPr>
          <p:nvPr>
            <p:ph type="subTitle" idx="1"/>
          </p:nvPr>
        </p:nvSpPr>
        <p:spPr>
          <a:xfrm>
            <a:off x="304800" y="1295400"/>
            <a:ext cx="8382000" cy="5410200"/>
          </a:xfrm>
        </p:spPr>
        <p:txBody>
          <a:bodyPr/>
          <a:lstStyle/>
          <a:p>
            <a:endParaRPr lang="en-US" dirty="0" smtClean="0">
              <a:solidFill>
                <a:srgbClr val="FF6600"/>
              </a:solidFill>
            </a:endParaRPr>
          </a:p>
          <a:p>
            <a:r>
              <a:rPr lang="en-US" dirty="0" smtClean="0">
                <a:solidFill>
                  <a:srgbClr val="FF6600"/>
                </a:solidFill>
              </a:rPr>
              <a:t>When </a:t>
            </a:r>
            <a:r>
              <a:rPr lang="en-US" dirty="0">
                <a:solidFill>
                  <a:srgbClr val="FF6600"/>
                </a:solidFill>
              </a:rPr>
              <a:t>To Use A </a:t>
            </a:r>
            <a:r>
              <a:rPr lang="en-US" dirty="0" smtClean="0">
                <a:solidFill>
                  <a:srgbClr val="FF6600"/>
                </a:solidFill>
              </a:rPr>
              <a:t>Coach?</a:t>
            </a:r>
            <a:endParaRPr lang="en-US" dirty="0">
              <a:solidFill>
                <a:srgbClr val="FF6600"/>
              </a:solidFill>
            </a:endParaRPr>
          </a:p>
          <a:p>
            <a:r>
              <a:rPr lang="zh-TW" altLang="en-US" dirty="0" smtClean="0"/>
              <a:t>什麼時候需要使用一位教練</a:t>
            </a:r>
            <a:r>
              <a:rPr lang="en-US" altLang="zh-TW" dirty="0" smtClean="0"/>
              <a:t>?</a:t>
            </a:r>
            <a:endParaRPr lang="en-US" dirty="0"/>
          </a:p>
          <a:p>
            <a:r>
              <a:rPr lang="en-US" dirty="0">
                <a:solidFill>
                  <a:srgbClr val="FF6600"/>
                </a:solidFill>
              </a:rPr>
              <a:t>The ICCA says this, “Not everyone needs a counselor, but everyone needs – and can benefit from – a coach at some point in their lives.” </a:t>
            </a:r>
          </a:p>
          <a:p>
            <a:r>
              <a:rPr lang="zh-TW" altLang="en-US" dirty="0" smtClean="0"/>
              <a:t>國際基督徒教練協會曾說</a:t>
            </a:r>
            <a:r>
              <a:rPr lang="en-US" altLang="zh-TW" dirty="0" smtClean="0"/>
              <a:t>:</a:t>
            </a:r>
            <a:r>
              <a:rPr lang="zh-TW" altLang="en-US" dirty="0" smtClean="0"/>
              <a:t>不是每一個人都需要輔導</a:t>
            </a:r>
            <a:r>
              <a:rPr lang="en-US" altLang="zh-TW" dirty="0" smtClean="0"/>
              <a:t>,</a:t>
            </a:r>
            <a:r>
              <a:rPr lang="zh-TW" altLang="en-US" dirty="0" smtClean="0"/>
              <a:t>但是每一個人在他們生活中的某個點</a:t>
            </a:r>
            <a:r>
              <a:rPr lang="en-US" altLang="zh-TW" dirty="0" smtClean="0"/>
              <a:t>,</a:t>
            </a:r>
            <a:r>
              <a:rPr lang="zh-TW" altLang="en-US" dirty="0" smtClean="0"/>
              <a:t>都需要一位教練</a:t>
            </a:r>
            <a:r>
              <a:rPr lang="en-US" altLang="zh-TW" dirty="0" smtClean="0"/>
              <a:t>,</a:t>
            </a:r>
            <a:r>
              <a:rPr lang="zh-TW" altLang="en-US" dirty="0" smtClean="0"/>
              <a:t>來幫助他們</a:t>
            </a:r>
            <a:r>
              <a:rPr lang="en-US" altLang="zh-TW" dirty="0" smtClean="0"/>
              <a:t>.</a:t>
            </a:r>
            <a:endParaRPr lang="en-US" dirty="0"/>
          </a:p>
          <a:p>
            <a:r>
              <a:rPr lang="en-US" dirty="0">
                <a:solidFill>
                  <a:srgbClr val="FF6600"/>
                </a:solidFill>
              </a:rPr>
              <a:t>In fact they go on to say, “Anyone who has seen a series of successes in their life has usually had a </a:t>
            </a:r>
            <a:r>
              <a:rPr lang="en-US" dirty="0" smtClean="0">
                <a:solidFill>
                  <a:srgbClr val="FF6600"/>
                </a:solidFill>
              </a:rPr>
              <a:t>coach.</a:t>
            </a:r>
          </a:p>
          <a:p>
            <a:r>
              <a:rPr lang="zh-TW" altLang="en-US" dirty="0" smtClean="0"/>
              <a:t>事實上他們繼續這樣說</a:t>
            </a:r>
            <a:r>
              <a:rPr lang="en-US" altLang="zh-TW" dirty="0" smtClean="0"/>
              <a:t>:</a:t>
            </a:r>
            <a:r>
              <a:rPr lang="zh-TW" altLang="en-US" dirty="0" smtClean="0"/>
              <a:t>那些看起來不斷成功的人</a:t>
            </a:r>
            <a:r>
              <a:rPr lang="en-US" altLang="zh-TW" dirty="0" smtClean="0"/>
              <a:t>,</a:t>
            </a:r>
            <a:r>
              <a:rPr lang="zh-TW" altLang="en-US" dirty="0" smtClean="0"/>
              <a:t>在他們的生命中通常都有一位認識相信他們的教練</a:t>
            </a:r>
            <a:r>
              <a:rPr lang="en-US" altLang="zh-TW" dirty="0" smtClean="0"/>
              <a:t>.</a:t>
            </a:r>
            <a:endParaRPr lang="en-US" dirty="0"/>
          </a:p>
          <a:p>
            <a:endParaRPr lang="en-US" dirty="0"/>
          </a:p>
        </p:txBody>
      </p:sp>
    </p:spTree>
    <p:extLst>
      <p:ext uri="{BB962C8B-B14F-4D97-AF65-F5344CB8AC3E}">
        <p14:creationId xmlns:p14="http://schemas.microsoft.com/office/powerpoint/2010/main" val="63292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heel(1)">
                                      <p:cBhvr>
                                        <p:cTn id="31" dur="2000"/>
                                        <p:tgtEl>
                                          <p:spTgt spid="3">
                                            <p:txEl>
                                              <p:pRg st="5" end="5"/>
                                            </p:txEl>
                                          </p:spTgt>
                                        </p:tgtEl>
                                      </p:cBhvr>
                                    </p:animEffect>
                                  </p:childTnLst>
                                </p:cTn>
                              </p:par>
                              <p:par>
                                <p:cTn id="32" presetID="21" presetClass="entr" presetSubtype="1"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heel(1)">
                                      <p:cBhvr>
                                        <p:cTn id="3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t>DR. Andrew  Chen</a:t>
            </a:r>
            <a:endParaRPr lang="en-US" sz="1600" dirty="0"/>
          </a:p>
        </p:txBody>
      </p:sp>
      <p:sp>
        <p:nvSpPr>
          <p:cNvPr id="3" name="Subtitle 2"/>
          <p:cNvSpPr>
            <a:spLocks noGrp="1"/>
          </p:cNvSpPr>
          <p:nvPr>
            <p:ph type="subTitle" idx="1"/>
          </p:nvPr>
        </p:nvSpPr>
        <p:spPr>
          <a:xfrm>
            <a:off x="304800" y="1295400"/>
            <a:ext cx="8382000" cy="5410200"/>
          </a:xfrm>
        </p:spPr>
        <p:txBody>
          <a:bodyPr/>
          <a:lstStyle/>
          <a:p>
            <a:endParaRPr lang="en-US" dirty="0" smtClean="0">
              <a:solidFill>
                <a:srgbClr val="FF6600"/>
              </a:solidFill>
            </a:endParaRPr>
          </a:p>
          <a:p>
            <a:r>
              <a:rPr lang="en-US" dirty="0" smtClean="0">
                <a:solidFill>
                  <a:srgbClr val="FF6600"/>
                </a:solidFill>
              </a:rPr>
              <a:t>When </a:t>
            </a:r>
            <a:r>
              <a:rPr lang="en-US" dirty="0">
                <a:solidFill>
                  <a:srgbClr val="FF6600"/>
                </a:solidFill>
              </a:rPr>
              <a:t>To Use A </a:t>
            </a:r>
            <a:r>
              <a:rPr lang="en-US" dirty="0" smtClean="0">
                <a:solidFill>
                  <a:srgbClr val="FF6600"/>
                </a:solidFill>
              </a:rPr>
              <a:t>Coach?</a:t>
            </a:r>
            <a:endParaRPr lang="en-US" dirty="0">
              <a:solidFill>
                <a:srgbClr val="FF6600"/>
              </a:solidFill>
            </a:endParaRPr>
          </a:p>
          <a:p>
            <a:r>
              <a:rPr lang="zh-TW" altLang="en-US" dirty="0" smtClean="0"/>
              <a:t>什麼時候需要使用一位教練</a:t>
            </a:r>
            <a:r>
              <a:rPr lang="en-US" altLang="zh-TW" dirty="0" smtClean="0"/>
              <a:t>?</a:t>
            </a:r>
            <a:endParaRPr lang="en-US" dirty="0"/>
          </a:p>
          <a:p>
            <a:r>
              <a:rPr lang="en-US" dirty="0">
                <a:solidFill>
                  <a:srgbClr val="FF6600"/>
                </a:solidFill>
              </a:rPr>
              <a:t>The ICCA says this, “Not everyone needs a counselor, but everyone needs – and can benefit from – a coach at some point in their lives.” </a:t>
            </a:r>
          </a:p>
          <a:p>
            <a:r>
              <a:rPr lang="zh-TW" altLang="en-US" dirty="0" smtClean="0"/>
              <a:t>國際基督徒教練協會曾說</a:t>
            </a:r>
            <a:r>
              <a:rPr lang="en-US" altLang="zh-TW" dirty="0" smtClean="0"/>
              <a:t>:</a:t>
            </a:r>
            <a:r>
              <a:rPr lang="zh-TW" altLang="en-US" dirty="0" smtClean="0"/>
              <a:t>不是每一個人都需要輔導</a:t>
            </a:r>
            <a:r>
              <a:rPr lang="en-US" altLang="zh-TW" dirty="0" smtClean="0"/>
              <a:t>,</a:t>
            </a:r>
            <a:r>
              <a:rPr lang="zh-TW" altLang="en-US" dirty="0" smtClean="0"/>
              <a:t>但是每一個人在他們生活中的某個點</a:t>
            </a:r>
            <a:r>
              <a:rPr lang="en-US" altLang="zh-TW" dirty="0" smtClean="0"/>
              <a:t>,</a:t>
            </a:r>
            <a:r>
              <a:rPr lang="zh-TW" altLang="en-US" dirty="0" smtClean="0"/>
              <a:t>都需要一位教練</a:t>
            </a:r>
            <a:r>
              <a:rPr lang="en-US" altLang="zh-TW" dirty="0" smtClean="0"/>
              <a:t>,</a:t>
            </a:r>
            <a:r>
              <a:rPr lang="zh-TW" altLang="en-US" dirty="0" smtClean="0"/>
              <a:t>來幫助他們</a:t>
            </a:r>
            <a:r>
              <a:rPr lang="en-US" altLang="zh-TW" dirty="0" smtClean="0"/>
              <a:t>.</a:t>
            </a:r>
            <a:endParaRPr lang="en-US" dirty="0"/>
          </a:p>
          <a:p>
            <a:r>
              <a:rPr lang="en-US" dirty="0">
                <a:solidFill>
                  <a:srgbClr val="FF6600"/>
                </a:solidFill>
              </a:rPr>
              <a:t>In fact they go on to say, “Anyone who has seen a series of successes in their life has usually had a </a:t>
            </a:r>
            <a:r>
              <a:rPr lang="en-US" dirty="0" smtClean="0">
                <a:solidFill>
                  <a:srgbClr val="FF6600"/>
                </a:solidFill>
              </a:rPr>
              <a:t>coach.</a:t>
            </a:r>
          </a:p>
          <a:p>
            <a:r>
              <a:rPr lang="zh-TW" altLang="en-US" dirty="0" smtClean="0"/>
              <a:t>事實上他們繼續這樣說</a:t>
            </a:r>
            <a:r>
              <a:rPr lang="en-US" altLang="zh-TW" dirty="0" smtClean="0"/>
              <a:t>:</a:t>
            </a:r>
            <a:r>
              <a:rPr lang="zh-TW" altLang="en-US" dirty="0" smtClean="0"/>
              <a:t>那些看起來不斷成功的人</a:t>
            </a:r>
            <a:r>
              <a:rPr lang="en-US" altLang="zh-TW" dirty="0" smtClean="0"/>
              <a:t>,</a:t>
            </a:r>
            <a:r>
              <a:rPr lang="zh-TW" altLang="en-US" dirty="0" smtClean="0"/>
              <a:t>在他們的生命中通常都有一位認識相信他們的教練</a:t>
            </a:r>
            <a:r>
              <a:rPr lang="en-US" altLang="zh-TW" dirty="0" smtClean="0"/>
              <a:t>.</a:t>
            </a:r>
            <a:endParaRPr lang="en-US" dirty="0"/>
          </a:p>
          <a:p>
            <a:endParaRPr lang="en-US" dirty="0"/>
          </a:p>
        </p:txBody>
      </p:sp>
    </p:spTree>
    <p:extLst>
      <p:ext uri="{BB962C8B-B14F-4D97-AF65-F5344CB8AC3E}">
        <p14:creationId xmlns:p14="http://schemas.microsoft.com/office/powerpoint/2010/main" val="63292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heel(1)">
                                      <p:cBhvr>
                                        <p:cTn id="31" dur="2000"/>
                                        <p:tgtEl>
                                          <p:spTgt spid="3">
                                            <p:txEl>
                                              <p:pRg st="5" end="5"/>
                                            </p:txEl>
                                          </p:spTgt>
                                        </p:tgtEl>
                                      </p:cBhvr>
                                    </p:animEffect>
                                  </p:childTnLst>
                                </p:cTn>
                              </p:par>
                              <p:par>
                                <p:cTn id="32" presetID="21" presetClass="entr" presetSubtype="1"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heel(1)">
                                      <p:cBhvr>
                                        <p:cTn id="3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t>DR. Andrew  Chen</a:t>
            </a:r>
            <a:endParaRPr lang="en-US" sz="1600" dirty="0"/>
          </a:p>
        </p:txBody>
      </p:sp>
      <p:sp>
        <p:nvSpPr>
          <p:cNvPr id="3" name="Subtitle 2"/>
          <p:cNvSpPr>
            <a:spLocks noGrp="1"/>
          </p:cNvSpPr>
          <p:nvPr>
            <p:ph type="subTitle" idx="1"/>
          </p:nvPr>
        </p:nvSpPr>
        <p:spPr>
          <a:xfrm>
            <a:off x="304800" y="1295400"/>
            <a:ext cx="8382000" cy="5410200"/>
          </a:xfrm>
        </p:spPr>
        <p:txBody>
          <a:bodyPr/>
          <a:lstStyle/>
          <a:p>
            <a:endParaRPr lang="en-US" dirty="0" smtClean="0">
              <a:solidFill>
                <a:srgbClr val="FF6600"/>
              </a:solidFill>
            </a:endParaRPr>
          </a:p>
          <a:p>
            <a:r>
              <a:rPr lang="en-US" dirty="0" smtClean="0">
                <a:solidFill>
                  <a:srgbClr val="FF6600"/>
                </a:solidFill>
              </a:rPr>
              <a:t>When </a:t>
            </a:r>
            <a:r>
              <a:rPr lang="en-US" dirty="0">
                <a:solidFill>
                  <a:srgbClr val="FF6600"/>
                </a:solidFill>
              </a:rPr>
              <a:t>To Use A </a:t>
            </a:r>
            <a:r>
              <a:rPr lang="en-US" dirty="0" smtClean="0">
                <a:solidFill>
                  <a:srgbClr val="FF6600"/>
                </a:solidFill>
              </a:rPr>
              <a:t>Coach?</a:t>
            </a:r>
            <a:endParaRPr lang="en-US" dirty="0">
              <a:solidFill>
                <a:srgbClr val="FF6600"/>
              </a:solidFill>
            </a:endParaRPr>
          </a:p>
          <a:p>
            <a:r>
              <a:rPr lang="zh-TW" altLang="en-US" dirty="0" smtClean="0"/>
              <a:t>什麼時候需要使用一位教練</a:t>
            </a:r>
            <a:r>
              <a:rPr lang="en-US" altLang="zh-TW" dirty="0" smtClean="0"/>
              <a:t>?</a:t>
            </a:r>
            <a:endParaRPr lang="en-US" dirty="0"/>
          </a:p>
          <a:p>
            <a:r>
              <a:rPr lang="en-US" dirty="0">
                <a:solidFill>
                  <a:srgbClr val="FF6600"/>
                </a:solidFill>
              </a:rPr>
              <a:t>The ICCA says this, “Not everyone needs a counselor, but everyone needs – and can benefit from – a coach at some point in their lives.” </a:t>
            </a:r>
          </a:p>
          <a:p>
            <a:r>
              <a:rPr lang="zh-TW" altLang="en-US" dirty="0" smtClean="0"/>
              <a:t>國際基督徒教練協會曾說</a:t>
            </a:r>
            <a:r>
              <a:rPr lang="en-US" altLang="zh-TW" dirty="0" smtClean="0"/>
              <a:t>:</a:t>
            </a:r>
            <a:r>
              <a:rPr lang="zh-TW" altLang="en-US" dirty="0" smtClean="0"/>
              <a:t>不是每一個人都需要輔導</a:t>
            </a:r>
            <a:r>
              <a:rPr lang="en-US" altLang="zh-TW" dirty="0" smtClean="0"/>
              <a:t>,</a:t>
            </a:r>
            <a:r>
              <a:rPr lang="zh-TW" altLang="en-US" dirty="0" smtClean="0"/>
              <a:t>但是每一個人在他們生活中的某個點</a:t>
            </a:r>
            <a:r>
              <a:rPr lang="en-US" altLang="zh-TW" dirty="0" smtClean="0"/>
              <a:t>,</a:t>
            </a:r>
            <a:r>
              <a:rPr lang="zh-TW" altLang="en-US" dirty="0" smtClean="0"/>
              <a:t>都需要一位教練</a:t>
            </a:r>
            <a:r>
              <a:rPr lang="en-US" altLang="zh-TW" dirty="0" smtClean="0"/>
              <a:t>,</a:t>
            </a:r>
            <a:r>
              <a:rPr lang="zh-TW" altLang="en-US" dirty="0" smtClean="0"/>
              <a:t>來幫助他們</a:t>
            </a:r>
            <a:r>
              <a:rPr lang="en-US" altLang="zh-TW" dirty="0" smtClean="0"/>
              <a:t>.</a:t>
            </a:r>
            <a:endParaRPr lang="en-US" dirty="0"/>
          </a:p>
          <a:p>
            <a:r>
              <a:rPr lang="en-US" dirty="0">
                <a:solidFill>
                  <a:srgbClr val="FF6600"/>
                </a:solidFill>
              </a:rPr>
              <a:t>In fact they go on to say, “Anyone who has seen a series of successes in their life has usually had a </a:t>
            </a:r>
            <a:r>
              <a:rPr lang="en-US" dirty="0" smtClean="0">
                <a:solidFill>
                  <a:srgbClr val="FF6600"/>
                </a:solidFill>
              </a:rPr>
              <a:t>coach.</a:t>
            </a:r>
          </a:p>
          <a:p>
            <a:r>
              <a:rPr lang="zh-TW" altLang="en-US" dirty="0" smtClean="0"/>
              <a:t>事實上他們繼續這樣說</a:t>
            </a:r>
            <a:r>
              <a:rPr lang="en-US" altLang="zh-TW" dirty="0" smtClean="0"/>
              <a:t>:</a:t>
            </a:r>
            <a:r>
              <a:rPr lang="zh-TW" altLang="en-US" dirty="0" smtClean="0"/>
              <a:t>那些看起來不斷成功的人</a:t>
            </a:r>
            <a:r>
              <a:rPr lang="en-US" altLang="zh-TW" dirty="0" smtClean="0"/>
              <a:t>,</a:t>
            </a:r>
            <a:r>
              <a:rPr lang="zh-TW" altLang="en-US" dirty="0" smtClean="0"/>
              <a:t>在他們的生命中通常都有一位認識相信他們的教練</a:t>
            </a:r>
            <a:r>
              <a:rPr lang="en-US" altLang="zh-TW" dirty="0" smtClean="0"/>
              <a:t>.</a:t>
            </a:r>
            <a:endParaRPr lang="en-US" dirty="0"/>
          </a:p>
          <a:p>
            <a:endParaRPr lang="en-US" dirty="0"/>
          </a:p>
        </p:txBody>
      </p:sp>
    </p:spTree>
    <p:extLst>
      <p:ext uri="{BB962C8B-B14F-4D97-AF65-F5344CB8AC3E}">
        <p14:creationId xmlns:p14="http://schemas.microsoft.com/office/powerpoint/2010/main" val="63292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heel(1)">
                                      <p:cBhvr>
                                        <p:cTn id="31" dur="2000"/>
                                        <p:tgtEl>
                                          <p:spTgt spid="3">
                                            <p:txEl>
                                              <p:pRg st="5" end="5"/>
                                            </p:txEl>
                                          </p:spTgt>
                                        </p:tgtEl>
                                      </p:cBhvr>
                                    </p:animEffect>
                                  </p:childTnLst>
                                </p:cTn>
                              </p:par>
                              <p:par>
                                <p:cTn id="32" presetID="21" presetClass="entr" presetSubtype="1"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heel(1)">
                                      <p:cBhvr>
                                        <p:cTn id="3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t>DR. Andrew  Chen</a:t>
            </a:r>
            <a:endParaRPr lang="en-US" sz="1600" dirty="0"/>
          </a:p>
        </p:txBody>
      </p:sp>
      <p:sp>
        <p:nvSpPr>
          <p:cNvPr id="3" name="Subtitle 2"/>
          <p:cNvSpPr>
            <a:spLocks noGrp="1"/>
          </p:cNvSpPr>
          <p:nvPr>
            <p:ph type="subTitle" idx="1"/>
          </p:nvPr>
        </p:nvSpPr>
        <p:spPr>
          <a:xfrm>
            <a:off x="304800" y="1295400"/>
            <a:ext cx="8382000" cy="5410200"/>
          </a:xfrm>
        </p:spPr>
        <p:txBody>
          <a:bodyPr/>
          <a:lstStyle/>
          <a:p>
            <a:endParaRPr lang="en-US" dirty="0" smtClean="0">
              <a:solidFill>
                <a:srgbClr val="FF6600"/>
              </a:solidFill>
            </a:endParaRPr>
          </a:p>
          <a:p>
            <a:r>
              <a:rPr lang="en-US" dirty="0" smtClean="0">
                <a:solidFill>
                  <a:srgbClr val="FF6600"/>
                </a:solidFill>
              </a:rPr>
              <a:t>When </a:t>
            </a:r>
            <a:r>
              <a:rPr lang="en-US" dirty="0">
                <a:solidFill>
                  <a:srgbClr val="FF6600"/>
                </a:solidFill>
              </a:rPr>
              <a:t>To Use A </a:t>
            </a:r>
            <a:r>
              <a:rPr lang="en-US" dirty="0" smtClean="0">
                <a:solidFill>
                  <a:srgbClr val="FF6600"/>
                </a:solidFill>
              </a:rPr>
              <a:t>Coach?</a:t>
            </a:r>
            <a:endParaRPr lang="en-US" dirty="0">
              <a:solidFill>
                <a:srgbClr val="FF6600"/>
              </a:solidFill>
            </a:endParaRPr>
          </a:p>
          <a:p>
            <a:r>
              <a:rPr lang="zh-TW" altLang="en-US" dirty="0" smtClean="0"/>
              <a:t>什麼時候需要使用一位教練</a:t>
            </a:r>
            <a:r>
              <a:rPr lang="en-US" altLang="zh-TW" dirty="0" smtClean="0"/>
              <a:t>?</a:t>
            </a:r>
            <a:endParaRPr lang="en-US" dirty="0"/>
          </a:p>
          <a:p>
            <a:r>
              <a:rPr lang="en-US" dirty="0">
                <a:solidFill>
                  <a:srgbClr val="FF6600"/>
                </a:solidFill>
              </a:rPr>
              <a:t>The ICCA says this, “Not everyone needs a counselor, but everyone needs – and can benefit from – a coach at some point in their lives.” </a:t>
            </a:r>
          </a:p>
          <a:p>
            <a:r>
              <a:rPr lang="zh-TW" altLang="en-US" dirty="0" smtClean="0"/>
              <a:t>國際基督徒教練協會曾說</a:t>
            </a:r>
            <a:r>
              <a:rPr lang="en-US" altLang="zh-TW" dirty="0" smtClean="0"/>
              <a:t>:</a:t>
            </a:r>
            <a:r>
              <a:rPr lang="zh-TW" altLang="en-US" dirty="0" smtClean="0"/>
              <a:t>不是每一個人都需要輔導</a:t>
            </a:r>
            <a:r>
              <a:rPr lang="en-US" altLang="zh-TW" dirty="0" smtClean="0"/>
              <a:t>,</a:t>
            </a:r>
            <a:r>
              <a:rPr lang="zh-TW" altLang="en-US" dirty="0" smtClean="0"/>
              <a:t>但是每一個人在他們生活中的某個點</a:t>
            </a:r>
            <a:r>
              <a:rPr lang="en-US" altLang="zh-TW" dirty="0" smtClean="0"/>
              <a:t>,</a:t>
            </a:r>
            <a:r>
              <a:rPr lang="zh-TW" altLang="en-US" dirty="0" smtClean="0"/>
              <a:t>都需要一位教練</a:t>
            </a:r>
            <a:r>
              <a:rPr lang="en-US" altLang="zh-TW" dirty="0" smtClean="0"/>
              <a:t>,</a:t>
            </a:r>
            <a:r>
              <a:rPr lang="zh-TW" altLang="en-US" dirty="0" smtClean="0"/>
              <a:t>來幫助他們</a:t>
            </a:r>
            <a:r>
              <a:rPr lang="en-US" altLang="zh-TW" dirty="0" smtClean="0"/>
              <a:t>.</a:t>
            </a:r>
            <a:endParaRPr lang="en-US" dirty="0"/>
          </a:p>
          <a:p>
            <a:r>
              <a:rPr lang="en-US" dirty="0">
                <a:solidFill>
                  <a:srgbClr val="FF6600"/>
                </a:solidFill>
              </a:rPr>
              <a:t>In fact they go on to say, “Anyone who has seen a series of successes in their life has usually had a </a:t>
            </a:r>
            <a:r>
              <a:rPr lang="en-US" dirty="0" smtClean="0">
                <a:solidFill>
                  <a:srgbClr val="FF6600"/>
                </a:solidFill>
              </a:rPr>
              <a:t>coach.</a:t>
            </a:r>
          </a:p>
          <a:p>
            <a:r>
              <a:rPr lang="zh-TW" altLang="en-US" dirty="0" smtClean="0"/>
              <a:t>事實上他們繼續這樣說</a:t>
            </a:r>
            <a:r>
              <a:rPr lang="en-US" altLang="zh-TW" dirty="0" smtClean="0"/>
              <a:t>:</a:t>
            </a:r>
            <a:r>
              <a:rPr lang="zh-TW" altLang="en-US" dirty="0" smtClean="0"/>
              <a:t>那些看起來不斷成功的人</a:t>
            </a:r>
            <a:r>
              <a:rPr lang="en-US" altLang="zh-TW" dirty="0" smtClean="0"/>
              <a:t>,</a:t>
            </a:r>
            <a:r>
              <a:rPr lang="zh-TW" altLang="en-US" dirty="0" smtClean="0"/>
              <a:t>在他們的生命中通常都有一位認識相信他們的教練</a:t>
            </a:r>
            <a:r>
              <a:rPr lang="en-US" altLang="zh-TW" dirty="0" smtClean="0"/>
              <a:t>.</a:t>
            </a:r>
            <a:endParaRPr lang="en-US" dirty="0"/>
          </a:p>
          <a:p>
            <a:endParaRPr lang="en-US" dirty="0"/>
          </a:p>
        </p:txBody>
      </p:sp>
    </p:spTree>
    <p:extLst>
      <p:ext uri="{BB962C8B-B14F-4D97-AF65-F5344CB8AC3E}">
        <p14:creationId xmlns:p14="http://schemas.microsoft.com/office/powerpoint/2010/main" val="63292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heel(1)">
                                      <p:cBhvr>
                                        <p:cTn id="31" dur="2000"/>
                                        <p:tgtEl>
                                          <p:spTgt spid="3">
                                            <p:txEl>
                                              <p:pRg st="5" end="5"/>
                                            </p:txEl>
                                          </p:spTgt>
                                        </p:tgtEl>
                                      </p:cBhvr>
                                    </p:animEffect>
                                  </p:childTnLst>
                                </p:cTn>
                              </p:par>
                              <p:par>
                                <p:cTn id="32" presetID="21" presetClass="entr" presetSubtype="1"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heel(1)">
                                      <p:cBhvr>
                                        <p:cTn id="3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t>DR. Andrew  Chen</a:t>
            </a:r>
            <a:endParaRPr lang="en-US" sz="1600" dirty="0"/>
          </a:p>
        </p:txBody>
      </p:sp>
      <p:sp>
        <p:nvSpPr>
          <p:cNvPr id="3" name="Subtitle 2"/>
          <p:cNvSpPr>
            <a:spLocks noGrp="1"/>
          </p:cNvSpPr>
          <p:nvPr>
            <p:ph type="subTitle" idx="1"/>
          </p:nvPr>
        </p:nvSpPr>
        <p:spPr>
          <a:xfrm>
            <a:off x="304800" y="1295400"/>
            <a:ext cx="8382000" cy="5410200"/>
          </a:xfrm>
        </p:spPr>
        <p:txBody>
          <a:bodyPr/>
          <a:lstStyle/>
          <a:p>
            <a:endParaRPr lang="en-US" dirty="0" smtClean="0">
              <a:solidFill>
                <a:srgbClr val="FF6600"/>
              </a:solidFill>
            </a:endParaRPr>
          </a:p>
          <a:p>
            <a:r>
              <a:rPr lang="en-US" dirty="0" smtClean="0">
                <a:solidFill>
                  <a:srgbClr val="FF6600"/>
                </a:solidFill>
              </a:rPr>
              <a:t>When </a:t>
            </a:r>
            <a:r>
              <a:rPr lang="en-US" dirty="0">
                <a:solidFill>
                  <a:srgbClr val="FF6600"/>
                </a:solidFill>
              </a:rPr>
              <a:t>To Use A </a:t>
            </a:r>
            <a:r>
              <a:rPr lang="en-US" dirty="0" smtClean="0">
                <a:solidFill>
                  <a:srgbClr val="FF6600"/>
                </a:solidFill>
              </a:rPr>
              <a:t>Coach?</a:t>
            </a:r>
            <a:endParaRPr lang="en-US" dirty="0">
              <a:solidFill>
                <a:srgbClr val="FF6600"/>
              </a:solidFill>
            </a:endParaRPr>
          </a:p>
          <a:p>
            <a:r>
              <a:rPr lang="zh-TW" altLang="en-US" dirty="0" smtClean="0"/>
              <a:t>什麼時候需要使用一位教練</a:t>
            </a:r>
            <a:r>
              <a:rPr lang="en-US" altLang="zh-TW" dirty="0" smtClean="0"/>
              <a:t>?</a:t>
            </a:r>
            <a:endParaRPr lang="en-US" dirty="0"/>
          </a:p>
          <a:p>
            <a:r>
              <a:rPr lang="en-US" dirty="0">
                <a:solidFill>
                  <a:srgbClr val="FF6600"/>
                </a:solidFill>
              </a:rPr>
              <a:t>The ICCA says this, “Not everyone needs a counselor, but everyone needs – and can benefit from – a coach at some point in their lives.” </a:t>
            </a:r>
          </a:p>
          <a:p>
            <a:r>
              <a:rPr lang="zh-TW" altLang="en-US" dirty="0" smtClean="0"/>
              <a:t>國際基督徒教練協會曾說</a:t>
            </a:r>
            <a:r>
              <a:rPr lang="en-US" altLang="zh-TW" dirty="0" smtClean="0"/>
              <a:t>:</a:t>
            </a:r>
            <a:r>
              <a:rPr lang="zh-TW" altLang="en-US" dirty="0" smtClean="0"/>
              <a:t>不是每一個人都需要輔導</a:t>
            </a:r>
            <a:r>
              <a:rPr lang="en-US" altLang="zh-TW" dirty="0" smtClean="0"/>
              <a:t>,</a:t>
            </a:r>
            <a:r>
              <a:rPr lang="zh-TW" altLang="en-US" dirty="0" smtClean="0"/>
              <a:t>但是每一個人在他們生活中的某個點</a:t>
            </a:r>
            <a:r>
              <a:rPr lang="en-US" altLang="zh-TW" dirty="0" smtClean="0"/>
              <a:t>,</a:t>
            </a:r>
            <a:r>
              <a:rPr lang="zh-TW" altLang="en-US" dirty="0" smtClean="0"/>
              <a:t>都需要一位教練</a:t>
            </a:r>
            <a:r>
              <a:rPr lang="en-US" altLang="zh-TW" dirty="0" smtClean="0"/>
              <a:t>,</a:t>
            </a:r>
            <a:r>
              <a:rPr lang="zh-TW" altLang="en-US" dirty="0" smtClean="0"/>
              <a:t>來幫助他們</a:t>
            </a:r>
            <a:r>
              <a:rPr lang="en-US" altLang="zh-TW" dirty="0" smtClean="0"/>
              <a:t>.</a:t>
            </a:r>
            <a:endParaRPr lang="en-US" dirty="0"/>
          </a:p>
          <a:p>
            <a:r>
              <a:rPr lang="en-US" dirty="0">
                <a:solidFill>
                  <a:srgbClr val="FF6600"/>
                </a:solidFill>
              </a:rPr>
              <a:t>In fact they go on to say, “Anyone who has seen a series of successes in their life has usually had a </a:t>
            </a:r>
            <a:r>
              <a:rPr lang="en-US" dirty="0" smtClean="0">
                <a:solidFill>
                  <a:srgbClr val="FF6600"/>
                </a:solidFill>
              </a:rPr>
              <a:t>coach.</a:t>
            </a:r>
          </a:p>
          <a:p>
            <a:r>
              <a:rPr lang="zh-TW" altLang="en-US" dirty="0" smtClean="0"/>
              <a:t>事實上他們繼續這樣說</a:t>
            </a:r>
            <a:r>
              <a:rPr lang="en-US" altLang="zh-TW" dirty="0" smtClean="0"/>
              <a:t>:</a:t>
            </a:r>
            <a:r>
              <a:rPr lang="zh-TW" altLang="en-US" dirty="0" smtClean="0"/>
              <a:t>那些看起來不斷成功的人</a:t>
            </a:r>
            <a:r>
              <a:rPr lang="en-US" altLang="zh-TW" dirty="0" smtClean="0"/>
              <a:t>,</a:t>
            </a:r>
            <a:r>
              <a:rPr lang="zh-TW" altLang="en-US" dirty="0" smtClean="0"/>
              <a:t>在他們的生命中通常都有一位認識相信他們的教練</a:t>
            </a:r>
            <a:r>
              <a:rPr lang="en-US" altLang="zh-TW" dirty="0" smtClean="0"/>
              <a:t>.</a:t>
            </a:r>
            <a:endParaRPr lang="en-US" dirty="0"/>
          </a:p>
          <a:p>
            <a:endParaRPr lang="en-US" dirty="0"/>
          </a:p>
        </p:txBody>
      </p:sp>
    </p:spTree>
    <p:extLst>
      <p:ext uri="{BB962C8B-B14F-4D97-AF65-F5344CB8AC3E}">
        <p14:creationId xmlns:p14="http://schemas.microsoft.com/office/powerpoint/2010/main" val="330774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heel(1)">
                                      <p:cBhvr>
                                        <p:cTn id="31" dur="2000"/>
                                        <p:tgtEl>
                                          <p:spTgt spid="3">
                                            <p:txEl>
                                              <p:pRg st="5" end="5"/>
                                            </p:txEl>
                                          </p:spTgt>
                                        </p:tgtEl>
                                      </p:cBhvr>
                                    </p:animEffect>
                                  </p:childTnLst>
                                </p:cTn>
                              </p:par>
                              <p:par>
                                <p:cTn id="32" presetID="21" presetClass="entr" presetSubtype="1"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heel(1)">
                                      <p:cBhvr>
                                        <p:cTn id="3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lstStyle/>
          <a:p>
            <a:endParaRPr lang="en-US" altLang="zh-TW" sz="3200" b="1" dirty="0" smtClean="0">
              <a:solidFill>
                <a:srgbClr val="FF6600"/>
              </a:solidFill>
            </a:endParaRPr>
          </a:p>
          <a:p>
            <a:pPr algn="ctr"/>
            <a:endParaRPr lang="en-US" altLang="zh-TW" sz="4000" b="1" dirty="0" smtClean="0">
              <a:solidFill>
                <a:srgbClr val="FF6600"/>
              </a:solidFill>
            </a:endParaRPr>
          </a:p>
          <a:p>
            <a:pPr algn="ctr"/>
            <a:r>
              <a:rPr lang="zh-TW" altLang="en-US" sz="4000" b="1" dirty="0" smtClean="0">
                <a:solidFill>
                  <a:srgbClr val="FF6600"/>
                </a:solidFill>
              </a:rPr>
              <a:t>第</a:t>
            </a:r>
            <a:r>
              <a:rPr lang="zh-TW" altLang="en-US" sz="4000" b="1" dirty="0">
                <a:solidFill>
                  <a:srgbClr val="FF6600"/>
                </a:solidFill>
              </a:rPr>
              <a:t>一章</a:t>
            </a:r>
            <a:r>
              <a:rPr lang="en-US" sz="4000" b="1" dirty="0">
                <a:solidFill>
                  <a:srgbClr val="FF6600"/>
                </a:solidFill>
              </a:rPr>
              <a:t>: </a:t>
            </a:r>
            <a:r>
              <a:rPr lang="zh-TW" altLang="en-US" sz="4000" b="1" dirty="0">
                <a:solidFill>
                  <a:srgbClr val="FF6600"/>
                </a:solidFill>
              </a:rPr>
              <a:t>什麼是教練指導</a:t>
            </a:r>
            <a:r>
              <a:rPr lang="en-US" sz="4000" b="1" dirty="0">
                <a:solidFill>
                  <a:srgbClr val="FF6600"/>
                </a:solidFill>
              </a:rPr>
              <a:t>? </a:t>
            </a:r>
            <a:endParaRPr lang="en-US" sz="4000" b="1" dirty="0" smtClean="0">
              <a:solidFill>
                <a:srgbClr val="FF6600"/>
              </a:solidFill>
            </a:endParaRPr>
          </a:p>
          <a:p>
            <a:pPr algn="ctr"/>
            <a:r>
              <a:rPr lang="en-US" sz="4000" b="1" dirty="0" smtClean="0"/>
              <a:t>what </a:t>
            </a:r>
            <a:r>
              <a:rPr lang="en-US" sz="4000" b="1" dirty="0"/>
              <a:t>is coaching</a:t>
            </a:r>
            <a:r>
              <a:rPr lang="en-US" sz="4000" b="1" dirty="0" smtClean="0"/>
              <a:t>?</a:t>
            </a:r>
            <a:endParaRPr lang="en-US" sz="4000" dirty="0"/>
          </a:p>
        </p:txBody>
      </p:sp>
    </p:spTree>
    <p:extLst>
      <p:ext uri="{BB962C8B-B14F-4D97-AF65-F5344CB8AC3E}">
        <p14:creationId xmlns:p14="http://schemas.microsoft.com/office/powerpoint/2010/main" val="22882241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lstStyle/>
          <a:p>
            <a:endParaRPr lang="en-US" altLang="zh-TW" sz="3200" b="1" dirty="0" smtClean="0">
              <a:solidFill>
                <a:srgbClr val="FF6600"/>
              </a:solidFill>
            </a:endParaRPr>
          </a:p>
          <a:p>
            <a:r>
              <a:rPr lang="zh-TW" altLang="en-US" sz="3200" b="1" dirty="0" smtClean="0">
                <a:solidFill>
                  <a:srgbClr val="FF6600"/>
                </a:solidFill>
              </a:rPr>
              <a:t>第</a:t>
            </a:r>
            <a:r>
              <a:rPr lang="zh-TW" altLang="en-US" sz="3200" b="1" dirty="0">
                <a:solidFill>
                  <a:srgbClr val="FF6600"/>
                </a:solidFill>
              </a:rPr>
              <a:t>一章</a:t>
            </a:r>
            <a:r>
              <a:rPr lang="en-US" sz="3200" b="1" dirty="0">
                <a:solidFill>
                  <a:srgbClr val="FF6600"/>
                </a:solidFill>
              </a:rPr>
              <a:t>: </a:t>
            </a:r>
            <a:r>
              <a:rPr lang="zh-TW" altLang="en-US" sz="3200" b="1" dirty="0">
                <a:solidFill>
                  <a:srgbClr val="FF6600"/>
                </a:solidFill>
              </a:rPr>
              <a:t>什麼是教練指導</a:t>
            </a:r>
            <a:r>
              <a:rPr lang="en-US" sz="3200" b="1" dirty="0">
                <a:solidFill>
                  <a:srgbClr val="FF6600"/>
                </a:solidFill>
              </a:rPr>
              <a:t>? </a:t>
            </a:r>
            <a:r>
              <a:rPr lang="en-US" sz="2800" b="1" dirty="0">
                <a:solidFill>
                  <a:srgbClr val="FF6600"/>
                </a:solidFill>
              </a:rPr>
              <a:t>(what is coaching?)</a:t>
            </a:r>
            <a:endParaRPr lang="en-US" sz="2800" dirty="0">
              <a:solidFill>
                <a:srgbClr val="FF6600"/>
              </a:solidFill>
            </a:endParaRPr>
          </a:p>
          <a:p>
            <a:r>
              <a:rPr lang="zh-TW" altLang="en-US" sz="2800" dirty="0"/>
              <a:t>一</a:t>
            </a:r>
            <a:r>
              <a:rPr lang="zh-TW" altLang="en-US" sz="2800" dirty="0" smtClean="0"/>
              <a:t>位好的教</a:t>
            </a:r>
            <a:r>
              <a:rPr lang="zh-TW" altLang="en-US" sz="2800" dirty="0"/>
              <a:t>練是能從神的眼光來看你的被造</a:t>
            </a:r>
            <a:r>
              <a:rPr lang="en-US" sz="2800" dirty="0"/>
              <a:t>,</a:t>
            </a:r>
            <a:r>
              <a:rPr lang="zh-TW" altLang="en-US" sz="2800" dirty="0"/>
              <a:t>確信你是按著神的形像造的</a:t>
            </a:r>
            <a:r>
              <a:rPr lang="en-US" sz="2800" dirty="0"/>
              <a:t>.</a:t>
            </a:r>
            <a:r>
              <a:rPr lang="zh-TW" altLang="en-US" sz="2800" dirty="0"/>
              <a:t>而且告訴你真正的你是誰</a:t>
            </a:r>
            <a:r>
              <a:rPr lang="en-US" sz="2800" dirty="0" smtClean="0"/>
              <a:t>?</a:t>
            </a:r>
          </a:p>
          <a:p>
            <a:r>
              <a:rPr lang="zh-TW" altLang="en-US" sz="2800" dirty="0" smtClean="0"/>
              <a:t>一位好</a:t>
            </a:r>
            <a:r>
              <a:rPr lang="zh-TW" altLang="en-US" sz="2800" dirty="0"/>
              <a:t>的教練會推動你去思考</a:t>
            </a:r>
            <a:r>
              <a:rPr lang="en-US" sz="2800" dirty="0"/>
              <a:t>.</a:t>
            </a:r>
            <a:r>
              <a:rPr lang="zh-TW" altLang="en-US" sz="2800" dirty="0"/>
              <a:t>會擴展你去為</a:t>
            </a:r>
            <a:r>
              <a:rPr lang="zh-TW" altLang="en-US" sz="2800" dirty="0" smtClean="0"/>
              <a:t>你自己的</a:t>
            </a:r>
            <a:r>
              <a:rPr lang="zh-TW" altLang="en-US" sz="2800" dirty="0"/>
              <a:t>生命負起責任</a:t>
            </a:r>
            <a:r>
              <a:rPr lang="en-US" sz="2800" dirty="0"/>
              <a:t>.</a:t>
            </a:r>
            <a:r>
              <a:rPr lang="zh-TW" altLang="en-US" sz="2800" dirty="0"/>
              <a:t>也幫助你完成你該做的事</a:t>
            </a:r>
            <a:r>
              <a:rPr lang="en-US" sz="2800" dirty="0"/>
              <a:t>.</a:t>
            </a:r>
            <a:r>
              <a:rPr lang="zh-TW" altLang="en-US" sz="2800" dirty="0"/>
              <a:t>一個教練也是一位會守望你生命的人</a:t>
            </a:r>
            <a:r>
              <a:rPr lang="en-US" sz="2800" dirty="0"/>
              <a:t>,</a:t>
            </a:r>
            <a:r>
              <a:rPr lang="zh-TW" altLang="en-US" sz="2800" dirty="0"/>
              <a:t>挑戰你去活出你的核心價值</a:t>
            </a:r>
            <a:r>
              <a:rPr lang="en-US" sz="2800" dirty="0"/>
              <a:t>.</a:t>
            </a:r>
          </a:p>
        </p:txBody>
      </p:sp>
    </p:spTree>
    <p:extLst>
      <p:ext uri="{BB962C8B-B14F-4D97-AF65-F5344CB8AC3E}">
        <p14:creationId xmlns:p14="http://schemas.microsoft.com/office/powerpoint/2010/main" val="330774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lstStyle/>
          <a:p>
            <a:endParaRPr lang="en-US" altLang="zh-TW" dirty="0"/>
          </a:p>
          <a:p>
            <a:r>
              <a:rPr lang="zh-TW" altLang="en-US" sz="3200" dirty="0" smtClean="0"/>
              <a:t>教</a:t>
            </a:r>
            <a:r>
              <a:rPr lang="zh-TW" altLang="en-US" sz="3200" dirty="0"/>
              <a:t>練的本質就是相信他人</a:t>
            </a:r>
            <a:r>
              <a:rPr lang="en-US" sz="3200" dirty="0"/>
              <a:t>(Believe in people),</a:t>
            </a:r>
            <a:r>
              <a:rPr lang="zh-TW" altLang="en-US" sz="3200" dirty="0"/>
              <a:t>沒有什麼比鼓勵人</a:t>
            </a:r>
            <a:r>
              <a:rPr lang="en-US" sz="3200" dirty="0"/>
              <a:t>,</a:t>
            </a:r>
            <a:r>
              <a:rPr lang="zh-TW" altLang="en-US" sz="3200" dirty="0"/>
              <a:t>給人動機更令人興奮的事</a:t>
            </a:r>
            <a:r>
              <a:rPr lang="en-US" sz="3200" dirty="0"/>
              <a:t>.</a:t>
            </a:r>
            <a:r>
              <a:rPr lang="zh-TW" altLang="en-US" sz="3200" dirty="0"/>
              <a:t>沒有一件事比當他人無條件的相信我們</a:t>
            </a:r>
            <a:r>
              <a:rPr lang="en-US" sz="3200" dirty="0"/>
              <a:t>,</a:t>
            </a:r>
            <a:r>
              <a:rPr lang="zh-TW" altLang="en-US" sz="3200" dirty="0"/>
              <a:t>愛我們</a:t>
            </a:r>
            <a:r>
              <a:rPr lang="en-US" sz="3200" dirty="0"/>
              <a:t>,</a:t>
            </a:r>
            <a:r>
              <a:rPr lang="zh-TW" altLang="en-US" sz="3200" dirty="0"/>
              <a:t>可以幫助一個人可以達到更高的成就或完成偉大的</a:t>
            </a:r>
            <a:r>
              <a:rPr lang="zh-TW" altLang="en-US" sz="3200" dirty="0" smtClean="0"/>
              <a:t>事</a:t>
            </a:r>
            <a:r>
              <a:rPr lang="en-US" altLang="zh-TW" sz="3200" dirty="0" smtClean="0"/>
              <a:t>.</a:t>
            </a:r>
            <a:endParaRPr lang="en-US" sz="3200" dirty="0"/>
          </a:p>
        </p:txBody>
      </p:sp>
    </p:spTree>
    <p:extLst>
      <p:ext uri="{BB962C8B-B14F-4D97-AF65-F5344CB8AC3E}">
        <p14:creationId xmlns:p14="http://schemas.microsoft.com/office/powerpoint/2010/main" val="33077490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295400"/>
            <a:ext cx="8382000" cy="5410200"/>
          </a:xfrm>
        </p:spPr>
        <p:txBody>
          <a:bodyPr/>
          <a:lstStyle/>
          <a:p>
            <a:endParaRPr lang="en-US" dirty="0" smtClean="0">
              <a:solidFill>
                <a:srgbClr val="FF6600"/>
              </a:solidFill>
            </a:endParaRPr>
          </a:p>
          <a:p>
            <a:r>
              <a:rPr lang="en-US" dirty="0" smtClean="0">
                <a:solidFill>
                  <a:srgbClr val="FF6600"/>
                </a:solidFill>
              </a:rPr>
              <a:t>Coaches </a:t>
            </a:r>
            <a:r>
              <a:rPr lang="en-US" dirty="0">
                <a:solidFill>
                  <a:srgbClr val="FF6600"/>
                </a:solidFill>
              </a:rPr>
              <a:t>help you discover your potential and partner with you to help you grow, expand and reach your goals. </a:t>
            </a:r>
          </a:p>
          <a:p>
            <a:r>
              <a:rPr lang="zh-TW" altLang="en-US" dirty="0" smtClean="0"/>
              <a:t>教練是幫助你發現你的潛能</a:t>
            </a:r>
            <a:r>
              <a:rPr lang="en-US" altLang="zh-TW" dirty="0" smtClean="0"/>
              <a:t>,</a:t>
            </a:r>
            <a:r>
              <a:rPr lang="zh-TW" altLang="en-US" dirty="0" smtClean="0"/>
              <a:t>並成為你的夥伴幫助你成長</a:t>
            </a:r>
            <a:r>
              <a:rPr lang="en-US" altLang="zh-TW" dirty="0" smtClean="0"/>
              <a:t>,</a:t>
            </a:r>
            <a:r>
              <a:rPr lang="zh-TW" altLang="en-US" dirty="0" smtClean="0"/>
              <a:t>擴展並達成你所設定的目標</a:t>
            </a:r>
            <a:r>
              <a:rPr lang="en-US" altLang="zh-TW" dirty="0" smtClean="0"/>
              <a:t>.</a:t>
            </a:r>
          </a:p>
          <a:p>
            <a:endParaRPr lang="en-US" dirty="0"/>
          </a:p>
          <a:p>
            <a:r>
              <a:rPr lang="en-US" dirty="0">
                <a:solidFill>
                  <a:srgbClr val="FF6600"/>
                </a:solidFill>
              </a:rPr>
              <a:t>Coaches do not give you the answers…they draw them out of you. They help you uncover your hopes and dreams, and then, they help you put practical action plans in place to actually achieve them! </a:t>
            </a:r>
          </a:p>
          <a:p>
            <a:r>
              <a:rPr lang="zh-TW" altLang="en-US" dirty="0" smtClean="0"/>
              <a:t>教練不是為你提供答案</a:t>
            </a:r>
            <a:r>
              <a:rPr lang="en-US" altLang="zh-TW" dirty="0" smtClean="0"/>
              <a:t>….</a:t>
            </a:r>
            <a:r>
              <a:rPr lang="zh-TW" altLang="en-US" dirty="0" smtClean="0"/>
              <a:t>他們是把你的生命帶出來</a:t>
            </a:r>
            <a:r>
              <a:rPr lang="en-US" altLang="zh-TW" dirty="0" smtClean="0"/>
              <a:t>.</a:t>
            </a:r>
            <a:r>
              <a:rPr lang="zh-TW" altLang="en-US" dirty="0" smtClean="0"/>
              <a:t>他們幫助你發掘你的夢想與盼望</a:t>
            </a:r>
            <a:r>
              <a:rPr lang="en-US" altLang="zh-TW" dirty="0" smtClean="0"/>
              <a:t>.</a:t>
            </a:r>
            <a:r>
              <a:rPr lang="zh-TW" altLang="en-US" dirty="0" smtClean="0"/>
              <a:t>然後他們幫助你做成實際的行動計劃</a:t>
            </a:r>
            <a:r>
              <a:rPr lang="en-US" altLang="zh-TW" dirty="0" smtClean="0"/>
              <a:t>.</a:t>
            </a:r>
            <a:r>
              <a:rPr lang="zh-TW" altLang="en-US" dirty="0" smtClean="0"/>
              <a:t>使你能真實的達成你的夢想</a:t>
            </a:r>
            <a:r>
              <a:rPr lang="en-US" altLang="zh-TW" dirty="0" smtClean="0"/>
              <a:t>.</a:t>
            </a:r>
            <a:endParaRPr lang="en-US" dirty="0"/>
          </a:p>
          <a:p>
            <a:endParaRPr lang="en-US" dirty="0"/>
          </a:p>
          <a:p>
            <a:endParaRPr lang="en-US" dirty="0"/>
          </a:p>
        </p:txBody>
      </p:sp>
      <p:sp>
        <p:nvSpPr>
          <p:cNvPr id="6" name="Title 1"/>
          <p:cNvSpPr txBox="1">
            <a:spLocks/>
          </p:cNvSpPr>
          <p:nvPr/>
        </p:nvSpPr>
        <p:spPr>
          <a:xfrm>
            <a:off x="1066800" y="609600"/>
            <a:ext cx="7315200" cy="607576"/>
          </a:xfrm>
          <a:prstGeom prst="rect">
            <a:avLst/>
          </a:prstGeom>
        </p:spPr>
        <p:txBody>
          <a:bodyPr vert="horz" lIns="91440" tIns="45720" rIns="91440" bIns="45720" rtlCol="0" anchor="b">
            <a:normAutofit fontScale="90000" lnSpcReduction="10000"/>
          </a:bodyPr>
          <a:lstStyle>
            <a:lvl1pPr algn="l" defTabSz="914400" rtl="0" eaLnBrk="1" latinLnBrk="0" hangingPunct="1">
              <a:spcBef>
                <a:spcPct val="0"/>
              </a:spcBef>
              <a:buNone/>
              <a:defRPr sz="48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t>DR. Andrew  Chen</a:t>
            </a:r>
            <a:endParaRPr lang="en-US" sz="1600" dirty="0"/>
          </a:p>
        </p:txBody>
      </p:sp>
    </p:spTree>
    <p:extLst>
      <p:ext uri="{BB962C8B-B14F-4D97-AF65-F5344CB8AC3E}">
        <p14:creationId xmlns:p14="http://schemas.microsoft.com/office/powerpoint/2010/main" val="219959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lstStyle/>
          <a:p>
            <a:pPr algn="ctr"/>
            <a:endParaRPr lang="en-US" altLang="zh-TW" sz="3200" dirty="0" smtClean="0"/>
          </a:p>
          <a:p>
            <a:pPr algn="ctr"/>
            <a:endParaRPr lang="en-US" altLang="zh-TW" sz="3200" dirty="0" smtClean="0"/>
          </a:p>
          <a:p>
            <a:pPr algn="ctr"/>
            <a:r>
              <a:rPr lang="zh-TW" altLang="en-US" sz="3600" b="1" dirty="0" smtClean="0"/>
              <a:t>教</a:t>
            </a:r>
            <a:r>
              <a:rPr lang="zh-TW" altLang="en-US" sz="3600" b="1" dirty="0"/>
              <a:t>練指導</a:t>
            </a:r>
            <a:r>
              <a:rPr lang="zh-TW" altLang="en-US" sz="3600" b="1" dirty="0" smtClean="0"/>
              <a:t>是</a:t>
            </a:r>
            <a:r>
              <a:rPr lang="zh-TW" altLang="en-US" sz="3600" b="1" dirty="0" smtClean="0">
                <a:solidFill>
                  <a:srgbClr val="FFFF00"/>
                </a:solidFill>
              </a:rPr>
              <a:t>以</a:t>
            </a:r>
            <a:r>
              <a:rPr lang="zh-TW" altLang="en-US" sz="3600" b="1" dirty="0">
                <a:solidFill>
                  <a:srgbClr val="FFFF00"/>
                </a:solidFill>
              </a:rPr>
              <a:t>關係為基礎</a:t>
            </a:r>
            <a:r>
              <a:rPr lang="en-US" sz="3600" b="1" dirty="0" smtClean="0"/>
              <a:t>,</a:t>
            </a:r>
          </a:p>
          <a:p>
            <a:pPr algn="ctr"/>
            <a:r>
              <a:rPr lang="zh-TW" altLang="en-US" sz="3600" b="1" dirty="0" smtClean="0">
                <a:solidFill>
                  <a:srgbClr val="FF6600"/>
                </a:solidFill>
              </a:rPr>
              <a:t>以</a:t>
            </a:r>
            <a:r>
              <a:rPr lang="zh-TW" altLang="en-US" sz="3600" b="1" dirty="0">
                <a:solidFill>
                  <a:srgbClr val="FF6600"/>
                </a:solidFill>
              </a:rPr>
              <a:t>目標為導向</a:t>
            </a:r>
            <a:r>
              <a:rPr lang="en-US" sz="3600" b="1" dirty="0" smtClean="0"/>
              <a:t>,</a:t>
            </a:r>
          </a:p>
          <a:p>
            <a:pPr algn="ctr"/>
            <a:r>
              <a:rPr lang="zh-TW" altLang="en-US" sz="3600" b="1" dirty="0" smtClean="0">
                <a:solidFill>
                  <a:srgbClr val="00B0F0"/>
                </a:solidFill>
              </a:rPr>
              <a:t>以</a:t>
            </a:r>
            <a:r>
              <a:rPr lang="zh-TW" altLang="en-US" sz="3600" b="1" dirty="0">
                <a:solidFill>
                  <a:srgbClr val="00B0F0"/>
                </a:solidFill>
              </a:rPr>
              <a:t>基督為中</a:t>
            </a:r>
            <a:r>
              <a:rPr lang="zh-TW" altLang="en-US" sz="3600" b="1" dirty="0" smtClean="0">
                <a:solidFill>
                  <a:srgbClr val="00B0F0"/>
                </a:solidFill>
              </a:rPr>
              <a:t>心 </a:t>
            </a:r>
            <a:r>
              <a:rPr lang="en-US" altLang="zh-TW" sz="3600" b="1" dirty="0" smtClean="0"/>
              <a:t>,</a:t>
            </a:r>
            <a:r>
              <a:rPr lang="zh-TW" altLang="en-US" sz="3600" b="1" dirty="0" smtClean="0"/>
              <a:t>去</a:t>
            </a:r>
            <a:r>
              <a:rPr lang="zh-TW" altLang="en-US" sz="3600" b="1" dirty="0"/>
              <a:t>幫助一個人</a:t>
            </a:r>
            <a:r>
              <a:rPr lang="en-US" sz="3600" b="1" dirty="0"/>
              <a:t>.</a:t>
            </a:r>
          </a:p>
          <a:p>
            <a:endParaRPr lang="en-US" b="1" dirty="0"/>
          </a:p>
        </p:txBody>
      </p:sp>
    </p:spTree>
    <p:extLst>
      <p:ext uri="{BB962C8B-B14F-4D97-AF65-F5344CB8AC3E}">
        <p14:creationId xmlns:p14="http://schemas.microsoft.com/office/powerpoint/2010/main" val="33077490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lstStyle/>
          <a:p>
            <a:r>
              <a:rPr lang="zh-TW" altLang="en-US" sz="2800" dirty="0"/>
              <a:t>教練指導是督促</a:t>
            </a:r>
            <a:r>
              <a:rPr lang="zh-TW" altLang="en-US" sz="2800" dirty="0" smtClean="0"/>
              <a:t>你發</a:t>
            </a:r>
            <a:r>
              <a:rPr lang="zh-TW" altLang="en-US" sz="2800" dirty="0"/>
              <a:t>掘問題的解答</a:t>
            </a:r>
            <a:r>
              <a:rPr lang="en-US" sz="2800" dirty="0"/>
              <a:t>,</a:t>
            </a:r>
            <a:r>
              <a:rPr lang="zh-TW" altLang="en-US" sz="2800" dirty="0"/>
              <a:t>而不是給一個正確的答案</a:t>
            </a:r>
            <a:r>
              <a:rPr lang="en-US" sz="2800" dirty="0" smtClean="0"/>
              <a:t>.</a:t>
            </a:r>
          </a:p>
          <a:p>
            <a:r>
              <a:rPr lang="zh-TW" altLang="en-US" sz="2800" dirty="0" smtClean="0"/>
              <a:t>這</a:t>
            </a:r>
            <a:r>
              <a:rPr lang="zh-TW" altLang="en-US" sz="2800" dirty="0"/>
              <a:t>一個主要的原則就</a:t>
            </a:r>
            <a:r>
              <a:rPr lang="zh-TW" altLang="en-US" sz="2800" dirty="0" smtClean="0"/>
              <a:t>是有</a:t>
            </a:r>
            <a:r>
              <a:rPr lang="zh-TW" altLang="en-US" sz="2800" dirty="0"/>
              <a:t>關於輔導或是導師之間最大的不同</a:t>
            </a:r>
            <a:r>
              <a:rPr lang="en-US" sz="2800" dirty="0"/>
              <a:t>,</a:t>
            </a:r>
            <a:r>
              <a:rPr lang="zh-TW" altLang="en-US" sz="2800" dirty="0"/>
              <a:t>其中一個最好的定義是有關生命教練運動的創始</a:t>
            </a:r>
            <a:r>
              <a:rPr lang="zh-TW" altLang="en-US" sz="2800" dirty="0" smtClean="0"/>
              <a:t>人約</a:t>
            </a:r>
            <a:r>
              <a:rPr lang="zh-TW" altLang="en-US" sz="2800" dirty="0"/>
              <a:t>翰懷默</a:t>
            </a:r>
            <a:r>
              <a:rPr lang="en-US" sz="2800" dirty="0"/>
              <a:t>(John Whitmore)</a:t>
            </a:r>
            <a:r>
              <a:rPr lang="zh-TW" altLang="en-US" sz="2800" dirty="0"/>
              <a:t>所說的</a:t>
            </a:r>
            <a:r>
              <a:rPr lang="en-US" sz="2800" dirty="0"/>
              <a:t>:</a:t>
            </a:r>
          </a:p>
          <a:p>
            <a:r>
              <a:rPr lang="en-US" dirty="0"/>
              <a:t> </a:t>
            </a:r>
            <a:endParaRPr lang="en-US" sz="2800" dirty="0"/>
          </a:p>
          <a:p>
            <a:pPr algn="ctr"/>
            <a:r>
              <a:rPr lang="zh-TW" altLang="en-US" sz="3200" b="1" i="1" dirty="0">
                <a:solidFill>
                  <a:srgbClr val="FF6600"/>
                </a:solidFill>
              </a:rPr>
              <a:t>教練指導是幫助人學習</a:t>
            </a:r>
            <a:r>
              <a:rPr lang="en-US" sz="3200" b="1" i="1" dirty="0">
                <a:solidFill>
                  <a:srgbClr val="FF6600"/>
                </a:solidFill>
              </a:rPr>
              <a:t>,</a:t>
            </a:r>
            <a:r>
              <a:rPr lang="zh-TW" altLang="en-US" sz="3200" b="1" i="1" dirty="0">
                <a:solidFill>
                  <a:srgbClr val="FF6600"/>
                </a:solidFill>
              </a:rPr>
              <a:t>而不是教導他們</a:t>
            </a:r>
            <a:r>
              <a:rPr lang="en-US" sz="3200" b="1" i="1" dirty="0">
                <a:solidFill>
                  <a:srgbClr val="FF6600"/>
                </a:solidFill>
              </a:rPr>
              <a:t>.</a:t>
            </a:r>
            <a:endParaRPr lang="en-US" sz="3200" dirty="0">
              <a:solidFill>
                <a:srgbClr val="FF6600"/>
              </a:solidFill>
            </a:endParaRPr>
          </a:p>
          <a:p>
            <a:pPr algn="ctr"/>
            <a:r>
              <a:rPr lang="en-US" b="1" i="1" dirty="0"/>
              <a:t>Coaching is helping people learn instead of teaching them.</a:t>
            </a:r>
            <a:endParaRPr lang="en-US" dirty="0"/>
          </a:p>
          <a:p>
            <a:pPr algn="ctr"/>
            <a:endParaRPr lang="en-US" dirty="0"/>
          </a:p>
        </p:txBody>
      </p:sp>
    </p:spTree>
    <p:extLst>
      <p:ext uri="{BB962C8B-B14F-4D97-AF65-F5344CB8AC3E}">
        <p14:creationId xmlns:p14="http://schemas.microsoft.com/office/powerpoint/2010/main" val="33077490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normAutofit/>
          </a:bodyPr>
          <a:lstStyle/>
          <a:p>
            <a:endParaRPr lang="en-US" sz="2800" dirty="0" smtClean="0"/>
          </a:p>
          <a:p>
            <a:r>
              <a:rPr lang="en-US" sz="2800" dirty="0" smtClean="0"/>
              <a:t>Malcolm </a:t>
            </a:r>
            <a:r>
              <a:rPr lang="en-US" sz="2800" dirty="0"/>
              <a:t>Knowles</a:t>
            </a:r>
            <a:r>
              <a:rPr lang="zh-TW" altLang="en-US" sz="2800" dirty="0"/>
              <a:t>強調說</a:t>
            </a:r>
            <a:r>
              <a:rPr lang="en-US" sz="2800" dirty="0"/>
              <a:t>:”</a:t>
            </a:r>
            <a:r>
              <a:rPr lang="zh-TW" altLang="en-US" sz="2800" dirty="0"/>
              <a:t>其中一個最具意義的發現是在成人學習的研究中</a:t>
            </a:r>
            <a:r>
              <a:rPr lang="en-US" sz="2800" dirty="0"/>
              <a:t>,</a:t>
            </a:r>
            <a:r>
              <a:rPr lang="zh-TW" altLang="en-US" sz="2800" dirty="0"/>
              <a:t>發現成人是以一種自然的方式在學習與成長</a:t>
            </a:r>
            <a:r>
              <a:rPr lang="en-US" sz="2800" dirty="0"/>
              <a:t>,</a:t>
            </a:r>
            <a:r>
              <a:rPr lang="zh-TW" altLang="en-US" sz="2800" dirty="0"/>
              <a:t>而不是透過教學</a:t>
            </a:r>
            <a:r>
              <a:rPr lang="en-US" sz="2800" dirty="0"/>
              <a:t>,</a:t>
            </a:r>
            <a:r>
              <a:rPr lang="zh-TW" altLang="en-US" sz="2800" dirty="0"/>
              <a:t>成人是非常自我引導的</a:t>
            </a:r>
            <a:r>
              <a:rPr lang="en-US" sz="2800" dirty="0"/>
              <a:t>,(</a:t>
            </a:r>
            <a:r>
              <a:rPr lang="zh-TW" altLang="en-US" sz="2800" dirty="0"/>
              <a:t>當他們有越多的參與感的時候</a:t>
            </a:r>
            <a:r>
              <a:rPr lang="en-US" sz="2800" dirty="0"/>
              <a:t>,</a:t>
            </a:r>
            <a:r>
              <a:rPr lang="zh-TW" altLang="en-US" sz="2800" dirty="0"/>
              <a:t>他們就會活出來像那樣</a:t>
            </a:r>
            <a:r>
              <a:rPr lang="en-US" sz="2800" dirty="0"/>
              <a:t>.)</a:t>
            </a:r>
            <a:r>
              <a:rPr lang="zh-TW" altLang="en-US" sz="2800" dirty="0"/>
              <a:t>成人的學習是當他們採取主動的時候</a:t>
            </a:r>
            <a:r>
              <a:rPr lang="en-US" sz="2800" dirty="0"/>
              <a:t>,</a:t>
            </a:r>
            <a:r>
              <a:rPr lang="zh-TW" altLang="en-US" sz="2800" dirty="0"/>
              <a:t>他們學的最多</a:t>
            </a:r>
            <a:r>
              <a:rPr lang="en-US" sz="2800" dirty="0"/>
              <a:t>.</a:t>
            </a:r>
            <a:r>
              <a:rPr lang="zh-TW" altLang="en-US" sz="2800" dirty="0"/>
              <a:t>也最持</a:t>
            </a:r>
            <a:r>
              <a:rPr lang="zh-TW" altLang="en-US" sz="2800" dirty="0" smtClean="0"/>
              <a:t>久</a:t>
            </a:r>
            <a:r>
              <a:rPr lang="en-US" altLang="zh-TW" sz="2800" dirty="0"/>
              <a:t>.</a:t>
            </a:r>
            <a:endParaRPr lang="en-US" sz="2800" dirty="0"/>
          </a:p>
        </p:txBody>
      </p:sp>
    </p:spTree>
    <p:extLst>
      <p:ext uri="{BB962C8B-B14F-4D97-AF65-F5344CB8AC3E}">
        <p14:creationId xmlns:p14="http://schemas.microsoft.com/office/powerpoint/2010/main" val="33077490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lstStyle/>
          <a:p>
            <a:r>
              <a:rPr lang="zh-TW" altLang="en-US" sz="2800" dirty="0"/>
              <a:t>教練指導是為改變而提供一個支持的架構</a:t>
            </a:r>
            <a:r>
              <a:rPr lang="en-US" sz="2800" dirty="0" smtClean="0"/>
              <a:t>.</a:t>
            </a:r>
            <a:r>
              <a:rPr lang="zh-TW" altLang="en-US" sz="2800" dirty="0"/>
              <a:t>因此在教練和受助者共同所發展出來的支持架構之下</a:t>
            </a:r>
            <a:r>
              <a:rPr lang="en-US" sz="2800" dirty="0"/>
              <a:t>,</a:t>
            </a:r>
            <a:r>
              <a:rPr lang="zh-TW" altLang="en-US" sz="2800" dirty="0"/>
              <a:t>透過支持</a:t>
            </a:r>
            <a:r>
              <a:rPr lang="en-US" sz="2800" dirty="0"/>
              <a:t>,</a:t>
            </a:r>
            <a:r>
              <a:rPr lang="zh-TW" altLang="en-US" sz="2800" dirty="0"/>
              <a:t>鼓勵與交待生命</a:t>
            </a:r>
            <a:r>
              <a:rPr lang="en-US" sz="2800" dirty="0"/>
              <a:t>,</a:t>
            </a:r>
            <a:r>
              <a:rPr lang="zh-TW" altLang="en-US" sz="2800" dirty="0"/>
              <a:t>受助者通常都會完成他們的工作或是目標</a:t>
            </a:r>
            <a:r>
              <a:rPr lang="en-US" sz="2800" dirty="0"/>
              <a:t>.</a:t>
            </a:r>
          </a:p>
          <a:p>
            <a:r>
              <a:rPr lang="en-US" b="1" i="1" dirty="0"/>
              <a:t> </a:t>
            </a:r>
            <a:endParaRPr lang="en-US" dirty="0">
              <a:solidFill>
                <a:srgbClr val="FF6600"/>
              </a:solidFill>
            </a:endParaRPr>
          </a:p>
          <a:p>
            <a:pPr algn="ctr"/>
            <a:r>
              <a:rPr lang="zh-TW" altLang="en-US" sz="3200" b="1" i="1" dirty="0">
                <a:solidFill>
                  <a:srgbClr val="FF6600"/>
                </a:solidFill>
              </a:rPr>
              <a:t>教練指導是一個生命改變的支持架構</a:t>
            </a:r>
            <a:r>
              <a:rPr lang="en-US" sz="3200" b="1" i="1" dirty="0">
                <a:solidFill>
                  <a:srgbClr val="FF6600"/>
                </a:solidFill>
              </a:rPr>
              <a:t>.</a:t>
            </a:r>
            <a:endParaRPr lang="en-US" sz="3200" dirty="0">
              <a:solidFill>
                <a:srgbClr val="FF6600"/>
              </a:solidFill>
            </a:endParaRPr>
          </a:p>
          <a:p>
            <a:pPr algn="ctr"/>
            <a:r>
              <a:rPr lang="en-US" sz="2800" b="1" i="1" dirty="0"/>
              <a:t>Coaching is a support structure for change.</a:t>
            </a:r>
            <a:endParaRPr lang="en-US" sz="2800" dirty="0"/>
          </a:p>
          <a:p>
            <a:pPr algn="ctr"/>
            <a:r>
              <a:rPr lang="en-US" sz="3200" dirty="0"/>
              <a:t> </a:t>
            </a:r>
          </a:p>
          <a:p>
            <a:endParaRPr lang="en-US" dirty="0"/>
          </a:p>
        </p:txBody>
      </p:sp>
    </p:spTree>
    <p:extLst>
      <p:ext uri="{BB962C8B-B14F-4D97-AF65-F5344CB8AC3E}">
        <p14:creationId xmlns:p14="http://schemas.microsoft.com/office/powerpoint/2010/main" val="33077490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lstStyle/>
          <a:p>
            <a:pPr algn="ctr"/>
            <a:endParaRPr lang="en-US" altLang="zh-TW" sz="3200" dirty="0" smtClean="0"/>
          </a:p>
          <a:p>
            <a:pPr algn="ctr"/>
            <a:endParaRPr lang="en-US" altLang="zh-TW" sz="3600" dirty="0"/>
          </a:p>
          <a:p>
            <a:pPr algn="ctr"/>
            <a:r>
              <a:rPr lang="zh-TW" altLang="en-US" sz="3600" b="1" dirty="0" smtClean="0"/>
              <a:t>教</a:t>
            </a:r>
            <a:r>
              <a:rPr lang="zh-TW" altLang="en-US" sz="3600" b="1" dirty="0"/>
              <a:t>練指導是</a:t>
            </a:r>
            <a:r>
              <a:rPr lang="zh-TW" altLang="en-US" sz="3600" b="1" dirty="0">
                <a:solidFill>
                  <a:srgbClr val="FF6600"/>
                </a:solidFill>
              </a:rPr>
              <a:t>專注於未來</a:t>
            </a:r>
            <a:r>
              <a:rPr lang="en-US" sz="3600" b="1" dirty="0" smtClean="0"/>
              <a:t>.</a:t>
            </a:r>
          </a:p>
          <a:p>
            <a:pPr algn="ctr"/>
            <a:r>
              <a:rPr lang="zh-TW" altLang="en-US" sz="3600" b="1" dirty="0" smtClean="0"/>
              <a:t>而不</a:t>
            </a:r>
            <a:r>
              <a:rPr lang="zh-TW" altLang="en-US" sz="3600" b="1" dirty="0"/>
              <a:t>是在解決</a:t>
            </a:r>
            <a:r>
              <a:rPr lang="zh-TW" altLang="en-US" sz="3600" b="1" dirty="0">
                <a:solidFill>
                  <a:srgbClr val="00B0F0"/>
                </a:solidFill>
              </a:rPr>
              <a:t>過去的問題</a:t>
            </a:r>
            <a:r>
              <a:rPr lang="en-US" sz="3600" b="1" dirty="0" smtClean="0"/>
              <a:t>.</a:t>
            </a:r>
          </a:p>
          <a:p>
            <a:endParaRPr lang="en-US" altLang="zh-TW" dirty="0" smtClean="0"/>
          </a:p>
          <a:p>
            <a:r>
              <a:rPr lang="zh-TW" altLang="en-US" dirty="0" smtClean="0"/>
              <a:t>這</a:t>
            </a:r>
            <a:r>
              <a:rPr lang="zh-TW" altLang="en-US" dirty="0"/>
              <a:t>種以將來為取向的方式是使教練指導不同於輔導的其中一要素 </a:t>
            </a:r>
            <a:r>
              <a:rPr lang="en-US" dirty="0"/>
              <a:t>.</a:t>
            </a:r>
          </a:p>
          <a:p>
            <a:r>
              <a:rPr lang="en-US" dirty="0"/>
              <a:t> </a:t>
            </a:r>
          </a:p>
          <a:p>
            <a:endParaRPr lang="en-US" dirty="0"/>
          </a:p>
        </p:txBody>
      </p:sp>
    </p:spTree>
    <p:extLst>
      <p:ext uri="{BB962C8B-B14F-4D97-AF65-F5344CB8AC3E}">
        <p14:creationId xmlns:p14="http://schemas.microsoft.com/office/powerpoint/2010/main" val="33077490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normAutofit/>
          </a:bodyPr>
          <a:lstStyle/>
          <a:p>
            <a:endParaRPr lang="en-US" altLang="zh-TW" sz="2800" dirty="0" smtClean="0"/>
          </a:p>
          <a:p>
            <a:r>
              <a:rPr lang="zh-TW" altLang="en-US" sz="2800" dirty="0" smtClean="0"/>
              <a:t>在</a:t>
            </a:r>
            <a:r>
              <a:rPr lang="zh-TW" altLang="en-US" sz="2800" dirty="0"/>
              <a:t>教練</a:t>
            </a:r>
            <a:r>
              <a:rPr lang="zh-TW" altLang="en-US" sz="2800" dirty="0" smtClean="0"/>
              <a:t>指導的</a:t>
            </a:r>
            <a:r>
              <a:rPr lang="zh-TW" altLang="en-US" sz="2800" dirty="0"/>
              <a:t>過程中</a:t>
            </a:r>
            <a:r>
              <a:rPr lang="en-US" sz="2800" dirty="0"/>
              <a:t>,</a:t>
            </a:r>
            <a:r>
              <a:rPr lang="zh-TW" altLang="en-US" sz="2800" dirty="0"/>
              <a:t>教練很少給予建議或是勸</a:t>
            </a:r>
            <a:r>
              <a:rPr lang="zh-TW" altLang="en-US" sz="2800" dirty="0" smtClean="0"/>
              <a:t>告</a:t>
            </a:r>
            <a:r>
              <a:rPr lang="en-US" altLang="zh-TW" sz="2800" dirty="0" smtClean="0"/>
              <a:t>.</a:t>
            </a:r>
          </a:p>
          <a:p>
            <a:endParaRPr lang="en-US" altLang="zh-TW" sz="2800" dirty="0" smtClean="0"/>
          </a:p>
          <a:p>
            <a:pPr algn="ctr"/>
            <a:r>
              <a:rPr lang="zh-TW" altLang="en-US" sz="3200" b="1" i="1" dirty="0">
                <a:solidFill>
                  <a:srgbClr val="FF6600"/>
                </a:solidFill>
              </a:rPr>
              <a:t>因為有動機要去改變</a:t>
            </a:r>
            <a:r>
              <a:rPr lang="en-US" sz="3200" b="1" i="1" dirty="0" smtClean="0">
                <a:solidFill>
                  <a:srgbClr val="FF6600"/>
                </a:solidFill>
              </a:rPr>
              <a:t>,</a:t>
            </a:r>
          </a:p>
          <a:p>
            <a:pPr algn="ctr"/>
            <a:r>
              <a:rPr lang="zh-TW" altLang="en-US" sz="3200" b="1" i="1" dirty="0" smtClean="0">
                <a:solidFill>
                  <a:srgbClr val="FF6600"/>
                </a:solidFill>
              </a:rPr>
              <a:t>比</a:t>
            </a:r>
            <a:r>
              <a:rPr lang="zh-TW" altLang="en-US" sz="3200" b="1" i="1" dirty="0">
                <a:solidFill>
                  <a:srgbClr val="FF6600"/>
                </a:solidFill>
              </a:rPr>
              <a:t>知道改變的方法是更加重要的</a:t>
            </a:r>
            <a:r>
              <a:rPr lang="en-US" sz="3200" b="1" i="1" dirty="0">
                <a:solidFill>
                  <a:srgbClr val="FF6600"/>
                </a:solidFill>
              </a:rPr>
              <a:t>.</a:t>
            </a:r>
            <a:endParaRPr lang="en-US" sz="3200" dirty="0">
              <a:solidFill>
                <a:srgbClr val="FF6600"/>
              </a:solidFill>
            </a:endParaRPr>
          </a:p>
          <a:p>
            <a:pPr algn="ctr"/>
            <a:r>
              <a:rPr lang="en-US" sz="2800" b="1" i="1" dirty="0"/>
              <a:t>Being motivated to make a change is more important than knowing what change to make.</a:t>
            </a:r>
            <a:endParaRPr lang="en-US" sz="2800" dirty="0"/>
          </a:p>
          <a:p>
            <a:pPr algn="ctr"/>
            <a:endParaRPr lang="en-US" sz="2800" dirty="0"/>
          </a:p>
        </p:txBody>
      </p:sp>
    </p:spTree>
    <p:extLst>
      <p:ext uri="{BB962C8B-B14F-4D97-AF65-F5344CB8AC3E}">
        <p14:creationId xmlns:p14="http://schemas.microsoft.com/office/powerpoint/2010/main" val="33077490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normAutofit/>
          </a:bodyPr>
          <a:lstStyle/>
          <a:p>
            <a:endParaRPr lang="en-US" altLang="zh-TW" sz="2800" i="1" dirty="0" smtClean="0"/>
          </a:p>
          <a:p>
            <a:r>
              <a:rPr lang="zh-TW" altLang="en-US" sz="2800" dirty="0" smtClean="0"/>
              <a:t>約</a:t>
            </a:r>
            <a:r>
              <a:rPr lang="zh-TW" altLang="en-US" sz="2800" dirty="0"/>
              <a:t>壹</a:t>
            </a:r>
            <a:r>
              <a:rPr lang="en-US" sz="2800" dirty="0"/>
              <a:t>2:27</a:t>
            </a:r>
            <a:r>
              <a:rPr lang="zh-TW" altLang="en-US" sz="2800" dirty="0"/>
              <a:t>你們從主所受的恩膏常存在你們心裏，並不用人教訓你們，自有主的恩膏在凡事上教訓你們。</a:t>
            </a:r>
            <a:r>
              <a:rPr lang="zh-TW" altLang="en-US" sz="2800" dirty="0">
                <a:solidFill>
                  <a:srgbClr val="FF6600"/>
                </a:solidFill>
              </a:rPr>
              <a:t>這恩膏是真的</a:t>
            </a:r>
            <a:r>
              <a:rPr lang="zh-TW" altLang="en-US" sz="2800" dirty="0"/>
              <a:t>，不是假的；你們要按這恩膏的教訓住在主裏面。</a:t>
            </a:r>
            <a:endParaRPr lang="en-US" sz="2800" dirty="0"/>
          </a:p>
          <a:p>
            <a:endParaRPr lang="en-US" sz="2800" dirty="0"/>
          </a:p>
        </p:txBody>
      </p:sp>
    </p:spTree>
    <p:extLst>
      <p:ext uri="{BB962C8B-B14F-4D97-AF65-F5344CB8AC3E}">
        <p14:creationId xmlns:p14="http://schemas.microsoft.com/office/powerpoint/2010/main" val="42651841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lstStyle/>
          <a:p>
            <a:pPr algn="ctr"/>
            <a:endParaRPr lang="en-US" altLang="zh-TW" sz="3200" b="1" i="1" dirty="0" smtClean="0"/>
          </a:p>
          <a:p>
            <a:pPr algn="ctr"/>
            <a:endParaRPr lang="en-US" altLang="zh-TW" sz="3200" b="1" i="1" dirty="0">
              <a:solidFill>
                <a:srgbClr val="FF6600"/>
              </a:solidFill>
            </a:endParaRPr>
          </a:p>
          <a:p>
            <a:pPr algn="ctr"/>
            <a:r>
              <a:rPr lang="zh-TW" altLang="en-US" sz="3200" b="1" i="1" dirty="0" smtClean="0">
                <a:solidFill>
                  <a:srgbClr val="FF6600"/>
                </a:solidFill>
              </a:rPr>
              <a:t>改</a:t>
            </a:r>
            <a:r>
              <a:rPr lang="zh-TW" altLang="en-US" sz="3200" b="1" i="1" dirty="0">
                <a:solidFill>
                  <a:srgbClr val="FF6600"/>
                </a:solidFill>
              </a:rPr>
              <a:t>變是一個動機的意</a:t>
            </a:r>
            <a:r>
              <a:rPr lang="zh-TW" altLang="en-US" sz="3200" b="1" i="1" dirty="0" smtClean="0">
                <a:solidFill>
                  <a:srgbClr val="FF6600"/>
                </a:solidFill>
              </a:rPr>
              <a:t>願</a:t>
            </a:r>
            <a:r>
              <a:rPr lang="en-US" altLang="zh-TW" sz="3200" b="1" i="1" dirty="0" smtClean="0">
                <a:solidFill>
                  <a:srgbClr val="FF6600"/>
                </a:solidFill>
              </a:rPr>
              <a:t>,</a:t>
            </a:r>
          </a:p>
          <a:p>
            <a:pPr algn="ctr"/>
            <a:r>
              <a:rPr lang="zh-TW" altLang="en-US" sz="3200" b="1" i="1" dirty="0" smtClean="0">
                <a:solidFill>
                  <a:srgbClr val="FF6600"/>
                </a:solidFill>
              </a:rPr>
              <a:t>而</a:t>
            </a:r>
            <a:r>
              <a:rPr lang="zh-TW" altLang="en-US" sz="3200" b="1" i="1" dirty="0">
                <a:solidFill>
                  <a:srgbClr val="FF6600"/>
                </a:solidFill>
              </a:rPr>
              <a:t>不是知道有多少的資訊</a:t>
            </a:r>
            <a:r>
              <a:rPr lang="en-US" sz="3200" b="1" i="1" dirty="0">
                <a:solidFill>
                  <a:srgbClr val="FF6600"/>
                </a:solidFill>
              </a:rPr>
              <a:t>.</a:t>
            </a:r>
            <a:endParaRPr lang="en-US" sz="3200" dirty="0">
              <a:solidFill>
                <a:srgbClr val="FF6600"/>
              </a:solidFill>
            </a:endParaRPr>
          </a:p>
          <a:p>
            <a:pPr algn="ctr"/>
            <a:r>
              <a:rPr lang="en-US" sz="2800" b="1" i="1" dirty="0"/>
              <a:t>Change is more function of motivation </a:t>
            </a:r>
            <a:endParaRPr lang="en-US" sz="2800" b="1" i="1" dirty="0" smtClean="0"/>
          </a:p>
          <a:p>
            <a:pPr algn="ctr"/>
            <a:r>
              <a:rPr lang="en-US" sz="2800" b="1" i="1" dirty="0" smtClean="0"/>
              <a:t>than </a:t>
            </a:r>
            <a:r>
              <a:rPr lang="en-US" sz="2800" b="1" i="1" dirty="0"/>
              <a:t>information.</a:t>
            </a:r>
            <a:endParaRPr lang="en-US" sz="2800" dirty="0"/>
          </a:p>
          <a:p>
            <a:endParaRPr lang="en-US" dirty="0"/>
          </a:p>
        </p:txBody>
      </p:sp>
    </p:spTree>
    <p:extLst>
      <p:ext uri="{BB962C8B-B14F-4D97-AF65-F5344CB8AC3E}">
        <p14:creationId xmlns:p14="http://schemas.microsoft.com/office/powerpoint/2010/main" val="42651841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normAutofit/>
          </a:bodyPr>
          <a:lstStyle/>
          <a:p>
            <a:endParaRPr lang="en-US" altLang="zh-TW" sz="3200" dirty="0" smtClean="0"/>
          </a:p>
          <a:p>
            <a:pPr algn="just"/>
            <a:r>
              <a:rPr lang="zh-TW" altLang="en-US" sz="3600" b="1" dirty="0" smtClean="0">
                <a:solidFill>
                  <a:srgbClr val="FF6600"/>
                </a:solidFill>
              </a:rPr>
              <a:t>改</a:t>
            </a:r>
            <a:r>
              <a:rPr lang="zh-TW" altLang="en-US" sz="2800" dirty="0"/>
              <a:t>變最重要的是一個人改變的動機</a:t>
            </a:r>
            <a:r>
              <a:rPr lang="en-US" sz="2800" dirty="0"/>
              <a:t>.</a:t>
            </a:r>
            <a:r>
              <a:rPr lang="zh-TW" altLang="en-US" sz="2800" dirty="0"/>
              <a:t>我們透過提問題</a:t>
            </a:r>
            <a:r>
              <a:rPr lang="en-US" sz="2800" dirty="0"/>
              <a:t>,</a:t>
            </a:r>
            <a:r>
              <a:rPr lang="zh-TW" altLang="en-US" sz="2800" dirty="0"/>
              <a:t>鼓勵並幫助受助者自己想出解決的辦法</a:t>
            </a:r>
            <a:r>
              <a:rPr lang="en-US" sz="2800" dirty="0"/>
              <a:t>.</a:t>
            </a:r>
            <a:r>
              <a:rPr lang="zh-TW" altLang="en-US" sz="2800" dirty="0"/>
              <a:t>因為這解決的辦法是來自於受助者自己的想法是最有效果</a:t>
            </a:r>
            <a:r>
              <a:rPr lang="en-US" sz="2800" dirty="0"/>
              <a:t>,</a:t>
            </a:r>
            <a:r>
              <a:rPr lang="zh-TW" altLang="en-US" sz="2800" dirty="0"/>
              <a:t>也是最有動機的</a:t>
            </a:r>
            <a:r>
              <a:rPr lang="en-US" sz="2800" dirty="0"/>
              <a:t>.</a:t>
            </a:r>
          </a:p>
        </p:txBody>
      </p:sp>
    </p:spTree>
    <p:extLst>
      <p:ext uri="{BB962C8B-B14F-4D97-AF65-F5344CB8AC3E}">
        <p14:creationId xmlns:p14="http://schemas.microsoft.com/office/powerpoint/2010/main" val="42651841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lstStyle/>
          <a:p>
            <a:pPr algn="ctr"/>
            <a:endParaRPr lang="en-US" altLang="zh-TW" sz="4000" b="1" dirty="0" smtClean="0"/>
          </a:p>
          <a:p>
            <a:pPr algn="ctr"/>
            <a:endParaRPr lang="en-US" altLang="zh-TW" sz="4000" b="1" dirty="0"/>
          </a:p>
          <a:p>
            <a:pPr algn="ctr"/>
            <a:r>
              <a:rPr lang="zh-TW" altLang="en-US" sz="4000" b="1" dirty="0" smtClean="0">
                <a:solidFill>
                  <a:srgbClr val="FF6600"/>
                </a:solidFill>
              </a:rPr>
              <a:t>第</a:t>
            </a:r>
            <a:r>
              <a:rPr lang="zh-TW" altLang="en-US" sz="4000" b="1" dirty="0">
                <a:solidFill>
                  <a:srgbClr val="FF6600"/>
                </a:solidFill>
              </a:rPr>
              <a:t>二章</a:t>
            </a:r>
            <a:r>
              <a:rPr lang="en-US" sz="4000" b="1" dirty="0">
                <a:solidFill>
                  <a:srgbClr val="FF6600"/>
                </a:solidFill>
              </a:rPr>
              <a:t>: </a:t>
            </a:r>
            <a:r>
              <a:rPr lang="zh-TW" altLang="en-US" sz="4000" b="1" dirty="0">
                <a:solidFill>
                  <a:srgbClr val="FF6600"/>
                </a:solidFill>
              </a:rPr>
              <a:t>什麼是生命教練</a:t>
            </a:r>
            <a:r>
              <a:rPr lang="en-US" sz="4000" b="1" dirty="0" smtClean="0">
                <a:solidFill>
                  <a:srgbClr val="FF6600"/>
                </a:solidFill>
              </a:rPr>
              <a:t>?</a:t>
            </a:r>
          </a:p>
          <a:p>
            <a:pPr algn="ctr"/>
            <a:r>
              <a:rPr lang="en-US" sz="4000" b="1" dirty="0" smtClean="0"/>
              <a:t> </a:t>
            </a:r>
            <a:r>
              <a:rPr lang="en-US" sz="4000" b="1" dirty="0"/>
              <a:t>What is coaching</a:t>
            </a:r>
            <a:r>
              <a:rPr lang="en-US" sz="4000" b="1" dirty="0" smtClean="0"/>
              <a:t>?</a:t>
            </a:r>
          </a:p>
          <a:p>
            <a:pPr algn="ctr"/>
            <a:r>
              <a:rPr lang="en-US" sz="2800" b="1" dirty="0" smtClean="0"/>
              <a:t>(</a:t>
            </a:r>
            <a:r>
              <a:rPr lang="zh-TW" altLang="en-US" sz="2800" b="1" dirty="0"/>
              <a:t>第二部份</a:t>
            </a:r>
            <a:r>
              <a:rPr lang="en-US" sz="2800" b="1" dirty="0"/>
              <a:t>)</a:t>
            </a:r>
            <a:endParaRPr lang="en-US" sz="2800" dirty="0"/>
          </a:p>
          <a:p>
            <a:endParaRPr lang="en-US" dirty="0"/>
          </a:p>
        </p:txBody>
      </p:sp>
    </p:spTree>
    <p:extLst>
      <p:ext uri="{BB962C8B-B14F-4D97-AF65-F5344CB8AC3E}">
        <p14:creationId xmlns:p14="http://schemas.microsoft.com/office/powerpoint/2010/main" val="42651841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295400"/>
            <a:ext cx="8382000" cy="5410200"/>
          </a:xfrm>
        </p:spPr>
        <p:txBody>
          <a:bodyPr/>
          <a:lstStyle/>
          <a:p>
            <a:r>
              <a:rPr lang="en-US" dirty="0">
                <a:solidFill>
                  <a:srgbClr val="FF6600"/>
                </a:solidFill>
              </a:rPr>
              <a:t>Coaches mentor – occasionally they may teach – but most of all they ask the questions that help you find all that is within you…all that is yet to be released and achieved.</a:t>
            </a:r>
          </a:p>
          <a:p>
            <a:r>
              <a:rPr lang="zh-TW" altLang="en-US" dirty="0" smtClean="0"/>
              <a:t>教練是一位導師</a:t>
            </a:r>
            <a:r>
              <a:rPr lang="en-US" altLang="zh-TW" dirty="0" smtClean="0"/>
              <a:t>—</a:t>
            </a:r>
            <a:r>
              <a:rPr lang="zh-TW" altLang="en-US" dirty="0" smtClean="0"/>
              <a:t>有時候他可能會進行一些教導</a:t>
            </a:r>
            <a:r>
              <a:rPr lang="en-US" altLang="zh-TW" dirty="0" smtClean="0"/>
              <a:t>,</a:t>
            </a:r>
            <a:r>
              <a:rPr lang="zh-TW" altLang="en-US" dirty="0" smtClean="0"/>
              <a:t>但大部份的時間他們是在提問題</a:t>
            </a:r>
            <a:r>
              <a:rPr lang="en-US" altLang="zh-TW" dirty="0" smtClean="0"/>
              <a:t>,</a:t>
            </a:r>
            <a:r>
              <a:rPr lang="zh-TW" altLang="en-US" dirty="0" smtClean="0"/>
              <a:t>幫助你發現你內在的生命</a:t>
            </a:r>
            <a:r>
              <a:rPr lang="en-US" altLang="zh-TW" dirty="0" smtClean="0"/>
              <a:t>…</a:t>
            </a:r>
            <a:r>
              <a:rPr lang="zh-TW" altLang="en-US" dirty="0" smtClean="0"/>
              <a:t>那些還未被釋放或達成的</a:t>
            </a:r>
            <a:r>
              <a:rPr lang="en-US" altLang="zh-TW" dirty="0" smtClean="0"/>
              <a:t>.</a:t>
            </a:r>
            <a:endParaRPr lang="en-US" dirty="0"/>
          </a:p>
          <a:p>
            <a:endParaRPr lang="en-US" sz="1200" dirty="0" smtClean="0">
              <a:solidFill>
                <a:srgbClr val="FF0000"/>
              </a:solidFill>
            </a:endParaRPr>
          </a:p>
          <a:p>
            <a:r>
              <a:rPr lang="en-US" dirty="0" smtClean="0">
                <a:solidFill>
                  <a:srgbClr val="FF6600"/>
                </a:solidFill>
              </a:rPr>
              <a:t>Coaches </a:t>
            </a:r>
            <a:r>
              <a:rPr lang="en-US" dirty="0">
                <a:solidFill>
                  <a:srgbClr val="FF6600"/>
                </a:solidFill>
              </a:rPr>
              <a:t>can help you in almost any area of life. There are business and executive coaches, there are communication coaches, there are marriage, family and parenting coaches, there are boundaries coaches, there are financial coaches, there are health and nutrition coaches, there are career coaches – the list is endless.</a:t>
            </a:r>
          </a:p>
          <a:p>
            <a:r>
              <a:rPr lang="zh-TW" altLang="en-US" dirty="0" smtClean="0"/>
              <a:t>教練幾乎可以幫助你生命中的每一個領域</a:t>
            </a:r>
            <a:r>
              <a:rPr lang="en-US" altLang="zh-TW" dirty="0" smtClean="0"/>
              <a:t>,</a:t>
            </a:r>
            <a:r>
              <a:rPr lang="zh-TW" altLang="en-US" dirty="0" smtClean="0"/>
              <a:t>他可能是一位企業教練</a:t>
            </a:r>
            <a:r>
              <a:rPr lang="en-US" altLang="zh-TW" dirty="0" smtClean="0"/>
              <a:t>,</a:t>
            </a:r>
            <a:r>
              <a:rPr lang="zh-TW" altLang="en-US" dirty="0" smtClean="0"/>
              <a:t>或是溝通教練</a:t>
            </a:r>
            <a:r>
              <a:rPr lang="en-US" altLang="zh-TW" dirty="0" smtClean="0"/>
              <a:t>,</a:t>
            </a:r>
            <a:r>
              <a:rPr lang="zh-TW" altLang="en-US" dirty="0" smtClean="0"/>
              <a:t>婚姻教練</a:t>
            </a:r>
            <a:r>
              <a:rPr lang="en-US" altLang="zh-TW" dirty="0" smtClean="0"/>
              <a:t>,</a:t>
            </a:r>
            <a:r>
              <a:rPr lang="zh-TW" altLang="en-US" dirty="0" smtClean="0"/>
              <a:t>家庭親子關係教練</a:t>
            </a:r>
            <a:r>
              <a:rPr lang="en-US" altLang="zh-TW" dirty="0" smtClean="0"/>
              <a:t>,</a:t>
            </a:r>
            <a:r>
              <a:rPr lang="zh-TW" altLang="en-US" dirty="0" smtClean="0"/>
              <a:t>界限教練</a:t>
            </a:r>
            <a:r>
              <a:rPr lang="en-US" altLang="zh-TW" dirty="0" smtClean="0"/>
              <a:t>,</a:t>
            </a:r>
            <a:r>
              <a:rPr lang="zh-TW" altLang="en-US" dirty="0" smtClean="0"/>
              <a:t>財務教練</a:t>
            </a:r>
            <a:r>
              <a:rPr lang="en-US" altLang="zh-TW" dirty="0" smtClean="0"/>
              <a:t>,</a:t>
            </a:r>
            <a:r>
              <a:rPr lang="zh-TW" altLang="en-US" dirty="0" smtClean="0"/>
              <a:t>健康營養教練</a:t>
            </a:r>
            <a:r>
              <a:rPr lang="en-US" altLang="zh-TW" dirty="0" smtClean="0"/>
              <a:t>,</a:t>
            </a:r>
            <a:r>
              <a:rPr lang="zh-TW" altLang="en-US" dirty="0" smtClean="0"/>
              <a:t>職業教練</a:t>
            </a:r>
            <a:r>
              <a:rPr lang="en-US" altLang="zh-TW" dirty="0" smtClean="0"/>
              <a:t>…..</a:t>
            </a:r>
            <a:r>
              <a:rPr lang="zh-TW" altLang="en-US" dirty="0" smtClean="0"/>
              <a:t>種類多不可數</a:t>
            </a:r>
            <a:r>
              <a:rPr lang="en-US" altLang="zh-TW" dirty="0" smtClean="0"/>
              <a:t>.</a:t>
            </a:r>
            <a:endParaRPr lang="en-US" dirty="0"/>
          </a:p>
          <a:p>
            <a:endParaRPr lang="en-US" dirty="0"/>
          </a:p>
          <a:p>
            <a:endParaRPr lang="en-US" dirty="0"/>
          </a:p>
        </p:txBody>
      </p:sp>
      <p:sp>
        <p:nvSpPr>
          <p:cNvPr id="6" name="Title 1"/>
          <p:cNvSpPr txBox="1">
            <a:spLocks/>
          </p:cNvSpPr>
          <p:nvPr/>
        </p:nvSpPr>
        <p:spPr>
          <a:xfrm>
            <a:off x="1066800" y="609600"/>
            <a:ext cx="7315200" cy="607576"/>
          </a:xfrm>
          <a:prstGeom prst="rect">
            <a:avLst/>
          </a:prstGeom>
        </p:spPr>
        <p:txBody>
          <a:bodyPr vert="horz" lIns="91440" tIns="45720" rIns="91440" bIns="45720" rtlCol="0" anchor="b">
            <a:normAutofit fontScale="90000" lnSpcReduction="10000"/>
          </a:bodyPr>
          <a:lstStyle>
            <a:lvl1pPr algn="l" defTabSz="914400" rtl="0" eaLnBrk="1" latinLnBrk="0" hangingPunct="1">
              <a:spcBef>
                <a:spcPct val="0"/>
              </a:spcBef>
              <a:buNone/>
              <a:defRPr sz="48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zh-TW" altLang="en-US" sz="2400" smtClean="0"/>
              <a:t>帕羅克緹國際生命教練學院</a:t>
            </a:r>
            <a:r>
              <a:rPr lang="en-US" altLang="zh-TW" sz="2400" smtClean="0"/>
              <a:t/>
            </a:r>
            <a:br>
              <a:rPr lang="en-US" altLang="zh-TW" sz="2400" smtClean="0"/>
            </a:br>
            <a:r>
              <a:rPr lang="en-US" altLang="zh-TW" sz="1600" smtClean="0"/>
              <a:t>DR. Andrew  Chen</a:t>
            </a:r>
            <a:endParaRPr lang="en-US" sz="1600" dirty="0"/>
          </a:p>
        </p:txBody>
      </p:sp>
    </p:spTree>
    <p:extLst>
      <p:ext uri="{BB962C8B-B14F-4D97-AF65-F5344CB8AC3E}">
        <p14:creationId xmlns:p14="http://schemas.microsoft.com/office/powerpoint/2010/main" val="219959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anim calcmode="lin" valueType="num">
                                      <p:cBhvr>
                                        <p:cTn id="1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000"/>
                                        <p:tgtEl>
                                          <p:spTgt spid="3">
                                            <p:txEl>
                                              <p:pRg st="4" end="4"/>
                                            </p:txEl>
                                          </p:spTgt>
                                        </p:tgtEl>
                                      </p:cBhvr>
                                    </p:animEffect>
                                    <p:anim calcmode="lin" valueType="num">
                                      <p:cBhvr>
                                        <p:cTn id="2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lstStyle/>
          <a:p>
            <a:pPr algn="ctr"/>
            <a:endParaRPr lang="en-US" altLang="zh-TW" sz="4000" b="1" i="1" dirty="0" smtClean="0"/>
          </a:p>
          <a:p>
            <a:pPr algn="ctr"/>
            <a:r>
              <a:rPr lang="zh-TW" altLang="en-US" sz="4000" b="1" i="1" dirty="0" smtClean="0"/>
              <a:t>生</a:t>
            </a:r>
            <a:r>
              <a:rPr lang="zh-TW" altLang="en-US" sz="4000" b="1" i="1" dirty="0"/>
              <a:t>命教練的目標是專注</a:t>
            </a:r>
            <a:r>
              <a:rPr lang="zh-TW" altLang="en-US" sz="4000" b="1" i="1" dirty="0" smtClean="0"/>
              <a:t>在</a:t>
            </a:r>
            <a:endParaRPr lang="en-US" altLang="zh-TW" sz="4000" b="1" i="1" dirty="0" smtClean="0"/>
          </a:p>
          <a:p>
            <a:pPr algn="ctr"/>
            <a:r>
              <a:rPr lang="zh-TW" altLang="en-US" sz="4000" b="1" i="1" dirty="0" smtClean="0">
                <a:solidFill>
                  <a:srgbClr val="FF6600"/>
                </a:solidFill>
              </a:rPr>
              <a:t>人</a:t>
            </a:r>
            <a:r>
              <a:rPr lang="zh-TW" altLang="en-US" sz="4000" b="1" i="1" dirty="0">
                <a:solidFill>
                  <a:srgbClr val="FF6600"/>
                </a:solidFill>
              </a:rPr>
              <a:t>未來的潛能</a:t>
            </a:r>
            <a:r>
              <a:rPr lang="en-US" sz="4000" b="1" i="1" dirty="0" smtClean="0">
                <a:solidFill>
                  <a:srgbClr val="FF6600"/>
                </a:solidFill>
              </a:rPr>
              <a:t>,</a:t>
            </a:r>
          </a:p>
          <a:p>
            <a:pPr algn="ctr"/>
            <a:r>
              <a:rPr lang="zh-TW" altLang="en-US" sz="4000" b="1" i="1" dirty="0" smtClean="0"/>
              <a:t>而</a:t>
            </a:r>
            <a:r>
              <a:rPr lang="zh-TW" altLang="en-US" sz="4000" b="1" i="1" dirty="0"/>
              <a:t>非過去的失敗</a:t>
            </a:r>
            <a:r>
              <a:rPr lang="en-US" sz="4000" b="1" i="1" dirty="0"/>
              <a:t>.</a:t>
            </a:r>
            <a:endParaRPr lang="en-US" sz="4000" dirty="0"/>
          </a:p>
          <a:p>
            <a:endParaRPr lang="en-US" dirty="0"/>
          </a:p>
        </p:txBody>
      </p:sp>
    </p:spTree>
    <p:extLst>
      <p:ext uri="{BB962C8B-B14F-4D97-AF65-F5344CB8AC3E}">
        <p14:creationId xmlns:p14="http://schemas.microsoft.com/office/powerpoint/2010/main" val="42651841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t>DR. Andrew  Chen</a:t>
            </a:r>
            <a:endParaRPr lang="en-US" sz="1600" dirty="0"/>
          </a:p>
        </p:txBody>
      </p:sp>
      <p:sp>
        <p:nvSpPr>
          <p:cNvPr id="3" name="Subtitle 2"/>
          <p:cNvSpPr>
            <a:spLocks noGrp="1"/>
          </p:cNvSpPr>
          <p:nvPr>
            <p:ph type="subTitle" idx="1"/>
          </p:nvPr>
        </p:nvSpPr>
        <p:spPr>
          <a:xfrm>
            <a:off x="304800" y="1295400"/>
            <a:ext cx="8382000" cy="5410200"/>
          </a:xfrm>
        </p:spPr>
        <p:txBody>
          <a:bodyPr/>
          <a:lstStyle/>
          <a:p>
            <a:r>
              <a:rPr lang="en-US" b="1" i="1" dirty="0"/>
              <a:t> </a:t>
            </a:r>
            <a:endParaRPr lang="en-US" dirty="0"/>
          </a:p>
          <a:p>
            <a:pPr algn="ctr"/>
            <a:endParaRPr lang="en-US" altLang="zh-TW" sz="4000" b="1" i="1" dirty="0" smtClean="0">
              <a:solidFill>
                <a:srgbClr val="FF6600"/>
              </a:solidFill>
            </a:endParaRPr>
          </a:p>
          <a:p>
            <a:pPr algn="ctr"/>
            <a:r>
              <a:rPr lang="zh-TW" altLang="en-US" sz="4000" b="1" i="1" dirty="0" smtClean="0">
                <a:solidFill>
                  <a:srgbClr val="FF6600"/>
                </a:solidFill>
              </a:rPr>
              <a:t>每</a:t>
            </a:r>
            <a:r>
              <a:rPr lang="zh-TW" altLang="en-US" sz="4000" b="1" i="1" dirty="0">
                <a:solidFill>
                  <a:srgbClr val="FF6600"/>
                </a:solidFill>
              </a:rPr>
              <a:t>一個受助者都有能</a:t>
            </a:r>
            <a:r>
              <a:rPr lang="zh-TW" altLang="en-US" sz="4000" b="1" i="1" dirty="0" smtClean="0">
                <a:solidFill>
                  <a:srgbClr val="FF6600"/>
                </a:solidFill>
              </a:rPr>
              <a:t>力</a:t>
            </a:r>
            <a:endParaRPr lang="en-US" altLang="zh-TW" sz="4000" b="1" i="1" dirty="0" smtClean="0">
              <a:solidFill>
                <a:srgbClr val="FF6600"/>
              </a:solidFill>
            </a:endParaRPr>
          </a:p>
          <a:p>
            <a:pPr algn="ctr"/>
            <a:r>
              <a:rPr lang="zh-TW" altLang="en-US" sz="4000" b="1" i="1" dirty="0" smtClean="0">
                <a:solidFill>
                  <a:srgbClr val="FF6600"/>
                </a:solidFill>
              </a:rPr>
              <a:t>解</a:t>
            </a:r>
            <a:r>
              <a:rPr lang="zh-TW" altLang="en-US" sz="4000" b="1" i="1" dirty="0">
                <a:solidFill>
                  <a:srgbClr val="FF6600"/>
                </a:solidFill>
              </a:rPr>
              <a:t>決他們自己的問題</a:t>
            </a:r>
            <a:r>
              <a:rPr lang="en-US" sz="4000" b="1" i="1" dirty="0">
                <a:solidFill>
                  <a:srgbClr val="FF6600"/>
                </a:solidFill>
              </a:rPr>
              <a:t>.</a:t>
            </a:r>
            <a:endParaRPr lang="en-US" sz="4000" dirty="0">
              <a:solidFill>
                <a:srgbClr val="FF6600"/>
              </a:solidFill>
            </a:endParaRPr>
          </a:p>
          <a:p>
            <a:pPr algn="ctr"/>
            <a:r>
              <a:rPr lang="en-US" sz="3200" b="1" i="1" dirty="0"/>
              <a:t>People can solve their own problem.</a:t>
            </a:r>
            <a:endParaRPr lang="en-US" sz="3200" dirty="0"/>
          </a:p>
          <a:p>
            <a:endParaRPr lang="en-US" sz="3200" dirty="0"/>
          </a:p>
        </p:txBody>
      </p:sp>
    </p:spTree>
    <p:extLst>
      <p:ext uri="{BB962C8B-B14F-4D97-AF65-F5344CB8AC3E}">
        <p14:creationId xmlns:p14="http://schemas.microsoft.com/office/powerpoint/2010/main" val="42651841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normAutofit/>
          </a:bodyPr>
          <a:lstStyle/>
          <a:p>
            <a:endParaRPr lang="en-US" altLang="zh-TW" sz="3200" dirty="0" smtClean="0"/>
          </a:p>
          <a:p>
            <a:r>
              <a:rPr lang="zh-TW" altLang="en-US" sz="3200" dirty="0" smtClean="0"/>
              <a:t>解</a:t>
            </a:r>
            <a:r>
              <a:rPr lang="zh-TW" altLang="en-US" sz="3200" dirty="0"/>
              <a:t>決問題的取</a:t>
            </a:r>
            <a:r>
              <a:rPr lang="zh-TW" altLang="en-US" sz="3200" dirty="0" smtClean="0"/>
              <a:t>向是</a:t>
            </a:r>
            <a:r>
              <a:rPr lang="zh-TW" altLang="en-US" sz="3200" dirty="0" smtClean="0">
                <a:solidFill>
                  <a:srgbClr val="FF6600"/>
                </a:solidFill>
              </a:rPr>
              <a:t>以</a:t>
            </a:r>
            <a:r>
              <a:rPr lang="zh-TW" altLang="en-US" sz="3200" dirty="0">
                <a:solidFill>
                  <a:srgbClr val="FF6600"/>
                </a:solidFill>
              </a:rPr>
              <a:t>好奇為基礎</a:t>
            </a:r>
            <a:r>
              <a:rPr lang="en-US" sz="3200" dirty="0"/>
              <a:t>,</a:t>
            </a:r>
            <a:r>
              <a:rPr lang="zh-TW" altLang="en-US" sz="3200" dirty="0" smtClean="0"/>
              <a:t>和</a:t>
            </a:r>
            <a:r>
              <a:rPr lang="zh-TW" altLang="en-US" sz="3200" dirty="0" smtClean="0">
                <a:solidFill>
                  <a:srgbClr val="FFFF00"/>
                </a:solidFill>
              </a:rPr>
              <a:t>以提</a:t>
            </a:r>
            <a:r>
              <a:rPr lang="zh-TW" altLang="en-US" sz="3200" dirty="0">
                <a:solidFill>
                  <a:srgbClr val="FFFF00"/>
                </a:solidFill>
              </a:rPr>
              <a:t>問題的方式</a:t>
            </a:r>
            <a:r>
              <a:rPr lang="zh-TW" altLang="en-US" sz="3200" dirty="0"/>
              <a:t>來幫助受助者找到解決問題的辦法</a:t>
            </a:r>
            <a:r>
              <a:rPr lang="en-US" sz="3200" dirty="0" smtClean="0"/>
              <a:t>.</a:t>
            </a:r>
            <a:r>
              <a:rPr lang="zh-TW" altLang="en-US" sz="3200" dirty="0"/>
              <a:t>在教練指導的過程</a:t>
            </a:r>
            <a:r>
              <a:rPr lang="zh-TW" altLang="en-US" sz="3200" dirty="0" smtClean="0"/>
              <a:t>中</a:t>
            </a:r>
            <a:r>
              <a:rPr lang="en-US" altLang="zh-TW" sz="3200" dirty="0" smtClean="0"/>
              <a:t>,</a:t>
            </a:r>
            <a:r>
              <a:rPr lang="zh-TW" altLang="en-US" sz="3200" dirty="0" smtClean="0"/>
              <a:t>這</a:t>
            </a:r>
            <a:r>
              <a:rPr lang="zh-TW" altLang="en-US" sz="3200" dirty="0"/>
              <a:t>是一個非常核心的轉</a:t>
            </a:r>
            <a:r>
              <a:rPr lang="zh-TW" altLang="en-US" sz="3200" dirty="0" smtClean="0"/>
              <a:t>化</a:t>
            </a:r>
            <a:r>
              <a:rPr lang="en-US" altLang="zh-TW" sz="3200" dirty="0" smtClean="0"/>
              <a:t>.</a:t>
            </a:r>
            <a:endParaRPr lang="en-US" sz="3200" dirty="0"/>
          </a:p>
        </p:txBody>
      </p:sp>
    </p:spTree>
    <p:extLst>
      <p:ext uri="{BB962C8B-B14F-4D97-AF65-F5344CB8AC3E}">
        <p14:creationId xmlns:p14="http://schemas.microsoft.com/office/powerpoint/2010/main" val="42651841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lstStyle/>
          <a:p>
            <a:endParaRPr lang="en-US" altLang="zh-TW" sz="3200" b="1" dirty="0" smtClean="0">
              <a:solidFill>
                <a:srgbClr val="FF6600"/>
              </a:solidFill>
            </a:endParaRPr>
          </a:p>
          <a:p>
            <a:r>
              <a:rPr lang="zh-TW" altLang="en-US" sz="3200" b="1" dirty="0" smtClean="0">
                <a:solidFill>
                  <a:srgbClr val="FF6600"/>
                </a:solidFill>
              </a:rPr>
              <a:t>教</a:t>
            </a:r>
            <a:r>
              <a:rPr lang="zh-TW" altLang="en-US" sz="3200" b="1" dirty="0">
                <a:solidFill>
                  <a:srgbClr val="FF6600"/>
                </a:solidFill>
              </a:rPr>
              <a:t>練指導模式</a:t>
            </a:r>
            <a:r>
              <a:rPr lang="en-US" sz="3200" b="1" dirty="0"/>
              <a:t>(The Coaching Paradigm)</a:t>
            </a:r>
            <a:endParaRPr lang="en-US" sz="3200" dirty="0"/>
          </a:p>
          <a:p>
            <a:r>
              <a:rPr lang="zh-TW" altLang="en-US" sz="2800" dirty="0"/>
              <a:t>最能幫助你改變的方法就是創造出一個明確的架構</a:t>
            </a:r>
            <a:r>
              <a:rPr lang="en-US" sz="2800" dirty="0"/>
              <a:t>,</a:t>
            </a:r>
            <a:r>
              <a:rPr lang="zh-TW" altLang="en-US" sz="2800" dirty="0"/>
              <a:t>關係的支持系統</a:t>
            </a:r>
            <a:r>
              <a:rPr lang="en-US" sz="2800" dirty="0"/>
              <a:t>,</a:t>
            </a:r>
            <a:r>
              <a:rPr lang="zh-TW" altLang="en-US" sz="2800" dirty="0"/>
              <a:t>幫助你在改變生命的事上負起責任</a:t>
            </a:r>
            <a:r>
              <a:rPr lang="en-US" sz="2800" dirty="0"/>
              <a:t>,</a:t>
            </a:r>
            <a:r>
              <a:rPr lang="zh-TW" altLang="en-US" sz="2800" dirty="0"/>
              <a:t>並協助你做成</a:t>
            </a:r>
            <a:r>
              <a:rPr lang="en-US" sz="2800" dirty="0"/>
              <a:t>.</a:t>
            </a:r>
          </a:p>
          <a:p>
            <a:r>
              <a:rPr lang="en-US" dirty="0"/>
              <a:t> </a:t>
            </a:r>
          </a:p>
          <a:p>
            <a:endParaRPr lang="en-US" dirty="0"/>
          </a:p>
        </p:txBody>
      </p:sp>
    </p:spTree>
    <p:extLst>
      <p:ext uri="{BB962C8B-B14F-4D97-AF65-F5344CB8AC3E}">
        <p14:creationId xmlns:p14="http://schemas.microsoft.com/office/powerpoint/2010/main" val="42651841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lstStyle/>
          <a:p>
            <a:endParaRPr lang="en-US" altLang="zh-TW" sz="3200" b="1" dirty="0" smtClean="0"/>
          </a:p>
          <a:p>
            <a:r>
              <a:rPr lang="zh-TW" altLang="en-US" sz="3200" b="1" dirty="0" smtClean="0">
                <a:solidFill>
                  <a:srgbClr val="FF6600"/>
                </a:solidFill>
              </a:rPr>
              <a:t>諮</a:t>
            </a:r>
            <a:r>
              <a:rPr lang="zh-TW" altLang="en-US" sz="3200" b="1" dirty="0">
                <a:solidFill>
                  <a:srgbClr val="FF6600"/>
                </a:solidFill>
              </a:rPr>
              <a:t>商建議模式</a:t>
            </a:r>
            <a:r>
              <a:rPr lang="en-US" sz="3100" b="1" dirty="0"/>
              <a:t>(The Advice- giving Paradigm)</a:t>
            </a:r>
            <a:endParaRPr lang="en-US" sz="3100" dirty="0"/>
          </a:p>
          <a:p>
            <a:r>
              <a:rPr lang="zh-TW" altLang="en-US" sz="2800" dirty="0"/>
              <a:t>幫助你改變的方法就是透過一位智慧人或是有經驗的人</a:t>
            </a:r>
            <a:r>
              <a:rPr lang="en-US" sz="2800" dirty="0"/>
              <a:t>,</a:t>
            </a:r>
            <a:r>
              <a:rPr lang="zh-TW" altLang="en-US" sz="2800" dirty="0"/>
              <a:t>給你一些建議或輔導</a:t>
            </a:r>
            <a:r>
              <a:rPr lang="en-US" sz="2800" dirty="0"/>
              <a:t>,</a:t>
            </a:r>
            <a:r>
              <a:rPr lang="zh-TW" altLang="en-US" sz="2800" dirty="0"/>
              <a:t>並透過說服你的方式來幫助你</a:t>
            </a:r>
            <a:r>
              <a:rPr lang="en-US" sz="2800" dirty="0"/>
              <a:t>,</a:t>
            </a:r>
            <a:r>
              <a:rPr lang="zh-TW" altLang="en-US" sz="2800" dirty="0"/>
              <a:t>所以你可以知道該如何改變</a:t>
            </a:r>
            <a:r>
              <a:rPr lang="en-US" sz="2800" dirty="0"/>
              <a:t>.</a:t>
            </a:r>
          </a:p>
          <a:p>
            <a:endParaRPr lang="en-US" dirty="0"/>
          </a:p>
        </p:txBody>
      </p:sp>
    </p:spTree>
    <p:extLst>
      <p:ext uri="{BB962C8B-B14F-4D97-AF65-F5344CB8AC3E}">
        <p14:creationId xmlns:p14="http://schemas.microsoft.com/office/powerpoint/2010/main" val="26482340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lstStyle/>
          <a:p>
            <a:endParaRPr lang="en-US" altLang="zh-TW" sz="3200" dirty="0" smtClean="0"/>
          </a:p>
          <a:p>
            <a:r>
              <a:rPr lang="zh-TW" altLang="en-US" sz="3200" dirty="0" smtClean="0"/>
              <a:t>身</a:t>
            </a:r>
            <a:r>
              <a:rPr lang="zh-TW" altLang="en-US" sz="3200" dirty="0"/>
              <a:t>為一位生命教練</a:t>
            </a:r>
            <a:r>
              <a:rPr lang="en-US" sz="3200" dirty="0"/>
              <a:t>,</a:t>
            </a:r>
            <a:r>
              <a:rPr lang="zh-TW" altLang="en-US" sz="3200" dirty="0"/>
              <a:t>你的工作就是創造一個環境讓受助者可以自由的去探討</a:t>
            </a:r>
            <a:r>
              <a:rPr lang="en-US" sz="3200" dirty="0"/>
              <a:t>.</a:t>
            </a:r>
            <a:r>
              <a:rPr lang="zh-TW" altLang="en-US" sz="3200" dirty="0"/>
              <a:t>鼓勵受助者去思想</a:t>
            </a:r>
            <a:r>
              <a:rPr lang="en-US" sz="3200" dirty="0"/>
              <a:t>.</a:t>
            </a:r>
            <a:r>
              <a:rPr lang="zh-TW" altLang="en-US" sz="3200" dirty="0"/>
              <a:t>當你與受助者談話的時候</a:t>
            </a:r>
            <a:r>
              <a:rPr lang="en-US" sz="3200" dirty="0"/>
              <a:t>,</a:t>
            </a:r>
            <a:r>
              <a:rPr lang="zh-TW" altLang="en-US" sz="3200" dirty="0"/>
              <a:t>你是專注在重要的焦點上</a:t>
            </a:r>
            <a:r>
              <a:rPr lang="en-US" sz="3200" dirty="0"/>
              <a:t>,</a:t>
            </a:r>
            <a:r>
              <a:rPr lang="zh-TW" altLang="en-US" sz="3200" dirty="0"/>
              <a:t>並推動他朝向他的目標</a:t>
            </a:r>
            <a:r>
              <a:rPr lang="en-US" sz="3200" dirty="0"/>
              <a:t>.</a:t>
            </a:r>
          </a:p>
          <a:p>
            <a:endParaRPr lang="en-US" dirty="0"/>
          </a:p>
        </p:txBody>
      </p:sp>
    </p:spTree>
    <p:extLst>
      <p:ext uri="{BB962C8B-B14F-4D97-AF65-F5344CB8AC3E}">
        <p14:creationId xmlns:p14="http://schemas.microsoft.com/office/powerpoint/2010/main" val="26482340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lstStyle/>
          <a:p>
            <a:r>
              <a:rPr lang="zh-TW" altLang="en-US" sz="3200" b="1" dirty="0">
                <a:solidFill>
                  <a:srgbClr val="FF6600"/>
                </a:solidFill>
              </a:rPr>
              <a:t>告知的模式</a:t>
            </a:r>
            <a:r>
              <a:rPr lang="en-US" sz="3200" b="1" dirty="0"/>
              <a:t>(The “Telling” paradigm)</a:t>
            </a:r>
            <a:endParaRPr lang="en-US" sz="3200" dirty="0"/>
          </a:p>
          <a:p>
            <a:endParaRPr lang="en-US" sz="1600" dirty="0" smtClean="0"/>
          </a:p>
          <a:p>
            <a:r>
              <a:rPr lang="en-US" sz="2400" dirty="0" smtClean="0"/>
              <a:t>1</a:t>
            </a:r>
            <a:r>
              <a:rPr lang="en-US" sz="2400" dirty="0"/>
              <a:t>.</a:t>
            </a:r>
            <a:r>
              <a:rPr lang="zh-TW" altLang="en-US" sz="2400" dirty="0"/>
              <a:t>我的知識與我的經驗讓我很準確的分辨出你有什麼是需要</a:t>
            </a:r>
            <a:r>
              <a:rPr lang="zh-TW" altLang="en-US" sz="2400" dirty="0" smtClean="0"/>
              <a:t>改</a:t>
            </a:r>
            <a:endParaRPr lang="en-US" altLang="zh-TW" sz="2400" dirty="0" smtClean="0"/>
          </a:p>
          <a:p>
            <a:r>
              <a:rPr lang="en-US" altLang="zh-TW" sz="2400" dirty="0"/>
              <a:t> </a:t>
            </a:r>
            <a:r>
              <a:rPr lang="en-US" altLang="zh-TW" sz="2400" dirty="0" smtClean="0"/>
              <a:t>  </a:t>
            </a:r>
            <a:r>
              <a:rPr lang="zh-TW" altLang="en-US" sz="2400" dirty="0" smtClean="0"/>
              <a:t>變</a:t>
            </a:r>
            <a:r>
              <a:rPr lang="zh-TW" altLang="en-US" sz="2400" dirty="0"/>
              <a:t>的</a:t>
            </a:r>
            <a:r>
              <a:rPr lang="en-US" sz="2400" dirty="0"/>
              <a:t>,</a:t>
            </a:r>
            <a:r>
              <a:rPr lang="zh-TW" altLang="en-US" sz="2400" dirty="0"/>
              <a:t>而且知道如何改變</a:t>
            </a:r>
            <a:r>
              <a:rPr lang="en-US" sz="2400" dirty="0"/>
              <a:t>.</a:t>
            </a:r>
          </a:p>
          <a:p>
            <a:r>
              <a:rPr lang="en-US" sz="2400" dirty="0"/>
              <a:t>2.</a:t>
            </a:r>
            <a:r>
              <a:rPr lang="zh-TW" altLang="en-US" sz="2400" dirty="0"/>
              <a:t>你必須有正確的資訊</a:t>
            </a:r>
            <a:r>
              <a:rPr lang="en-US" sz="2400" dirty="0"/>
              <a:t>,</a:t>
            </a:r>
            <a:r>
              <a:rPr lang="zh-TW" altLang="en-US" sz="2400" dirty="0"/>
              <a:t>你才能做正確的決定</a:t>
            </a:r>
            <a:r>
              <a:rPr lang="en-US" sz="2400" dirty="0"/>
              <a:t>.</a:t>
            </a:r>
          </a:p>
          <a:p>
            <a:r>
              <a:rPr lang="en-US" sz="2400" dirty="0"/>
              <a:t>3.</a:t>
            </a:r>
            <a:r>
              <a:rPr lang="zh-TW" altLang="en-US" sz="2400" dirty="0"/>
              <a:t>我對你的價值是在於我的知識</a:t>
            </a:r>
            <a:r>
              <a:rPr lang="en-US" sz="2400" dirty="0"/>
              <a:t>,</a:t>
            </a:r>
            <a:r>
              <a:rPr lang="zh-TW" altLang="en-US" sz="2400" dirty="0"/>
              <a:t>我生命的故事</a:t>
            </a:r>
            <a:r>
              <a:rPr lang="en-US" sz="2400" dirty="0"/>
              <a:t>,</a:t>
            </a:r>
            <a:r>
              <a:rPr lang="zh-TW" altLang="en-US" sz="2400" dirty="0"/>
              <a:t>想法</a:t>
            </a:r>
            <a:r>
              <a:rPr lang="en-US" sz="2400" dirty="0"/>
              <a:t>,</a:t>
            </a:r>
            <a:r>
              <a:rPr lang="zh-TW" altLang="en-US" sz="2400" dirty="0"/>
              <a:t>和智慧</a:t>
            </a:r>
            <a:r>
              <a:rPr lang="en-US" sz="2400" dirty="0" smtClean="0"/>
              <a:t>.</a:t>
            </a:r>
          </a:p>
          <a:p>
            <a:r>
              <a:rPr lang="en-US" altLang="zh-TW" sz="2400" dirty="0"/>
              <a:t> </a:t>
            </a:r>
            <a:r>
              <a:rPr lang="en-US" altLang="zh-TW" sz="2400" dirty="0" smtClean="0"/>
              <a:t>  </a:t>
            </a:r>
            <a:r>
              <a:rPr lang="zh-TW" altLang="en-US" sz="2400" dirty="0" smtClean="0"/>
              <a:t>我</a:t>
            </a:r>
            <a:r>
              <a:rPr lang="zh-TW" altLang="en-US" sz="2400" dirty="0"/>
              <a:t>可以很容易說服你</a:t>
            </a:r>
            <a:r>
              <a:rPr lang="en-US" sz="2400" dirty="0"/>
              <a:t>.</a:t>
            </a:r>
          </a:p>
          <a:p>
            <a:r>
              <a:rPr lang="en-US" sz="2400" dirty="0"/>
              <a:t>4.</a:t>
            </a:r>
            <a:r>
              <a:rPr lang="zh-TW" altLang="en-US" sz="2400" dirty="0"/>
              <a:t>沒有我你不可能解決這個問題</a:t>
            </a:r>
            <a:r>
              <a:rPr lang="en-US" sz="2400" dirty="0"/>
              <a:t>.</a:t>
            </a:r>
          </a:p>
          <a:p>
            <a:r>
              <a:rPr lang="en-US" sz="2400" dirty="0"/>
              <a:t>5.</a:t>
            </a:r>
            <a:r>
              <a:rPr lang="zh-TW" altLang="en-US" sz="2400" dirty="0"/>
              <a:t>改變是一種選擇</a:t>
            </a:r>
            <a:r>
              <a:rPr lang="en-US" sz="2400" dirty="0"/>
              <a:t>,</a:t>
            </a:r>
            <a:r>
              <a:rPr lang="zh-TW" altLang="en-US" sz="2400" dirty="0"/>
              <a:t>如果答對了</a:t>
            </a:r>
            <a:r>
              <a:rPr lang="en-US" sz="2400" dirty="0"/>
              <a:t>,</a:t>
            </a:r>
            <a:r>
              <a:rPr lang="zh-TW" altLang="en-US" sz="2400" dirty="0"/>
              <a:t>或選對了</a:t>
            </a:r>
            <a:r>
              <a:rPr lang="en-US" sz="2400" dirty="0"/>
              <a:t>,</a:t>
            </a:r>
            <a:r>
              <a:rPr lang="zh-TW" altLang="en-US" sz="2400" dirty="0"/>
              <a:t>你才會成功</a:t>
            </a:r>
            <a:r>
              <a:rPr lang="en-US" sz="2400" dirty="0"/>
              <a:t>.</a:t>
            </a:r>
          </a:p>
          <a:p>
            <a:endParaRPr lang="en-US" dirty="0"/>
          </a:p>
        </p:txBody>
      </p:sp>
    </p:spTree>
    <p:extLst>
      <p:ext uri="{BB962C8B-B14F-4D97-AF65-F5344CB8AC3E}">
        <p14:creationId xmlns:p14="http://schemas.microsoft.com/office/powerpoint/2010/main" val="42651841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lstStyle/>
          <a:p>
            <a:r>
              <a:rPr lang="zh-TW" altLang="en-US" sz="3200" b="1" dirty="0">
                <a:solidFill>
                  <a:srgbClr val="FF6600"/>
                </a:solidFill>
              </a:rPr>
              <a:t>教練的模式</a:t>
            </a:r>
            <a:r>
              <a:rPr lang="en-US" sz="3200" b="1" dirty="0"/>
              <a:t>(The Coaching paradigm)</a:t>
            </a:r>
            <a:endParaRPr lang="en-US" sz="3200" dirty="0"/>
          </a:p>
          <a:p>
            <a:endParaRPr lang="en-US" sz="1600" dirty="0" smtClean="0"/>
          </a:p>
          <a:p>
            <a:r>
              <a:rPr lang="en-US" sz="2400" dirty="0" smtClean="0"/>
              <a:t>1</a:t>
            </a:r>
            <a:r>
              <a:rPr lang="en-US" sz="2400" dirty="0"/>
              <a:t>.</a:t>
            </a:r>
            <a:r>
              <a:rPr lang="zh-TW" altLang="en-US" sz="2400" dirty="0"/>
              <a:t>找出怎麼做不是我的工作</a:t>
            </a:r>
            <a:r>
              <a:rPr lang="en-US" sz="2400" dirty="0"/>
              <a:t>,</a:t>
            </a:r>
            <a:r>
              <a:rPr lang="zh-TW" altLang="en-US" sz="2400" dirty="0"/>
              <a:t>你必須對你自己的生命負責任</a:t>
            </a:r>
            <a:r>
              <a:rPr lang="en-US" sz="2400" dirty="0"/>
              <a:t>.</a:t>
            </a:r>
          </a:p>
          <a:p>
            <a:r>
              <a:rPr lang="en-US" sz="2400" dirty="0"/>
              <a:t>2.</a:t>
            </a:r>
            <a:r>
              <a:rPr lang="zh-TW" altLang="en-US" sz="2400" dirty="0"/>
              <a:t>生命的改變是一種經驗與關係的功能</a:t>
            </a:r>
            <a:r>
              <a:rPr lang="en-US" sz="2400" dirty="0"/>
              <a:t>.</a:t>
            </a:r>
            <a:r>
              <a:rPr lang="zh-TW" altLang="en-US" sz="2400" dirty="0"/>
              <a:t>而不是教導更多的</a:t>
            </a:r>
            <a:r>
              <a:rPr lang="zh-TW" altLang="en-US" sz="2400" dirty="0" smtClean="0"/>
              <a:t>方</a:t>
            </a:r>
            <a:endParaRPr lang="en-US" altLang="zh-TW" sz="2400" dirty="0" smtClean="0"/>
          </a:p>
          <a:p>
            <a:r>
              <a:rPr lang="en-US" altLang="zh-TW" sz="2400" dirty="0"/>
              <a:t> </a:t>
            </a:r>
            <a:r>
              <a:rPr lang="en-US" altLang="zh-TW" sz="2400" dirty="0" smtClean="0"/>
              <a:t>  </a:t>
            </a:r>
            <a:r>
              <a:rPr lang="zh-TW" altLang="en-US" sz="2400" dirty="0" smtClean="0"/>
              <a:t>法</a:t>
            </a:r>
            <a:r>
              <a:rPr lang="zh-TW" altLang="en-US" sz="2400" dirty="0"/>
              <a:t>或資訊</a:t>
            </a:r>
            <a:r>
              <a:rPr lang="en-US" sz="2400" dirty="0"/>
              <a:t>.</a:t>
            </a:r>
          </a:p>
          <a:p>
            <a:r>
              <a:rPr lang="en-US" sz="2400" dirty="0"/>
              <a:t>3.</a:t>
            </a:r>
            <a:r>
              <a:rPr lang="zh-TW" altLang="en-US" sz="2400" dirty="0"/>
              <a:t>我對你的價值是幫助你</a:t>
            </a:r>
            <a:r>
              <a:rPr lang="en-US" sz="2400" dirty="0"/>
              <a:t>,</a:t>
            </a:r>
            <a:r>
              <a:rPr lang="zh-TW" altLang="en-US" sz="2400" dirty="0"/>
              <a:t>從你自己產生出來的知識</a:t>
            </a:r>
            <a:r>
              <a:rPr lang="en-US" sz="2400" dirty="0"/>
              <a:t>,</a:t>
            </a:r>
            <a:r>
              <a:rPr lang="zh-TW" altLang="en-US" sz="2400" dirty="0"/>
              <a:t>生活的</a:t>
            </a:r>
            <a:r>
              <a:rPr lang="zh-TW" altLang="en-US" sz="2400" dirty="0" smtClean="0"/>
              <a:t>經</a:t>
            </a:r>
            <a:endParaRPr lang="en-US" altLang="zh-TW" sz="2400" dirty="0" smtClean="0"/>
          </a:p>
          <a:p>
            <a:r>
              <a:rPr lang="en-US" altLang="zh-TW" sz="2400" dirty="0"/>
              <a:t> </a:t>
            </a:r>
            <a:r>
              <a:rPr lang="en-US" altLang="zh-TW" sz="2400" dirty="0" smtClean="0"/>
              <a:t>  </a:t>
            </a:r>
            <a:r>
              <a:rPr lang="zh-TW" altLang="en-US" sz="2400" dirty="0" smtClean="0"/>
              <a:t>驗</a:t>
            </a:r>
            <a:r>
              <a:rPr lang="en-US" sz="2400" dirty="0"/>
              <a:t>,</a:t>
            </a:r>
            <a:r>
              <a:rPr lang="zh-TW" altLang="en-US" sz="2400" dirty="0"/>
              <a:t>想法</a:t>
            </a:r>
            <a:r>
              <a:rPr lang="en-US" sz="2400" dirty="0"/>
              <a:t>,</a:t>
            </a:r>
            <a:r>
              <a:rPr lang="zh-TW" altLang="en-US" sz="2400" dirty="0"/>
              <a:t>與智慧</a:t>
            </a:r>
            <a:r>
              <a:rPr lang="en-US" sz="2400" dirty="0"/>
              <a:t>.</a:t>
            </a:r>
          </a:p>
          <a:p>
            <a:r>
              <a:rPr lang="en-US" sz="2400" dirty="0"/>
              <a:t>4.</a:t>
            </a:r>
            <a:r>
              <a:rPr lang="zh-TW" altLang="en-US" sz="2400" dirty="0"/>
              <a:t>你必須對神給你的生命做忠心的管家</a:t>
            </a:r>
            <a:r>
              <a:rPr lang="en-US" sz="2400" dirty="0"/>
              <a:t>. </a:t>
            </a:r>
          </a:p>
          <a:p>
            <a:r>
              <a:rPr lang="en-US" sz="2400" dirty="0"/>
              <a:t>5.</a:t>
            </a:r>
            <a:r>
              <a:rPr lang="zh-TW" altLang="en-US" sz="2400" dirty="0"/>
              <a:t>成功的改變是因為有更多的支持和動機的功能</a:t>
            </a:r>
            <a:r>
              <a:rPr lang="en-US" sz="2400" dirty="0"/>
              <a:t>,</a:t>
            </a:r>
            <a:r>
              <a:rPr lang="zh-TW" altLang="en-US" sz="2400" dirty="0"/>
              <a:t>多過於只</a:t>
            </a:r>
            <a:r>
              <a:rPr lang="zh-TW" altLang="en-US" sz="2400" dirty="0" smtClean="0"/>
              <a:t>是</a:t>
            </a:r>
            <a:endParaRPr lang="en-US" altLang="zh-TW" sz="2400" dirty="0" smtClean="0"/>
          </a:p>
          <a:p>
            <a:r>
              <a:rPr lang="en-US" altLang="zh-TW" sz="2400" dirty="0"/>
              <a:t> </a:t>
            </a:r>
            <a:r>
              <a:rPr lang="en-US" altLang="zh-TW" sz="2400" dirty="0" smtClean="0"/>
              <a:t>  </a:t>
            </a:r>
            <a:r>
              <a:rPr lang="zh-TW" altLang="en-US" sz="2400" dirty="0" smtClean="0"/>
              <a:t>提</a:t>
            </a:r>
            <a:r>
              <a:rPr lang="zh-TW" altLang="en-US" sz="2400" dirty="0"/>
              <a:t>供資訊</a:t>
            </a:r>
            <a:r>
              <a:rPr lang="en-US" sz="2400" dirty="0"/>
              <a:t>.</a:t>
            </a:r>
          </a:p>
          <a:p>
            <a:endParaRPr lang="en-US" sz="2400" dirty="0"/>
          </a:p>
        </p:txBody>
      </p:sp>
    </p:spTree>
    <p:extLst>
      <p:ext uri="{BB962C8B-B14F-4D97-AF65-F5344CB8AC3E}">
        <p14:creationId xmlns:p14="http://schemas.microsoft.com/office/powerpoint/2010/main" val="42651841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lstStyle/>
          <a:p>
            <a:pPr algn="ctr"/>
            <a:endParaRPr lang="en-US" altLang="zh-TW" b="1" i="1" dirty="0" smtClean="0"/>
          </a:p>
          <a:p>
            <a:pPr algn="ctr"/>
            <a:endParaRPr lang="en-US" altLang="zh-TW" sz="3400" b="1" i="1" dirty="0" smtClean="0">
              <a:solidFill>
                <a:srgbClr val="FF6600"/>
              </a:solidFill>
            </a:endParaRPr>
          </a:p>
          <a:p>
            <a:pPr algn="ctr"/>
            <a:r>
              <a:rPr lang="zh-TW" altLang="en-US" sz="3600" b="1" i="1" dirty="0" smtClean="0">
                <a:solidFill>
                  <a:srgbClr val="FF6600"/>
                </a:solidFill>
              </a:rPr>
              <a:t>教</a:t>
            </a:r>
            <a:r>
              <a:rPr lang="zh-TW" altLang="en-US" sz="3600" b="1" i="1" dirty="0">
                <a:solidFill>
                  <a:srgbClr val="FF6600"/>
                </a:solidFill>
              </a:rPr>
              <a:t>練指導是透過影響力來改變</a:t>
            </a:r>
            <a:r>
              <a:rPr lang="en-US" sz="3600" b="1" i="1" dirty="0" smtClean="0">
                <a:solidFill>
                  <a:srgbClr val="FF6600"/>
                </a:solidFill>
              </a:rPr>
              <a:t>,</a:t>
            </a:r>
          </a:p>
          <a:p>
            <a:pPr algn="ctr"/>
            <a:r>
              <a:rPr lang="zh-TW" altLang="en-US" sz="3600" b="1" i="1" dirty="0" smtClean="0">
                <a:solidFill>
                  <a:srgbClr val="FF6600"/>
                </a:solidFill>
              </a:rPr>
              <a:t>而</a:t>
            </a:r>
            <a:r>
              <a:rPr lang="zh-TW" altLang="en-US" sz="3600" b="1" i="1" dirty="0">
                <a:solidFill>
                  <a:srgbClr val="FF6600"/>
                </a:solidFill>
              </a:rPr>
              <a:t>不是權威</a:t>
            </a:r>
            <a:r>
              <a:rPr lang="en-US" sz="3600" b="1" i="1" dirty="0">
                <a:solidFill>
                  <a:srgbClr val="FF6600"/>
                </a:solidFill>
              </a:rPr>
              <a:t>.</a:t>
            </a:r>
            <a:endParaRPr lang="en-US" sz="3600" dirty="0">
              <a:solidFill>
                <a:srgbClr val="FF6600"/>
              </a:solidFill>
            </a:endParaRPr>
          </a:p>
          <a:p>
            <a:pPr algn="ctr"/>
            <a:r>
              <a:rPr lang="en-US" sz="2400" b="1" i="1" dirty="0"/>
              <a:t>Coaching works through influence, not authority.</a:t>
            </a:r>
            <a:endParaRPr lang="en-US" sz="2400" dirty="0"/>
          </a:p>
          <a:p>
            <a:pPr algn="ctr"/>
            <a:endParaRPr lang="en-US" sz="2400" dirty="0"/>
          </a:p>
        </p:txBody>
      </p:sp>
    </p:spTree>
    <p:extLst>
      <p:ext uri="{BB962C8B-B14F-4D97-AF65-F5344CB8AC3E}">
        <p14:creationId xmlns:p14="http://schemas.microsoft.com/office/powerpoint/2010/main" val="426518416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lstStyle/>
          <a:p>
            <a:endParaRPr lang="en-US" altLang="zh-TW" sz="2800" dirty="0" smtClean="0"/>
          </a:p>
          <a:p>
            <a:endParaRPr lang="en-US" altLang="zh-TW" sz="2800" dirty="0" smtClean="0"/>
          </a:p>
          <a:p>
            <a:r>
              <a:rPr lang="zh-TW" altLang="en-US" sz="2800" dirty="0" smtClean="0"/>
              <a:t>受</a:t>
            </a:r>
            <a:r>
              <a:rPr lang="zh-TW" altLang="en-US" sz="2800" dirty="0"/>
              <a:t>助者自己必須操練自己要做出選擇</a:t>
            </a:r>
            <a:r>
              <a:rPr lang="en-US" sz="2800" dirty="0"/>
              <a:t>.</a:t>
            </a:r>
            <a:r>
              <a:rPr lang="zh-TW" altLang="en-US" sz="2800" dirty="0"/>
              <a:t>教練的工作是一個影響者</a:t>
            </a:r>
            <a:r>
              <a:rPr lang="en-US" sz="2800" dirty="0"/>
              <a:t>,</a:t>
            </a:r>
            <a:r>
              <a:rPr lang="zh-TW" altLang="en-US" sz="2800" dirty="0"/>
              <a:t>而不是為他做決定或是扮演權威的角色</a:t>
            </a:r>
            <a:r>
              <a:rPr lang="en-US" sz="2800" dirty="0" smtClean="0"/>
              <a:t>.</a:t>
            </a:r>
          </a:p>
          <a:p>
            <a:endParaRPr lang="en-US" altLang="zh-TW" b="1" i="1" dirty="0"/>
          </a:p>
          <a:p>
            <a:pPr algn="ctr"/>
            <a:r>
              <a:rPr lang="zh-TW" altLang="en-US" sz="3200" b="1" i="1" dirty="0">
                <a:solidFill>
                  <a:srgbClr val="FF6600"/>
                </a:solidFill>
              </a:rPr>
              <a:t>你不須要為受助者最後的結果負責任</a:t>
            </a:r>
            <a:r>
              <a:rPr lang="en-US" sz="3200" b="1" i="1" dirty="0"/>
              <a:t>.</a:t>
            </a:r>
            <a:endParaRPr lang="en-US" sz="3200" dirty="0"/>
          </a:p>
          <a:p>
            <a:pPr algn="ctr"/>
            <a:r>
              <a:rPr lang="en-US" sz="2000" b="1" i="1" dirty="0"/>
              <a:t>You are not responsibility for the client’s outcome.</a:t>
            </a:r>
            <a:endParaRPr lang="en-US" sz="2000" dirty="0"/>
          </a:p>
          <a:p>
            <a:endParaRPr lang="en-US" dirty="0"/>
          </a:p>
        </p:txBody>
      </p:sp>
    </p:spTree>
    <p:extLst>
      <p:ext uri="{BB962C8B-B14F-4D97-AF65-F5344CB8AC3E}">
        <p14:creationId xmlns:p14="http://schemas.microsoft.com/office/powerpoint/2010/main" val="4265184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t>DR. Andrew  Chen</a:t>
            </a:r>
            <a:endParaRPr lang="en-US" sz="1600" dirty="0"/>
          </a:p>
        </p:txBody>
      </p:sp>
      <p:sp>
        <p:nvSpPr>
          <p:cNvPr id="3" name="Subtitle 2"/>
          <p:cNvSpPr>
            <a:spLocks noGrp="1"/>
          </p:cNvSpPr>
          <p:nvPr>
            <p:ph type="subTitle" idx="1"/>
          </p:nvPr>
        </p:nvSpPr>
        <p:spPr>
          <a:xfrm>
            <a:off x="304800" y="1295400"/>
            <a:ext cx="8382000" cy="5410200"/>
          </a:xfrm>
        </p:spPr>
        <p:txBody>
          <a:bodyPr/>
          <a:lstStyle/>
          <a:p>
            <a:endParaRPr lang="en-US" dirty="0" smtClean="0">
              <a:solidFill>
                <a:srgbClr val="FF6600"/>
              </a:solidFill>
            </a:endParaRPr>
          </a:p>
          <a:p>
            <a:r>
              <a:rPr lang="en-US" dirty="0" smtClean="0">
                <a:solidFill>
                  <a:srgbClr val="FF6600"/>
                </a:solidFill>
              </a:rPr>
              <a:t>When </a:t>
            </a:r>
            <a:r>
              <a:rPr lang="en-US" dirty="0">
                <a:solidFill>
                  <a:srgbClr val="FF6600"/>
                </a:solidFill>
              </a:rPr>
              <a:t>To Use A </a:t>
            </a:r>
            <a:r>
              <a:rPr lang="en-US" dirty="0" smtClean="0">
                <a:solidFill>
                  <a:srgbClr val="FF6600"/>
                </a:solidFill>
              </a:rPr>
              <a:t>Coach?</a:t>
            </a:r>
            <a:endParaRPr lang="en-US" dirty="0">
              <a:solidFill>
                <a:srgbClr val="FF6600"/>
              </a:solidFill>
            </a:endParaRPr>
          </a:p>
          <a:p>
            <a:r>
              <a:rPr lang="zh-TW" altLang="en-US" dirty="0" smtClean="0"/>
              <a:t>什麼時候需要使用一位教練</a:t>
            </a:r>
            <a:r>
              <a:rPr lang="en-US" altLang="zh-TW" dirty="0" smtClean="0"/>
              <a:t>?</a:t>
            </a:r>
            <a:endParaRPr lang="en-US" dirty="0"/>
          </a:p>
          <a:p>
            <a:r>
              <a:rPr lang="en-US" dirty="0">
                <a:solidFill>
                  <a:srgbClr val="FF6600"/>
                </a:solidFill>
              </a:rPr>
              <a:t>The ICCA says this, “Not everyone needs a counselor, but everyone needs – and can benefit from – a coach at some point in their lives.” </a:t>
            </a:r>
          </a:p>
          <a:p>
            <a:r>
              <a:rPr lang="zh-TW" altLang="en-US" dirty="0" smtClean="0"/>
              <a:t>國際基督徒教練協會曾說</a:t>
            </a:r>
            <a:r>
              <a:rPr lang="en-US" altLang="zh-TW" dirty="0" smtClean="0"/>
              <a:t>:</a:t>
            </a:r>
            <a:r>
              <a:rPr lang="zh-TW" altLang="en-US" dirty="0" smtClean="0"/>
              <a:t>不是每一個人都需要輔導</a:t>
            </a:r>
            <a:r>
              <a:rPr lang="en-US" altLang="zh-TW" dirty="0" smtClean="0"/>
              <a:t>,</a:t>
            </a:r>
            <a:r>
              <a:rPr lang="zh-TW" altLang="en-US" dirty="0" smtClean="0"/>
              <a:t>但是每一個人在他們生活中的某個點</a:t>
            </a:r>
            <a:r>
              <a:rPr lang="en-US" altLang="zh-TW" dirty="0" smtClean="0"/>
              <a:t>,</a:t>
            </a:r>
            <a:r>
              <a:rPr lang="zh-TW" altLang="en-US" dirty="0" smtClean="0"/>
              <a:t>都需要一位教練</a:t>
            </a:r>
            <a:r>
              <a:rPr lang="en-US" altLang="zh-TW" dirty="0" smtClean="0"/>
              <a:t>,</a:t>
            </a:r>
            <a:r>
              <a:rPr lang="zh-TW" altLang="en-US" dirty="0" smtClean="0"/>
              <a:t>來幫助他們</a:t>
            </a:r>
            <a:r>
              <a:rPr lang="en-US" altLang="zh-TW" dirty="0" smtClean="0"/>
              <a:t>.</a:t>
            </a:r>
            <a:endParaRPr lang="en-US" dirty="0"/>
          </a:p>
          <a:p>
            <a:r>
              <a:rPr lang="en-US" dirty="0">
                <a:solidFill>
                  <a:srgbClr val="FF6600"/>
                </a:solidFill>
              </a:rPr>
              <a:t>In fact they go on to say, “Anyone who has seen a series of successes in their life has usually had a </a:t>
            </a:r>
            <a:r>
              <a:rPr lang="en-US" dirty="0" smtClean="0">
                <a:solidFill>
                  <a:srgbClr val="FF6600"/>
                </a:solidFill>
              </a:rPr>
              <a:t>coach.</a:t>
            </a:r>
          </a:p>
          <a:p>
            <a:r>
              <a:rPr lang="zh-TW" altLang="en-US" dirty="0" smtClean="0"/>
              <a:t>事實上他們繼續這樣說</a:t>
            </a:r>
            <a:r>
              <a:rPr lang="en-US" altLang="zh-TW" dirty="0" smtClean="0"/>
              <a:t>:</a:t>
            </a:r>
            <a:r>
              <a:rPr lang="zh-TW" altLang="en-US" dirty="0" smtClean="0"/>
              <a:t>那些看起來不斷成功的人</a:t>
            </a:r>
            <a:r>
              <a:rPr lang="en-US" altLang="zh-TW" dirty="0" smtClean="0"/>
              <a:t>,</a:t>
            </a:r>
            <a:r>
              <a:rPr lang="zh-TW" altLang="en-US" dirty="0" smtClean="0"/>
              <a:t>在他們的生命中通常都有一位認識相信他們的教練</a:t>
            </a:r>
            <a:r>
              <a:rPr lang="en-US" altLang="zh-TW" dirty="0" smtClean="0"/>
              <a:t>.</a:t>
            </a:r>
            <a:endParaRPr lang="en-US" dirty="0"/>
          </a:p>
          <a:p>
            <a:endParaRPr lang="en-US" dirty="0"/>
          </a:p>
        </p:txBody>
      </p:sp>
    </p:spTree>
    <p:extLst>
      <p:ext uri="{BB962C8B-B14F-4D97-AF65-F5344CB8AC3E}">
        <p14:creationId xmlns:p14="http://schemas.microsoft.com/office/powerpoint/2010/main" val="219959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heel(1)">
                                      <p:cBhvr>
                                        <p:cTn id="31" dur="2000"/>
                                        <p:tgtEl>
                                          <p:spTgt spid="3">
                                            <p:txEl>
                                              <p:pRg st="5" end="5"/>
                                            </p:txEl>
                                          </p:spTgt>
                                        </p:tgtEl>
                                      </p:cBhvr>
                                    </p:animEffect>
                                  </p:childTnLst>
                                </p:cTn>
                              </p:par>
                              <p:par>
                                <p:cTn id="32" presetID="21" presetClass="entr" presetSubtype="1"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heel(1)">
                                      <p:cBhvr>
                                        <p:cTn id="3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lstStyle/>
          <a:p>
            <a:pPr algn="just"/>
            <a:endParaRPr lang="en-US" altLang="zh-TW" sz="2800" dirty="0" smtClean="0"/>
          </a:p>
          <a:p>
            <a:pPr algn="just"/>
            <a:r>
              <a:rPr lang="zh-TW" altLang="en-US" sz="2800" dirty="0" smtClean="0"/>
              <a:t>教</a:t>
            </a:r>
            <a:r>
              <a:rPr lang="zh-TW" altLang="en-US" sz="2800" dirty="0"/>
              <a:t>練指導是建立在一種關係</a:t>
            </a:r>
            <a:r>
              <a:rPr lang="en-US" sz="2800" dirty="0" smtClean="0"/>
              <a:t>.</a:t>
            </a:r>
            <a:r>
              <a:rPr lang="zh-TW" altLang="en-US" sz="2800" dirty="0"/>
              <a:t>我很清楚的看見對受助者最大的影響是他們開始與教練建立一個可以彼此信任</a:t>
            </a:r>
            <a:r>
              <a:rPr lang="en-US" sz="2800" dirty="0"/>
              <a:t>,</a:t>
            </a:r>
            <a:r>
              <a:rPr lang="zh-TW" altLang="en-US" sz="2800" dirty="0"/>
              <a:t>敞開的關係</a:t>
            </a:r>
            <a:r>
              <a:rPr lang="en-US" sz="2800" dirty="0"/>
              <a:t>,</a:t>
            </a:r>
            <a:r>
              <a:rPr lang="zh-TW" altLang="en-US" sz="2800" dirty="0"/>
              <a:t>而且帶來生命的轉化</a:t>
            </a:r>
            <a:r>
              <a:rPr lang="en-US" sz="2800" dirty="0" smtClean="0"/>
              <a:t>.</a:t>
            </a:r>
          </a:p>
          <a:p>
            <a:pPr algn="just"/>
            <a:endParaRPr lang="en-US" altLang="zh-TW" b="1" i="1" dirty="0" smtClean="0"/>
          </a:p>
          <a:p>
            <a:endParaRPr lang="en-US" altLang="zh-TW" b="1" i="1" dirty="0"/>
          </a:p>
          <a:p>
            <a:pPr algn="ctr"/>
            <a:r>
              <a:rPr lang="zh-TW" altLang="en-US" sz="3600" b="1" i="1" dirty="0" smtClean="0">
                <a:solidFill>
                  <a:srgbClr val="FF6600"/>
                </a:solidFill>
              </a:rPr>
              <a:t>教</a:t>
            </a:r>
            <a:r>
              <a:rPr lang="zh-TW" altLang="en-US" sz="3600" b="1" i="1" dirty="0">
                <a:solidFill>
                  <a:srgbClr val="FF6600"/>
                </a:solidFill>
              </a:rPr>
              <a:t>練指導就是一種的關係 </a:t>
            </a:r>
            <a:endParaRPr lang="en-US" altLang="zh-TW" sz="3600" b="1" i="1" dirty="0" smtClean="0">
              <a:solidFill>
                <a:srgbClr val="FF6600"/>
              </a:solidFill>
            </a:endParaRPr>
          </a:p>
          <a:p>
            <a:pPr algn="ctr"/>
            <a:r>
              <a:rPr lang="en-US" sz="2800" b="1" i="1" dirty="0" smtClean="0"/>
              <a:t>Coaching </a:t>
            </a:r>
            <a:r>
              <a:rPr lang="en-US" sz="2800" b="1" i="1" dirty="0"/>
              <a:t>is a </a:t>
            </a:r>
            <a:r>
              <a:rPr lang="en-US" sz="2800" b="1" i="1" dirty="0" smtClean="0"/>
              <a:t>Relationship.</a:t>
            </a:r>
            <a:endParaRPr lang="en-US" sz="2800" dirty="0"/>
          </a:p>
          <a:p>
            <a:endParaRPr lang="en-US" dirty="0"/>
          </a:p>
        </p:txBody>
      </p:sp>
    </p:spTree>
    <p:extLst>
      <p:ext uri="{BB962C8B-B14F-4D97-AF65-F5344CB8AC3E}">
        <p14:creationId xmlns:p14="http://schemas.microsoft.com/office/powerpoint/2010/main" val="42651841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lstStyle/>
          <a:p>
            <a:pPr algn="ctr"/>
            <a:endParaRPr lang="en-US" altLang="zh-TW" b="1" i="1" dirty="0" smtClean="0"/>
          </a:p>
          <a:p>
            <a:pPr algn="ctr"/>
            <a:endParaRPr lang="en-US" altLang="zh-TW" b="1" i="1" dirty="0"/>
          </a:p>
          <a:p>
            <a:pPr algn="ctr"/>
            <a:endParaRPr lang="en-US" altLang="zh-TW" sz="1200" b="1" i="1" dirty="0">
              <a:solidFill>
                <a:srgbClr val="FF6600"/>
              </a:solidFill>
            </a:endParaRPr>
          </a:p>
          <a:p>
            <a:pPr algn="ctr"/>
            <a:r>
              <a:rPr lang="zh-TW" altLang="en-US" sz="3600" b="1" i="1" dirty="0" smtClean="0">
                <a:solidFill>
                  <a:srgbClr val="FF6600"/>
                </a:solidFill>
              </a:rPr>
              <a:t>只</a:t>
            </a:r>
            <a:r>
              <a:rPr lang="zh-TW" altLang="en-US" sz="3600" b="1" i="1" dirty="0">
                <a:solidFill>
                  <a:srgbClr val="FF6600"/>
                </a:solidFill>
              </a:rPr>
              <a:t>有在群體當中</a:t>
            </a:r>
            <a:r>
              <a:rPr lang="en-US" sz="3600" b="1" i="1" dirty="0" smtClean="0">
                <a:solidFill>
                  <a:srgbClr val="FF6600"/>
                </a:solidFill>
              </a:rPr>
              <a:t>,</a:t>
            </a:r>
          </a:p>
          <a:p>
            <a:pPr algn="ctr"/>
            <a:r>
              <a:rPr lang="zh-TW" altLang="en-US" sz="3600" b="1" i="1" dirty="0" smtClean="0">
                <a:solidFill>
                  <a:srgbClr val="FF6600"/>
                </a:solidFill>
              </a:rPr>
              <a:t>你</a:t>
            </a:r>
            <a:r>
              <a:rPr lang="zh-TW" altLang="en-US" sz="3600" b="1" i="1" dirty="0">
                <a:solidFill>
                  <a:srgbClr val="FF6600"/>
                </a:solidFill>
              </a:rPr>
              <a:t>我才有可能完成命定</a:t>
            </a:r>
            <a:r>
              <a:rPr lang="en-US" sz="3600" b="1" i="1" dirty="0">
                <a:solidFill>
                  <a:srgbClr val="FF6600"/>
                </a:solidFill>
              </a:rPr>
              <a:t>.</a:t>
            </a:r>
            <a:endParaRPr lang="en-US" sz="3600" dirty="0">
              <a:solidFill>
                <a:srgbClr val="FF6600"/>
              </a:solidFill>
            </a:endParaRPr>
          </a:p>
          <a:p>
            <a:pPr algn="ctr"/>
            <a:r>
              <a:rPr lang="en-US" sz="2800" b="1" i="1" dirty="0"/>
              <a:t>Fulfilling your destiny is only possible </a:t>
            </a:r>
            <a:endParaRPr lang="en-US" sz="2800" b="1" i="1" dirty="0" smtClean="0"/>
          </a:p>
          <a:p>
            <a:pPr algn="ctr"/>
            <a:r>
              <a:rPr lang="en-US" sz="2800" b="1" i="1" dirty="0" smtClean="0"/>
              <a:t>in </a:t>
            </a:r>
            <a:r>
              <a:rPr lang="en-US" sz="2800" b="1" i="1" dirty="0"/>
              <a:t>community.</a:t>
            </a:r>
            <a:endParaRPr lang="en-US" sz="2800" dirty="0"/>
          </a:p>
          <a:p>
            <a:pPr algn="ctr"/>
            <a:endParaRPr lang="en-US" sz="2800" dirty="0"/>
          </a:p>
        </p:txBody>
      </p:sp>
    </p:spTree>
    <p:extLst>
      <p:ext uri="{BB962C8B-B14F-4D97-AF65-F5344CB8AC3E}">
        <p14:creationId xmlns:p14="http://schemas.microsoft.com/office/powerpoint/2010/main" val="426518416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zh-TW" altLang="en-US" sz="2400" dirty="0" smtClean="0">
                <a:solidFill>
                  <a:srgbClr val="FF6600"/>
                </a:solidFill>
              </a:rPr>
              <a:t> </a:t>
            </a:r>
            <a:r>
              <a:rPr lang="en-US" altLang="zh-TW" sz="2400" dirty="0" smtClean="0">
                <a:solidFill>
                  <a:schemeClr val="tx1"/>
                </a:solidFill>
              </a:rPr>
              <a:t/>
            </a:r>
            <a:br>
              <a:rPr lang="en-US" altLang="zh-TW" sz="2400" dirty="0" smtClean="0">
                <a:solidFill>
                  <a:schemeClr val="tx1"/>
                </a:solidFill>
              </a:rPr>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lstStyle/>
          <a:p>
            <a:r>
              <a:rPr lang="zh-TW" altLang="en-US" sz="3600" b="1" dirty="0">
                <a:solidFill>
                  <a:srgbClr val="FF6600"/>
                </a:solidFill>
              </a:rPr>
              <a:t>教練指導的特質</a:t>
            </a:r>
            <a:r>
              <a:rPr lang="en-US" sz="2800" b="1" dirty="0"/>
              <a:t>(Characteristics of Coaching)</a:t>
            </a:r>
            <a:endParaRPr lang="en-US" sz="2800" dirty="0"/>
          </a:p>
          <a:p>
            <a:endParaRPr lang="en-US" altLang="zh-TW" sz="1600" dirty="0" smtClean="0"/>
          </a:p>
          <a:p>
            <a:r>
              <a:rPr lang="en-US" altLang="zh-TW" sz="2800" dirty="0" smtClean="0"/>
              <a:t>*</a:t>
            </a:r>
            <a:r>
              <a:rPr lang="zh-TW" altLang="en-US" sz="2800" dirty="0" smtClean="0"/>
              <a:t>相</a:t>
            </a:r>
            <a:r>
              <a:rPr lang="zh-TW" altLang="en-US" sz="2800" dirty="0"/>
              <a:t>信人</a:t>
            </a:r>
            <a:r>
              <a:rPr lang="en-US" sz="2800" dirty="0"/>
              <a:t>(Believe in People)</a:t>
            </a:r>
          </a:p>
          <a:p>
            <a:r>
              <a:rPr lang="en-US" altLang="zh-TW" sz="2800" dirty="0" smtClean="0"/>
              <a:t>*</a:t>
            </a:r>
            <a:r>
              <a:rPr lang="zh-TW" altLang="en-US" sz="2800" dirty="0" smtClean="0"/>
              <a:t>以</a:t>
            </a:r>
            <a:r>
              <a:rPr lang="zh-TW" altLang="en-US" sz="2800" dirty="0"/>
              <a:t>受助者為取向</a:t>
            </a:r>
            <a:r>
              <a:rPr lang="en-US" sz="2800" dirty="0"/>
              <a:t>(Client’s driven)</a:t>
            </a:r>
          </a:p>
          <a:p>
            <a:r>
              <a:rPr lang="en-US" altLang="zh-TW" sz="2800" dirty="0"/>
              <a:t>*</a:t>
            </a:r>
            <a:r>
              <a:rPr lang="zh-TW" altLang="en-US" sz="2800" dirty="0" smtClean="0"/>
              <a:t>以</a:t>
            </a:r>
            <a:r>
              <a:rPr lang="zh-TW" altLang="en-US" sz="2800" dirty="0"/>
              <a:t>行動為優先</a:t>
            </a:r>
            <a:r>
              <a:rPr lang="en-US" sz="2800" dirty="0"/>
              <a:t>(Action oriented)</a:t>
            </a:r>
          </a:p>
          <a:p>
            <a:r>
              <a:rPr lang="en-US" altLang="zh-TW" sz="2800" dirty="0" smtClean="0"/>
              <a:t>*</a:t>
            </a:r>
            <a:r>
              <a:rPr lang="zh-TW" altLang="en-US" sz="2800" dirty="0" smtClean="0"/>
              <a:t>以</a:t>
            </a:r>
            <a:r>
              <a:rPr lang="zh-TW" altLang="en-US" sz="2800" dirty="0"/>
              <a:t>成長為中心</a:t>
            </a:r>
            <a:r>
              <a:rPr lang="en-US" sz="2800" dirty="0"/>
              <a:t>(Growth –centered)</a:t>
            </a:r>
          </a:p>
          <a:p>
            <a:r>
              <a:rPr lang="en-US" altLang="zh-TW" sz="2800" dirty="0" smtClean="0"/>
              <a:t>*</a:t>
            </a:r>
            <a:r>
              <a:rPr lang="zh-TW" altLang="en-US" sz="2800" dirty="0" smtClean="0"/>
              <a:t>目</a:t>
            </a:r>
            <a:r>
              <a:rPr lang="zh-TW" altLang="en-US" sz="2800" dirty="0"/>
              <a:t>標是指向未來</a:t>
            </a:r>
            <a:r>
              <a:rPr lang="en-US" sz="2800" dirty="0"/>
              <a:t>(Aligned toward the future)</a:t>
            </a:r>
          </a:p>
          <a:p>
            <a:endParaRPr lang="en-US" sz="2800" dirty="0"/>
          </a:p>
        </p:txBody>
      </p:sp>
    </p:spTree>
    <p:extLst>
      <p:ext uri="{BB962C8B-B14F-4D97-AF65-F5344CB8AC3E}">
        <p14:creationId xmlns:p14="http://schemas.microsoft.com/office/powerpoint/2010/main" val="364669185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zh-TW" altLang="en-US" sz="2400" dirty="0" smtClean="0">
                <a:solidFill>
                  <a:srgbClr val="FF6600"/>
                </a:solidFill>
              </a:rPr>
              <a:t> </a:t>
            </a:r>
            <a:r>
              <a:rPr lang="en-US" altLang="zh-TW" sz="2400" dirty="0" smtClean="0">
                <a:solidFill>
                  <a:schemeClr val="tx1"/>
                </a:solidFill>
              </a:rPr>
              <a:t/>
            </a:r>
            <a:br>
              <a:rPr lang="en-US" altLang="zh-TW" sz="2400" dirty="0" smtClean="0">
                <a:solidFill>
                  <a:schemeClr val="tx1"/>
                </a:solidFill>
              </a:rPr>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lstStyle/>
          <a:p>
            <a:r>
              <a:rPr lang="zh-TW" altLang="en-US" sz="3600" b="1" dirty="0">
                <a:solidFill>
                  <a:srgbClr val="FF6600"/>
                </a:solidFill>
              </a:rPr>
              <a:t>教練指導的特質</a:t>
            </a:r>
            <a:r>
              <a:rPr lang="en-US" sz="2800" b="1" dirty="0"/>
              <a:t>(Characteristics of Coaching)</a:t>
            </a:r>
            <a:endParaRPr lang="en-US" sz="2800" dirty="0"/>
          </a:p>
          <a:p>
            <a:endParaRPr lang="en-US" altLang="zh-TW" sz="1600" dirty="0" smtClean="0"/>
          </a:p>
          <a:p>
            <a:r>
              <a:rPr lang="en-US" altLang="zh-TW" sz="2800" dirty="0" smtClean="0"/>
              <a:t>*</a:t>
            </a:r>
            <a:r>
              <a:rPr lang="zh-TW" altLang="en-US" sz="2800" dirty="0" smtClean="0"/>
              <a:t>是</a:t>
            </a:r>
            <a:r>
              <a:rPr lang="zh-TW" altLang="en-US" sz="2800" dirty="0"/>
              <a:t>一種夥伴的關係</a:t>
            </a:r>
            <a:r>
              <a:rPr lang="en-US" sz="2800" dirty="0"/>
              <a:t>(A Relationship partnership)</a:t>
            </a:r>
          </a:p>
          <a:p>
            <a:r>
              <a:rPr lang="en-US" altLang="zh-TW" sz="2800" dirty="0" smtClean="0"/>
              <a:t>*</a:t>
            </a:r>
            <a:r>
              <a:rPr lang="zh-TW" altLang="en-US" sz="2800" dirty="0" smtClean="0"/>
              <a:t>是</a:t>
            </a:r>
            <a:r>
              <a:rPr lang="zh-TW" altLang="en-US" sz="2800" dirty="0"/>
              <a:t>影響力而不是權威</a:t>
            </a:r>
            <a:r>
              <a:rPr lang="en-US" sz="2800" dirty="0"/>
              <a:t>(Influence, not authority)</a:t>
            </a:r>
          </a:p>
          <a:p>
            <a:r>
              <a:rPr lang="en-US" altLang="zh-TW" sz="2800" dirty="0" smtClean="0"/>
              <a:t>*</a:t>
            </a:r>
            <a:r>
              <a:rPr lang="zh-TW" altLang="en-US" sz="2800" dirty="0" smtClean="0"/>
              <a:t>注</a:t>
            </a:r>
            <a:r>
              <a:rPr lang="zh-TW" altLang="en-US" sz="2800" dirty="0"/>
              <a:t>重聆聽和提問題</a:t>
            </a:r>
            <a:r>
              <a:rPr lang="en-US" sz="2800" dirty="0"/>
              <a:t>,</a:t>
            </a:r>
            <a:r>
              <a:rPr lang="zh-TW" altLang="en-US" sz="2800" dirty="0"/>
              <a:t>而不是告訴他</a:t>
            </a:r>
            <a:r>
              <a:rPr lang="en-US" sz="2800" dirty="0"/>
              <a:t>(Listening and </a:t>
            </a:r>
            <a:endParaRPr lang="en-US" sz="2800" dirty="0" smtClean="0"/>
          </a:p>
          <a:p>
            <a:r>
              <a:rPr lang="en-US" sz="2800" dirty="0"/>
              <a:t> </a:t>
            </a:r>
            <a:r>
              <a:rPr lang="en-US" sz="2800" dirty="0" smtClean="0"/>
              <a:t> asking </a:t>
            </a:r>
            <a:r>
              <a:rPr lang="en-US" sz="2800" dirty="0"/>
              <a:t>instead of telling)</a:t>
            </a:r>
          </a:p>
          <a:p>
            <a:r>
              <a:rPr lang="en-US" altLang="zh-TW" sz="2800" dirty="0" smtClean="0"/>
              <a:t>*</a:t>
            </a:r>
            <a:r>
              <a:rPr lang="zh-TW" altLang="en-US" sz="2800" dirty="0" smtClean="0"/>
              <a:t>是</a:t>
            </a:r>
            <a:r>
              <a:rPr lang="zh-TW" altLang="en-US" sz="2800" dirty="0"/>
              <a:t>以內在的動機為基礎</a:t>
            </a:r>
            <a:r>
              <a:rPr lang="en-US" sz="2800" dirty="0"/>
              <a:t>(</a:t>
            </a:r>
            <a:r>
              <a:rPr lang="en-US" sz="2600" dirty="0"/>
              <a:t>Base on internal motivation</a:t>
            </a:r>
            <a:r>
              <a:rPr lang="en-US" sz="2800" dirty="0"/>
              <a:t>)</a:t>
            </a:r>
          </a:p>
          <a:p>
            <a:r>
              <a:rPr lang="en-US" altLang="zh-TW" sz="2800" dirty="0" smtClean="0"/>
              <a:t>*</a:t>
            </a:r>
            <a:r>
              <a:rPr lang="zh-TW" altLang="en-US" sz="2800" dirty="0" smtClean="0"/>
              <a:t>建</a:t>
            </a:r>
            <a:r>
              <a:rPr lang="zh-TW" altLang="en-US" sz="2800" dirty="0"/>
              <a:t>立一個改變的支持系統架構</a:t>
            </a:r>
            <a:r>
              <a:rPr lang="en-US" sz="2800" dirty="0"/>
              <a:t>(A support system </a:t>
            </a:r>
            <a:r>
              <a:rPr lang="en-US" sz="2800" dirty="0" smtClean="0"/>
              <a:t>for</a:t>
            </a:r>
          </a:p>
          <a:p>
            <a:r>
              <a:rPr lang="en-US" sz="2800" dirty="0"/>
              <a:t> </a:t>
            </a:r>
            <a:r>
              <a:rPr lang="en-US" sz="2800" dirty="0" smtClean="0"/>
              <a:t> </a:t>
            </a:r>
            <a:r>
              <a:rPr lang="en-US" sz="2800" dirty="0"/>
              <a:t>change)</a:t>
            </a:r>
          </a:p>
          <a:p>
            <a:endParaRPr lang="en-US" sz="2800" dirty="0"/>
          </a:p>
        </p:txBody>
      </p:sp>
    </p:spTree>
    <p:extLst>
      <p:ext uri="{BB962C8B-B14F-4D97-AF65-F5344CB8AC3E}">
        <p14:creationId xmlns:p14="http://schemas.microsoft.com/office/powerpoint/2010/main" val="266269403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lstStyle/>
          <a:p>
            <a:pPr algn="ctr"/>
            <a:endParaRPr lang="en-US" altLang="zh-TW" b="1" dirty="0" smtClean="0"/>
          </a:p>
          <a:p>
            <a:pPr algn="ctr"/>
            <a:endParaRPr lang="en-US" altLang="zh-TW" sz="3600" b="1" dirty="0">
              <a:solidFill>
                <a:srgbClr val="FF6600"/>
              </a:solidFill>
            </a:endParaRPr>
          </a:p>
          <a:p>
            <a:pPr algn="ctr"/>
            <a:endParaRPr lang="en-US" altLang="zh-TW" sz="2000" b="1" dirty="0" smtClean="0">
              <a:solidFill>
                <a:srgbClr val="FF6600"/>
              </a:solidFill>
            </a:endParaRPr>
          </a:p>
          <a:p>
            <a:pPr algn="ctr"/>
            <a:r>
              <a:rPr lang="zh-TW" altLang="en-US" sz="4000" b="1" dirty="0" smtClean="0">
                <a:solidFill>
                  <a:srgbClr val="FF6600"/>
                </a:solidFill>
              </a:rPr>
              <a:t>第</a:t>
            </a:r>
            <a:r>
              <a:rPr lang="zh-TW" altLang="en-US" sz="4000" b="1" dirty="0">
                <a:solidFill>
                  <a:srgbClr val="FF6600"/>
                </a:solidFill>
              </a:rPr>
              <a:t>三章</a:t>
            </a:r>
            <a:r>
              <a:rPr lang="en-US" sz="4000" b="1" dirty="0">
                <a:solidFill>
                  <a:srgbClr val="FF6600"/>
                </a:solidFill>
              </a:rPr>
              <a:t>: </a:t>
            </a:r>
            <a:r>
              <a:rPr lang="zh-TW" altLang="en-US" sz="4000" b="1" dirty="0">
                <a:solidFill>
                  <a:srgbClr val="FF6600"/>
                </a:solidFill>
              </a:rPr>
              <a:t>教練指導的大</a:t>
            </a:r>
            <a:r>
              <a:rPr lang="zh-TW" altLang="en-US" sz="4000" b="1" dirty="0" smtClean="0">
                <a:solidFill>
                  <a:srgbClr val="FF6600"/>
                </a:solidFill>
              </a:rPr>
              <a:t>能</a:t>
            </a:r>
            <a:endParaRPr lang="en-US" altLang="zh-TW" sz="4000" b="1" dirty="0" smtClean="0">
              <a:solidFill>
                <a:srgbClr val="FF6600"/>
              </a:solidFill>
            </a:endParaRPr>
          </a:p>
          <a:p>
            <a:pPr algn="ctr"/>
            <a:r>
              <a:rPr lang="en-US" sz="4000" b="1" dirty="0" smtClean="0"/>
              <a:t>Power </a:t>
            </a:r>
            <a:r>
              <a:rPr lang="en-US" sz="4000" b="1" dirty="0"/>
              <a:t>of </a:t>
            </a:r>
            <a:r>
              <a:rPr lang="en-US" sz="4000" b="1" dirty="0" smtClean="0"/>
              <a:t>Coaching</a:t>
            </a:r>
            <a:endParaRPr lang="en-US" sz="4000" dirty="0"/>
          </a:p>
          <a:p>
            <a:endParaRPr lang="en-US" dirty="0"/>
          </a:p>
        </p:txBody>
      </p:sp>
    </p:spTree>
    <p:extLst>
      <p:ext uri="{BB962C8B-B14F-4D97-AF65-F5344CB8AC3E}">
        <p14:creationId xmlns:p14="http://schemas.microsoft.com/office/powerpoint/2010/main" val="364669185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lstStyle/>
          <a:p>
            <a:r>
              <a:rPr lang="zh-TW" altLang="en-US" sz="3200" b="1" dirty="0">
                <a:solidFill>
                  <a:srgbClr val="FF6600"/>
                </a:solidFill>
              </a:rPr>
              <a:t>教練指導是一種轉</a:t>
            </a:r>
            <a:r>
              <a:rPr lang="zh-TW" altLang="en-US" sz="3200" b="1" dirty="0" smtClean="0">
                <a:solidFill>
                  <a:srgbClr val="FF6600"/>
                </a:solidFill>
              </a:rPr>
              <a:t>化</a:t>
            </a:r>
            <a:endParaRPr lang="en-US" altLang="zh-TW" sz="3200" b="1" dirty="0" smtClean="0">
              <a:solidFill>
                <a:srgbClr val="FF6600"/>
              </a:solidFill>
            </a:endParaRPr>
          </a:p>
          <a:p>
            <a:r>
              <a:rPr lang="en-US" sz="2600" b="1" dirty="0" smtClean="0"/>
              <a:t>(</a:t>
            </a:r>
            <a:r>
              <a:rPr lang="en-US" sz="2600" b="1" dirty="0"/>
              <a:t>Coaching is Transformation)</a:t>
            </a:r>
            <a:endParaRPr lang="en-US" sz="2600" dirty="0"/>
          </a:p>
          <a:p>
            <a:r>
              <a:rPr lang="zh-TW" altLang="en-US" sz="2800" dirty="0"/>
              <a:t>轉化的因</a:t>
            </a:r>
            <a:r>
              <a:rPr lang="zh-TW" altLang="en-US" sz="2800" dirty="0" smtClean="0"/>
              <a:t>素</a:t>
            </a:r>
            <a:r>
              <a:rPr lang="zh-TW" altLang="en-US" sz="2800" dirty="0"/>
              <a:t>是必須包括受助者自己的敞開</a:t>
            </a:r>
            <a:r>
              <a:rPr lang="en-US" sz="2800" dirty="0"/>
              <a:t>,</a:t>
            </a:r>
            <a:r>
              <a:rPr lang="zh-TW" altLang="en-US" sz="2800" dirty="0"/>
              <a:t>以成長為取向的關係</a:t>
            </a:r>
            <a:r>
              <a:rPr lang="en-US" sz="2800" dirty="0"/>
              <a:t>,</a:t>
            </a:r>
            <a:r>
              <a:rPr lang="zh-TW" altLang="en-US" sz="2800" dirty="0"/>
              <a:t>轉化是關係與經驗的綜</a:t>
            </a:r>
            <a:r>
              <a:rPr lang="zh-TW" altLang="en-US" sz="2800" dirty="0" smtClean="0"/>
              <a:t>合</a:t>
            </a:r>
            <a:r>
              <a:rPr lang="en-US" altLang="zh-TW" sz="2800" dirty="0" smtClean="0"/>
              <a:t>.</a:t>
            </a:r>
          </a:p>
          <a:p>
            <a:endParaRPr lang="en-US" sz="2800" dirty="0"/>
          </a:p>
          <a:p>
            <a:r>
              <a:rPr lang="en-US" sz="2800" dirty="0" smtClean="0"/>
              <a:t>.</a:t>
            </a:r>
            <a:endParaRPr lang="en-US" sz="2800" dirty="0"/>
          </a:p>
        </p:txBody>
      </p:sp>
    </p:spTree>
    <p:extLst>
      <p:ext uri="{BB962C8B-B14F-4D97-AF65-F5344CB8AC3E}">
        <p14:creationId xmlns:p14="http://schemas.microsoft.com/office/powerpoint/2010/main" val="364669185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lstStyle/>
          <a:p>
            <a:r>
              <a:rPr lang="zh-TW" altLang="en-US" sz="3600" b="1" dirty="0">
                <a:solidFill>
                  <a:srgbClr val="FF6600"/>
                </a:solidFill>
              </a:rPr>
              <a:t>最重要的五個理由需要教練與教練指導</a:t>
            </a:r>
            <a:r>
              <a:rPr lang="en-US" sz="2800" b="1" dirty="0"/>
              <a:t>(Top 5 reasons to coach and be coached)</a:t>
            </a:r>
            <a:endParaRPr lang="en-US" sz="2800" dirty="0"/>
          </a:p>
          <a:p>
            <a:endParaRPr lang="en-US" b="1" dirty="0" smtClean="0"/>
          </a:p>
          <a:p>
            <a:r>
              <a:rPr lang="en-US" sz="2800" b="1" dirty="0" smtClean="0">
                <a:solidFill>
                  <a:srgbClr val="FF6600"/>
                </a:solidFill>
              </a:rPr>
              <a:t>1</a:t>
            </a:r>
            <a:r>
              <a:rPr lang="en-US" sz="2800" b="1" dirty="0">
                <a:solidFill>
                  <a:srgbClr val="FF6600"/>
                </a:solidFill>
              </a:rPr>
              <a:t>.</a:t>
            </a:r>
            <a:r>
              <a:rPr lang="zh-TW" altLang="en-US" sz="2800" b="1" dirty="0">
                <a:solidFill>
                  <a:srgbClr val="FF6600"/>
                </a:solidFill>
              </a:rPr>
              <a:t>可以經歷更多的生命轉</a:t>
            </a:r>
            <a:r>
              <a:rPr lang="zh-TW" altLang="en-US" sz="2800" b="1" dirty="0" smtClean="0">
                <a:solidFill>
                  <a:srgbClr val="FF6600"/>
                </a:solidFill>
              </a:rPr>
              <a:t>化</a:t>
            </a:r>
            <a:endParaRPr lang="en-US" altLang="zh-TW" sz="2800" b="1" dirty="0" smtClean="0">
              <a:solidFill>
                <a:srgbClr val="FF6600"/>
              </a:solidFill>
            </a:endParaRPr>
          </a:p>
          <a:p>
            <a:r>
              <a:rPr lang="en-US" sz="2800" b="1" dirty="0" smtClean="0"/>
              <a:t>(</a:t>
            </a:r>
            <a:r>
              <a:rPr lang="en-US" sz="2800" b="1" dirty="0"/>
              <a:t>Experience more Transformation)</a:t>
            </a:r>
            <a:endParaRPr lang="en-US" sz="2800" dirty="0"/>
          </a:p>
          <a:p>
            <a:r>
              <a:rPr lang="zh-TW" altLang="en-US" sz="2800" dirty="0"/>
              <a:t>在你我的生活中可以產生劇烈的改變</a:t>
            </a:r>
            <a:r>
              <a:rPr lang="en-US" sz="2800" dirty="0"/>
              <a:t>,</a:t>
            </a:r>
            <a:r>
              <a:rPr lang="zh-TW" altLang="en-US" sz="2800" dirty="0"/>
              <a:t>能夠看見別人的改變可以持久</a:t>
            </a:r>
            <a:r>
              <a:rPr lang="en-US" sz="2800" dirty="0"/>
              <a:t>.</a:t>
            </a:r>
          </a:p>
          <a:p>
            <a:r>
              <a:rPr lang="en-US" sz="2800" b="1" dirty="0">
                <a:solidFill>
                  <a:srgbClr val="FF6600"/>
                </a:solidFill>
              </a:rPr>
              <a:t>2.</a:t>
            </a:r>
            <a:r>
              <a:rPr lang="zh-TW" altLang="en-US" sz="2800" b="1" dirty="0">
                <a:solidFill>
                  <a:srgbClr val="FF6600"/>
                </a:solidFill>
              </a:rPr>
              <a:t>更快的成長</a:t>
            </a:r>
            <a:r>
              <a:rPr lang="en-US" sz="2800" b="1" dirty="0">
                <a:solidFill>
                  <a:srgbClr val="FF6600"/>
                </a:solidFill>
              </a:rPr>
              <a:t>,</a:t>
            </a:r>
            <a:r>
              <a:rPr lang="zh-TW" altLang="en-US" sz="2800" b="1" dirty="0">
                <a:solidFill>
                  <a:srgbClr val="FF6600"/>
                </a:solidFill>
              </a:rPr>
              <a:t>完成更多的</a:t>
            </a:r>
            <a:r>
              <a:rPr lang="zh-TW" altLang="en-US" sz="2800" b="1" dirty="0" smtClean="0">
                <a:solidFill>
                  <a:srgbClr val="FF6600"/>
                </a:solidFill>
              </a:rPr>
              <a:t>事</a:t>
            </a:r>
            <a:endParaRPr lang="en-US" altLang="zh-TW" sz="2800" b="1" dirty="0" smtClean="0">
              <a:solidFill>
                <a:srgbClr val="FF6600"/>
              </a:solidFill>
            </a:endParaRPr>
          </a:p>
          <a:p>
            <a:r>
              <a:rPr lang="en-US" sz="2800" b="1" dirty="0" smtClean="0"/>
              <a:t>(</a:t>
            </a:r>
            <a:r>
              <a:rPr lang="en-US" sz="2800" b="1" dirty="0"/>
              <a:t>Growth Faster &amp; get more done)</a:t>
            </a:r>
            <a:endParaRPr lang="en-US" sz="2800" dirty="0"/>
          </a:p>
          <a:p>
            <a:r>
              <a:rPr lang="zh-TW" altLang="en-US" sz="2800" dirty="0"/>
              <a:t>提升改變以及完成更多的</a:t>
            </a:r>
            <a:r>
              <a:rPr lang="zh-TW" altLang="en-US" sz="2800" dirty="0" smtClean="0"/>
              <a:t>事 </a:t>
            </a:r>
            <a:r>
              <a:rPr lang="en-US" altLang="zh-TW" sz="2800" dirty="0" smtClean="0"/>
              <a:t>,</a:t>
            </a:r>
            <a:r>
              <a:rPr lang="zh-TW" altLang="en-US" sz="2800" dirty="0" smtClean="0"/>
              <a:t>而</a:t>
            </a:r>
            <a:r>
              <a:rPr lang="zh-TW" altLang="en-US" sz="2800" dirty="0"/>
              <a:t>不須</a:t>
            </a:r>
            <a:r>
              <a:rPr lang="zh-TW" altLang="en-US" sz="2800" dirty="0" smtClean="0"/>
              <a:t>要有太</a:t>
            </a:r>
            <a:r>
              <a:rPr lang="zh-TW" altLang="en-US" sz="2800" dirty="0"/>
              <a:t>多不必要的重擔</a:t>
            </a:r>
            <a:r>
              <a:rPr lang="en-US" sz="2800" dirty="0"/>
              <a:t>.</a:t>
            </a:r>
          </a:p>
          <a:p>
            <a:endParaRPr lang="en-US" sz="2800" dirty="0"/>
          </a:p>
        </p:txBody>
      </p:sp>
    </p:spTree>
    <p:extLst>
      <p:ext uri="{BB962C8B-B14F-4D97-AF65-F5344CB8AC3E}">
        <p14:creationId xmlns:p14="http://schemas.microsoft.com/office/powerpoint/2010/main" val="364669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1000"/>
                                        <p:tgtEl>
                                          <p:spTgt spid="3">
                                            <p:txEl>
                                              <p:pRg st="7" end="7"/>
                                            </p:txEl>
                                          </p:spTgt>
                                        </p:tgtEl>
                                      </p:cBhvr>
                                    </p:animEffect>
                                    <p:anim calcmode="lin" valueType="num">
                                      <p:cBhvr>
                                        <p:cTn id="3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normAutofit/>
          </a:bodyPr>
          <a:lstStyle/>
          <a:p>
            <a:r>
              <a:rPr lang="en-US" sz="2800" b="1" dirty="0">
                <a:solidFill>
                  <a:srgbClr val="FF6600"/>
                </a:solidFill>
              </a:rPr>
              <a:t>3.</a:t>
            </a:r>
            <a:r>
              <a:rPr lang="zh-TW" altLang="en-US" sz="2800" b="1" dirty="0">
                <a:solidFill>
                  <a:srgbClr val="FF6600"/>
                </a:solidFill>
              </a:rPr>
              <a:t>釋放人們的潛能</a:t>
            </a:r>
            <a:r>
              <a:rPr lang="en-US" sz="2800" b="1" dirty="0"/>
              <a:t>(Unleash people)</a:t>
            </a:r>
            <a:endParaRPr lang="en-US" sz="2800" dirty="0"/>
          </a:p>
          <a:p>
            <a:r>
              <a:rPr lang="zh-TW" altLang="en-US" sz="2800" dirty="0"/>
              <a:t>停止創造出更多需要依靠別人的人</a:t>
            </a:r>
            <a:r>
              <a:rPr lang="en-US" sz="2800" dirty="0"/>
              <a:t>.</a:t>
            </a:r>
            <a:r>
              <a:rPr lang="zh-TW" altLang="en-US" sz="2800" dirty="0"/>
              <a:t>釋放你的時間去鼓勵更多的人去採取行動</a:t>
            </a:r>
            <a:r>
              <a:rPr lang="en-US" sz="2800" dirty="0" smtClean="0"/>
              <a:t>.</a:t>
            </a:r>
          </a:p>
          <a:p>
            <a:endParaRPr lang="en-US" sz="1200" dirty="0"/>
          </a:p>
          <a:p>
            <a:r>
              <a:rPr lang="en-US" sz="2800" b="1" dirty="0">
                <a:solidFill>
                  <a:srgbClr val="FF6600"/>
                </a:solidFill>
              </a:rPr>
              <a:t>4.</a:t>
            </a:r>
            <a:r>
              <a:rPr lang="zh-TW" altLang="en-US" sz="2800" b="1" dirty="0">
                <a:solidFill>
                  <a:srgbClr val="FF6600"/>
                </a:solidFill>
              </a:rPr>
              <a:t>發展更多的領袖</a:t>
            </a:r>
            <a:r>
              <a:rPr lang="en-US" sz="2800" b="1" dirty="0"/>
              <a:t>(Develop Leaders)</a:t>
            </a:r>
            <a:endParaRPr lang="en-US" sz="2800" dirty="0"/>
          </a:p>
          <a:p>
            <a:r>
              <a:rPr lang="zh-TW" altLang="en-US" sz="2800" dirty="0"/>
              <a:t>投資更多在你身邊有效率與有果效的領袖</a:t>
            </a:r>
            <a:r>
              <a:rPr lang="en-US" sz="2800" dirty="0"/>
              <a:t>,</a:t>
            </a:r>
            <a:r>
              <a:rPr lang="zh-TW" altLang="en-US" sz="2800" dirty="0"/>
              <a:t>使你的影響力能夠擴大</a:t>
            </a:r>
            <a:r>
              <a:rPr lang="en-US" sz="2800" dirty="0"/>
              <a:t>. </a:t>
            </a:r>
            <a:endParaRPr lang="en-US" sz="2800" dirty="0" smtClean="0"/>
          </a:p>
          <a:p>
            <a:endParaRPr lang="en-US" sz="1200" dirty="0"/>
          </a:p>
          <a:p>
            <a:r>
              <a:rPr lang="en-US" sz="2800" b="1" dirty="0">
                <a:solidFill>
                  <a:srgbClr val="FF6600"/>
                </a:solidFill>
              </a:rPr>
              <a:t>5.</a:t>
            </a:r>
            <a:r>
              <a:rPr lang="zh-TW" altLang="en-US" sz="2800" b="1" dirty="0">
                <a:solidFill>
                  <a:srgbClr val="FF6600"/>
                </a:solidFill>
              </a:rPr>
              <a:t>增進與人互動的能力</a:t>
            </a:r>
            <a:r>
              <a:rPr lang="en-US" sz="2600" b="1" dirty="0"/>
              <a:t>(Improve interpersonal skills)</a:t>
            </a:r>
            <a:endParaRPr lang="en-US" sz="2600" dirty="0"/>
          </a:p>
          <a:p>
            <a:r>
              <a:rPr lang="zh-TW" altLang="en-US" sz="2800" dirty="0"/>
              <a:t>學習很多很好的工具來建立彼此更深的關係</a:t>
            </a:r>
            <a:r>
              <a:rPr lang="en-US" sz="2800" dirty="0"/>
              <a:t>,</a:t>
            </a:r>
            <a:r>
              <a:rPr lang="zh-TW" altLang="en-US" sz="2800" dirty="0"/>
              <a:t>並且有一個不平凡的對談</a:t>
            </a:r>
            <a:r>
              <a:rPr lang="en-US" sz="2800" dirty="0"/>
              <a:t>.</a:t>
            </a:r>
          </a:p>
          <a:p>
            <a:endParaRPr lang="en-US" sz="2800" dirty="0"/>
          </a:p>
        </p:txBody>
      </p:sp>
    </p:spTree>
    <p:extLst>
      <p:ext uri="{BB962C8B-B14F-4D97-AF65-F5344CB8AC3E}">
        <p14:creationId xmlns:p14="http://schemas.microsoft.com/office/powerpoint/2010/main" val="364669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3" end="3"/>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1000"/>
                                        <p:tgtEl>
                                          <p:spTgt spid="3">
                                            <p:txEl>
                                              <p:pRg st="7" end="7"/>
                                            </p:txEl>
                                          </p:spTgt>
                                        </p:tgtEl>
                                      </p:cBhvr>
                                    </p:animEffect>
                                    <p:anim calcmode="lin" valueType="num">
                                      <p:cBhvr>
                                        <p:cTn id="3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lstStyle/>
          <a:p>
            <a:endParaRPr lang="en-US" dirty="0" smtClean="0">
              <a:solidFill>
                <a:srgbClr val="FF6600"/>
              </a:solidFill>
            </a:endParaRPr>
          </a:p>
          <a:p>
            <a:pPr algn="just"/>
            <a:r>
              <a:rPr lang="zh-TW" altLang="en-US" sz="2800" dirty="0"/>
              <a:t>太</a:t>
            </a:r>
            <a:r>
              <a:rPr lang="en-US" sz="2800" dirty="0"/>
              <a:t>13:18-23</a:t>
            </a:r>
            <a:r>
              <a:rPr lang="zh-TW" altLang="en-US" sz="2800" dirty="0"/>
              <a:t>「所以，你們當聽這撒種的比喻。凡聽見天國道理不明白的，那惡者就來，把所撒在他心裏的奪了去；這就是撒</a:t>
            </a:r>
            <a:r>
              <a:rPr lang="zh-TW" altLang="en-US" sz="2800" dirty="0">
                <a:solidFill>
                  <a:srgbClr val="FF6600"/>
                </a:solidFill>
              </a:rPr>
              <a:t>在路旁</a:t>
            </a:r>
            <a:r>
              <a:rPr lang="zh-TW" altLang="en-US" sz="2800" dirty="0"/>
              <a:t>的了。撒</a:t>
            </a:r>
            <a:r>
              <a:rPr lang="zh-TW" altLang="en-US" sz="2800" dirty="0">
                <a:solidFill>
                  <a:srgbClr val="FF6600"/>
                </a:solidFill>
              </a:rPr>
              <a:t>在石頭地上</a:t>
            </a:r>
            <a:r>
              <a:rPr lang="zh-TW" altLang="en-US" sz="2800" dirty="0"/>
              <a:t>的，就是人聽了道，當下歡喜領受， 只因心裏沒有根，不過是暫時的，及至為道遭了患難，或是受了逼迫，立刻就跌倒了。</a:t>
            </a:r>
            <a:r>
              <a:rPr lang="zh-TW" altLang="en-US" sz="2800" dirty="0">
                <a:solidFill>
                  <a:srgbClr val="FF6600"/>
                </a:solidFill>
              </a:rPr>
              <a:t>撒在荊棘裏</a:t>
            </a:r>
            <a:r>
              <a:rPr lang="zh-TW" altLang="en-US" sz="2800" dirty="0"/>
              <a:t>的，就是人聽了道，後來有世上的思慮、錢財的迷惑把道擠住了，不能結實。</a:t>
            </a:r>
            <a:r>
              <a:rPr lang="zh-TW" altLang="en-US" sz="2800" dirty="0">
                <a:solidFill>
                  <a:srgbClr val="FF6600"/>
                </a:solidFill>
              </a:rPr>
              <a:t>撒在好地上</a:t>
            </a:r>
            <a:r>
              <a:rPr lang="zh-TW" altLang="en-US" sz="2800" dirty="0"/>
              <a:t>的，就是人聽道明白了，後來結實，有一百倍的，有六十倍的，有三十倍的。」</a:t>
            </a:r>
            <a:endParaRPr lang="en-US" sz="2800" dirty="0"/>
          </a:p>
          <a:p>
            <a:endParaRPr lang="en-US" dirty="0"/>
          </a:p>
        </p:txBody>
      </p:sp>
    </p:spTree>
    <p:extLst>
      <p:ext uri="{BB962C8B-B14F-4D97-AF65-F5344CB8AC3E}">
        <p14:creationId xmlns:p14="http://schemas.microsoft.com/office/powerpoint/2010/main" val="364669185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t>DR. Andrew  Chen</a:t>
            </a:r>
            <a:endParaRPr lang="en-US" sz="1600" dirty="0"/>
          </a:p>
        </p:txBody>
      </p:sp>
      <p:sp>
        <p:nvSpPr>
          <p:cNvPr id="3" name="Subtitle 2"/>
          <p:cNvSpPr>
            <a:spLocks noGrp="1"/>
          </p:cNvSpPr>
          <p:nvPr>
            <p:ph type="subTitle" idx="1"/>
          </p:nvPr>
        </p:nvSpPr>
        <p:spPr>
          <a:xfrm>
            <a:off x="304800" y="1295400"/>
            <a:ext cx="8382000" cy="5410200"/>
          </a:xfrm>
        </p:spPr>
        <p:txBody>
          <a:bodyPr/>
          <a:lstStyle/>
          <a:p>
            <a:endParaRPr lang="en-US" altLang="zh-TW" sz="2800" i="1" dirty="0" smtClean="0"/>
          </a:p>
          <a:p>
            <a:pPr algn="just"/>
            <a:endParaRPr lang="en-US" altLang="zh-TW" sz="2800" dirty="0"/>
          </a:p>
          <a:p>
            <a:pPr algn="just"/>
            <a:r>
              <a:rPr lang="zh-TW" altLang="en-US" sz="2800" dirty="0" smtClean="0"/>
              <a:t>來</a:t>
            </a:r>
            <a:r>
              <a:rPr lang="en-US" sz="2800" dirty="0"/>
              <a:t>5:12-13 </a:t>
            </a:r>
            <a:r>
              <a:rPr lang="zh-TW" altLang="en-US" sz="2800" dirty="0"/>
              <a:t>看你們學習的工夫，本該作師傅，誰知還得有人將　神聖言小學的開端另教導你們，並且成了那必須</a:t>
            </a:r>
            <a:r>
              <a:rPr lang="zh-TW" altLang="en-US" sz="2800" dirty="0">
                <a:solidFill>
                  <a:srgbClr val="FF6600"/>
                </a:solidFill>
              </a:rPr>
              <a:t>吃奶</a:t>
            </a:r>
            <a:r>
              <a:rPr lang="zh-TW" altLang="en-US" sz="2800" dirty="0"/>
              <a:t>、不能</a:t>
            </a:r>
            <a:r>
              <a:rPr lang="zh-TW" altLang="en-US" sz="2800" dirty="0">
                <a:solidFill>
                  <a:srgbClr val="FF6600"/>
                </a:solidFill>
              </a:rPr>
              <a:t>吃乾糧</a:t>
            </a:r>
            <a:r>
              <a:rPr lang="zh-TW" altLang="en-US" sz="2800" dirty="0"/>
              <a:t>的人。凡只能吃奶的都不熟練仁義的道理，因為他是嬰孩</a:t>
            </a:r>
            <a:r>
              <a:rPr lang="en-US" sz="2800" dirty="0"/>
              <a:t>.</a:t>
            </a:r>
          </a:p>
          <a:p>
            <a:endParaRPr lang="en-US" dirty="0"/>
          </a:p>
        </p:txBody>
      </p:sp>
    </p:spTree>
    <p:extLst>
      <p:ext uri="{BB962C8B-B14F-4D97-AF65-F5344CB8AC3E}">
        <p14:creationId xmlns:p14="http://schemas.microsoft.com/office/powerpoint/2010/main" val="3646691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295400"/>
            <a:ext cx="8382000" cy="5410200"/>
          </a:xfrm>
        </p:spPr>
        <p:txBody>
          <a:bodyPr/>
          <a:lstStyle/>
          <a:p>
            <a:endParaRPr lang="en-US" dirty="0" smtClean="0">
              <a:solidFill>
                <a:srgbClr val="FF6600"/>
              </a:solidFill>
            </a:endParaRPr>
          </a:p>
          <a:p>
            <a:r>
              <a:rPr lang="en-US" dirty="0" smtClean="0">
                <a:solidFill>
                  <a:srgbClr val="FF6600"/>
                </a:solidFill>
              </a:rPr>
              <a:t>There </a:t>
            </a:r>
            <a:r>
              <a:rPr lang="en-US" dirty="0">
                <a:solidFill>
                  <a:srgbClr val="FF6600"/>
                </a:solidFill>
              </a:rPr>
              <a:t>are two primary reasons someone would decide to work with a coach – Choice and Crisis: </a:t>
            </a:r>
          </a:p>
          <a:p>
            <a:r>
              <a:rPr lang="zh-TW" altLang="en-US" dirty="0" smtClean="0"/>
              <a:t>對有些人來說</a:t>
            </a:r>
            <a:r>
              <a:rPr lang="en-US" altLang="zh-TW" dirty="0" smtClean="0"/>
              <a:t>,</a:t>
            </a:r>
            <a:r>
              <a:rPr lang="zh-TW" altLang="en-US" dirty="0" smtClean="0"/>
              <a:t>他們決定要聘請教練的兩個主要理由</a:t>
            </a:r>
            <a:r>
              <a:rPr lang="en-US" altLang="zh-TW" dirty="0" smtClean="0"/>
              <a:t>:</a:t>
            </a:r>
            <a:r>
              <a:rPr lang="zh-TW" altLang="en-US" sz="2800" dirty="0" smtClean="0"/>
              <a:t>抉擇</a:t>
            </a:r>
            <a:r>
              <a:rPr lang="zh-TW" altLang="en-US" dirty="0" smtClean="0"/>
              <a:t>和</a:t>
            </a:r>
            <a:r>
              <a:rPr lang="zh-TW" altLang="en-US" sz="2800" dirty="0" smtClean="0"/>
              <a:t>危機</a:t>
            </a:r>
            <a:r>
              <a:rPr lang="en-US" altLang="zh-TW" dirty="0" smtClean="0"/>
              <a:t>.</a:t>
            </a:r>
          </a:p>
          <a:p>
            <a:endParaRPr lang="en-US" dirty="0"/>
          </a:p>
          <a:p>
            <a:r>
              <a:rPr lang="en-US" dirty="0" smtClean="0">
                <a:solidFill>
                  <a:srgbClr val="FF6600"/>
                </a:solidFill>
              </a:rPr>
              <a:t>1.CHOICE </a:t>
            </a:r>
            <a:r>
              <a:rPr lang="en-US" dirty="0">
                <a:solidFill>
                  <a:srgbClr val="FF6600"/>
                </a:solidFill>
              </a:rPr>
              <a:t>You have decide you’re ready to make a change. You know the time is now…but you also know, if you are going to succeed, you will need to be serious and intentional. You will need direction, encouragement, a plan of action and accountability. </a:t>
            </a:r>
            <a:endParaRPr lang="en-US" dirty="0" smtClean="0">
              <a:solidFill>
                <a:srgbClr val="FF6600"/>
              </a:solidFill>
            </a:endParaRPr>
          </a:p>
          <a:p>
            <a:r>
              <a:rPr lang="zh-TW" altLang="en-US" sz="3200" dirty="0" smtClean="0"/>
              <a:t>抉擇</a:t>
            </a:r>
            <a:r>
              <a:rPr lang="en-US" altLang="zh-TW" dirty="0" smtClean="0"/>
              <a:t>:</a:t>
            </a:r>
            <a:r>
              <a:rPr lang="zh-TW" altLang="en-US" dirty="0" smtClean="0"/>
              <a:t>你必須做一個決定就是你準備好要改變</a:t>
            </a:r>
            <a:r>
              <a:rPr lang="en-US" altLang="zh-TW" dirty="0" smtClean="0"/>
              <a:t>.</a:t>
            </a:r>
            <a:r>
              <a:rPr lang="zh-TW" altLang="en-US" dirty="0" smtClean="0"/>
              <a:t>你自己知道現在就是時候的</a:t>
            </a:r>
            <a:r>
              <a:rPr lang="en-US" altLang="zh-TW" dirty="0" smtClean="0"/>
              <a:t>….</a:t>
            </a:r>
            <a:r>
              <a:rPr lang="zh-TW" altLang="en-US" dirty="0" smtClean="0"/>
              <a:t>但是你也知道</a:t>
            </a:r>
            <a:r>
              <a:rPr lang="en-US" altLang="zh-TW" dirty="0" smtClean="0"/>
              <a:t>,</a:t>
            </a:r>
            <a:r>
              <a:rPr lang="zh-TW" altLang="en-US" dirty="0" smtClean="0"/>
              <a:t>若是你要達致成功</a:t>
            </a:r>
            <a:r>
              <a:rPr lang="en-US" altLang="zh-TW" dirty="0" smtClean="0"/>
              <a:t>,</a:t>
            </a:r>
            <a:r>
              <a:rPr lang="zh-TW" altLang="en-US" dirty="0" smtClean="0"/>
              <a:t>你必須要很認真</a:t>
            </a:r>
            <a:r>
              <a:rPr lang="en-US" altLang="zh-TW" dirty="0" smtClean="0"/>
              <a:t>,</a:t>
            </a:r>
            <a:r>
              <a:rPr lang="zh-TW" altLang="en-US" dirty="0" smtClean="0"/>
              <a:t>而且是很刻意的</a:t>
            </a:r>
            <a:r>
              <a:rPr lang="en-US" altLang="zh-TW" dirty="0" smtClean="0"/>
              <a:t>.</a:t>
            </a:r>
            <a:r>
              <a:rPr lang="zh-TW" altLang="en-US" dirty="0" smtClean="0"/>
              <a:t>你可能需要一些方向</a:t>
            </a:r>
            <a:r>
              <a:rPr lang="en-US" altLang="zh-TW" dirty="0" smtClean="0"/>
              <a:t>,</a:t>
            </a:r>
            <a:r>
              <a:rPr lang="zh-TW" altLang="en-US" dirty="0" smtClean="0"/>
              <a:t>鼓勵</a:t>
            </a:r>
            <a:r>
              <a:rPr lang="en-US" altLang="zh-TW" dirty="0" smtClean="0"/>
              <a:t>.</a:t>
            </a:r>
            <a:r>
              <a:rPr lang="zh-TW" altLang="en-US" dirty="0" smtClean="0"/>
              <a:t>一個行動的計劃與生命交待</a:t>
            </a:r>
            <a:r>
              <a:rPr lang="en-US" altLang="zh-TW" dirty="0" smtClean="0"/>
              <a:t>.</a:t>
            </a:r>
            <a:endParaRPr lang="en-US" dirty="0"/>
          </a:p>
          <a:p>
            <a:endParaRPr lang="en-US" dirty="0"/>
          </a:p>
          <a:p>
            <a:endParaRPr lang="en-US" dirty="0"/>
          </a:p>
          <a:p>
            <a:endParaRPr lang="en-US" dirty="0"/>
          </a:p>
        </p:txBody>
      </p:sp>
      <p:sp>
        <p:nvSpPr>
          <p:cNvPr id="5" name="Title 1"/>
          <p:cNvSpPr txBox="1">
            <a:spLocks/>
          </p:cNvSpPr>
          <p:nvPr/>
        </p:nvSpPr>
        <p:spPr>
          <a:xfrm>
            <a:off x="1066800" y="609600"/>
            <a:ext cx="7315200" cy="607576"/>
          </a:xfrm>
          <a:prstGeom prst="rect">
            <a:avLst/>
          </a:prstGeom>
        </p:spPr>
        <p:txBody>
          <a:bodyPr vert="horz" lIns="91440" tIns="45720" rIns="91440" bIns="45720" rtlCol="0" anchor="b">
            <a:normAutofit fontScale="90000" lnSpcReduction="10000"/>
          </a:bodyPr>
          <a:lstStyle>
            <a:lvl1pPr algn="l" defTabSz="914400" rtl="0" eaLnBrk="1" latinLnBrk="0" hangingPunct="1">
              <a:spcBef>
                <a:spcPct val="0"/>
              </a:spcBef>
              <a:buNone/>
              <a:defRPr sz="48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zh-TW" altLang="en-US" sz="2400" smtClean="0"/>
              <a:t>帕羅克緹國際生命教練學院</a:t>
            </a:r>
            <a:r>
              <a:rPr lang="en-US" altLang="zh-TW" sz="2400" smtClean="0"/>
              <a:t/>
            </a:r>
            <a:br>
              <a:rPr lang="en-US" altLang="zh-TW" sz="2400" smtClean="0"/>
            </a:br>
            <a:r>
              <a:rPr lang="en-US" altLang="zh-TW" sz="1600" smtClean="0"/>
              <a:t>DR. Andrew  Chen</a:t>
            </a:r>
            <a:endParaRPr lang="en-US" sz="1600" dirty="0"/>
          </a:p>
        </p:txBody>
      </p:sp>
    </p:spTree>
    <p:extLst>
      <p:ext uri="{BB962C8B-B14F-4D97-AF65-F5344CB8AC3E}">
        <p14:creationId xmlns:p14="http://schemas.microsoft.com/office/powerpoint/2010/main" val="219959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anim calcmode="lin" valueType="num">
                                      <p:cBhvr>
                                        <p:cTn id="1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1000"/>
                                        <p:tgtEl>
                                          <p:spTgt spid="3">
                                            <p:txEl>
                                              <p:pRg st="5" end="5"/>
                                            </p:txEl>
                                          </p:spTgt>
                                        </p:tgtEl>
                                      </p:cBhvr>
                                    </p:animEffect>
                                    <p:anim calcmode="lin" valueType="num">
                                      <p:cBhvr>
                                        <p:cTn id="2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lstStyle/>
          <a:p>
            <a:r>
              <a:rPr lang="en-US" sz="3600" i="1" dirty="0" smtClean="0">
                <a:solidFill>
                  <a:srgbClr val="FF6600"/>
                </a:solidFill>
              </a:rPr>
              <a:t>IDEAL</a:t>
            </a:r>
            <a:r>
              <a:rPr lang="zh-TW" altLang="en-US" sz="3600" i="1" dirty="0" smtClean="0"/>
              <a:t>模</a:t>
            </a:r>
            <a:r>
              <a:rPr lang="zh-TW" altLang="en-US" sz="3600" i="1" dirty="0"/>
              <a:t>式</a:t>
            </a:r>
            <a:r>
              <a:rPr lang="en-US" sz="3600" i="1" dirty="0" smtClean="0"/>
              <a:t>:</a:t>
            </a:r>
          </a:p>
          <a:p>
            <a:r>
              <a:rPr lang="en-US" altLang="zh-TW" sz="2800" dirty="0" smtClean="0"/>
              <a:t>*</a:t>
            </a:r>
            <a:r>
              <a:rPr lang="zh-TW" altLang="en-US" sz="2800" dirty="0" smtClean="0"/>
              <a:t>確</a:t>
            </a:r>
            <a:r>
              <a:rPr lang="zh-TW" altLang="en-US" sz="2800" dirty="0"/>
              <a:t>認問題</a:t>
            </a:r>
            <a:r>
              <a:rPr lang="en-US" sz="2800" dirty="0"/>
              <a:t>(</a:t>
            </a:r>
            <a:r>
              <a:rPr lang="en-US" sz="3600" b="1" dirty="0">
                <a:solidFill>
                  <a:srgbClr val="FF6600"/>
                </a:solidFill>
              </a:rPr>
              <a:t>I</a:t>
            </a:r>
            <a:r>
              <a:rPr lang="en-US" sz="2800" dirty="0"/>
              <a:t>dentify a problem</a:t>
            </a:r>
            <a:r>
              <a:rPr lang="en-US" sz="2800" dirty="0" smtClean="0"/>
              <a:t>)</a:t>
            </a:r>
          </a:p>
          <a:p>
            <a:r>
              <a:rPr lang="en-US" altLang="zh-TW" sz="2800" dirty="0" smtClean="0"/>
              <a:t>*</a:t>
            </a:r>
            <a:r>
              <a:rPr lang="zh-TW" altLang="en-US" sz="2800" dirty="0" smtClean="0"/>
              <a:t>定</a:t>
            </a:r>
            <a:r>
              <a:rPr lang="zh-TW" altLang="en-US" sz="2800" dirty="0"/>
              <a:t>義問題</a:t>
            </a:r>
            <a:r>
              <a:rPr lang="en-US" sz="2800" dirty="0"/>
              <a:t>(</a:t>
            </a:r>
            <a:r>
              <a:rPr lang="en-US" sz="3600" b="1" dirty="0">
                <a:solidFill>
                  <a:srgbClr val="FF6600"/>
                </a:solidFill>
              </a:rPr>
              <a:t>D</a:t>
            </a:r>
            <a:r>
              <a:rPr lang="en-US" sz="2800" dirty="0"/>
              <a:t>efine the problem</a:t>
            </a:r>
            <a:r>
              <a:rPr lang="en-US" sz="2800" dirty="0" smtClean="0"/>
              <a:t>)</a:t>
            </a:r>
          </a:p>
          <a:p>
            <a:r>
              <a:rPr lang="en-US" altLang="zh-TW" sz="2800" dirty="0" smtClean="0"/>
              <a:t>*</a:t>
            </a:r>
            <a:r>
              <a:rPr lang="zh-TW" altLang="en-US" sz="2800" dirty="0" smtClean="0"/>
              <a:t>檢</a:t>
            </a:r>
            <a:r>
              <a:rPr lang="zh-TW" altLang="en-US" sz="2800" dirty="0"/>
              <a:t>查是否有其它方法</a:t>
            </a:r>
            <a:r>
              <a:rPr lang="en-US" sz="2800" dirty="0"/>
              <a:t>(</a:t>
            </a:r>
            <a:r>
              <a:rPr lang="en-US" sz="3600" b="1" dirty="0">
                <a:solidFill>
                  <a:srgbClr val="FF6600"/>
                </a:solidFill>
              </a:rPr>
              <a:t>E</a:t>
            </a:r>
            <a:r>
              <a:rPr lang="en-US" sz="2800" dirty="0"/>
              <a:t>xamine alternatives</a:t>
            </a:r>
            <a:r>
              <a:rPr lang="en-US" sz="2800" dirty="0" smtClean="0"/>
              <a:t>)</a:t>
            </a:r>
          </a:p>
          <a:p>
            <a:r>
              <a:rPr lang="en-US" altLang="zh-TW" sz="2800" dirty="0" smtClean="0"/>
              <a:t>*</a:t>
            </a:r>
            <a:r>
              <a:rPr lang="zh-TW" altLang="en-US" sz="2800" dirty="0" smtClean="0"/>
              <a:t>採</a:t>
            </a:r>
            <a:r>
              <a:rPr lang="zh-TW" altLang="en-US" sz="2800" dirty="0"/>
              <a:t>取行動在其中的一項</a:t>
            </a:r>
            <a:r>
              <a:rPr lang="en-US" sz="2800" dirty="0"/>
              <a:t>(</a:t>
            </a:r>
            <a:r>
              <a:rPr lang="en-US" sz="3600" b="1" dirty="0">
                <a:solidFill>
                  <a:srgbClr val="FF6600"/>
                </a:solidFill>
              </a:rPr>
              <a:t>A</a:t>
            </a:r>
            <a:r>
              <a:rPr lang="en-US" sz="2800" dirty="0"/>
              <a:t>ct on one of the options</a:t>
            </a:r>
            <a:r>
              <a:rPr lang="en-US" sz="2800" dirty="0" smtClean="0"/>
              <a:t>)</a:t>
            </a:r>
          </a:p>
          <a:p>
            <a:r>
              <a:rPr lang="en-US" altLang="zh-TW" sz="2800" dirty="0" smtClean="0"/>
              <a:t>*</a:t>
            </a:r>
            <a:r>
              <a:rPr lang="zh-TW" altLang="en-US" sz="2800" dirty="0" smtClean="0"/>
              <a:t>察</a:t>
            </a:r>
            <a:r>
              <a:rPr lang="zh-TW" altLang="en-US" sz="2800" dirty="0"/>
              <a:t>驗是否行的通</a:t>
            </a:r>
            <a:r>
              <a:rPr lang="en-US" sz="2800" dirty="0"/>
              <a:t>(</a:t>
            </a:r>
            <a:r>
              <a:rPr lang="en-US" sz="3600" b="1" dirty="0">
                <a:solidFill>
                  <a:srgbClr val="FF6600"/>
                </a:solidFill>
              </a:rPr>
              <a:t>L</a:t>
            </a:r>
            <a:r>
              <a:rPr lang="en-US" sz="2800" dirty="0"/>
              <a:t>ook to see how it worked</a:t>
            </a:r>
            <a:r>
              <a:rPr lang="en-US" sz="2800" dirty="0" smtClean="0"/>
              <a:t>)</a:t>
            </a:r>
            <a:endParaRPr lang="en-US" sz="2800" dirty="0"/>
          </a:p>
        </p:txBody>
      </p:sp>
    </p:spTree>
    <p:extLst>
      <p:ext uri="{BB962C8B-B14F-4D97-AF65-F5344CB8AC3E}">
        <p14:creationId xmlns:p14="http://schemas.microsoft.com/office/powerpoint/2010/main" val="364669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normAutofit/>
          </a:bodyPr>
          <a:lstStyle/>
          <a:p>
            <a:endParaRPr lang="en-US" altLang="zh-TW" sz="3600" dirty="0" smtClean="0"/>
          </a:p>
          <a:p>
            <a:r>
              <a:rPr lang="zh-TW" altLang="en-US" sz="3600" dirty="0" smtClean="0"/>
              <a:t>使</a:t>
            </a:r>
            <a:r>
              <a:rPr lang="zh-TW" altLang="en-US" sz="3600" dirty="0" smtClean="0">
                <a:solidFill>
                  <a:srgbClr val="FF6600"/>
                </a:solidFill>
              </a:rPr>
              <a:t>領</a:t>
            </a:r>
            <a:r>
              <a:rPr lang="zh-TW" altLang="en-US" sz="3600" dirty="0">
                <a:solidFill>
                  <a:srgbClr val="FF6600"/>
                </a:solidFill>
              </a:rPr>
              <a:t>導力耗盡</a:t>
            </a:r>
            <a:r>
              <a:rPr lang="zh-TW" altLang="en-US" sz="3600" dirty="0" smtClean="0"/>
              <a:t>的主要原因有</a:t>
            </a:r>
            <a:r>
              <a:rPr lang="zh-TW" altLang="en-US" sz="3600" dirty="0"/>
              <a:t>兩個</a:t>
            </a:r>
            <a:r>
              <a:rPr lang="en-US" sz="3600" dirty="0"/>
              <a:t>,</a:t>
            </a:r>
            <a:r>
              <a:rPr lang="zh-TW" altLang="en-US" sz="3600" dirty="0"/>
              <a:t>那就</a:t>
            </a:r>
            <a:r>
              <a:rPr lang="zh-TW" altLang="en-US" sz="3600" dirty="0" smtClean="0"/>
              <a:t>是</a:t>
            </a:r>
            <a:r>
              <a:rPr lang="en-US" altLang="zh-TW" sz="3600" dirty="0" smtClean="0"/>
              <a:t>:</a:t>
            </a:r>
          </a:p>
          <a:p>
            <a:endParaRPr lang="en-US" altLang="zh-TW" sz="3600" dirty="0" smtClean="0"/>
          </a:p>
          <a:p>
            <a:pPr algn="ctr"/>
            <a:r>
              <a:rPr lang="en-US" sz="3600" dirty="0" smtClean="0"/>
              <a:t>”</a:t>
            </a:r>
            <a:r>
              <a:rPr lang="zh-TW" altLang="en-US" sz="3600" dirty="0"/>
              <a:t>無法與他人在一個團隊裡工作</a:t>
            </a:r>
            <a:r>
              <a:rPr lang="en-US" sz="3600" dirty="0" smtClean="0"/>
              <a:t>”,</a:t>
            </a:r>
          </a:p>
          <a:p>
            <a:pPr algn="ctr"/>
            <a:r>
              <a:rPr lang="en-US" sz="3600" dirty="0" smtClean="0"/>
              <a:t>”</a:t>
            </a:r>
            <a:r>
              <a:rPr lang="zh-TW" altLang="en-US" sz="3600" dirty="0"/>
              <a:t>無法發展與其他人的關係</a:t>
            </a:r>
            <a:r>
              <a:rPr lang="en-US" sz="3600" dirty="0"/>
              <a:t>”.</a:t>
            </a:r>
          </a:p>
        </p:txBody>
      </p:sp>
    </p:spTree>
    <p:extLst>
      <p:ext uri="{BB962C8B-B14F-4D97-AF65-F5344CB8AC3E}">
        <p14:creationId xmlns:p14="http://schemas.microsoft.com/office/powerpoint/2010/main" val="364669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lstStyle/>
          <a:p>
            <a:pPr algn="ctr"/>
            <a:endParaRPr lang="en-US" sz="3200" dirty="0" smtClean="0">
              <a:solidFill>
                <a:srgbClr val="FF6600"/>
              </a:solidFill>
            </a:endParaRPr>
          </a:p>
          <a:p>
            <a:pPr algn="ctr"/>
            <a:endParaRPr lang="en-US" altLang="zh-TW" sz="1200" dirty="0" smtClean="0"/>
          </a:p>
          <a:p>
            <a:pPr algn="ctr"/>
            <a:endParaRPr lang="en-US" altLang="zh-TW" sz="3200" dirty="0"/>
          </a:p>
          <a:p>
            <a:pPr algn="ctr"/>
            <a:r>
              <a:rPr lang="zh-TW" altLang="en-US" sz="3200" dirty="0" smtClean="0"/>
              <a:t>透</a:t>
            </a:r>
            <a:r>
              <a:rPr lang="zh-TW" altLang="en-US" sz="3200" dirty="0"/>
              <a:t>過</a:t>
            </a:r>
            <a:r>
              <a:rPr lang="zh-TW" altLang="en-US" sz="3200" dirty="0">
                <a:solidFill>
                  <a:srgbClr val="FF6600"/>
                </a:solidFill>
              </a:rPr>
              <a:t>生命教練指導</a:t>
            </a:r>
            <a:r>
              <a:rPr lang="zh-TW" altLang="en-US" sz="3200" dirty="0"/>
              <a:t>不僅釋放更多人去服事</a:t>
            </a:r>
            <a:r>
              <a:rPr lang="en-US" sz="3200" dirty="0" smtClean="0"/>
              <a:t>,</a:t>
            </a:r>
          </a:p>
          <a:p>
            <a:pPr algn="ctr"/>
            <a:r>
              <a:rPr lang="zh-TW" altLang="en-US" sz="3200" dirty="0" smtClean="0"/>
              <a:t>也</a:t>
            </a:r>
            <a:r>
              <a:rPr lang="zh-TW" altLang="en-US" sz="3200" dirty="0"/>
              <a:t>會幫助更多的人進入神給他們的命定</a:t>
            </a:r>
            <a:r>
              <a:rPr lang="en-US" sz="3200" dirty="0"/>
              <a:t>.</a:t>
            </a:r>
          </a:p>
          <a:p>
            <a:endParaRPr lang="en-US" dirty="0"/>
          </a:p>
        </p:txBody>
      </p:sp>
    </p:spTree>
    <p:extLst>
      <p:ext uri="{BB962C8B-B14F-4D97-AF65-F5344CB8AC3E}">
        <p14:creationId xmlns:p14="http://schemas.microsoft.com/office/powerpoint/2010/main" val="364669185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normAutofit/>
          </a:bodyPr>
          <a:lstStyle/>
          <a:p>
            <a:pPr algn="ctr"/>
            <a:endParaRPr lang="en-US" sz="4000" dirty="0" smtClean="0">
              <a:solidFill>
                <a:srgbClr val="FF6600"/>
              </a:solidFill>
            </a:endParaRPr>
          </a:p>
          <a:p>
            <a:pPr algn="ctr"/>
            <a:endParaRPr lang="en-US" altLang="zh-TW" sz="4000" b="1" dirty="0" smtClean="0">
              <a:solidFill>
                <a:srgbClr val="FF0000"/>
              </a:solidFill>
            </a:endParaRPr>
          </a:p>
          <a:p>
            <a:pPr algn="ctr"/>
            <a:r>
              <a:rPr lang="zh-TW" altLang="en-US" sz="4000" b="1" dirty="0" smtClean="0">
                <a:solidFill>
                  <a:srgbClr val="FF6600"/>
                </a:solidFill>
              </a:rPr>
              <a:t>第</a:t>
            </a:r>
            <a:r>
              <a:rPr lang="zh-TW" altLang="en-US" sz="4000" b="1" dirty="0">
                <a:solidFill>
                  <a:srgbClr val="FF6600"/>
                </a:solidFill>
              </a:rPr>
              <a:t>四章</a:t>
            </a:r>
            <a:r>
              <a:rPr lang="en-US" sz="4000" b="1" dirty="0" smtClean="0">
                <a:solidFill>
                  <a:srgbClr val="FF6600"/>
                </a:solidFill>
              </a:rPr>
              <a:t>:</a:t>
            </a:r>
            <a:r>
              <a:rPr lang="zh-TW" altLang="en-US" sz="4000" b="1" dirty="0" smtClean="0">
                <a:solidFill>
                  <a:srgbClr val="FF6600"/>
                </a:solidFill>
              </a:rPr>
              <a:t>生</a:t>
            </a:r>
            <a:r>
              <a:rPr lang="zh-TW" altLang="en-US" sz="4000" b="1" dirty="0">
                <a:solidFill>
                  <a:srgbClr val="FF6600"/>
                </a:solidFill>
              </a:rPr>
              <a:t>命教練的</a:t>
            </a:r>
            <a:r>
              <a:rPr lang="zh-TW" altLang="en-US" sz="4000" b="1" dirty="0" smtClean="0">
                <a:solidFill>
                  <a:srgbClr val="FF6600"/>
                </a:solidFill>
              </a:rPr>
              <a:t>心</a:t>
            </a:r>
            <a:endParaRPr lang="en-US" altLang="zh-TW" sz="4000" b="1" dirty="0" smtClean="0">
              <a:solidFill>
                <a:srgbClr val="FF6600"/>
              </a:solidFill>
            </a:endParaRPr>
          </a:p>
          <a:p>
            <a:pPr algn="ctr"/>
            <a:r>
              <a:rPr lang="zh-TW" altLang="en-US" sz="4000" b="1" dirty="0" smtClean="0"/>
              <a:t> </a:t>
            </a:r>
            <a:r>
              <a:rPr lang="en-US" sz="4000" b="1" dirty="0" smtClean="0"/>
              <a:t>The </a:t>
            </a:r>
            <a:r>
              <a:rPr lang="en-US" sz="4000" b="1" dirty="0"/>
              <a:t>Heart of  a </a:t>
            </a:r>
            <a:r>
              <a:rPr lang="en-US" sz="4000" b="1" dirty="0" smtClean="0"/>
              <a:t>Coach</a:t>
            </a:r>
            <a:endParaRPr lang="en-US" sz="4000" dirty="0"/>
          </a:p>
        </p:txBody>
      </p:sp>
    </p:spTree>
    <p:extLst>
      <p:ext uri="{BB962C8B-B14F-4D97-AF65-F5344CB8AC3E}">
        <p14:creationId xmlns:p14="http://schemas.microsoft.com/office/powerpoint/2010/main" val="255135996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lstStyle/>
          <a:p>
            <a:endParaRPr lang="en-US" altLang="zh-TW" sz="2800" dirty="0" smtClean="0"/>
          </a:p>
          <a:p>
            <a:pPr algn="just"/>
            <a:r>
              <a:rPr lang="zh-TW" altLang="en-US" sz="2800" dirty="0" smtClean="0"/>
              <a:t>一</a:t>
            </a:r>
            <a:r>
              <a:rPr lang="zh-TW" altLang="en-US" sz="2800" dirty="0"/>
              <a:t>位成功的生命教練最重要的是他的心</a:t>
            </a:r>
            <a:r>
              <a:rPr lang="en-US" sz="2800" dirty="0"/>
              <a:t>,</a:t>
            </a:r>
            <a:r>
              <a:rPr lang="zh-TW" altLang="en-US" sz="2800" dirty="0"/>
              <a:t>沒有什麼比這個更重要的了</a:t>
            </a:r>
            <a:r>
              <a:rPr lang="en-US" sz="2800" dirty="0" smtClean="0"/>
              <a:t>.</a:t>
            </a:r>
          </a:p>
          <a:p>
            <a:pPr algn="just"/>
            <a:endParaRPr lang="en-US" sz="1200" dirty="0" smtClean="0"/>
          </a:p>
          <a:p>
            <a:pPr algn="just"/>
            <a:r>
              <a:rPr lang="zh-TW" altLang="en-US" sz="2800" dirty="0" smtClean="0">
                <a:solidFill>
                  <a:srgbClr val="FFFF00"/>
                </a:solidFill>
              </a:rPr>
              <a:t>真</a:t>
            </a:r>
            <a:r>
              <a:rPr lang="zh-TW" altLang="en-US" sz="2800" dirty="0">
                <a:solidFill>
                  <a:srgbClr val="FFFF00"/>
                </a:solidFill>
              </a:rPr>
              <a:t>實的聆聽</a:t>
            </a:r>
            <a:r>
              <a:rPr lang="zh-TW" altLang="en-US" sz="2800" dirty="0"/>
              <a:t>是來自於你對他人真正的關心</a:t>
            </a:r>
            <a:r>
              <a:rPr lang="en-US" sz="2800" dirty="0" smtClean="0"/>
              <a:t>.</a:t>
            </a:r>
            <a:r>
              <a:rPr lang="zh-TW" altLang="en-US" sz="2800" dirty="0"/>
              <a:t>你真正能給人的是你的心</a:t>
            </a:r>
            <a:r>
              <a:rPr lang="en-US" sz="2800" dirty="0"/>
              <a:t>.</a:t>
            </a:r>
            <a:r>
              <a:rPr lang="zh-TW" altLang="en-US" sz="2800" dirty="0"/>
              <a:t>技巧只是幫助你能將你的心表達的更有果效</a:t>
            </a:r>
            <a:r>
              <a:rPr lang="en-US" sz="2800" dirty="0"/>
              <a:t>.</a:t>
            </a:r>
          </a:p>
          <a:p>
            <a:r>
              <a:rPr lang="en-US" dirty="0"/>
              <a:t> </a:t>
            </a:r>
          </a:p>
          <a:p>
            <a:endParaRPr lang="en-US" dirty="0"/>
          </a:p>
        </p:txBody>
      </p:sp>
    </p:spTree>
    <p:extLst>
      <p:ext uri="{BB962C8B-B14F-4D97-AF65-F5344CB8AC3E}">
        <p14:creationId xmlns:p14="http://schemas.microsoft.com/office/powerpoint/2010/main" val="255135996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normAutofit/>
          </a:bodyPr>
          <a:lstStyle/>
          <a:p>
            <a:endParaRPr lang="en-US" altLang="zh-TW" sz="2800" i="1" dirty="0" smtClean="0"/>
          </a:p>
          <a:p>
            <a:pPr algn="just"/>
            <a:r>
              <a:rPr lang="zh-TW" altLang="en-US" sz="2800" dirty="0" smtClean="0"/>
              <a:t>弗</a:t>
            </a:r>
            <a:r>
              <a:rPr lang="en-US" sz="2800" dirty="0"/>
              <a:t>2:1-3</a:t>
            </a:r>
            <a:r>
              <a:rPr lang="zh-TW" altLang="en-US" sz="2800" dirty="0"/>
              <a:t>你們死在過犯罪惡之中，他叫你們活過來。那時，你們在其中行事為人，隨從今世的風俗，順服空中掌權者的首領，就是現今在</a:t>
            </a:r>
            <a:r>
              <a:rPr lang="zh-TW" altLang="en-US" sz="2800" dirty="0">
                <a:solidFill>
                  <a:srgbClr val="FF6600"/>
                </a:solidFill>
              </a:rPr>
              <a:t>悖逆之子</a:t>
            </a:r>
            <a:r>
              <a:rPr lang="zh-TW" altLang="en-US" sz="2800" dirty="0"/>
              <a:t>心中運行的邪靈。我們從前也都在他們中間，放縱肉體的私慾，隨著肉體和心中所喜好的去行</a:t>
            </a:r>
            <a:r>
              <a:rPr lang="en-US" sz="2800" dirty="0"/>
              <a:t>,</a:t>
            </a:r>
            <a:r>
              <a:rPr lang="zh-TW" altLang="en-US" sz="2800" dirty="0"/>
              <a:t>本為</a:t>
            </a:r>
            <a:r>
              <a:rPr lang="zh-TW" altLang="en-US" sz="2800" dirty="0">
                <a:solidFill>
                  <a:srgbClr val="FF6600"/>
                </a:solidFill>
              </a:rPr>
              <a:t>可怒之子</a:t>
            </a:r>
            <a:r>
              <a:rPr lang="zh-TW" altLang="en-US" sz="2800" dirty="0"/>
              <a:t>，和別人一樣。</a:t>
            </a:r>
            <a:endParaRPr lang="en-US" sz="2800" dirty="0"/>
          </a:p>
          <a:p>
            <a:endParaRPr lang="en-US" sz="2800" dirty="0"/>
          </a:p>
          <a:p>
            <a:endParaRPr lang="en-US" sz="2800" dirty="0"/>
          </a:p>
        </p:txBody>
      </p:sp>
    </p:spTree>
    <p:extLst>
      <p:ext uri="{BB962C8B-B14F-4D97-AF65-F5344CB8AC3E}">
        <p14:creationId xmlns:p14="http://schemas.microsoft.com/office/powerpoint/2010/main" val="255135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lstStyle/>
          <a:p>
            <a:endParaRPr lang="en-US" altLang="zh-TW" sz="2800" dirty="0" smtClean="0"/>
          </a:p>
          <a:p>
            <a:r>
              <a:rPr lang="zh-TW" altLang="en-US" sz="2800" dirty="0" smtClean="0"/>
              <a:t>弗</a:t>
            </a:r>
            <a:r>
              <a:rPr lang="en-US" sz="2800" dirty="0"/>
              <a:t>2:4-7</a:t>
            </a:r>
            <a:r>
              <a:rPr lang="zh-TW" altLang="en-US" sz="2800" dirty="0"/>
              <a:t>然而，神既有豐富的憐憫，因他愛我們的大愛，當我們死在過犯中的時候，便叫我們與基督一同活過來。你們得救是本乎恩。他又叫我們與基督耶穌一同復活，一同坐在天上，要將他極豐富的恩典，就是他在基督耶穌裏向我們所施的恩慈，顯明給後來的世代看。</a:t>
            </a:r>
            <a:endParaRPr lang="en-US" sz="2800" dirty="0"/>
          </a:p>
          <a:p>
            <a:endParaRPr lang="en-US" dirty="0"/>
          </a:p>
        </p:txBody>
      </p:sp>
    </p:spTree>
    <p:extLst>
      <p:ext uri="{BB962C8B-B14F-4D97-AF65-F5344CB8AC3E}">
        <p14:creationId xmlns:p14="http://schemas.microsoft.com/office/powerpoint/2010/main" val="255135996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lstStyle/>
          <a:p>
            <a:r>
              <a:rPr lang="en-US" i="1" dirty="0"/>
              <a:t> </a:t>
            </a:r>
            <a:endParaRPr lang="en-US" dirty="0"/>
          </a:p>
          <a:p>
            <a:r>
              <a:rPr lang="zh-TW" altLang="en-US" sz="2800" dirty="0"/>
              <a:t>弗</a:t>
            </a:r>
            <a:r>
              <a:rPr lang="en-US" sz="2800" dirty="0"/>
              <a:t>2:8-10</a:t>
            </a:r>
            <a:r>
              <a:rPr lang="zh-TW" altLang="en-US" sz="2800" dirty="0"/>
              <a:t>你們得救是本乎恩，也因著信；這並不是出於自己，乃是　神所賜的；也不是出於行為，免得有人自誇。我們原是他的工作，在基督耶穌裏造成的，為要叫我們行善，就是　神所預備叫我們行的。</a:t>
            </a:r>
            <a:endParaRPr lang="en-US" sz="2800" dirty="0"/>
          </a:p>
          <a:p>
            <a:endParaRPr lang="en-US" dirty="0"/>
          </a:p>
        </p:txBody>
      </p:sp>
    </p:spTree>
    <p:extLst>
      <p:ext uri="{BB962C8B-B14F-4D97-AF65-F5344CB8AC3E}">
        <p14:creationId xmlns:p14="http://schemas.microsoft.com/office/powerpoint/2010/main" val="255135996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normAutofit lnSpcReduction="10000"/>
          </a:bodyPr>
          <a:lstStyle/>
          <a:p>
            <a:endParaRPr lang="en-US" altLang="zh-TW" sz="2800" b="1" dirty="0" smtClean="0"/>
          </a:p>
          <a:p>
            <a:pPr algn="ctr"/>
            <a:endParaRPr lang="en-US" altLang="zh-TW" sz="3200" b="1" dirty="0">
              <a:solidFill>
                <a:srgbClr val="FF6600"/>
              </a:solidFill>
            </a:endParaRPr>
          </a:p>
          <a:p>
            <a:pPr algn="ctr"/>
            <a:r>
              <a:rPr lang="zh-TW" altLang="en-US" sz="3600" b="1" dirty="0" smtClean="0">
                <a:solidFill>
                  <a:srgbClr val="FF6600"/>
                </a:solidFill>
              </a:rPr>
              <a:t>命</a:t>
            </a:r>
            <a:r>
              <a:rPr lang="zh-TW" altLang="en-US" sz="3600" b="1" dirty="0">
                <a:solidFill>
                  <a:srgbClr val="FF6600"/>
                </a:solidFill>
              </a:rPr>
              <a:t>定的大能 </a:t>
            </a:r>
            <a:r>
              <a:rPr lang="en-US" sz="2800" b="1" dirty="0"/>
              <a:t>(Power of Destiny)</a:t>
            </a:r>
            <a:endParaRPr lang="en-US" sz="2800" dirty="0"/>
          </a:p>
          <a:p>
            <a:r>
              <a:rPr lang="zh-TW" altLang="en-US" sz="2800" dirty="0"/>
              <a:t>神主動帶來改變</a:t>
            </a:r>
            <a:r>
              <a:rPr lang="en-US" sz="2800" dirty="0"/>
              <a:t>,</a:t>
            </a:r>
            <a:r>
              <a:rPr lang="zh-TW" altLang="en-US" sz="2800" dirty="0"/>
              <a:t>透過我們生命中各種的環境</a:t>
            </a:r>
            <a:r>
              <a:rPr lang="en-US" sz="2800" dirty="0"/>
              <a:t>,</a:t>
            </a:r>
            <a:r>
              <a:rPr lang="zh-TW" altLang="en-US" sz="2800" dirty="0"/>
              <a:t>去發展我們的性格</a:t>
            </a:r>
            <a:r>
              <a:rPr lang="en-US" sz="2800" dirty="0"/>
              <a:t>,</a:t>
            </a:r>
            <a:r>
              <a:rPr lang="zh-TW" altLang="en-US" sz="2800" dirty="0"/>
              <a:t>預備我們去承受命定</a:t>
            </a:r>
            <a:r>
              <a:rPr lang="en-US" sz="2800" dirty="0" smtClean="0"/>
              <a:t>.</a:t>
            </a:r>
          </a:p>
          <a:p>
            <a:endParaRPr lang="en-US" sz="1500" dirty="0"/>
          </a:p>
          <a:p>
            <a:r>
              <a:rPr lang="zh-TW" altLang="en-US" sz="2800" dirty="0"/>
              <a:t>所有的改變是先來自於</a:t>
            </a:r>
            <a:r>
              <a:rPr lang="zh-TW" altLang="en-US" sz="2800" dirty="0">
                <a:solidFill>
                  <a:srgbClr val="FF6600"/>
                </a:solidFill>
              </a:rPr>
              <a:t>關係的建立</a:t>
            </a:r>
            <a:r>
              <a:rPr lang="en-US" sz="2800" dirty="0"/>
              <a:t>,</a:t>
            </a:r>
            <a:r>
              <a:rPr lang="zh-TW" altLang="en-US" sz="2800" dirty="0"/>
              <a:t>而後才是改變</a:t>
            </a:r>
            <a:r>
              <a:rPr lang="en-US" sz="2800" dirty="0" smtClean="0"/>
              <a:t>.</a:t>
            </a:r>
            <a:r>
              <a:rPr lang="zh-TW" altLang="en-US" sz="2800" dirty="0"/>
              <a:t>只有透過神的恩典</a:t>
            </a:r>
            <a:r>
              <a:rPr lang="en-US" sz="2800" dirty="0"/>
              <a:t>,</a:t>
            </a:r>
            <a:r>
              <a:rPr lang="zh-TW" altLang="en-US" sz="2800" dirty="0"/>
              <a:t>無條件的愛</a:t>
            </a:r>
            <a:r>
              <a:rPr lang="en-US" sz="2800" dirty="0"/>
              <a:t>,</a:t>
            </a:r>
            <a:r>
              <a:rPr lang="zh-TW" altLang="en-US" sz="2800" dirty="0"/>
              <a:t>與關係的信任才可能帶來生命真實的轉變</a:t>
            </a:r>
            <a:r>
              <a:rPr lang="en-US" sz="2800" dirty="0"/>
              <a:t>.</a:t>
            </a:r>
          </a:p>
          <a:p>
            <a:r>
              <a:rPr lang="en-US" sz="2800" dirty="0"/>
              <a:t> </a:t>
            </a:r>
          </a:p>
          <a:p>
            <a:endParaRPr lang="en-US" sz="2800" dirty="0"/>
          </a:p>
          <a:p>
            <a:r>
              <a:rPr lang="en-US" sz="2800" dirty="0"/>
              <a:t> </a:t>
            </a:r>
          </a:p>
          <a:p>
            <a:endParaRPr lang="en-US" dirty="0"/>
          </a:p>
        </p:txBody>
      </p:sp>
    </p:spTree>
    <p:extLst>
      <p:ext uri="{BB962C8B-B14F-4D97-AF65-F5344CB8AC3E}">
        <p14:creationId xmlns:p14="http://schemas.microsoft.com/office/powerpoint/2010/main" val="255135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anim calcmode="lin" valueType="num">
                                      <p:cBhvr>
                                        <p:cTn id="1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anim calcmode="lin" valueType="num">
                                      <p:cBhvr>
                                        <p:cTn id="2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normAutofit/>
          </a:bodyPr>
          <a:lstStyle/>
          <a:p>
            <a:pPr algn="ctr"/>
            <a:endParaRPr lang="en-US" altLang="zh-TW" sz="3600" b="1" dirty="0" smtClean="0"/>
          </a:p>
          <a:p>
            <a:pPr algn="ctr"/>
            <a:r>
              <a:rPr lang="zh-TW" altLang="en-US" sz="3600" b="1" dirty="0" smtClean="0">
                <a:solidFill>
                  <a:srgbClr val="FF6600"/>
                </a:solidFill>
              </a:rPr>
              <a:t>對</a:t>
            </a:r>
            <a:r>
              <a:rPr lang="zh-TW" altLang="en-US" sz="3600" b="1" dirty="0">
                <a:solidFill>
                  <a:srgbClr val="FF6600"/>
                </a:solidFill>
              </a:rPr>
              <a:t>人的相信 </a:t>
            </a:r>
            <a:r>
              <a:rPr lang="en-US" altLang="zh-TW" sz="2800" b="1" dirty="0" smtClean="0"/>
              <a:t>(</a:t>
            </a:r>
            <a:r>
              <a:rPr lang="en-US" sz="2800" b="1" dirty="0" smtClean="0"/>
              <a:t>Believing </a:t>
            </a:r>
            <a:r>
              <a:rPr lang="en-US" sz="2800" b="1" dirty="0"/>
              <a:t>in People</a:t>
            </a:r>
            <a:r>
              <a:rPr lang="en-US" sz="2800" b="1" dirty="0" smtClean="0"/>
              <a:t>)</a:t>
            </a:r>
            <a:endParaRPr lang="en-US" altLang="zh-TW" sz="2800" dirty="0" smtClean="0"/>
          </a:p>
          <a:p>
            <a:r>
              <a:rPr lang="zh-TW" altLang="en-US" sz="2800" dirty="0" smtClean="0"/>
              <a:t>從</a:t>
            </a:r>
            <a:r>
              <a:rPr lang="zh-TW" altLang="en-US" sz="2800" dirty="0"/>
              <a:t>神的眼光準確的看見人的價值與身份</a:t>
            </a:r>
            <a:r>
              <a:rPr lang="en-US" sz="2800" dirty="0"/>
              <a:t>,</a:t>
            </a:r>
            <a:r>
              <a:rPr lang="zh-TW" altLang="en-US" sz="2800" dirty="0"/>
              <a:t>然後將他們 所當得的給他</a:t>
            </a:r>
            <a:r>
              <a:rPr lang="en-US" sz="2800" dirty="0"/>
              <a:t>,</a:t>
            </a:r>
            <a:r>
              <a:rPr lang="zh-TW" altLang="en-US" sz="2800" dirty="0"/>
              <a:t>也接受他們所帶給我們生命的禮物</a:t>
            </a:r>
            <a:r>
              <a:rPr lang="en-US" sz="2800" dirty="0" smtClean="0"/>
              <a:t>.</a:t>
            </a:r>
          </a:p>
          <a:p>
            <a:endParaRPr lang="en-US" sz="1200" dirty="0"/>
          </a:p>
          <a:p>
            <a:r>
              <a:rPr lang="zh-TW" altLang="en-US" sz="2800" dirty="0"/>
              <a:t>只有當我們認為他們有價值時，對方才會聽我們分享並發揮我們的影響力</a:t>
            </a:r>
            <a:r>
              <a:rPr lang="zh-TW" altLang="en-US" sz="2800" dirty="0" smtClean="0"/>
              <a:t>。因此</a:t>
            </a:r>
            <a:r>
              <a:rPr lang="en-US" altLang="zh-TW" sz="2800" dirty="0" smtClean="0"/>
              <a:t>,</a:t>
            </a:r>
            <a:r>
              <a:rPr lang="zh-TW" altLang="en-US" sz="2800" dirty="0" smtClean="0"/>
              <a:t>當</a:t>
            </a:r>
            <a:r>
              <a:rPr lang="zh-TW" altLang="en-US" sz="2800" dirty="0"/>
              <a:t>我們</a:t>
            </a:r>
            <a:r>
              <a:rPr lang="zh-TW" altLang="en-US" sz="2800" dirty="0">
                <a:solidFill>
                  <a:srgbClr val="FF6600"/>
                </a:solidFill>
              </a:rPr>
              <a:t>提升</a:t>
            </a:r>
            <a:r>
              <a:rPr lang="zh-TW" altLang="en-US" sz="2800" dirty="0"/>
              <a:t>別人在我們心中的價值，也就提升了我們對他們的影響力。</a:t>
            </a:r>
            <a:endParaRPr lang="en-US" sz="2800" dirty="0"/>
          </a:p>
          <a:p>
            <a:endParaRPr lang="en-US" sz="2800" dirty="0"/>
          </a:p>
        </p:txBody>
      </p:sp>
    </p:spTree>
    <p:extLst>
      <p:ext uri="{BB962C8B-B14F-4D97-AF65-F5344CB8AC3E}">
        <p14:creationId xmlns:p14="http://schemas.microsoft.com/office/powerpoint/2010/main" val="255135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295400"/>
            <a:ext cx="8382000" cy="5410200"/>
          </a:xfrm>
        </p:spPr>
        <p:txBody>
          <a:bodyPr/>
          <a:lstStyle/>
          <a:p>
            <a:endParaRPr lang="en-US" sz="1600" dirty="0" smtClean="0">
              <a:solidFill>
                <a:srgbClr val="FF6600"/>
              </a:solidFill>
            </a:endParaRPr>
          </a:p>
          <a:p>
            <a:r>
              <a:rPr lang="en-US" dirty="0" smtClean="0">
                <a:solidFill>
                  <a:srgbClr val="FF6600"/>
                </a:solidFill>
              </a:rPr>
              <a:t>2</a:t>
            </a:r>
            <a:r>
              <a:rPr lang="en-US" dirty="0">
                <a:solidFill>
                  <a:srgbClr val="FF6600"/>
                </a:solidFill>
              </a:rPr>
              <a:t>. CRISIS You are in some kind of transition or change that has been forced on you…being down-sized, fired, illness, death of a loved one, divorce, financial loss or challenges with your children. It can also be a crisis because it is something new and unfamiliar. It is a path in life you have never walked …retirement, going into business for yourself, single parenting or caring for elderly </a:t>
            </a:r>
            <a:r>
              <a:rPr lang="en-US" dirty="0" smtClean="0">
                <a:solidFill>
                  <a:srgbClr val="FF6600"/>
                </a:solidFill>
              </a:rPr>
              <a:t>parents.</a:t>
            </a:r>
          </a:p>
          <a:p>
            <a:endParaRPr lang="en-US" sz="1400" dirty="0" smtClean="0">
              <a:solidFill>
                <a:srgbClr val="FF6600"/>
              </a:solidFill>
            </a:endParaRPr>
          </a:p>
          <a:p>
            <a:r>
              <a:rPr lang="zh-TW" altLang="en-US" sz="2800" dirty="0" smtClean="0"/>
              <a:t>危機</a:t>
            </a:r>
            <a:r>
              <a:rPr lang="en-US" altLang="zh-TW" dirty="0" smtClean="0"/>
              <a:t>:</a:t>
            </a:r>
            <a:r>
              <a:rPr lang="zh-TW" altLang="en-US" dirty="0" smtClean="0"/>
              <a:t>你可能正在面臨一些轉變的過程</a:t>
            </a:r>
            <a:r>
              <a:rPr lang="en-US" altLang="zh-TW" dirty="0" smtClean="0"/>
              <a:t>,</a:t>
            </a:r>
            <a:r>
              <a:rPr lang="zh-TW" altLang="en-US" dirty="0" smtClean="0"/>
              <a:t>或是被迫必須做改變</a:t>
            </a:r>
            <a:r>
              <a:rPr lang="en-US" altLang="zh-TW" dirty="0" smtClean="0"/>
              <a:t>,</a:t>
            </a:r>
            <a:r>
              <a:rPr lang="zh-TW" altLang="en-US" dirty="0" smtClean="0"/>
              <a:t>可能是緊縮</a:t>
            </a:r>
            <a:r>
              <a:rPr lang="en-US" altLang="zh-TW" dirty="0" smtClean="0"/>
              <a:t>,</a:t>
            </a:r>
            <a:r>
              <a:rPr lang="zh-TW" altLang="en-US" dirty="0" smtClean="0"/>
              <a:t>革職</a:t>
            </a:r>
            <a:r>
              <a:rPr lang="en-US" altLang="zh-TW" dirty="0" smtClean="0"/>
              <a:t>,</a:t>
            </a:r>
            <a:r>
              <a:rPr lang="zh-TW" altLang="en-US" dirty="0" smtClean="0"/>
              <a:t>至親的人過世</a:t>
            </a:r>
            <a:r>
              <a:rPr lang="en-US" altLang="zh-TW" dirty="0" smtClean="0"/>
              <a:t>,</a:t>
            </a:r>
            <a:r>
              <a:rPr lang="zh-TW" altLang="en-US" dirty="0" smtClean="0"/>
              <a:t>離婚</a:t>
            </a:r>
            <a:r>
              <a:rPr lang="en-US" altLang="zh-TW" dirty="0" smtClean="0"/>
              <a:t>,</a:t>
            </a:r>
            <a:r>
              <a:rPr lang="zh-TW" altLang="en-US" dirty="0" smtClean="0"/>
              <a:t>財務的損失</a:t>
            </a:r>
            <a:r>
              <a:rPr lang="en-US" altLang="zh-TW" dirty="0" smtClean="0"/>
              <a:t>.</a:t>
            </a:r>
            <a:r>
              <a:rPr lang="zh-TW" altLang="en-US" dirty="0" smtClean="0"/>
              <a:t>孩子所帶來的挑戰</a:t>
            </a:r>
            <a:r>
              <a:rPr lang="en-US" altLang="zh-TW" dirty="0" smtClean="0"/>
              <a:t>.</a:t>
            </a:r>
            <a:r>
              <a:rPr lang="zh-TW" altLang="en-US" dirty="0" smtClean="0"/>
              <a:t>這些都有可能成為你的危機</a:t>
            </a:r>
            <a:r>
              <a:rPr lang="en-US" altLang="zh-TW" dirty="0" smtClean="0"/>
              <a:t>.</a:t>
            </a:r>
            <a:r>
              <a:rPr lang="zh-TW" altLang="en-US" dirty="0" smtClean="0"/>
              <a:t>因為對你來說這些都是新的事</a:t>
            </a:r>
            <a:r>
              <a:rPr lang="en-US" altLang="zh-TW" dirty="0" smtClean="0"/>
              <a:t>,</a:t>
            </a:r>
            <a:r>
              <a:rPr lang="zh-TW" altLang="en-US" dirty="0" smtClean="0"/>
              <a:t>是你所不熟悉的</a:t>
            </a:r>
            <a:r>
              <a:rPr lang="en-US" altLang="zh-TW" dirty="0" smtClean="0"/>
              <a:t>.</a:t>
            </a:r>
            <a:r>
              <a:rPr lang="zh-TW" altLang="en-US" dirty="0" smtClean="0"/>
              <a:t>也是你這一生未曾走過的路</a:t>
            </a:r>
            <a:r>
              <a:rPr lang="en-US" altLang="zh-TW" dirty="0" smtClean="0"/>
              <a:t>….</a:t>
            </a:r>
            <a:r>
              <a:rPr lang="zh-TW" altLang="en-US" dirty="0" smtClean="0"/>
              <a:t>退休</a:t>
            </a:r>
            <a:r>
              <a:rPr lang="en-US" altLang="zh-TW" dirty="0" smtClean="0"/>
              <a:t>,</a:t>
            </a:r>
            <a:r>
              <a:rPr lang="zh-TW" altLang="en-US" dirty="0" smtClean="0"/>
              <a:t>自己做生意</a:t>
            </a:r>
            <a:r>
              <a:rPr lang="en-US" altLang="zh-TW" dirty="0" smtClean="0"/>
              <a:t>,</a:t>
            </a:r>
            <a:r>
              <a:rPr lang="zh-TW" altLang="en-US" dirty="0" smtClean="0"/>
              <a:t>成為單親</a:t>
            </a:r>
            <a:r>
              <a:rPr lang="en-US" altLang="zh-TW" dirty="0" smtClean="0"/>
              <a:t>,</a:t>
            </a:r>
            <a:r>
              <a:rPr lang="zh-TW" altLang="en-US" dirty="0" smtClean="0"/>
              <a:t>或是照顧年長的父母</a:t>
            </a:r>
            <a:r>
              <a:rPr lang="en-US" altLang="zh-TW" dirty="0" smtClean="0"/>
              <a:t>.</a:t>
            </a:r>
            <a:endParaRPr lang="en-US" dirty="0" smtClean="0"/>
          </a:p>
          <a:p>
            <a:endParaRPr lang="en-US" dirty="0" smtClean="0"/>
          </a:p>
        </p:txBody>
      </p:sp>
      <p:sp>
        <p:nvSpPr>
          <p:cNvPr id="5" name="Title 1"/>
          <p:cNvSpPr txBox="1">
            <a:spLocks/>
          </p:cNvSpPr>
          <p:nvPr/>
        </p:nvSpPr>
        <p:spPr>
          <a:xfrm>
            <a:off x="1066800" y="609600"/>
            <a:ext cx="7315200" cy="607576"/>
          </a:xfrm>
          <a:prstGeom prst="rect">
            <a:avLst/>
          </a:prstGeom>
        </p:spPr>
        <p:txBody>
          <a:bodyPr vert="horz" lIns="91440" tIns="45720" rIns="91440" bIns="45720" rtlCol="0" anchor="b">
            <a:normAutofit fontScale="90000" lnSpcReduction="10000"/>
          </a:bodyPr>
          <a:lstStyle>
            <a:lvl1pPr algn="l" defTabSz="914400" rtl="0" eaLnBrk="1" latinLnBrk="0" hangingPunct="1">
              <a:spcBef>
                <a:spcPct val="0"/>
              </a:spcBef>
              <a:buNone/>
              <a:defRPr sz="48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t>DR. Andrew  Chen</a:t>
            </a:r>
            <a:endParaRPr lang="en-US" sz="1600" dirty="0"/>
          </a:p>
        </p:txBody>
      </p:sp>
    </p:spTree>
    <p:extLst>
      <p:ext uri="{BB962C8B-B14F-4D97-AF65-F5344CB8AC3E}">
        <p14:creationId xmlns:p14="http://schemas.microsoft.com/office/powerpoint/2010/main" val="219959853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normAutofit/>
          </a:bodyPr>
          <a:lstStyle/>
          <a:p>
            <a:endParaRPr lang="en-US" altLang="zh-TW" sz="2800" dirty="0" smtClean="0"/>
          </a:p>
          <a:p>
            <a:r>
              <a:rPr lang="zh-TW" altLang="en-US" sz="2800" dirty="0" smtClean="0"/>
              <a:t>林</a:t>
            </a:r>
            <a:r>
              <a:rPr lang="zh-TW" altLang="en-US" sz="2800" dirty="0"/>
              <a:t>後</a:t>
            </a:r>
            <a:r>
              <a:rPr lang="en-US" sz="2800" dirty="0"/>
              <a:t>5:16-17</a:t>
            </a:r>
            <a:r>
              <a:rPr lang="zh-TW" altLang="en-US" sz="2800" dirty="0"/>
              <a:t>所以，我們從今以後，不</a:t>
            </a:r>
            <a:r>
              <a:rPr lang="zh-TW" altLang="en-US" sz="2800" dirty="0">
                <a:solidFill>
                  <a:srgbClr val="FF6600"/>
                </a:solidFill>
              </a:rPr>
              <a:t>憑著外貌</a:t>
            </a:r>
            <a:r>
              <a:rPr lang="zh-TW" altLang="en-US" sz="2800" dirty="0"/>
              <a:t>（原文是肉體；本節同）認人了。雖然憑著外貌認過基督，如今卻不再這樣認他了。若有人在基督裏，他就是新造的人，舊事已過，都變成新的了。</a:t>
            </a:r>
            <a:endParaRPr lang="en-US" sz="2800" dirty="0"/>
          </a:p>
          <a:p>
            <a:endParaRPr lang="en-US" sz="2800" dirty="0"/>
          </a:p>
        </p:txBody>
      </p:sp>
    </p:spTree>
    <p:extLst>
      <p:ext uri="{BB962C8B-B14F-4D97-AF65-F5344CB8AC3E}">
        <p14:creationId xmlns:p14="http://schemas.microsoft.com/office/powerpoint/2010/main" val="265863315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lstStyle/>
          <a:p>
            <a:pPr algn="ctr"/>
            <a:endParaRPr lang="en-US" altLang="zh-TW" sz="3600" b="1" dirty="0" smtClean="0"/>
          </a:p>
          <a:p>
            <a:pPr algn="ctr"/>
            <a:r>
              <a:rPr lang="zh-TW" altLang="en-US" sz="3600" b="1" dirty="0" smtClean="0">
                <a:solidFill>
                  <a:srgbClr val="FF6600"/>
                </a:solidFill>
              </a:rPr>
              <a:t>指</a:t>
            </a:r>
            <a:r>
              <a:rPr lang="zh-TW" altLang="en-US" sz="3600" b="1" dirty="0">
                <a:solidFill>
                  <a:srgbClr val="FF6600"/>
                </a:solidFill>
              </a:rPr>
              <a:t>導與信心 </a:t>
            </a:r>
            <a:r>
              <a:rPr lang="en-US" sz="2800" b="1" dirty="0"/>
              <a:t>(Coaching and Faith)</a:t>
            </a:r>
            <a:endParaRPr lang="en-US" sz="2800" dirty="0"/>
          </a:p>
          <a:p>
            <a:r>
              <a:rPr lang="zh-TW" altLang="en-US" sz="2800" dirty="0" smtClean="0"/>
              <a:t>學</a:t>
            </a:r>
            <a:r>
              <a:rPr lang="zh-TW" altLang="en-US" sz="2800" dirty="0"/>
              <a:t>習去相信一個人是一種的新的學習</a:t>
            </a:r>
            <a:r>
              <a:rPr lang="en-US" sz="2800" dirty="0"/>
              <a:t>.</a:t>
            </a:r>
            <a:r>
              <a:rPr lang="zh-TW" altLang="en-US" sz="2800" dirty="0"/>
              <a:t>因為你我無法製造信心</a:t>
            </a:r>
            <a:r>
              <a:rPr lang="en-US" sz="2800" dirty="0"/>
              <a:t>.</a:t>
            </a:r>
            <a:r>
              <a:rPr lang="zh-TW" altLang="en-US" sz="2800" dirty="0"/>
              <a:t>你我無法靠我們自己的努力去創造信心</a:t>
            </a:r>
            <a:r>
              <a:rPr lang="en-US" sz="2800" dirty="0"/>
              <a:t>.</a:t>
            </a:r>
            <a:r>
              <a:rPr lang="zh-TW" altLang="en-US" sz="2800" dirty="0"/>
              <a:t>信心是從神而來</a:t>
            </a:r>
            <a:r>
              <a:rPr lang="en-US" sz="2800" dirty="0"/>
              <a:t>,</a:t>
            </a:r>
            <a:r>
              <a:rPr lang="zh-TW" altLang="en-US" sz="2800" dirty="0"/>
              <a:t>而且要用時間去操練它</a:t>
            </a:r>
            <a:r>
              <a:rPr lang="en-US" sz="2800" dirty="0"/>
              <a:t>.</a:t>
            </a:r>
          </a:p>
          <a:p>
            <a:r>
              <a:rPr lang="en-US" dirty="0"/>
              <a:t> </a:t>
            </a:r>
          </a:p>
          <a:p>
            <a:endParaRPr lang="en-US" dirty="0"/>
          </a:p>
        </p:txBody>
      </p:sp>
    </p:spTree>
    <p:extLst>
      <p:ext uri="{BB962C8B-B14F-4D97-AF65-F5344CB8AC3E}">
        <p14:creationId xmlns:p14="http://schemas.microsoft.com/office/powerpoint/2010/main" val="265863315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lstStyle/>
          <a:p>
            <a:pPr algn="ctr"/>
            <a:endParaRPr lang="en-US" altLang="zh-TW" sz="1600" b="1" dirty="0" smtClean="0">
              <a:solidFill>
                <a:srgbClr val="FF6600"/>
              </a:solidFill>
            </a:endParaRPr>
          </a:p>
          <a:p>
            <a:pPr algn="ctr"/>
            <a:r>
              <a:rPr lang="zh-TW" altLang="en-US" sz="3600" b="1" dirty="0" smtClean="0">
                <a:solidFill>
                  <a:srgbClr val="FF6600"/>
                </a:solidFill>
              </a:rPr>
              <a:t>相</a:t>
            </a:r>
            <a:r>
              <a:rPr lang="zh-TW" altLang="en-US" sz="3600" b="1" dirty="0">
                <a:solidFill>
                  <a:srgbClr val="FF6600"/>
                </a:solidFill>
              </a:rPr>
              <a:t>信人的紀律 </a:t>
            </a:r>
            <a:endParaRPr lang="en-US" altLang="zh-TW" sz="3600" b="1" dirty="0" smtClean="0">
              <a:solidFill>
                <a:srgbClr val="FF6600"/>
              </a:solidFill>
            </a:endParaRPr>
          </a:p>
          <a:p>
            <a:pPr algn="ctr"/>
            <a:r>
              <a:rPr lang="en-US" sz="2800" b="1" dirty="0" smtClean="0"/>
              <a:t>(</a:t>
            </a:r>
            <a:r>
              <a:rPr lang="en-US" sz="2800" b="1" dirty="0"/>
              <a:t>The Discipline of Believing in People</a:t>
            </a:r>
            <a:r>
              <a:rPr lang="en-US" sz="2800" b="1" dirty="0" smtClean="0"/>
              <a:t>)</a:t>
            </a:r>
          </a:p>
          <a:p>
            <a:endParaRPr lang="en-US" altLang="zh-TW" sz="1200" dirty="0" smtClean="0"/>
          </a:p>
          <a:p>
            <a:r>
              <a:rPr lang="zh-TW" altLang="en-US" sz="2800" dirty="0" smtClean="0"/>
              <a:t>屬</a:t>
            </a:r>
            <a:r>
              <a:rPr lang="zh-TW" altLang="en-US" sz="2800" dirty="0"/>
              <a:t>靈的紀律是一種建立內在習慣的一種操</a:t>
            </a:r>
            <a:r>
              <a:rPr lang="zh-TW" altLang="en-US" sz="2800" dirty="0" smtClean="0"/>
              <a:t>練</a:t>
            </a:r>
            <a:r>
              <a:rPr lang="en-US" altLang="zh-TW" sz="2800" dirty="0" smtClean="0"/>
              <a:t>.</a:t>
            </a:r>
          </a:p>
          <a:p>
            <a:endParaRPr lang="en-US" altLang="zh-TW" sz="1200" dirty="0" smtClean="0"/>
          </a:p>
          <a:p>
            <a:r>
              <a:rPr lang="zh-TW" altLang="en-US" sz="2800" dirty="0" smtClean="0"/>
              <a:t>生</a:t>
            </a:r>
            <a:r>
              <a:rPr lang="zh-TW" altLang="en-US" sz="2800" dirty="0"/>
              <a:t>命教練是一種培養並操</a:t>
            </a:r>
            <a:r>
              <a:rPr lang="zh-TW" altLang="en-US" sz="2800" dirty="0" smtClean="0"/>
              <a:t>練相信他人的</a:t>
            </a:r>
            <a:r>
              <a:rPr lang="zh-TW" altLang="en-US" sz="2800" dirty="0"/>
              <a:t>一種訓練</a:t>
            </a:r>
            <a:r>
              <a:rPr lang="en-US" sz="2800" dirty="0" smtClean="0"/>
              <a:t>.</a:t>
            </a:r>
          </a:p>
          <a:p>
            <a:endParaRPr lang="en-US" sz="1200" dirty="0" smtClean="0"/>
          </a:p>
          <a:p>
            <a:r>
              <a:rPr lang="zh-TW" altLang="en-US" sz="2800" dirty="0"/>
              <a:t>在培養相信人的紀律時</a:t>
            </a:r>
            <a:r>
              <a:rPr lang="en-US" sz="2800" dirty="0"/>
              <a:t>,</a:t>
            </a:r>
            <a:r>
              <a:rPr lang="zh-TW" altLang="en-US" sz="2800" dirty="0"/>
              <a:t>有三個最重要的操練就是</a:t>
            </a:r>
            <a:r>
              <a:rPr lang="en-US" sz="2800" dirty="0" smtClean="0"/>
              <a:t>:</a:t>
            </a:r>
          </a:p>
          <a:p>
            <a:r>
              <a:rPr lang="zh-TW" altLang="en-US" sz="2800" dirty="0" smtClean="0">
                <a:solidFill>
                  <a:srgbClr val="FF6600"/>
                </a:solidFill>
              </a:rPr>
              <a:t>聆</a:t>
            </a:r>
            <a:r>
              <a:rPr lang="zh-TW" altLang="en-US" sz="2800" dirty="0">
                <a:solidFill>
                  <a:srgbClr val="FF6600"/>
                </a:solidFill>
              </a:rPr>
              <a:t>聽的技巧</a:t>
            </a:r>
            <a:r>
              <a:rPr lang="en-US" sz="2800" dirty="0"/>
              <a:t>,</a:t>
            </a:r>
            <a:r>
              <a:rPr lang="zh-TW" altLang="en-US" sz="2800" dirty="0">
                <a:solidFill>
                  <a:srgbClr val="00B0F0"/>
                </a:solidFill>
              </a:rPr>
              <a:t>提問題的技巧</a:t>
            </a:r>
            <a:r>
              <a:rPr lang="en-US" sz="2800" dirty="0"/>
              <a:t>,</a:t>
            </a:r>
            <a:r>
              <a:rPr lang="zh-TW" altLang="en-US" sz="2800" dirty="0">
                <a:solidFill>
                  <a:srgbClr val="FFFF00"/>
                </a:solidFill>
              </a:rPr>
              <a:t>讓受助者自</a:t>
            </a:r>
            <a:r>
              <a:rPr lang="zh-TW" altLang="en-US" sz="2800" dirty="0" smtClean="0">
                <a:solidFill>
                  <a:srgbClr val="FFFF00"/>
                </a:solidFill>
              </a:rPr>
              <a:t>己負</a:t>
            </a:r>
            <a:r>
              <a:rPr lang="zh-TW" altLang="en-US" sz="2800" dirty="0">
                <a:solidFill>
                  <a:srgbClr val="FFFF00"/>
                </a:solidFill>
              </a:rPr>
              <a:t>起責任</a:t>
            </a:r>
            <a:r>
              <a:rPr lang="en-US" dirty="0"/>
              <a:t>.</a:t>
            </a:r>
          </a:p>
        </p:txBody>
      </p:sp>
    </p:spTree>
    <p:extLst>
      <p:ext uri="{BB962C8B-B14F-4D97-AF65-F5344CB8AC3E}">
        <p14:creationId xmlns:p14="http://schemas.microsoft.com/office/powerpoint/2010/main" val="265863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1000"/>
                                        <p:tgtEl>
                                          <p:spTgt spid="3">
                                            <p:txEl>
                                              <p:pRg st="6" end="6"/>
                                            </p:txEl>
                                          </p:spTgt>
                                        </p:tgtEl>
                                      </p:cBhvr>
                                    </p:animEffect>
                                    <p:anim calcmode="lin" valueType="num">
                                      <p:cBhvr>
                                        <p:cTn id="2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1000"/>
                                        <p:tgtEl>
                                          <p:spTgt spid="3">
                                            <p:txEl>
                                              <p:pRg st="8" end="8"/>
                                            </p:txEl>
                                          </p:spTgt>
                                        </p:tgtEl>
                                      </p:cBhvr>
                                    </p:animEffect>
                                    <p:anim calcmode="lin" valueType="num">
                                      <p:cBhvr>
                                        <p:cTn id="3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1000"/>
                                        <p:tgtEl>
                                          <p:spTgt spid="3">
                                            <p:txEl>
                                              <p:pRg st="9" end="9"/>
                                            </p:txEl>
                                          </p:spTgt>
                                        </p:tgtEl>
                                      </p:cBhvr>
                                    </p:animEffect>
                                    <p:anim calcmode="lin" valueType="num">
                                      <p:cBhvr>
                                        <p:cTn id="4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lstStyle/>
          <a:p>
            <a:endParaRPr lang="en-US" altLang="zh-TW" sz="2800" dirty="0" smtClean="0"/>
          </a:p>
          <a:p>
            <a:r>
              <a:rPr lang="zh-TW" altLang="en-US" sz="2800" dirty="0" smtClean="0"/>
              <a:t>身</a:t>
            </a:r>
            <a:r>
              <a:rPr lang="zh-TW" altLang="en-US" sz="2800" dirty="0"/>
              <a:t>為一位生命教練</a:t>
            </a:r>
            <a:r>
              <a:rPr lang="en-US" sz="2800" dirty="0"/>
              <a:t>,</a:t>
            </a:r>
            <a:r>
              <a:rPr lang="zh-TW" altLang="en-US" sz="2800" dirty="0"/>
              <a:t>當我們越多的聆聽</a:t>
            </a:r>
            <a:r>
              <a:rPr lang="en-US" sz="2800" dirty="0"/>
              <a:t>,</a:t>
            </a:r>
            <a:r>
              <a:rPr lang="zh-TW" altLang="en-US" sz="2800" dirty="0"/>
              <a:t>我越多的相信那一個人</a:t>
            </a:r>
            <a:r>
              <a:rPr lang="en-US" sz="2800" dirty="0"/>
              <a:t>,</a:t>
            </a:r>
            <a:r>
              <a:rPr lang="zh-TW" altLang="en-US" sz="2800" dirty="0"/>
              <a:t>而且我也會更樂意的去</a:t>
            </a:r>
            <a:r>
              <a:rPr lang="zh-TW" altLang="en-US" sz="2800" dirty="0" smtClean="0"/>
              <a:t>聽</a:t>
            </a:r>
            <a:r>
              <a:rPr lang="en-US" altLang="zh-TW" sz="2800" dirty="0" smtClean="0"/>
              <a:t>.</a:t>
            </a:r>
            <a:r>
              <a:rPr lang="zh-TW" altLang="en-US" sz="2800" dirty="0"/>
              <a:t>透過專注的聆聽也是對人的信任</a:t>
            </a:r>
            <a:r>
              <a:rPr lang="en-US" sz="2800" dirty="0" smtClean="0"/>
              <a:t>.</a:t>
            </a:r>
            <a:r>
              <a:rPr lang="zh-TW" altLang="en-US" sz="2800" dirty="0"/>
              <a:t>當我們越多聆聽人的時候</a:t>
            </a:r>
            <a:r>
              <a:rPr lang="en-US" sz="2800" dirty="0"/>
              <a:t>,</a:t>
            </a:r>
            <a:r>
              <a:rPr lang="zh-TW" altLang="en-US" sz="2800" dirty="0"/>
              <a:t>我們就越瞭解為什麼說的越少越好</a:t>
            </a:r>
            <a:r>
              <a:rPr lang="en-US" sz="2800" dirty="0"/>
              <a:t>.</a:t>
            </a:r>
          </a:p>
          <a:p>
            <a:endParaRPr lang="en-US" sz="2800" dirty="0"/>
          </a:p>
          <a:p>
            <a:r>
              <a:rPr lang="en-US" dirty="0"/>
              <a:t> </a:t>
            </a:r>
          </a:p>
          <a:p>
            <a:endParaRPr lang="en-US" dirty="0"/>
          </a:p>
        </p:txBody>
      </p:sp>
    </p:spTree>
    <p:extLst>
      <p:ext uri="{BB962C8B-B14F-4D97-AF65-F5344CB8AC3E}">
        <p14:creationId xmlns:p14="http://schemas.microsoft.com/office/powerpoint/2010/main" val="265863315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lstStyle/>
          <a:p>
            <a:pPr algn="ctr"/>
            <a:endParaRPr lang="en-US" altLang="zh-TW" sz="3600" b="1" dirty="0" smtClean="0"/>
          </a:p>
          <a:p>
            <a:pPr algn="ctr"/>
            <a:endParaRPr lang="en-US" altLang="zh-TW" sz="1400" b="1" dirty="0" smtClean="0"/>
          </a:p>
          <a:p>
            <a:pPr algn="ctr"/>
            <a:r>
              <a:rPr lang="zh-TW" altLang="en-US" sz="3600" b="1" dirty="0" smtClean="0">
                <a:solidFill>
                  <a:srgbClr val="FF6600"/>
                </a:solidFill>
              </a:rPr>
              <a:t>發</a:t>
            </a:r>
            <a:r>
              <a:rPr lang="zh-TW" altLang="en-US" sz="3600" b="1" dirty="0">
                <a:solidFill>
                  <a:srgbClr val="FF6600"/>
                </a:solidFill>
              </a:rPr>
              <a:t>問題的紀律</a:t>
            </a:r>
            <a:r>
              <a:rPr lang="en-US" sz="3600" b="1" dirty="0"/>
              <a:t> </a:t>
            </a:r>
            <a:r>
              <a:rPr lang="en-US" sz="2800" b="1" dirty="0"/>
              <a:t>(The Discipline of Asking)</a:t>
            </a:r>
            <a:endParaRPr lang="en-US" sz="2800" dirty="0"/>
          </a:p>
          <a:p>
            <a:r>
              <a:rPr lang="zh-TW" altLang="en-US" sz="2800" dirty="0"/>
              <a:t>發問題有是一項重要的紀律</a:t>
            </a:r>
            <a:r>
              <a:rPr lang="en-US" sz="2800" dirty="0"/>
              <a:t>.</a:t>
            </a:r>
            <a:r>
              <a:rPr lang="zh-TW" altLang="en-US" sz="2800" dirty="0"/>
              <a:t>提出問題讓受助者發現解決的方法</a:t>
            </a:r>
            <a:r>
              <a:rPr lang="en-US" sz="2800" dirty="0"/>
              <a:t>,</a:t>
            </a:r>
            <a:r>
              <a:rPr lang="zh-TW" altLang="en-US" sz="2800" dirty="0"/>
              <a:t>是比提供當事人答案更能尊榮一個人</a:t>
            </a:r>
            <a:r>
              <a:rPr lang="en-US" sz="2800" dirty="0"/>
              <a:t>,</a:t>
            </a:r>
            <a:r>
              <a:rPr lang="zh-TW" altLang="en-US" sz="2800" dirty="0"/>
              <a:t>而且是真正的幫到他的忙</a:t>
            </a:r>
            <a:r>
              <a:rPr lang="en-US" sz="2800" dirty="0"/>
              <a:t>.</a:t>
            </a:r>
          </a:p>
        </p:txBody>
      </p:sp>
    </p:spTree>
    <p:extLst>
      <p:ext uri="{BB962C8B-B14F-4D97-AF65-F5344CB8AC3E}">
        <p14:creationId xmlns:p14="http://schemas.microsoft.com/office/powerpoint/2010/main" val="265863315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normAutofit/>
          </a:bodyPr>
          <a:lstStyle/>
          <a:p>
            <a:pPr algn="ctr"/>
            <a:endParaRPr lang="en-US" altLang="zh-TW" sz="3600" b="1" dirty="0" smtClean="0"/>
          </a:p>
          <a:p>
            <a:pPr algn="ctr"/>
            <a:r>
              <a:rPr lang="zh-TW" altLang="en-US" sz="3600" b="1" dirty="0" smtClean="0">
                <a:solidFill>
                  <a:srgbClr val="FF6600"/>
                </a:solidFill>
              </a:rPr>
              <a:t>透</a:t>
            </a:r>
            <a:r>
              <a:rPr lang="zh-TW" altLang="en-US" sz="3600" b="1" dirty="0">
                <a:solidFill>
                  <a:srgbClr val="FF6600"/>
                </a:solidFill>
              </a:rPr>
              <a:t>過有紀律的操練發展你的</a:t>
            </a:r>
            <a:r>
              <a:rPr lang="zh-TW" altLang="en-US" sz="3600" b="1" dirty="0" smtClean="0">
                <a:solidFill>
                  <a:srgbClr val="FF6600"/>
                </a:solidFill>
              </a:rPr>
              <a:t>心</a:t>
            </a:r>
            <a:endParaRPr lang="en-US" altLang="zh-TW" sz="3600" b="1" dirty="0">
              <a:solidFill>
                <a:srgbClr val="FF6600"/>
              </a:solidFill>
            </a:endParaRPr>
          </a:p>
          <a:p>
            <a:pPr algn="ctr"/>
            <a:r>
              <a:rPr lang="en-US" sz="2800" b="1" dirty="0" smtClean="0"/>
              <a:t>(</a:t>
            </a:r>
            <a:r>
              <a:rPr lang="en-US" sz="2800" b="1" dirty="0"/>
              <a:t>Skill to Discipline to heart)</a:t>
            </a:r>
            <a:endParaRPr lang="en-US" sz="2800" dirty="0"/>
          </a:p>
          <a:p>
            <a:pPr algn="ctr"/>
            <a:endParaRPr lang="en-US" altLang="zh-TW" sz="2800" dirty="0" smtClean="0"/>
          </a:p>
          <a:p>
            <a:pPr algn="ctr"/>
            <a:r>
              <a:rPr lang="zh-TW" altLang="en-US" sz="2800" dirty="0" smtClean="0">
                <a:solidFill>
                  <a:srgbClr val="FF6600"/>
                </a:solidFill>
              </a:rPr>
              <a:t>生</a:t>
            </a:r>
            <a:r>
              <a:rPr lang="zh-TW" altLang="en-US" sz="2800" dirty="0">
                <a:solidFill>
                  <a:srgbClr val="FF6600"/>
                </a:solidFill>
              </a:rPr>
              <a:t>命教練是一種生命的習慣</a:t>
            </a:r>
            <a:r>
              <a:rPr lang="en-US" sz="2800" dirty="0" smtClean="0">
                <a:solidFill>
                  <a:srgbClr val="FF6600"/>
                </a:solidFill>
              </a:rPr>
              <a:t>.</a:t>
            </a:r>
          </a:p>
          <a:p>
            <a:pPr algn="ctr"/>
            <a:r>
              <a:rPr lang="en-US" sz="2800" dirty="0" smtClean="0"/>
              <a:t>life </a:t>
            </a:r>
            <a:r>
              <a:rPr lang="en-US" sz="2800" dirty="0"/>
              <a:t>coaching is a </a:t>
            </a:r>
            <a:r>
              <a:rPr lang="en-US" sz="2800" dirty="0" smtClean="0"/>
              <a:t>habit.</a:t>
            </a:r>
            <a:endParaRPr lang="en-US" sz="2800" dirty="0"/>
          </a:p>
          <a:p>
            <a:r>
              <a:rPr lang="en-US" sz="2800" dirty="0"/>
              <a:t> </a:t>
            </a:r>
          </a:p>
          <a:p>
            <a:endParaRPr lang="en-US" sz="2800" dirty="0"/>
          </a:p>
        </p:txBody>
      </p:sp>
    </p:spTree>
    <p:extLst>
      <p:ext uri="{BB962C8B-B14F-4D97-AF65-F5344CB8AC3E}">
        <p14:creationId xmlns:p14="http://schemas.microsoft.com/office/powerpoint/2010/main" val="265863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4" end="4"/>
                                            </p:txEl>
                                          </p:spTgt>
                                        </p:tgtEl>
                                        <p:attrNameLst>
                                          <p:attrName>style.textDecorationUnderline</p:attrName>
                                        </p:attrNameLst>
                                      </p:cBhvr>
                                      <p:to>
                                        <p:strVal val="true"/>
                                      </p:to>
                                    </p:set>
                                  </p:childTnLst>
                                </p:cTn>
                              </p:par>
                              <p:par>
                                <p:cTn id="7" presetID="18" presetClass="emph" presetSubtype="0" fill="hold" nodeType="withEffect">
                                  <p:stCondLst>
                                    <p:cond delay="0"/>
                                  </p:stCondLst>
                                  <p:iterate type="lt">
                                    <p:tmPct val="4000"/>
                                  </p:iterate>
                                  <p:childTnLst>
                                    <p:set>
                                      <p:cBhvr override="childStyle">
                                        <p:cTn id="8" dur="500" fill="hold"/>
                                        <p:tgtEl>
                                          <p:spTgt spid="3">
                                            <p:txEl>
                                              <p:pRg st="5" end="5"/>
                                            </p:txEl>
                                          </p:spTgt>
                                        </p:tgtEl>
                                        <p:attrNameLst>
                                          <p:attrName>style.textDecorationUnderline</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
                                            <p:txEl>
                                              <p:pRg st="1" end="1"/>
                                            </p:txEl>
                                          </p:spTgt>
                                        </p:tgtEl>
                                      </p:cBhvr>
                                    </p:animEffect>
                                  </p:childTnLst>
                                </p:cTn>
                              </p:par>
                              <p:par>
                                <p:cTn id="16" presetID="53" presetClass="entr" presetSubtype="16"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0" dur="500"/>
                                        <p:tgtEl>
                                          <p:spTgt spid="3">
                                            <p:txEl>
                                              <p:pRg st="2" end="2"/>
                                            </p:txEl>
                                          </p:spTgt>
                                        </p:tgtEl>
                                      </p:cBhvr>
                                    </p:animEffect>
                                  </p:childTnLst>
                                </p:cTn>
                              </p:par>
                              <p:par>
                                <p:cTn id="21" presetID="18" presetClass="emph" presetSubtype="0" fill="hold" nodeType="withEffect">
                                  <p:stCondLst>
                                    <p:cond delay="0"/>
                                  </p:stCondLst>
                                  <p:iterate type="lt">
                                    <p:tmPct val="4000"/>
                                  </p:iterate>
                                  <p:childTnLst>
                                    <p:set>
                                      <p:cBhvr override="childStyle">
                                        <p:cTn id="22" dur="500" fill="hold"/>
                                        <p:tgtEl>
                                          <p:spTgt spid="3">
                                            <p:txEl>
                                              <p:pRg st="6" end="6"/>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lstStyle/>
          <a:p>
            <a:pPr algn="ctr"/>
            <a:endParaRPr lang="en-US" altLang="zh-TW" b="1" dirty="0" smtClean="0"/>
          </a:p>
          <a:p>
            <a:pPr algn="ctr"/>
            <a:endParaRPr lang="en-US" altLang="zh-TW" b="1" dirty="0"/>
          </a:p>
          <a:p>
            <a:pPr algn="ctr"/>
            <a:endParaRPr lang="en-US" altLang="zh-TW" sz="3600" b="1" dirty="0" smtClean="0"/>
          </a:p>
          <a:p>
            <a:pPr algn="ctr"/>
            <a:r>
              <a:rPr lang="zh-TW" altLang="en-US" sz="3600" b="1" dirty="0" smtClean="0">
                <a:solidFill>
                  <a:srgbClr val="FF6600"/>
                </a:solidFill>
              </a:rPr>
              <a:t>第</a:t>
            </a:r>
            <a:r>
              <a:rPr lang="zh-TW" altLang="en-US" sz="3600" b="1" dirty="0">
                <a:solidFill>
                  <a:srgbClr val="FF6600"/>
                </a:solidFill>
              </a:rPr>
              <a:t>五章</a:t>
            </a:r>
            <a:r>
              <a:rPr lang="en-US" sz="3600" b="1" dirty="0" smtClean="0">
                <a:solidFill>
                  <a:srgbClr val="FF6600"/>
                </a:solidFill>
              </a:rPr>
              <a:t>: </a:t>
            </a:r>
            <a:r>
              <a:rPr lang="zh-TW" altLang="en-US" sz="3600" b="1" dirty="0" smtClean="0">
                <a:solidFill>
                  <a:srgbClr val="FF6600"/>
                </a:solidFill>
              </a:rPr>
              <a:t>從教練的眼光來看生命</a:t>
            </a:r>
            <a:endParaRPr lang="en-US" altLang="zh-TW" sz="3600" b="1" dirty="0" smtClean="0">
              <a:solidFill>
                <a:srgbClr val="FF6600"/>
              </a:solidFill>
            </a:endParaRPr>
          </a:p>
          <a:p>
            <a:pPr algn="ctr"/>
            <a:r>
              <a:rPr lang="en-US" sz="2800" b="1" dirty="0" smtClean="0"/>
              <a:t>(</a:t>
            </a:r>
            <a:r>
              <a:rPr lang="en-US" sz="2800" b="1" dirty="0"/>
              <a:t>A Coach’s eyes </a:t>
            </a:r>
            <a:r>
              <a:rPr lang="en-US" sz="2800" b="1" dirty="0" smtClean="0"/>
              <a:t>view </a:t>
            </a:r>
            <a:r>
              <a:rPr lang="en-US" sz="2800" b="1" dirty="0"/>
              <a:t>of life)</a:t>
            </a:r>
            <a:endParaRPr lang="en-US" sz="2800" dirty="0"/>
          </a:p>
        </p:txBody>
      </p:sp>
    </p:spTree>
    <p:extLst>
      <p:ext uri="{BB962C8B-B14F-4D97-AF65-F5344CB8AC3E}">
        <p14:creationId xmlns:p14="http://schemas.microsoft.com/office/powerpoint/2010/main" val="265863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arn(inVertical)">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lstStyle/>
          <a:p>
            <a:endParaRPr lang="en-US" altLang="zh-TW" sz="2800" b="1" dirty="0" smtClean="0">
              <a:solidFill>
                <a:srgbClr val="FF6600"/>
              </a:solidFill>
            </a:endParaRPr>
          </a:p>
          <a:p>
            <a:r>
              <a:rPr lang="zh-TW" altLang="en-US" sz="2800" b="1" dirty="0" smtClean="0">
                <a:solidFill>
                  <a:srgbClr val="FF6600"/>
                </a:solidFill>
              </a:rPr>
              <a:t>你</a:t>
            </a:r>
            <a:r>
              <a:rPr lang="zh-TW" altLang="en-US" sz="2800" b="1" dirty="0">
                <a:solidFill>
                  <a:srgbClr val="FF6600"/>
                </a:solidFill>
              </a:rPr>
              <a:t>要成為一個什麼樣的</a:t>
            </a:r>
            <a:r>
              <a:rPr lang="zh-TW" altLang="en-US" sz="2800" b="1" dirty="0" smtClean="0">
                <a:solidFill>
                  <a:srgbClr val="FF6600"/>
                </a:solidFill>
              </a:rPr>
              <a:t>人</a:t>
            </a:r>
            <a:r>
              <a:rPr lang="en-US" sz="2400" b="1" dirty="0" smtClean="0"/>
              <a:t>(</a:t>
            </a:r>
            <a:r>
              <a:rPr lang="en-US" sz="2400" b="1" dirty="0"/>
              <a:t>Who are you becoming?)</a:t>
            </a:r>
            <a:endParaRPr lang="en-US" sz="2400" dirty="0"/>
          </a:p>
          <a:p>
            <a:pPr algn="just"/>
            <a:r>
              <a:rPr lang="zh-TW" altLang="en-US" sz="2800" dirty="0"/>
              <a:t>神對我們將要成為什麼樣的人</a:t>
            </a:r>
            <a:r>
              <a:rPr lang="en-US" sz="2800" dirty="0"/>
              <a:t>?</a:t>
            </a:r>
            <a:r>
              <a:rPr lang="zh-TW" altLang="en-US" sz="2800" dirty="0"/>
              <a:t>比我們現在正在做什麼更有興趣</a:t>
            </a:r>
            <a:r>
              <a:rPr lang="en-US" sz="2800" dirty="0" smtClean="0"/>
              <a:t>.</a:t>
            </a:r>
          </a:p>
          <a:p>
            <a:pPr algn="just"/>
            <a:endParaRPr lang="en-US" sz="1200" dirty="0"/>
          </a:p>
          <a:p>
            <a:pPr algn="just"/>
            <a:r>
              <a:rPr lang="zh-TW" altLang="en-US" sz="2800" dirty="0" smtClean="0"/>
              <a:t>許</a:t>
            </a:r>
            <a:r>
              <a:rPr lang="zh-TW" altLang="en-US" sz="2800" dirty="0"/>
              <a:t>多時候</a:t>
            </a:r>
            <a:r>
              <a:rPr lang="zh-TW" altLang="en-US" sz="2800" dirty="0" smtClean="0"/>
              <a:t>是神容</a:t>
            </a:r>
            <a:r>
              <a:rPr lang="zh-TW" altLang="en-US" sz="2800" dirty="0"/>
              <a:t>許我們生活中許多的錯誤或是痛苦的經驗</a:t>
            </a:r>
            <a:r>
              <a:rPr lang="en-US" sz="2800" dirty="0"/>
              <a:t>,</a:t>
            </a:r>
            <a:r>
              <a:rPr lang="zh-TW" altLang="en-US" sz="2800" dirty="0"/>
              <a:t>使我們重新的轉向神或是在性格上有所改</a:t>
            </a:r>
            <a:r>
              <a:rPr lang="zh-TW" altLang="en-US" sz="2800" dirty="0" smtClean="0"/>
              <a:t>變</a:t>
            </a:r>
            <a:r>
              <a:rPr lang="en-US" altLang="zh-TW" sz="2800" dirty="0" smtClean="0"/>
              <a:t>.</a:t>
            </a:r>
            <a:endParaRPr lang="en-US" sz="2800" dirty="0"/>
          </a:p>
        </p:txBody>
      </p:sp>
    </p:spTree>
    <p:extLst>
      <p:ext uri="{BB962C8B-B14F-4D97-AF65-F5344CB8AC3E}">
        <p14:creationId xmlns:p14="http://schemas.microsoft.com/office/powerpoint/2010/main" val="265863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lstStyle/>
          <a:p>
            <a:pPr algn="ctr"/>
            <a:endParaRPr lang="en-US" altLang="zh-TW" sz="3200" b="1" dirty="0" smtClean="0"/>
          </a:p>
          <a:p>
            <a:pPr algn="ctr"/>
            <a:r>
              <a:rPr lang="zh-TW" altLang="en-US" sz="3200" b="1" dirty="0" smtClean="0">
                <a:solidFill>
                  <a:srgbClr val="FF6600"/>
                </a:solidFill>
              </a:rPr>
              <a:t>神</a:t>
            </a:r>
            <a:r>
              <a:rPr lang="zh-TW" altLang="en-US" sz="3200" b="1" dirty="0">
                <a:solidFill>
                  <a:srgbClr val="FF6600"/>
                </a:solidFill>
              </a:rPr>
              <a:t>對祂新婦的旨意</a:t>
            </a:r>
            <a:r>
              <a:rPr lang="en-US" b="1" dirty="0">
                <a:solidFill>
                  <a:srgbClr val="FF6600"/>
                </a:solidFill>
              </a:rPr>
              <a:t> </a:t>
            </a:r>
            <a:r>
              <a:rPr lang="en-US" sz="2400" b="1" dirty="0"/>
              <a:t>(God’s Purpose for His Bride)</a:t>
            </a:r>
            <a:endParaRPr lang="en-US" sz="2400" dirty="0"/>
          </a:p>
          <a:p>
            <a:pPr algn="ctr"/>
            <a:r>
              <a:rPr lang="zh-TW" altLang="en-US" sz="2400" i="1" dirty="0"/>
              <a:t>生命是一所訓練學校</a:t>
            </a:r>
            <a:r>
              <a:rPr lang="en-US" sz="2400" i="1" dirty="0"/>
              <a:t>,</a:t>
            </a:r>
            <a:r>
              <a:rPr lang="zh-TW" altLang="en-US" sz="2400" i="1" dirty="0"/>
              <a:t>是為要準備我們將來生活在祂的國度裡</a:t>
            </a:r>
            <a:r>
              <a:rPr lang="en-US" sz="2400" i="1" dirty="0"/>
              <a:t>.</a:t>
            </a:r>
            <a:endParaRPr lang="en-US" sz="2400" dirty="0"/>
          </a:p>
          <a:p>
            <a:endParaRPr lang="en-US" altLang="zh-TW" dirty="0" smtClean="0"/>
          </a:p>
          <a:p>
            <a:r>
              <a:rPr lang="zh-TW" altLang="en-US" sz="2800" dirty="0" smtClean="0"/>
              <a:t>神</a:t>
            </a:r>
            <a:r>
              <a:rPr lang="zh-TW" altLang="en-US" sz="2800" dirty="0"/>
              <a:t>至終的心意是要恢復我們與祂的關係</a:t>
            </a:r>
            <a:r>
              <a:rPr lang="en-US" sz="2800" dirty="0"/>
              <a:t>.</a:t>
            </a:r>
            <a:r>
              <a:rPr lang="zh-TW" altLang="en-US" sz="2800" dirty="0"/>
              <a:t>因此我們可以重新恢復祂榮耀的樣式</a:t>
            </a:r>
            <a:r>
              <a:rPr lang="en-US" sz="2800" dirty="0"/>
              <a:t>.</a:t>
            </a:r>
            <a:r>
              <a:rPr lang="zh-TW" altLang="en-US" sz="2800" dirty="0"/>
              <a:t>最終在同一個家裡與祂一同執掌王權</a:t>
            </a:r>
            <a:r>
              <a:rPr lang="en-US" sz="2800" dirty="0"/>
              <a:t>.</a:t>
            </a:r>
          </a:p>
        </p:txBody>
      </p:sp>
    </p:spTree>
    <p:extLst>
      <p:ext uri="{BB962C8B-B14F-4D97-AF65-F5344CB8AC3E}">
        <p14:creationId xmlns:p14="http://schemas.microsoft.com/office/powerpoint/2010/main" val="265863315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normAutofit/>
          </a:bodyPr>
          <a:lstStyle/>
          <a:p>
            <a:endParaRPr lang="en-US" altLang="zh-TW" sz="3200" dirty="0" smtClean="0"/>
          </a:p>
          <a:p>
            <a:r>
              <a:rPr lang="zh-TW" altLang="en-US" sz="3200" dirty="0" smtClean="0"/>
              <a:t>生</a:t>
            </a:r>
            <a:r>
              <a:rPr lang="zh-TW" altLang="en-US" sz="3200" dirty="0"/>
              <a:t>命是一個預備的過程</a:t>
            </a:r>
            <a:r>
              <a:rPr lang="en-US" sz="3200" dirty="0"/>
              <a:t>,</a:t>
            </a:r>
            <a:r>
              <a:rPr lang="zh-TW" altLang="en-US" sz="3200" dirty="0"/>
              <a:t>重點並不在於我們是否做對的事</a:t>
            </a:r>
            <a:r>
              <a:rPr lang="en-US" sz="3200" dirty="0"/>
              <a:t>,</a:t>
            </a:r>
            <a:r>
              <a:rPr lang="zh-TW" altLang="en-US" sz="3200" dirty="0"/>
              <a:t>是否有好的行為</a:t>
            </a:r>
            <a:r>
              <a:rPr lang="en-US" sz="3200" dirty="0"/>
              <a:t>.</a:t>
            </a:r>
            <a:r>
              <a:rPr lang="zh-TW" altLang="en-US" sz="3200" dirty="0"/>
              <a:t>生命是有它的目的</a:t>
            </a:r>
            <a:r>
              <a:rPr lang="en-US" sz="3200" dirty="0"/>
              <a:t>.</a:t>
            </a:r>
            <a:r>
              <a:rPr lang="zh-TW" altLang="en-US" sz="3200" dirty="0"/>
              <a:t>那目的</a:t>
            </a:r>
            <a:r>
              <a:rPr lang="zh-TW" altLang="en-US" sz="3200" dirty="0">
                <a:solidFill>
                  <a:srgbClr val="FF6600"/>
                </a:solidFill>
              </a:rPr>
              <a:t>主要的核心</a:t>
            </a:r>
            <a:r>
              <a:rPr lang="zh-TW" altLang="en-US" sz="3200" dirty="0"/>
              <a:t>就是我們能預備成為祂的新婦</a:t>
            </a:r>
            <a:r>
              <a:rPr lang="en-US" sz="3200" dirty="0"/>
              <a:t>.</a:t>
            </a:r>
          </a:p>
        </p:txBody>
      </p:sp>
    </p:spTree>
    <p:extLst>
      <p:ext uri="{BB962C8B-B14F-4D97-AF65-F5344CB8AC3E}">
        <p14:creationId xmlns:p14="http://schemas.microsoft.com/office/powerpoint/2010/main" val="26586331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295400"/>
            <a:ext cx="8382000" cy="5410200"/>
          </a:xfrm>
        </p:spPr>
        <p:txBody>
          <a:bodyPr/>
          <a:lstStyle/>
          <a:p>
            <a:endParaRPr lang="en-US" dirty="0" smtClean="0">
              <a:solidFill>
                <a:srgbClr val="FF6600"/>
              </a:solidFill>
            </a:endParaRPr>
          </a:p>
          <a:p>
            <a:r>
              <a:rPr lang="en-US" dirty="0" smtClean="0">
                <a:solidFill>
                  <a:srgbClr val="FF6600"/>
                </a:solidFill>
              </a:rPr>
              <a:t>At Para </a:t>
            </a:r>
            <a:r>
              <a:rPr lang="en-US" dirty="0" err="1" smtClean="0">
                <a:solidFill>
                  <a:srgbClr val="FF6600"/>
                </a:solidFill>
              </a:rPr>
              <a:t>Clete</a:t>
            </a:r>
            <a:r>
              <a:rPr lang="en-US" dirty="0" smtClean="0">
                <a:solidFill>
                  <a:srgbClr val="FF6600"/>
                </a:solidFill>
              </a:rPr>
              <a:t> International Life Coaching Academy</a:t>
            </a:r>
          </a:p>
          <a:p>
            <a:r>
              <a:rPr lang="zh-TW" altLang="en-US" dirty="0" smtClean="0"/>
              <a:t>在帕羅克緹國際生命教練學院</a:t>
            </a:r>
            <a:r>
              <a:rPr lang="en-US" altLang="zh-TW" dirty="0" smtClean="0"/>
              <a:t>:</a:t>
            </a:r>
            <a:endParaRPr lang="en-US" dirty="0"/>
          </a:p>
          <a:p>
            <a:r>
              <a:rPr lang="en-US" dirty="0">
                <a:solidFill>
                  <a:srgbClr val="FF6600"/>
                </a:solidFill>
              </a:rPr>
              <a:t>we are Professional Christian Life Coaches…</a:t>
            </a:r>
          </a:p>
          <a:p>
            <a:r>
              <a:rPr lang="zh-TW" altLang="en-US" dirty="0" smtClean="0"/>
              <a:t>我們是專業的基督徒生命教練</a:t>
            </a:r>
            <a:r>
              <a:rPr lang="en-US" altLang="zh-TW" dirty="0" smtClean="0"/>
              <a:t>. </a:t>
            </a:r>
            <a:endParaRPr lang="en-US" dirty="0"/>
          </a:p>
          <a:p>
            <a:r>
              <a:rPr lang="en-US" dirty="0">
                <a:solidFill>
                  <a:srgbClr val="FF6600"/>
                </a:solidFill>
              </a:rPr>
              <a:t>We are purpose and self-discovery experts. We are life change and transition experts. </a:t>
            </a:r>
          </a:p>
          <a:p>
            <a:r>
              <a:rPr lang="zh-TW" altLang="en-US" dirty="0" smtClean="0"/>
              <a:t>我們是生命目的與自我探索的專家</a:t>
            </a:r>
            <a:r>
              <a:rPr lang="en-US" altLang="zh-TW" dirty="0" smtClean="0"/>
              <a:t>,</a:t>
            </a:r>
            <a:r>
              <a:rPr lang="zh-TW" altLang="en-US" dirty="0" smtClean="0"/>
              <a:t>我們也是生命改變與轉化的專家</a:t>
            </a:r>
            <a:r>
              <a:rPr lang="en-US" altLang="zh-TW" dirty="0" smtClean="0"/>
              <a:t>,</a:t>
            </a:r>
            <a:endParaRPr lang="en-US" dirty="0"/>
          </a:p>
          <a:p>
            <a:r>
              <a:rPr lang="en-US" dirty="0">
                <a:solidFill>
                  <a:srgbClr val="FF6600"/>
                </a:solidFill>
              </a:rPr>
              <a:t>We can help you through a crisis, but our specialty is helping you FIND, KNOW and LIVE your God-given purpose. </a:t>
            </a:r>
          </a:p>
          <a:p>
            <a:r>
              <a:rPr lang="zh-TW" altLang="en-US" dirty="0" smtClean="0"/>
              <a:t>我們可以幫助你經過危機</a:t>
            </a:r>
            <a:r>
              <a:rPr lang="en-US" altLang="zh-TW" dirty="0" smtClean="0"/>
              <a:t>,</a:t>
            </a:r>
            <a:r>
              <a:rPr lang="zh-TW" altLang="en-US" dirty="0" smtClean="0"/>
              <a:t>但是我們的專長是幫助你發現</a:t>
            </a:r>
            <a:r>
              <a:rPr lang="en-US" altLang="zh-TW" dirty="0" smtClean="0"/>
              <a:t>,</a:t>
            </a:r>
            <a:r>
              <a:rPr lang="zh-TW" altLang="en-US" dirty="0" smtClean="0"/>
              <a:t>認知並活出上帝給你生命的目的</a:t>
            </a:r>
            <a:r>
              <a:rPr lang="en-US" altLang="zh-TW" dirty="0" smtClean="0"/>
              <a:t>.</a:t>
            </a:r>
            <a:endParaRPr lang="en-US" dirty="0"/>
          </a:p>
          <a:p>
            <a:endParaRPr lang="en-US" dirty="0"/>
          </a:p>
        </p:txBody>
      </p:sp>
      <p:sp>
        <p:nvSpPr>
          <p:cNvPr id="5" name="Title 1"/>
          <p:cNvSpPr txBox="1">
            <a:spLocks/>
          </p:cNvSpPr>
          <p:nvPr/>
        </p:nvSpPr>
        <p:spPr>
          <a:xfrm>
            <a:off x="1066800" y="609600"/>
            <a:ext cx="7315200" cy="607576"/>
          </a:xfrm>
          <a:prstGeom prst="rect">
            <a:avLst/>
          </a:prstGeom>
        </p:spPr>
        <p:txBody>
          <a:bodyPr vert="horz" lIns="91440" tIns="45720" rIns="91440" bIns="45720" rtlCol="0" anchor="b">
            <a:normAutofit fontScale="90000" lnSpcReduction="10000"/>
          </a:bodyPr>
          <a:lstStyle>
            <a:lvl1pPr algn="l" defTabSz="914400" rtl="0" eaLnBrk="1" latinLnBrk="0" hangingPunct="1">
              <a:spcBef>
                <a:spcPct val="0"/>
              </a:spcBef>
              <a:buNone/>
              <a:defRPr sz="48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t>DR. Andrew  Chen</a:t>
            </a:r>
            <a:endParaRPr lang="en-US" sz="1600" dirty="0"/>
          </a:p>
        </p:txBody>
      </p:sp>
    </p:spTree>
    <p:extLst>
      <p:ext uri="{BB962C8B-B14F-4D97-AF65-F5344CB8AC3E}">
        <p14:creationId xmlns:p14="http://schemas.microsoft.com/office/powerpoint/2010/main" val="219959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3" end="3"/>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p:cTn id="41"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7" end="7"/>
                                            </p:txEl>
                                          </p:spTgt>
                                        </p:tgtEl>
                                      </p:cBhvr>
                                    </p:animEffect>
                                  </p:childTnLst>
                                </p:cTn>
                              </p:par>
                              <p:par>
                                <p:cTn id="45" presetID="31"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p:cTn id="47"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lstStyle/>
          <a:p>
            <a:pPr algn="ctr"/>
            <a:endParaRPr lang="en-US" altLang="zh-TW" sz="3200" b="1" dirty="0" smtClean="0"/>
          </a:p>
          <a:p>
            <a:pPr algn="ctr"/>
            <a:r>
              <a:rPr lang="zh-TW" altLang="en-US" sz="3200" b="1" dirty="0" smtClean="0">
                <a:solidFill>
                  <a:srgbClr val="FF6600"/>
                </a:solidFill>
              </a:rPr>
              <a:t>建造人</a:t>
            </a:r>
            <a:r>
              <a:rPr lang="en-US" sz="3200" b="1" dirty="0" smtClean="0">
                <a:solidFill>
                  <a:srgbClr val="FF6600"/>
                </a:solidFill>
              </a:rPr>
              <a:t>,</a:t>
            </a:r>
            <a:r>
              <a:rPr lang="zh-TW" altLang="en-US" sz="3200" b="1" dirty="0" smtClean="0">
                <a:solidFill>
                  <a:srgbClr val="FF6600"/>
                </a:solidFill>
              </a:rPr>
              <a:t>不是解決問題</a:t>
            </a:r>
            <a:r>
              <a:rPr lang="en-US" altLang="zh-TW" sz="3200" b="1" dirty="0" smtClean="0">
                <a:solidFill>
                  <a:srgbClr val="FF6600"/>
                </a:solidFill>
              </a:rPr>
              <a:t>.</a:t>
            </a:r>
          </a:p>
          <a:p>
            <a:pPr algn="ctr"/>
            <a:r>
              <a:rPr lang="en-US" sz="2800" b="1" dirty="0" smtClean="0"/>
              <a:t>(Build people, don’t solve problems)</a:t>
            </a:r>
          </a:p>
          <a:p>
            <a:endParaRPr lang="en-US" altLang="zh-TW" sz="2800" dirty="0" smtClean="0"/>
          </a:p>
          <a:p>
            <a:pPr algn="just"/>
            <a:r>
              <a:rPr lang="zh-TW" altLang="en-US" sz="2800" dirty="0" smtClean="0"/>
              <a:t>身</a:t>
            </a:r>
            <a:r>
              <a:rPr lang="zh-TW" altLang="en-US" sz="2800" dirty="0"/>
              <a:t>為一位生命教練</a:t>
            </a:r>
            <a:r>
              <a:rPr lang="en-US" sz="2800" dirty="0"/>
              <a:t>,</a:t>
            </a:r>
            <a:r>
              <a:rPr lang="zh-TW" altLang="en-US" sz="2800" dirty="0"/>
              <a:t>你是想短暫的幫助受助者解決他的問題</a:t>
            </a:r>
            <a:r>
              <a:rPr lang="en-US" sz="2800" dirty="0"/>
              <a:t>?</a:t>
            </a:r>
            <a:r>
              <a:rPr lang="zh-TW" altLang="en-US" sz="2800" dirty="0"/>
              <a:t>或是你期待他的生命有一個極大的轉變</a:t>
            </a:r>
            <a:r>
              <a:rPr lang="en-US" sz="2800" dirty="0" smtClean="0"/>
              <a:t>?</a:t>
            </a:r>
            <a:r>
              <a:rPr lang="zh-TW" altLang="en-US" sz="2800" dirty="0"/>
              <a:t>一個生命轉化的教練過程是專注在一個人能成為什麼樣的人</a:t>
            </a:r>
            <a:r>
              <a:rPr lang="en-US" sz="2800" dirty="0"/>
              <a:t>,</a:t>
            </a:r>
            <a:r>
              <a:rPr lang="zh-TW" altLang="en-US" sz="2800" dirty="0"/>
              <a:t>多過於只是專注他現在在做什</a:t>
            </a:r>
            <a:r>
              <a:rPr lang="zh-TW" altLang="en-US" sz="2800" dirty="0" smtClean="0"/>
              <a:t>麼</a:t>
            </a:r>
            <a:r>
              <a:rPr lang="en-US" altLang="zh-TW" sz="2800" dirty="0" smtClean="0"/>
              <a:t>?</a:t>
            </a:r>
            <a:endParaRPr lang="en-US" sz="2800" dirty="0" smtClean="0"/>
          </a:p>
          <a:p>
            <a:endParaRPr lang="en-US" dirty="0"/>
          </a:p>
        </p:txBody>
      </p:sp>
    </p:spTree>
    <p:extLst>
      <p:ext uri="{BB962C8B-B14F-4D97-AF65-F5344CB8AC3E}">
        <p14:creationId xmlns:p14="http://schemas.microsoft.com/office/powerpoint/2010/main" val="265863315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lstStyle/>
          <a:p>
            <a:pPr algn="ctr"/>
            <a:endParaRPr lang="en-US" altLang="zh-TW" sz="3200" b="1" dirty="0" smtClean="0">
              <a:solidFill>
                <a:srgbClr val="FF6600"/>
              </a:solidFill>
            </a:endParaRPr>
          </a:p>
          <a:p>
            <a:pPr algn="ctr"/>
            <a:r>
              <a:rPr lang="zh-TW" altLang="en-US" sz="3200" b="1" dirty="0" smtClean="0">
                <a:solidFill>
                  <a:srgbClr val="FF6600"/>
                </a:solidFill>
              </a:rPr>
              <a:t>擁</a:t>
            </a:r>
            <a:r>
              <a:rPr lang="zh-TW" altLang="en-US" sz="3200" b="1" dirty="0">
                <a:solidFill>
                  <a:srgbClr val="FF6600"/>
                </a:solidFill>
              </a:rPr>
              <a:t>有長遠性的眼光</a:t>
            </a:r>
            <a:r>
              <a:rPr lang="en-US" b="1" dirty="0"/>
              <a:t> </a:t>
            </a:r>
            <a:r>
              <a:rPr lang="en-US" sz="2400" b="1" dirty="0"/>
              <a:t>(Taking the long term view)</a:t>
            </a:r>
            <a:endParaRPr lang="en-US" sz="2400" dirty="0"/>
          </a:p>
          <a:p>
            <a:pPr algn="just"/>
            <a:endParaRPr lang="en-US" altLang="zh-TW" sz="2800" dirty="0" smtClean="0"/>
          </a:p>
          <a:p>
            <a:pPr algn="just"/>
            <a:r>
              <a:rPr lang="zh-TW" altLang="en-US" sz="2800" dirty="0" smtClean="0"/>
              <a:t>若</a:t>
            </a:r>
            <a:r>
              <a:rPr lang="zh-TW" altLang="en-US" sz="2800" dirty="0"/>
              <a:t>是我們只注意短暫的果效</a:t>
            </a:r>
            <a:r>
              <a:rPr lang="en-US" sz="2800" dirty="0"/>
              <a:t>,</a:t>
            </a:r>
            <a:r>
              <a:rPr lang="zh-TW" altLang="en-US" sz="2800" dirty="0"/>
              <a:t>就會急於提供解決的方案或提供更好的建</a:t>
            </a:r>
            <a:r>
              <a:rPr lang="zh-TW" altLang="en-US" sz="2800" dirty="0" smtClean="0"/>
              <a:t>議</a:t>
            </a:r>
            <a:r>
              <a:rPr lang="en-US" altLang="zh-TW" sz="2800" dirty="0" smtClean="0"/>
              <a:t>.</a:t>
            </a:r>
            <a:r>
              <a:rPr lang="zh-TW" altLang="en-US" sz="2800" dirty="0"/>
              <a:t>另外一種長遠性眼光來看問題</a:t>
            </a:r>
            <a:r>
              <a:rPr lang="en-US" sz="2800" dirty="0"/>
              <a:t>.</a:t>
            </a:r>
            <a:r>
              <a:rPr lang="zh-TW" altLang="en-US" sz="2800" dirty="0"/>
              <a:t>在教練的過程中</a:t>
            </a:r>
            <a:r>
              <a:rPr lang="en-US" sz="2800" dirty="0"/>
              <a:t>,</a:t>
            </a:r>
            <a:r>
              <a:rPr lang="zh-TW" altLang="en-US" sz="2800" dirty="0"/>
              <a:t>我們的目標當然也是期待能帶來公司的成長與個人的成</a:t>
            </a:r>
            <a:r>
              <a:rPr lang="zh-TW" altLang="en-US" sz="2800" dirty="0" smtClean="0"/>
              <a:t>長</a:t>
            </a:r>
            <a:r>
              <a:rPr lang="en-US" altLang="zh-TW" sz="2800" dirty="0"/>
              <a:t>.</a:t>
            </a:r>
            <a:endParaRPr lang="en-US" sz="2800" dirty="0"/>
          </a:p>
        </p:txBody>
      </p:sp>
    </p:spTree>
    <p:extLst>
      <p:ext uri="{BB962C8B-B14F-4D97-AF65-F5344CB8AC3E}">
        <p14:creationId xmlns:p14="http://schemas.microsoft.com/office/powerpoint/2010/main" val="265863315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t>DR. Andrew  Chen</a:t>
            </a:r>
            <a:endParaRPr lang="en-US" sz="1600" dirty="0"/>
          </a:p>
        </p:txBody>
      </p:sp>
      <p:sp>
        <p:nvSpPr>
          <p:cNvPr id="3" name="Subtitle 2"/>
          <p:cNvSpPr>
            <a:spLocks noGrp="1"/>
          </p:cNvSpPr>
          <p:nvPr>
            <p:ph type="subTitle" idx="1"/>
          </p:nvPr>
        </p:nvSpPr>
        <p:spPr>
          <a:xfrm>
            <a:off x="304800" y="1295400"/>
            <a:ext cx="8382000" cy="5410200"/>
          </a:xfrm>
        </p:spPr>
        <p:txBody>
          <a:bodyPr>
            <a:normAutofit/>
          </a:bodyPr>
          <a:lstStyle/>
          <a:p>
            <a:pPr algn="ctr"/>
            <a:endParaRPr lang="en-US" altLang="zh-TW" sz="3600" i="1" dirty="0" smtClean="0"/>
          </a:p>
          <a:p>
            <a:pPr algn="ctr"/>
            <a:endParaRPr lang="en-US" altLang="zh-TW" sz="3600" i="1" dirty="0"/>
          </a:p>
          <a:p>
            <a:pPr algn="ctr"/>
            <a:r>
              <a:rPr lang="zh-TW" altLang="en-US" sz="3600" i="1" dirty="0" smtClean="0"/>
              <a:t>事</a:t>
            </a:r>
            <a:r>
              <a:rPr lang="zh-TW" altLang="en-US" sz="3600" i="1" dirty="0"/>
              <a:t>奉是一個人內在生命的流露</a:t>
            </a:r>
            <a:r>
              <a:rPr lang="en-US" sz="3600" i="1" dirty="0" smtClean="0"/>
              <a:t>,</a:t>
            </a:r>
          </a:p>
          <a:p>
            <a:pPr algn="ctr"/>
            <a:r>
              <a:rPr lang="zh-TW" altLang="en-US" sz="3600" i="1" dirty="0" smtClean="0"/>
              <a:t>你</a:t>
            </a:r>
            <a:r>
              <a:rPr lang="zh-TW" altLang="en-US" sz="3600" i="1" dirty="0"/>
              <a:t>是什麼樣的人</a:t>
            </a:r>
            <a:r>
              <a:rPr lang="en-US" sz="3600" i="1" dirty="0"/>
              <a:t>,</a:t>
            </a:r>
            <a:r>
              <a:rPr lang="zh-TW" altLang="en-US" sz="3600" i="1" dirty="0"/>
              <a:t>就能給出去什麼</a:t>
            </a:r>
            <a:r>
              <a:rPr lang="en-US" sz="3600" i="1" dirty="0"/>
              <a:t>.</a:t>
            </a:r>
            <a:endParaRPr lang="en-US" sz="3600" dirty="0"/>
          </a:p>
          <a:p>
            <a:pPr algn="ctr"/>
            <a:endParaRPr lang="en-US" sz="3600" dirty="0"/>
          </a:p>
        </p:txBody>
      </p:sp>
    </p:spTree>
    <p:extLst>
      <p:ext uri="{BB962C8B-B14F-4D97-AF65-F5344CB8AC3E}">
        <p14:creationId xmlns:p14="http://schemas.microsoft.com/office/powerpoint/2010/main" val="265863315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lstStyle/>
          <a:p>
            <a:pPr algn="ctr"/>
            <a:endParaRPr lang="en-US" altLang="zh-TW" sz="3200" b="1" dirty="0" smtClean="0">
              <a:solidFill>
                <a:srgbClr val="FF6600"/>
              </a:solidFill>
            </a:endParaRPr>
          </a:p>
          <a:p>
            <a:pPr algn="ctr"/>
            <a:r>
              <a:rPr lang="zh-TW" altLang="en-US" sz="3200" b="1" dirty="0" smtClean="0">
                <a:solidFill>
                  <a:srgbClr val="FF6600"/>
                </a:solidFill>
              </a:rPr>
              <a:t>建</a:t>
            </a:r>
            <a:r>
              <a:rPr lang="zh-TW" altLang="en-US" sz="3200" b="1" dirty="0">
                <a:solidFill>
                  <a:srgbClr val="FF6600"/>
                </a:solidFill>
              </a:rPr>
              <a:t>立領導的能力</a:t>
            </a:r>
            <a:r>
              <a:rPr lang="zh-TW" altLang="en-US" b="1" dirty="0"/>
              <a:t> </a:t>
            </a:r>
            <a:r>
              <a:rPr lang="en-US" sz="2400" b="1" dirty="0"/>
              <a:t>(Building Leadership Capacity)</a:t>
            </a:r>
            <a:endParaRPr lang="en-US" sz="2400" dirty="0"/>
          </a:p>
          <a:p>
            <a:endParaRPr lang="en-US" altLang="zh-TW" dirty="0" smtClean="0"/>
          </a:p>
          <a:p>
            <a:r>
              <a:rPr lang="zh-TW" altLang="en-US" sz="2800" dirty="0" smtClean="0"/>
              <a:t>給</a:t>
            </a:r>
            <a:r>
              <a:rPr lang="zh-TW" altLang="en-US" sz="2800" dirty="0"/>
              <a:t>予他人責任比為他們負責任更能幫助一個人發展他領導的能力</a:t>
            </a:r>
            <a:r>
              <a:rPr lang="en-US" sz="2800" dirty="0"/>
              <a:t>.</a:t>
            </a:r>
            <a:r>
              <a:rPr lang="zh-TW" altLang="en-US" sz="2800" dirty="0"/>
              <a:t>一個人的領導力與他能承擔的責任是有直接的關係</a:t>
            </a:r>
            <a:r>
              <a:rPr lang="en-US" sz="2800" dirty="0" smtClean="0"/>
              <a:t>.</a:t>
            </a:r>
          </a:p>
          <a:p>
            <a:r>
              <a:rPr lang="zh-TW" altLang="en-US" sz="2800" dirty="0" smtClean="0"/>
              <a:t>領</a:t>
            </a:r>
            <a:r>
              <a:rPr lang="zh-TW" altLang="en-US" sz="2800" dirty="0"/>
              <a:t>導力的教練是幫助他的受助者負起他自己的責任</a:t>
            </a:r>
            <a:r>
              <a:rPr lang="en-US" sz="2800" dirty="0"/>
              <a:t>,</a:t>
            </a:r>
            <a:r>
              <a:rPr lang="zh-TW" altLang="en-US" sz="2800" dirty="0"/>
              <a:t>同時也增加了那人領導的能力</a:t>
            </a:r>
            <a:r>
              <a:rPr lang="en-US" sz="2800" dirty="0"/>
              <a:t>.</a:t>
            </a:r>
          </a:p>
        </p:txBody>
      </p:sp>
    </p:spTree>
    <p:extLst>
      <p:ext uri="{BB962C8B-B14F-4D97-AF65-F5344CB8AC3E}">
        <p14:creationId xmlns:p14="http://schemas.microsoft.com/office/powerpoint/2010/main" val="265863315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t>DR. Andrew  Chen</a:t>
            </a:r>
            <a:endParaRPr lang="en-US" sz="1600" dirty="0"/>
          </a:p>
        </p:txBody>
      </p:sp>
      <p:sp>
        <p:nvSpPr>
          <p:cNvPr id="3" name="Subtitle 2"/>
          <p:cNvSpPr>
            <a:spLocks noGrp="1"/>
          </p:cNvSpPr>
          <p:nvPr>
            <p:ph type="subTitle" idx="1"/>
          </p:nvPr>
        </p:nvSpPr>
        <p:spPr>
          <a:xfrm>
            <a:off x="304800" y="1219200"/>
            <a:ext cx="8382000" cy="5410200"/>
          </a:xfrm>
        </p:spPr>
        <p:txBody>
          <a:bodyPr/>
          <a:lstStyle/>
          <a:p>
            <a:endParaRPr lang="en-US" altLang="zh-TW" sz="3200" b="1" dirty="0" smtClean="0"/>
          </a:p>
          <a:p>
            <a:r>
              <a:rPr lang="zh-TW" altLang="en-US" sz="3200" b="1" dirty="0" smtClean="0">
                <a:solidFill>
                  <a:srgbClr val="FF6600"/>
                </a:solidFill>
              </a:rPr>
              <a:t>給</a:t>
            </a:r>
            <a:r>
              <a:rPr lang="zh-TW" altLang="en-US" sz="3200" b="1" dirty="0">
                <a:solidFill>
                  <a:srgbClr val="FF6600"/>
                </a:solidFill>
              </a:rPr>
              <a:t>予責任</a:t>
            </a:r>
            <a:r>
              <a:rPr lang="en-US" sz="2400" b="1" dirty="0"/>
              <a:t>(Giving Results)</a:t>
            </a:r>
            <a:endParaRPr lang="en-US" sz="2400" dirty="0"/>
          </a:p>
          <a:p>
            <a:endParaRPr lang="en-US" altLang="zh-TW" sz="1400" dirty="0" smtClean="0"/>
          </a:p>
          <a:p>
            <a:r>
              <a:rPr lang="zh-TW" altLang="en-US" sz="2800" dirty="0" smtClean="0"/>
              <a:t>以</a:t>
            </a:r>
            <a:r>
              <a:rPr lang="zh-TW" altLang="en-US" sz="2800" dirty="0"/>
              <a:t>下是七個簡單的方式幫助你的受助者負起責任</a:t>
            </a:r>
            <a:r>
              <a:rPr lang="en-US" sz="2800" dirty="0" smtClean="0"/>
              <a:t>:</a:t>
            </a:r>
          </a:p>
          <a:p>
            <a:endParaRPr lang="en-US" sz="1100" dirty="0"/>
          </a:p>
          <a:p>
            <a:r>
              <a:rPr lang="en-US" sz="2800" dirty="0"/>
              <a:t>1.</a:t>
            </a:r>
            <a:r>
              <a:rPr lang="zh-TW" altLang="en-US" sz="2800" dirty="0"/>
              <a:t>由受助者主動打電話</a:t>
            </a:r>
            <a:r>
              <a:rPr lang="en-US" sz="2800" dirty="0" smtClean="0"/>
              <a:t>.</a:t>
            </a:r>
            <a:endParaRPr lang="en-US" sz="2800" dirty="0"/>
          </a:p>
          <a:p>
            <a:r>
              <a:rPr lang="en-US" sz="2800" dirty="0"/>
              <a:t>2.</a:t>
            </a:r>
            <a:r>
              <a:rPr lang="zh-TW" altLang="en-US" sz="2800" dirty="0"/>
              <a:t>由受助者自己安排日程</a:t>
            </a:r>
            <a:r>
              <a:rPr lang="en-US" sz="2800" dirty="0"/>
              <a:t>.</a:t>
            </a:r>
          </a:p>
          <a:p>
            <a:r>
              <a:rPr lang="en-US" sz="2800" dirty="0"/>
              <a:t>3.</a:t>
            </a:r>
            <a:r>
              <a:rPr lang="zh-TW" altLang="en-US" sz="2800" dirty="0"/>
              <a:t>由受助者自己選擇目標</a:t>
            </a:r>
            <a:r>
              <a:rPr lang="en-US" sz="2800" dirty="0"/>
              <a:t>.</a:t>
            </a:r>
          </a:p>
          <a:p>
            <a:endParaRPr lang="en-US" dirty="0"/>
          </a:p>
        </p:txBody>
      </p:sp>
    </p:spTree>
    <p:extLst>
      <p:ext uri="{BB962C8B-B14F-4D97-AF65-F5344CB8AC3E}">
        <p14:creationId xmlns:p14="http://schemas.microsoft.com/office/powerpoint/2010/main" val="265863315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t>DR. Andrew  Chen</a:t>
            </a:r>
            <a:endParaRPr lang="en-US" sz="1600" dirty="0"/>
          </a:p>
        </p:txBody>
      </p:sp>
      <p:sp>
        <p:nvSpPr>
          <p:cNvPr id="3" name="Subtitle 2"/>
          <p:cNvSpPr>
            <a:spLocks noGrp="1"/>
          </p:cNvSpPr>
          <p:nvPr>
            <p:ph type="subTitle" idx="1"/>
          </p:nvPr>
        </p:nvSpPr>
        <p:spPr>
          <a:xfrm>
            <a:off x="304800" y="1295400"/>
            <a:ext cx="8382000" cy="5410200"/>
          </a:xfrm>
        </p:spPr>
        <p:txBody>
          <a:bodyPr/>
          <a:lstStyle/>
          <a:p>
            <a:endParaRPr lang="en-US" dirty="0"/>
          </a:p>
          <a:p>
            <a:r>
              <a:rPr lang="zh-TW" altLang="en-US" sz="3200" b="1" dirty="0">
                <a:solidFill>
                  <a:srgbClr val="FF6600"/>
                </a:solidFill>
              </a:rPr>
              <a:t>給予責任</a:t>
            </a:r>
            <a:r>
              <a:rPr lang="en-US" sz="2400" b="1" dirty="0"/>
              <a:t>(Giving Results)</a:t>
            </a:r>
            <a:endParaRPr lang="en-US" sz="2400" dirty="0"/>
          </a:p>
          <a:p>
            <a:endParaRPr lang="en-US" altLang="zh-TW" sz="1200" dirty="0"/>
          </a:p>
          <a:p>
            <a:r>
              <a:rPr lang="zh-TW" altLang="en-US" sz="2800" dirty="0"/>
              <a:t>以下是七個簡單的方式幫助你的受助者負起責任</a:t>
            </a:r>
            <a:r>
              <a:rPr lang="en-US" sz="2800" dirty="0" smtClean="0"/>
              <a:t>:</a:t>
            </a:r>
          </a:p>
          <a:p>
            <a:endParaRPr lang="en-US" sz="1100" dirty="0" smtClean="0"/>
          </a:p>
          <a:p>
            <a:r>
              <a:rPr lang="en-US" sz="2800" dirty="0" smtClean="0"/>
              <a:t>4</a:t>
            </a:r>
            <a:r>
              <a:rPr lang="en-US" sz="2800" dirty="0"/>
              <a:t>.</a:t>
            </a:r>
            <a:r>
              <a:rPr lang="zh-TW" altLang="en-US" sz="2800" dirty="0"/>
              <a:t>由受助者自己發展行動的步驟</a:t>
            </a:r>
            <a:r>
              <a:rPr lang="en-US" sz="2800" dirty="0"/>
              <a:t>.</a:t>
            </a:r>
          </a:p>
          <a:p>
            <a:r>
              <a:rPr lang="en-US" sz="2800" dirty="0"/>
              <a:t>5.</a:t>
            </a:r>
            <a:r>
              <a:rPr lang="zh-TW" altLang="en-US" sz="2800" dirty="0"/>
              <a:t>由受助者負責每一週的行動報告</a:t>
            </a:r>
            <a:r>
              <a:rPr lang="en-US" sz="2800" dirty="0"/>
              <a:t>.</a:t>
            </a:r>
          </a:p>
          <a:p>
            <a:r>
              <a:rPr lang="en-US" sz="2800" dirty="0"/>
              <a:t>6.</a:t>
            </a:r>
            <a:r>
              <a:rPr lang="zh-TW" altLang="en-US" sz="2800" dirty="0"/>
              <a:t>若是受助者錯過了約談的時間</a:t>
            </a:r>
            <a:r>
              <a:rPr lang="en-US" sz="2800" dirty="0"/>
              <a:t>,</a:t>
            </a:r>
            <a:r>
              <a:rPr lang="zh-TW" altLang="en-US" sz="2800" dirty="0"/>
              <a:t>就要罰錢</a:t>
            </a:r>
            <a:endParaRPr lang="en-US" sz="2800" dirty="0"/>
          </a:p>
          <a:p>
            <a:r>
              <a:rPr lang="en-US" sz="2800" dirty="0"/>
              <a:t>7.</a:t>
            </a:r>
            <a:r>
              <a:rPr lang="zh-TW" altLang="en-US" sz="2800" dirty="0"/>
              <a:t>生命教練不會告訴受助者應該如何做</a:t>
            </a:r>
            <a:r>
              <a:rPr lang="en-US" sz="2800" dirty="0"/>
              <a:t>.</a:t>
            </a:r>
          </a:p>
          <a:p>
            <a:endParaRPr lang="en-US" sz="2800" dirty="0"/>
          </a:p>
        </p:txBody>
      </p:sp>
    </p:spTree>
    <p:extLst>
      <p:ext uri="{BB962C8B-B14F-4D97-AF65-F5344CB8AC3E}">
        <p14:creationId xmlns:p14="http://schemas.microsoft.com/office/powerpoint/2010/main" val="265863315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lstStyle/>
          <a:p>
            <a:r>
              <a:rPr lang="en-US" b="1" dirty="0"/>
              <a:t> </a:t>
            </a:r>
            <a:endParaRPr lang="en-US" sz="3200" dirty="0"/>
          </a:p>
          <a:p>
            <a:r>
              <a:rPr lang="zh-TW" altLang="en-US" sz="3200" b="1" dirty="0">
                <a:solidFill>
                  <a:srgbClr val="FF6600"/>
                </a:solidFill>
              </a:rPr>
              <a:t>產生結果</a:t>
            </a:r>
            <a:r>
              <a:rPr lang="en-US" sz="3200" b="1" dirty="0">
                <a:solidFill>
                  <a:srgbClr val="FF6600"/>
                </a:solidFill>
              </a:rPr>
              <a:t> </a:t>
            </a:r>
            <a:r>
              <a:rPr lang="en-US" sz="2400" b="1" dirty="0"/>
              <a:t>(Getting Results)</a:t>
            </a:r>
            <a:endParaRPr lang="en-US" sz="2400" dirty="0"/>
          </a:p>
          <a:p>
            <a:r>
              <a:rPr lang="zh-TW" altLang="en-US" sz="2800" dirty="0" smtClean="0"/>
              <a:t>身</a:t>
            </a:r>
            <a:r>
              <a:rPr lang="zh-TW" altLang="en-US" sz="2800" dirty="0"/>
              <a:t>為一位生命教練你不是提供更多的解答</a:t>
            </a:r>
            <a:r>
              <a:rPr lang="en-US" sz="2800" dirty="0"/>
              <a:t>,</a:t>
            </a:r>
            <a:r>
              <a:rPr lang="zh-TW" altLang="en-US" sz="2800" dirty="0"/>
              <a:t>而是陪伴在你的受助者身邊</a:t>
            </a:r>
            <a:r>
              <a:rPr lang="en-US" sz="2800" dirty="0"/>
              <a:t>.</a:t>
            </a:r>
            <a:r>
              <a:rPr lang="zh-TW" altLang="en-US" sz="2800" dirty="0"/>
              <a:t>讓他們負起真實的責任</a:t>
            </a:r>
            <a:r>
              <a:rPr lang="en-US" sz="2800" dirty="0"/>
              <a:t>.</a:t>
            </a:r>
          </a:p>
          <a:p>
            <a:r>
              <a:rPr lang="en-US" dirty="0"/>
              <a:t> </a:t>
            </a:r>
          </a:p>
          <a:p>
            <a:endParaRPr lang="en-US" dirty="0"/>
          </a:p>
        </p:txBody>
      </p:sp>
    </p:spTree>
    <p:extLst>
      <p:ext uri="{BB962C8B-B14F-4D97-AF65-F5344CB8AC3E}">
        <p14:creationId xmlns:p14="http://schemas.microsoft.com/office/powerpoint/2010/main" val="265863315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lstStyle/>
          <a:p>
            <a:pPr algn="ctr"/>
            <a:endParaRPr lang="en-US" altLang="zh-TW" sz="3600" b="1" dirty="0" smtClean="0"/>
          </a:p>
          <a:p>
            <a:pPr algn="ctr"/>
            <a:endParaRPr lang="en-US" altLang="zh-TW" sz="1400" b="1" dirty="0"/>
          </a:p>
          <a:p>
            <a:pPr algn="ctr"/>
            <a:endParaRPr lang="en-US" altLang="zh-TW" sz="3600" b="1" dirty="0" smtClean="0"/>
          </a:p>
          <a:p>
            <a:pPr algn="ctr"/>
            <a:r>
              <a:rPr lang="zh-TW" altLang="en-US" sz="3600" b="1" dirty="0" smtClean="0">
                <a:solidFill>
                  <a:srgbClr val="FF6600"/>
                </a:solidFill>
              </a:rPr>
              <a:t>第</a:t>
            </a:r>
            <a:r>
              <a:rPr lang="zh-TW" altLang="en-US" sz="3600" b="1" dirty="0">
                <a:solidFill>
                  <a:srgbClr val="FF6600"/>
                </a:solidFill>
              </a:rPr>
              <a:t>六章</a:t>
            </a:r>
            <a:r>
              <a:rPr lang="en-US" sz="3600" b="1" dirty="0">
                <a:solidFill>
                  <a:srgbClr val="FF6600"/>
                </a:solidFill>
              </a:rPr>
              <a:t>: </a:t>
            </a:r>
            <a:r>
              <a:rPr lang="zh-TW" altLang="en-US" sz="3600" b="1" dirty="0">
                <a:solidFill>
                  <a:srgbClr val="FF6600"/>
                </a:solidFill>
              </a:rPr>
              <a:t>設定生命教練的價值</a:t>
            </a:r>
            <a:r>
              <a:rPr lang="en-US" sz="3600" b="1" dirty="0">
                <a:solidFill>
                  <a:srgbClr val="FF6600"/>
                </a:solidFill>
              </a:rPr>
              <a:t> </a:t>
            </a:r>
            <a:endParaRPr lang="en-US" sz="3600" b="1" dirty="0" smtClean="0">
              <a:solidFill>
                <a:srgbClr val="FF6600"/>
              </a:solidFill>
            </a:endParaRPr>
          </a:p>
          <a:p>
            <a:pPr algn="ctr"/>
            <a:r>
              <a:rPr lang="en-US" sz="2800" b="1" dirty="0" smtClean="0"/>
              <a:t>A </a:t>
            </a:r>
            <a:r>
              <a:rPr lang="en-US" sz="2800" b="1" dirty="0"/>
              <a:t>Coaching Value </a:t>
            </a:r>
            <a:r>
              <a:rPr lang="en-US" sz="2800" b="1" dirty="0" smtClean="0"/>
              <a:t>Set</a:t>
            </a:r>
            <a:endParaRPr lang="en-US" sz="2800" dirty="0"/>
          </a:p>
          <a:p>
            <a:endParaRPr lang="en-US" dirty="0"/>
          </a:p>
        </p:txBody>
      </p:sp>
    </p:spTree>
    <p:extLst>
      <p:ext uri="{BB962C8B-B14F-4D97-AF65-F5344CB8AC3E}">
        <p14:creationId xmlns:p14="http://schemas.microsoft.com/office/powerpoint/2010/main" val="265863315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normAutofit/>
          </a:bodyPr>
          <a:lstStyle/>
          <a:p>
            <a:endParaRPr lang="en-US" altLang="zh-TW" sz="3200" dirty="0" smtClean="0"/>
          </a:p>
          <a:p>
            <a:r>
              <a:rPr lang="zh-TW" altLang="en-US" sz="3200" dirty="0" smtClean="0"/>
              <a:t>價</a:t>
            </a:r>
            <a:r>
              <a:rPr lang="zh-TW" altLang="en-US" sz="3200" dirty="0"/>
              <a:t>值是一種的核心信念</a:t>
            </a:r>
            <a:r>
              <a:rPr lang="en-US" sz="3200" dirty="0"/>
              <a:t>.</a:t>
            </a:r>
            <a:r>
              <a:rPr lang="zh-TW" altLang="en-US" sz="3200" dirty="0"/>
              <a:t>我們的價值觀將會影響我們的決</a:t>
            </a:r>
            <a:r>
              <a:rPr lang="zh-TW" altLang="en-US" sz="3200" dirty="0" smtClean="0"/>
              <a:t>定 </a:t>
            </a:r>
            <a:r>
              <a:rPr lang="en-US" altLang="zh-TW" sz="3200" dirty="0" smtClean="0"/>
              <a:t>.</a:t>
            </a:r>
            <a:r>
              <a:rPr lang="zh-TW" altLang="en-US" sz="3200" dirty="0" smtClean="0"/>
              <a:t>成</a:t>
            </a:r>
            <a:r>
              <a:rPr lang="zh-TW" altLang="en-US" sz="3200" dirty="0"/>
              <a:t>為一位生命的教練是包括了我們心的改變</a:t>
            </a:r>
            <a:r>
              <a:rPr lang="en-US" sz="3200" dirty="0"/>
              <a:t>,</a:t>
            </a:r>
            <a:r>
              <a:rPr lang="zh-TW" altLang="en-US" sz="3200" dirty="0"/>
              <a:t>生命的改變</a:t>
            </a:r>
            <a:r>
              <a:rPr lang="en-US" sz="3200" dirty="0"/>
              <a:t>,</a:t>
            </a:r>
            <a:r>
              <a:rPr lang="zh-TW" altLang="en-US" sz="3200" dirty="0"/>
              <a:t>價值觀的改變</a:t>
            </a:r>
            <a:r>
              <a:rPr lang="en-US" sz="3200" dirty="0"/>
              <a:t>.</a:t>
            </a:r>
          </a:p>
        </p:txBody>
      </p:sp>
    </p:spTree>
    <p:extLst>
      <p:ext uri="{BB962C8B-B14F-4D97-AF65-F5344CB8AC3E}">
        <p14:creationId xmlns:p14="http://schemas.microsoft.com/office/powerpoint/2010/main" val="265863315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315200" cy="607576"/>
          </a:xfrm>
        </p:spPr>
        <p:txBody>
          <a:bodyPr>
            <a:normAutofit fontScale="90000"/>
          </a:bodyPr>
          <a:lstStyle/>
          <a:p>
            <a:pPr algn="r"/>
            <a:r>
              <a:rPr lang="zh-TW" altLang="en-US" sz="2400" dirty="0" smtClean="0"/>
              <a:t>帕羅克緹國際生命教練學院</a:t>
            </a:r>
            <a:r>
              <a:rPr lang="en-US" altLang="zh-TW" sz="2400" dirty="0" smtClean="0"/>
              <a:t/>
            </a:r>
            <a:br>
              <a:rPr lang="en-US" altLang="zh-TW" sz="2400" dirty="0" smtClean="0"/>
            </a:br>
            <a:r>
              <a:rPr lang="en-US" altLang="zh-TW" sz="1600" dirty="0" smtClean="0">
                <a:solidFill>
                  <a:schemeClr val="tx1"/>
                </a:solidFill>
              </a:rPr>
              <a:t>DR. Andrew  Chen</a:t>
            </a:r>
            <a:endParaRPr lang="en-US" sz="1600" dirty="0">
              <a:solidFill>
                <a:schemeClr val="tx1"/>
              </a:solidFill>
            </a:endParaRPr>
          </a:p>
        </p:txBody>
      </p:sp>
      <p:sp>
        <p:nvSpPr>
          <p:cNvPr id="3" name="Subtitle 2"/>
          <p:cNvSpPr>
            <a:spLocks noGrp="1"/>
          </p:cNvSpPr>
          <p:nvPr>
            <p:ph type="subTitle" idx="1"/>
          </p:nvPr>
        </p:nvSpPr>
        <p:spPr>
          <a:xfrm>
            <a:off x="304800" y="1295400"/>
            <a:ext cx="8382000" cy="5410200"/>
          </a:xfrm>
        </p:spPr>
        <p:txBody>
          <a:bodyPr/>
          <a:lstStyle/>
          <a:p>
            <a:endParaRPr lang="en-US" altLang="zh-TW" sz="1200" b="1" dirty="0" smtClean="0">
              <a:solidFill>
                <a:srgbClr val="FF6600"/>
              </a:solidFill>
            </a:endParaRPr>
          </a:p>
          <a:p>
            <a:r>
              <a:rPr lang="zh-TW" altLang="en-US" sz="3200" b="1" dirty="0" smtClean="0">
                <a:solidFill>
                  <a:srgbClr val="FF6600"/>
                </a:solidFill>
              </a:rPr>
              <a:t>十</a:t>
            </a:r>
            <a:r>
              <a:rPr lang="zh-TW" altLang="en-US" sz="3200" b="1" dirty="0">
                <a:solidFill>
                  <a:srgbClr val="FF6600"/>
                </a:solidFill>
              </a:rPr>
              <a:t>件以聖經為根基的生命教練價值觀</a:t>
            </a:r>
            <a:r>
              <a:rPr lang="en-US" sz="3200" b="1" dirty="0">
                <a:solidFill>
                  <a:srgbClr val="FF6600"/>
                </a:solidFill>
              </a:rPr>
              <a:t>:</a:t>
            </a:r>
            <a:endParaRPr lang="en-US" sz="3200" dirty="0">
              <a:solidFill>
                <a:srgbClr val="FF6600"/>
              </a:solidFill>
            </a:endParaRPr>
          </a:p>
          <a:p>
            <a:r>
              <a:rPr lang="en-US" sz="2800" dirty="0"/>
              <a:t>1.</a:t>
            </a:r>
            <a:r>
              <a:rPr lang="zh-TW" altLang="en-US" sz="2800" dirty="0"/>
              <a:t>相信他人</a:t>
            </a:r>
            <a:r>
              <a:rPr lang="en-US" sz="2800" dirty="0"/>
              <a:t>.(Believing in People)</a:t>
            </a:r>
          </a:p>
          <a:p>
            <a:r>
              <a:rPr lang="en-US" sz="2800" dirty="0"/>
              <a:t>2.</a:t>
            </a:r>
            <a:r>
              <a:rPr lang="zh-TW" altLang="en-US" sz="2800" dirty="0"/>
              <a:t>神主動來改變我</a:t>
            </a:r>
            <a:r>
              <a:rPr lang="zh-TW" altLang="en-US" sz="2800" dirty="0" smtClean="0"/>
              <a:t>們</a:t>
            </a:r>
            <a:r>
              <a:rPr lang="en-US" altLang="zh-TW" sz="2800" dirty="0" smtClean="0"/>
              <a:t>.</a:t>
            </a:r>
            <a:r>
              <a:rPr lang="en-US" sz="2800" dirty="0" smtClean="0"/>
              <a:t>(</a:t>
            </a:r>
            <a:r>
              <a:rPr lang="en-US" sz="2800" dirty="0"/>
              <a:t>God initiates Change)</a:t>
            </a:r>
          </a:p>
          <a:p>
            <a:r>
              <a:rPr lang="en-US" sz="2800" dirty="0"/>
              <a:t>3.</a:t>
            </a:r>
            <a:r>
              <a:rPr lang="zh-TW" altLang="en-US" sz="2800" dirty="0"/>
              <a:t>領袖必須承擔責</a:t>
            </a:r>
            <a:r>
              <a:rPr lang="zh-TW" altLang="en-US" sz="2800" dirty="0" smtClean="0"/>
              <a:t>任</a:t>
            </a:r>
            <a:r>
              <a:rPr lang="en-US" altLang="zh-TW" sz="2800" dirty="0" smtClean="0"/>
              <a:t>.</a:t>
            </a:r>
            <a:r>
              <a:rPr lang="en-US" sz="2800" dirty="0" smtClean="0"/>
              <a:t>( </a:t>
            </a:r>
            <a:r>
              <a:rPr lang="en-US" sz="2800" dirty="0"/>
              <a:t>Leader take Responsibility)</a:t>
            </a:r>
          </a:p>
          <a:p>
            <a:r>
              <a:rPr lang="en-US" sz="2800" dirty="0"/>
              <a:t>4.</a:t>
            </a:r>
            <a:r>
              <a:rPr lang="zh-TW" altLang="en-US" sz="2800" dirty="0"/>
              <a:t>透過經驗帶來轉</a:t>
            </a:r>
            <a:r>
              <a:rPr lang="zh-TW" altLang="en-US" sz="2800" dirty="0" smtClean="0"/>
              <a:t>化</a:t>
            </a:r>
            <a:r>
              <a:rPr lang="en-US" altLang="zh-TW" sz="2800" dirty="0" smtClean="0"/>
              <a:t>.</a:t>
            </a:r>
            <a:r>
              <a:rPr lang="en-US" sz="2800" dirty="0" smtClean="0"/>
              <a:t>(</a:t>
            </a:r>
            <a:r>
              <a:rPr lang="en-US" sz="2800" dirty="0"/>
              <a:t>Transformation happen </a:t>
            </a:r>
            <a:endParaRPr lang="en-US" sz="2800" dirty="0" smtClean="0"/>
          </a:p>
          <a:p>
            <a:r>
              <a:rPr lang="en-US" sz="2800" dirty="0"/>
              <a:t> </a:t>
            </a:r>
            <a:r>
              <a:rPr lang="en-US" sz="2800" dirty="0" smtClean="0"/>
              <a:t>  experientially)</a:t>
            </a:r>
          </a:p>
          <a:p>
            <a:r>
              <a:rPr lang="en-US" sz="2800" dirty="0"/>
              <a:t>5.</a:t>
            </a:r>
            <a:r>
              <a:rPr lang="zh-TW" altLang="en-US" sz="2800" dirty="0"/>
              <a:t>從生活中 學習</a:t>
            </a:r>
            <a:r>
              <a:rPr lang="en-US" sz="2800" dirty="0"/>
              <a:t>(Learning from life)</a:t>
            </a:r>
          </a:p>
          <a:p>
            <a:endParaRPr lang="en-US" sz="2800" dirty="0"/>
          </a:p>
          <a:p>
            <a:endParaRPr lang="en-US" sz="2800" dirty="0"/>
          </a:p>
        </p:txBody>
      </p:sp>
    </p:spTree>
    <p:extLst>
      <p:ext uri="{BB962C8B-B14F-4D97-AF65-F5344CB8AC3E}">
        <p14:creationId xmlns:p14="http://schemas.microsoft.com/office/powerpoint/2010/main" val="26586331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1121</TotalTime>
  <Words>15790</Words>
  <Application>Microsoft Office PowerPoint</Application>
  <PresentationFormat>On-screen Show (4:3)</PresentationFormat>
  <Paragraphs>932</Paragraphs>
  <Slides>136</Slides>
  <Notes>4</Notes>
  <HiddenSlides>0</HiddenSlides>
  <MMClips>0</MMClips>
  <ScaleCrop>false</ScaleCrop>
  <HeadingPairs>
    <vt:vector size="4" baseType="variant">
      <vt:variant>
        <vt:lpstr>Theme</vt:lpstr>
      </vt:variant>
      <vt:variant>
        <vt:i4>1</vt:i4>
      </vt:variant>
      <vt:variant>
        <vt:lpstr>Slide Titles</vt:lpstr>
      </vt:variant>
      <vt:variant>
        <vt:i4>136</vt:i4>
      </vt:variant>
    </vt:vector>
  </HeadingPairs>
  <TitlesOfParts>
    <vt:vector size="137" baseType="lpstr">
      <vt:lpstr>Perspective</vt:lpstr>
      <vt:lpstr>帕羅克緹國際生命教練學院 Para Clete Life Coaching Institute International.  </vt:lpstr>
      <vt:lpstr>PowerPoint Presentation</vt:lpstr>
      <vt:lpstr>PowerPoint Presentation</vt:lpstr>
      <vt:lpstr>PowerPoint Presentation</vt:lpstr>
      <vt:lpstr>PowerPoint Presentation</vt:lpstr>
      <vt:lpstr>帕羅克緹國際生命教練學院 DR. Andrew  Chen</vt:lpstr>
      <vt:lpstr>PowerPoint Presentation</vt:lpstr>
      <vt:lpstr>PowerPoint Presentation</vt:lpstr>
      <vt:lpstr>PowerPoint Presentation</vt:lpstr>
      <vt:lpstr>PowerPoint Presentation</vt:lpstr>
      <vt:lpstr>PowerPoint Presentation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lpstr>帕羅克緹國際生命教練學院 DR. Andrew  Chen</vt:lpstr>
    </vt:vector>
  </TitlesOfParts>
  <Company>NLCCOC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帕羅克緹國際生命教練學院</dc:title>
  <dc:creator>Andrew</dc:creator>
  <cp:lastModifiedBy>james chuang</cp:lastModifiedBy>
  <cp:revision>108</cp:revision>
  <dcterms:created xsi:type="dcterms:W3CDTF">2012-07-25T05:43:26Z</dcterms:created>
  <dcterms:modified xsi:type="dcterms:W3CDTF">2013-09-25T02:33:34Z</dcterms:modified>
</cp:coreProperties>
</file>