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3"/>
  </p:notesMasterIdLst>
  <p:sldIdLst>
    <p:sldId id="256" r:id="rId3"/>
    <p:sldId id="257" r:id="rId4"/>
    <p:sldId id="288" r:id="rId5"/>
    <p:sldId id="258" r:id="rId6"/>
    <p:sldId id="259" r:id="rId7"/>
    <p:sldId id="260" r:id="rId8"/>
    <p:sldId id="292" r:id="rId9"/>
    <p:sldId id="291" r:id="rId10"/>
    <p:sldId id="261" r:id="rId11"/>
    <p:sldId id="262" r:id="rId12"/>
    <p:sldId id="293" r:id="rId13"/>
    <p:sldId id="295" r:id="rId14"/>
    <p:sldId id="294" r:id="rId15"/>
    <p:sldId id="289" r:id="rId16"/>
    <p:sldId id="300" r:id="rId17"/>
    <p:sldId id="280" r:id="rId18"/>
    <p:sldId id="272" r:id="rId19"/>
    <p:sldId id="298" r:id="rId20"/>
    <p:sldId id="286" r:id="rId21"/>
    <p:sldId id="265" r:id="rId22"/>
    <p:sldId id="263" r:id="rId23"/>
    <p:sldId id="264" r:id="rId24"/>
    <p:sldId id="278" r:id="rId25"/>
    <p:sldId id="284" r:id="rId26"/>
    <p:sldId id="297" r:id="rId27"/>
    <p:sldId id="283" r:id="rId28"/>
    <p:sldId id="285" r:id="rId29"/>
    <p:sldId id="299" r:id="rId30"/>
    <p:sldId id="301" r:id="rId31"/>
    <p:sldId id="302" r:id="rId32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Baskerville Old Face" pitchFamily="16" charset="0"/>
        <a:ea typeface="Microsoft YaHei" pitchFamily="32" charset="-122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Baskerville Old Face" pitchFamily="16" charset="0"/>
        <a:ea typeface="Microsoft YaHei" pitchFamily="32" charset="-122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Baskerville Old Face" pitchFamily="16" charset="0"/>
        <a:ea typeface="Microsoft YaHei" pitchFamily="32" charset="-122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Baskerville Old Face" pitchFamily="16" charset="0"/>
        <a:ea typeface="Microsoft YaHei" pitchFamily="32" charset="-122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Baskerville Old Face" pitchFamily="16" charset="0"/>
        <a:ea typeface="Microsoft YaHei" pitchFamily="3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Baskerville Old Face" pitchFamily="16" charset="0"/>
        <a:ea typeface="Microsoft YaHei" pitchFamily="3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Baskerville Old Face" pitchFamily="16" charset="0"/>
        <a:ea typeface="Microsoft YaHei" pitchFamily="3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Baskerville Old Face" pitchFamily="16" charset="0"/>
        <a:ea typeface="Microsoft YaHei" pitchFamily="3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Baskerville Old Face" pitchFamily="16" charset="0"/>
        <a:ea typeface="Microsoft YaHei" pitchFamily="3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300" y="695325"/>
            <a:ext cx="4845050" cy="3425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73387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215900" indent="-215900" algn="r">
              <a:lnSpc>
                <a:spcPct val="95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defRPr>
            </a:lvl1pPr>
          </a:lstStyle>
          <a:p>
            <a:fld id="{757A9449-B132-47E9-8D6C-C33955F15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5378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5D86A0-C10A-43BE-AF2C-32FCB52DCFB4}" type="slidenum">
              <a:rPr lang="en-US"/>
              <a:pPr/>
              <a:t>1</a:t>
            </a:fld>
            <a:endParaRPr lang="en-US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E1F75DE-D75E-47C9-A41F-1AAFC5A629C3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123468A-49F6-4EC5-8B0D-3EC5769CBAA5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16106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8E09C7-8D69-4A25-AA94-CAF28DC87CBA}" type="slidenum">
              <a:rPr lang="en-US"/>
              <a:pPr/>
              <a:t>10</a:t>
            </a:fld>
            <a:endParaRPr lang="en-US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169970B-F825-4534-9BE0-E884A4DFDD22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F9DB05D-8321-450B-B469-B72A73D56A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79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1061818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11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xmlns="" val="3569388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12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1027430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13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3646535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14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3544224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15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2603793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16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1916153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8B7C7B-EDB5-4480-9946-4733A8C913C4}" type="slidenum">
              <a:rPr lang="en-US"/>
              <a:pPr/>
              <a:t>17</a:t>
            </a:fld>
            <a:endParaRPr lang="en-US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B122702-A693-480C-ABB6-E2EAE2AD8956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B59B1A6-9024-48D7-B212-6AEDCE6F177F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403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3525744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18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649366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19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339060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2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3097155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3019CD-7A03-4532-9A8D-8FE018ED19E8}" type="slidenum">
              <a:rPr lang="en-US"/>
              <a:pPr/>
              <a:t>20</a:t>
            </a:fld>
            <a:endParaRPr lang="en-US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DE26B60-4941-4CE2-8ED5-4569CB2345B4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E349715-0F21-4970-8CF9-66EDFDC6B6ED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6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3289270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026F0B-2D6D-4923-BC3B-E3AA7ADAE0F6}" type="slidenum">
              <a:rPr lang="en-US"/>
              <a:pPr/>
              <a:t>21</a:t>
            </a:fld>
            <a:endParaRPr lang="en-US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E29152F-4F7B-48A0-A76B-066848E81690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9813F21-ADEF-47FA-9252-3C1DC44D3371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1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1350565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8EA008-A1CE-467B-80A4-CAC8C0B0FF32}" type="slidenum">
              <a:rPr lang="en-US"/>
              <a:pPr/>
              <a:t>22</a:t>
            </a:fld>
            <a:endParaRPr lang="en-US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C8239CF-9BFA-4562-92F8-5134C3D713C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68BFF13-9425-4312-944F-579ED2018BA3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19471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FE81B8-1D5C-4B6E-B646-89CB801E1083}" type="slidenum">
              <a:rPr lang="en-US"/>
              <a:pPr/>
              <a:t>23</a:t>
            </a:fld>
            <a:endParaRPr lang="en-US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1A99D14-FDDD-43AE-A3F8-A4E641134FAE}" type="slidenum">
              <a:rPr lang="en-US" sz="1200">
                <a:solidFill>
                  <a:srgbClr val="FFFFFF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0178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2434277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24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3882307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25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929564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26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3194526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27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2022897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28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28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17348832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29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61624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3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90910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30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30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616247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E8011A-AD56-4E95-8D01-A334CCACE8BD}" type="slidenum">
              <a:rPr lang="en-US"/>
              <a:pPr/>
              <a:t>4</a:t>
            </a:fld>
            <a:endParaRPr lang="en-US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4EECF6F-FAB6-4699-861D-692FD7AFA921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6820EBD-8A2D-4429-A451-695F5223F772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699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211757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BA0A3E-5769-4CDD-9230-FC9B66403BE5}" type="slidenum">
              <a:rPr lang="en-US"/>
              <a:pPr/>
              <a:t>5</a:t>
            </a:fld>
            <a:endParaRPr lang="en-US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B2B9E93-264E-4F1D-A290-799A1B6BC6E6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62B094A-52B3-4418-855C-FA90DDF1B06C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3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2960864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1B3BE5-8982-4D0D-9388-8C8ED6D13C37}" type="slidenum">
              <a:rPr lang="en-US"/>
              <a:pPr/>
              <a:t>6</a:t>
            </a:fld>
            <a:endParaRPr lang="en-US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3EBCBF9-77FA-4CC2-AD03-5613F1750622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9D20E62-1448-450B-8DDF-C0AD7B868A77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2910256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7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1545012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843BCF-8E6D-41E8-A1E0-C1C2BB672293}" type="slidenum">
              <a:rPr lang="en-US"/>
              <a:pPr/>
              <a:t>8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5A4ABA-20CE-4CA4-9377-2DB1D8DF432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CAD6F6C-6EDB-4A5D-A2DF-A6BB495AB368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895219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FD2D1C-0EF6-432A-AF13-6619695D2599}" type="slidenum">
              <a:rPr lang="en-US"/>
              <a:pPr/>
              <a:t>9</a:t>
            </a:fld>
            <a:endParaRPr lang="en-US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9A1B903-E2B5-44F0-82AB-89C47256F4B9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Arial Unicode MS" pitchFamily="32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Arial Unicode MS" pitchFamily="32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445DB77-C57D-4432-B64E-AF2160C4AC06}" type="slidenum">
              <a:rPr lang="en-US" sz="1200">
                <a:solidFill>
                  <a:srgbClr val="000000"/>
                </a:solidFill>
                <a:latin typeface="Arial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71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2099100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774157-08AB-400C-A45A-1009B44E6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76D975-6CC7-416E-8EFC-E7A7761C5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88E085-50A6-4D9C-A18E-E05F8F09E8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6708A7-72D4-4FC5-A0E7-79B099BD4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0A94AE-5B2C-445E-A8A9-D79A5B70B8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499FA35-A766-4644-AB40-041BA62393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3" y="1768475"/>
            <a:ext cx="3938587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3450" y="1768475"/>
            <a:ext cx="3938588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445C94-5B27-44F3-B73C-095D099A4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2DA5A2-99B0-47BE-BF3E-046BB95298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06E8CB-9F8F-4B0C-B288-D0EDC62A6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C1345E-E656-4FC6-8FBB-D2681622C1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CF48AF-B5DA-40D8-973E-81819BA95A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1F133B-8B43-44E9-AE54-4F1C76EA1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DCFC2D8-3BBD-40AE-A803-EDDDA7C1F1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B1B917A-BF70-4055-909E-0B6F2B963A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5438" y="620713"/>
            <a:ext cx="2006600" cy="4602162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620713"/>
            <a:ext cx="5870575" cy="4602162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9362C8-B3D5-4788-8A9D-B405638C1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E602B22-DA5D-4F44-87A8-2AAB032CD1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0E2715-EE20-4F52-B503-EBCEC7C761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33C43C0-3483-4B03-95C6-16CE47AA6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4BFDEF-44C8-4466-8D1A-733873B85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7F71F53-F345-4507-8E9C-D10708498A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454D176-4C8D-462C-8205-0B867424D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310426-F059-424E-9355-DBCB87214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the outline text format</a:t>
            </a:r>
          </a:p>
          <a:p>
            <a:pPr lvl="1"/>
            <a:r>
              <a:rPr lang="en-GB" altLang="zh-TW" smtClean="0"/>
              <a:t>Second Outline Level</a:t>
            </a:r>
          </a:p>
          <a:p>
            <a:pPr lvl="2"/>
            <a:r>
              <a:rPr lang="en-GB" altLang="zh-TW" smtClean="0"/>
              <a:t>Third Outline Level</a:t>
            </a:r>
          </a:p>
          <a:p>
            <a:pPr lvl="3"/>
            <a:r>
              <a:rPr lang="en-GB" altLang="zh-TW" smtClean="0"/>
              <a:t>Fourth Outline Level</a:t>
            </a:r>
          </a:p>
          <a:p>
            <a:pPr lvl="4"/>
            <a:r>
              <a:rPr lang="en-GB" altLang="zh-TW" smtClean="0"/>
              <a:t>Fifth Outline Level</a:t>
            </a:r>
          </a:p>
          <a:p>
            <a:pPr lvl="4"/>
            <a:r>
              <a:rPr lang="en-GB" altLang="zh-TW" smtClean="0"/>
              <a:t>Sixth Outline Level</a:t>
            </a:r>
          </a:p>
          <a:p>
            <a:pPr lvl="4"/>
            <a:r>
              <a:rPr lang="en-GB" altLang="zh-TW" smtClean="0"/>
              <a:t>Seventh Outline Level</a:t>
            </a:r>
          </a:p>
          <a:p>
            <a:pPr lvl="4"/>
            <a:r>
              <a:rPr lang="en-GB" altLang="zh-TW" smtClean="0"/>
              <a:t>Eighth Outline Level</a:t>
            </a:r>
          </a:p>
          <a:p>
            <a:pPr lvl="4"/>
            <a:r>
              <a:rPr lang="en-GB" altLang="zh-TW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FBA077C6-DF63-48F8-91BF-21D104BFA7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pitchFamily="32" charset="-122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620713"/>
            <a:ext cx="7670800" cy="925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768475"/>
            <a:ext cx="8029575" cy="3454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the outline text format</a:t>
            </a:r>
          </a:p>
          <a:p>
            <a:pPr lvl="1"/>
            <a:r>
              <a:rPr lang="en-GB" altLang="zh-TW" smtClean="0"/>
              <a:t>Second Outline Level</a:t>
            </a:r>
          </a:p>
          <a:p>
            <a:pPr lvl="2"/>
            <a:r>
              <a:rPr lang="en-GB" altLang="zh-TW" smtClean="0"/>
              <a:t>Third Outline Level</a:t>
            </a:r>
          </a:p>
          <a:p>
            <a:pPr lvl="3"/>
            <a:r>
              <a:rPr lang="en-GB" altLang="zh-TW" smtClean="0"/>
              <a:t>Fourth Outline Level</a:t>
            </a:r>
          </a:p>
          <a:p>
            <a:pPr lvl="4"/>
            <a:r>
              <a:rPr lang="en-GB" altLang="zh-TW" smtClean="0"/>
              <a:t>Fifth Outline Level</a:t>
            </a:r>
          </a:p>
          <a:p>
            <a:pPr lvl="4"/>
            <a:r>
              <a:rPr lang="en-GB" altLang="zh-TW" smtClean="0"/>
              <a:t>Sixth Outline Level</a:t>
            </a:r>
          </a:p>
          <a:p>
            <a:pPr lvl="4"/>
            <a:r>
              <a:rPr lang="en-GB" altLang="zh-TW" smtClean="0"/>
              <a:t>Seventh Outline Level</a:t>
            </a:r>
          </a:p>
          <a:p>
            <a:pPr lvl="4"/>
            <a:r>
              <a:rPr lang="en-GB" altLang="zh-TW" smtClean="0"/>
              <a:t>Eighth Outline Level</a:t>
            </a:r>
          </a:p>
          <a:p>
            <a:pPr lvl="4"/>
            <a:r>
              <a:rPr lang="en-GB" altLang="zh-TW" smtClean="0"/>
              <a:t>Ninth Outline Level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488950" y="5732463"/>
            <a:ext cx="2128838" cy="471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963863" y="5757863"/>
            <a:ext cx="2897187" cy="4714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196013" y="5757863"/>
            <a:ext cx="2127250" cy="469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 algn="r">
              <a:lnSpc>
                <a:spcPct val="95000"/>
              </a:lnSpc>
              <a:buSzPct val="45000"/>
              <a:buFont typeface="Wingdings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fld id="{60558B65-2747-4F9C-AC98-814C1285C0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Arial" charset="0"/>
          <a:cs typeface="Arial Unicode MS" pitchFamily="32" charset="0"/>
        </a:defRPr>
      </a:lvl2pPr>
      <a:lvl3pPr marL="1143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Arial" charset="0"/>
          <a:cs typeface="Arial Unicode MS" pitchFamily="32" charset="0"/>
        </a:defRPr>
      </a:lvl3pPr>
      <a:lvl4pPr marL="1600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Arial" charset="0"/>
          <a:cs typeface="Arial Unicode MS" pitchFamily="32" charset="0"/>
        </a:defRPr>
      </a:lvl4pPr>
      <a:lvl5pPr marL="20574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Arial" charset="0"/>
          <a:cs typeface="Arial Unicode MS" pitchFamily="32" charset="0"/>
        </a:defRPr>
      </a:lvl5pPr>
      <a:lvl6pPr marL="25146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Arial" charset="0"/>
          <a:cs typeface="Arial Unicode MS" pitchFamily="32" charset="0"/>
        </a:defRPr>
      </a:lvl6pPr>
      <a:lvl7pPr marL="29718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Arial" charset="0"/>
          <a:cs typeface="Arial Unicode MS" pitchFamily="32" charset="0"/>
        </a:defRPr>
      </a:lvl7pPr>
      <a:lvl8pPr marL="3429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Arial" charset="0"/>
          <a:cs typeface="Arial Unicode MS" pitchFamily="32" charset="0"/>
        </a:defRPr>
      </a:lvl8pPr>
      <a:lvl9pPr marL="3886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Arial" charset="0"/>
          <a:cs typeface="Arial Unicode MS" pitchFamily="32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163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938"/>
        </a:spcAft>
        <a:buClr>
          <a:srgbClr val="000000"/>
        </a:buClr>
        <a:buSzPct val="100000"/>
        <a:buFont typeface="Times New Roman" pitchFamily="16" charset="0"/>
        <a:defRPr sz="23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7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463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3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3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3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3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38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emf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products" TargetMode="External"/><Relationship Id="rId5" Type="http://schemas.openxmlformats.org/officeDocument/2006/relationships/hyperlink" Target="http://www.pricegrabber.com/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emf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emf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3.jpe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emf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e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zh-CN" sz="3200">
                <a:solidFill>
                  <a:srgbClr val="FFFF00"/>
                </a:solidFill>
                <a:latin typeface="Arial" charset="0"/>
                <a:ea typeface="SimSun" charset="-122"/>
              </a:rPr>
              <a:t>課碼</a:t>
            </a:r>
            <a:r>
              <a:rPr 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(Workshop):</a:t>
            </a:r>
            <a:r>
              <a:rPr lang="zh-CN" sz="2600">
                <a:solidFill>
                  <a:srgbClr val="FFFF00"/>
                </a:solidFill>
                <a:latin typeface="Arial" charset="0"/>
                <a:ea typeface="SimSun" charset="-122"/>
              </a:rPr>
              <a:t> CT-102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zh-CN" sz="3200">
                <a:solidFill>
                  <a:srgbClr val="FFFF00"/>
                </a:solidFill>
                <a:latin typeface="Arial" charset="0"/>
                <a:ea typeface="SimSun" charset="-122"/>
              </a:rPr>
              <a:t>教室</a:t>
            </a:r>
            <a:r>
              <a:rPr 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(Room #):</a:t>
            </a:r>
            <a:r>
              <a:rPr lang="en-US" sz="3200">
                <a:solidFill>
                  <a:srgbClr val="FFFF00"/>
                </a:solidFill>
                <a:latin typeface="Arial" charset="0"/>
                <a:ea typeface="SimSun" charset="-122"/>
              </a:rPr>
              <a:t>東</a:t>
            </a:r>
            <a:r>
              <a:rPr 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E3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zh-TW" sz="3200">
                <a:solidFill>
                  <a:srgbClr val="FFFF00"/>
                </a:solidFill>
                <a:latin typeface="Arial" charset="0"/>
                <a:ea typeface="新細明體" pitchFamily="16" charset="-120"/>
              </a:rPr>
              <a:t>講員</a:t>
            </a:r>
            <a:r>
              <a:rPr lang="en-US" sz="2600">
                <a:solidFill>
                  <a:srgbClr val="FFFF00"/>
                </a:solidFill>
                <a:latin typeface="Arial" charset="0"/>
                <a:ea typeface="新細明體" pitchFamily="16" charset="-120"/>
              </a:rPr>
              <a:t>(Speaker): </a:t>
            </a:r>
            <a:r>
              <a:rPr lang="en-US" sz="3200">
                <a:solidFill>
                  <a:srgbClr val="FFFF00"/>
                </a:solidFill>
                <a:latin typeface="Arial" charset="0"/>
                <a:ea typeface="新細明體" pitchFamily="16" charset="-120"/>
              </a:rPr>
              <a:t>陳鴻樟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zh-CN" sz="3200" b="1">
                <a:solidFill>
                  <a:srgbClr val="FFFF00"/>
                </a:solidFill>
                <a:latin typeface="Arial" charset="0"/>
                <a:ea typeface="新細明體" pitchFamily="16" charset="-120"/>
              </a:rPr>
              <a:t>授課語言</a:t>
            </a:r>
            <a:r>
              <a:rPr lang="en-US" sz="2600" b="1">
                <a:solidFill>
                  <a:srgbClr val="FFFF00"/>
                </a:solidFill>
                <a:latin typeface="Arial" charset="0"/>
                <a:ea typeface="新細明體" pitchFamily="16" charset="-120"/>
              </a:rPr>
              <a:t>:</a:t>
            </a:r>
            <a:r>
              <a:rPr 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 </a:t>
            </a:r>
            <a:r>
              <a:rPr lang="en-US" sz="3200">
                <a:solidFill>
                  <a:srgbClr val="FFFF00"/>
                </a:solidFill>
                <a:latin typeface="Arial" charset="0"/>
                <a:ea typeface="SimSun" charset="-122"/>
              </a:rPr>
              <a:t>華語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zh-TW" sz="3200">
                <a:solidFill>
                  <a:srgbClr val="FFFF00"/>
                </a:solidFill>
                <a:latin typeface="Arial" charset="0"/>
                <a:ea typeface="新細明體" pitchFamily="16" charset="-120"/>
              </a:rPr>
              <a:t>題目</a:t>
            </a:r>
            <a:r>
              <a:rPr lang="en-US" sz="2600">
                <a:solidFill>
                  <a:srgbClr val="FFFF00"/>
                </a:solidFill>
                <a:latin typeface="Arial" charset="0"/>
                <a:ea typeface="新細明體" pitchFamily="16" charset="-120"/>
              </a:rPr>
              <a:t>(Topic): 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新細明體" pitchFamily="16" charset="-120"/>
              </a:rPr>
              <a:t>職場人士時間管理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zh-CN" sz="3200">
                <a:solidFill>
                  <a:srgbClr val="FFFF00"/>
                </a:solidFill>
                <a:latin typeface="Arial" charset="0"/>
                <a:ea typeface="SimSun" charset="-122"/>
              </a:rPr>
              <a:t>專題簡介</a:t>
            </a:r>
            <a:r>
              <a:rPr 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:</a:t>
            </a:r>
            <a:r>
              <a:rPr lang="zh-TW" sz="2600">
                <a:solidFill>
                  <a:srgbClr val="FFFF00"/>
                </a:solidFill>
                <a:latin typeface="Arial" charset="0"/>
                <a:ea typeface="SimSun" charset="-122"/>
              </a:rPr>
              <a:t>  </a:t>
            </a:r>
            <a:r>
              <a:rPr lang="zh-TW" sz="3200">
                <a:solidFill>
                  <a:srgbClr val="FFFF00"/>
                </a:solidFill>
                <a:latin typeface="Arial" charset="0"/>
                <a:ea typeface="SimSun" charset="-122"/>
              </a:rPr>
              <a:t>如何善用時間，是現代人的挑戰，用的不善而造成的結果是困難，壓力，疾病，用 何方式解決？時間一去是不復返的，您會善用時間嗎？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zh-TW" sz="3200">
              <a:solidFill>
                <a:srgbClr val="FFFF00"/>
              </a:solidFill>
              <a:latin typeface="Arial" charset="0"/>
              <a:ea typeface="SimSun" charset="-122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2400" y="1096963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lvl="1" indent="-284163"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endParaRPr lang="en-US" sz="2400" dirty="0">
              <a:solidFill>
                <a:srgbClr val="FFFFFF"/>
              </a:solidFill>
              <a:cs typeface="Arial Unicode MS" pitchFamily="32" charset="0"/>
            </a:endParaRPr>
          </a:p>
          <a:p>
            <a:pPr lvl="1" indent="-284163"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endParaRPr lang="en-US" sz="2400" dirty="0">
              <a:solidFill>
                <a:srgbClr val="FFFFFF"/>
              </a:solidFill>
              <a:cs typeface="Arial Unicode MS" pitchFamily="32" charset="0"/>
            </a:endParaRPr>
          </a:p>
          <a:p>
            <a:pPr lvl="1" indent="-284163"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r>
              <a:rPr lang="en-US" sz="2400" dirty="0">
                <a:solidFill>
                  <a:srgbClr val="FFFFFF"/>
                </a:solidFill>
                <a:cs typeface="Arial Unicode MS" pitchFamily="32" charset="0"/>
              </a:rPr>
              <a:t>5. </a:t>
            </a:r>
            <a:r>
              <a:rPr lang="zh-TW" sz="2400" dirty="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如何來使用雲端的儲藏</a:t>
            </a:r>
            <a:r>
              <a:rPr lang="en-US" sz="2400" dirty="0">
                <a:solidFill>
                  <a:srgbClr val="FFFFFF"/>
                </a:solidFill>
                <a:cs typeface="Arial Unicode MS" pitchFamily="32" charset="0"/>
              </a:rPr>
              <a:t>?  </a:t>
            </a:r>
          </a:p>
          <a:p>
            <a:pPr lvl="1" indent="-284163"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endParaRPr lang="en-US" sz="2400" dirty="0">
              <a:solidFill>
                <a:srgbClr val="FFFFFF"/>
              </a:solidFill>
              <a:cs typeface="Arial Unicode MS" pitchFamily="32" charset="0"/>
            </a:endParaRPr>
          </a:p>
          <a:p>
            <a:pPr lvl="1" indent="-284163"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r>
              <a:rPr lang="en-US" sz="2400" dirty="0">
                <a:solidFill>
                  <a:srgbClr val="FFFFFF"/>
                </a:solidFill>
                <a:cs typeface="Arial Unicode MS" pitchFamily="32" charset="0"/>
              </a:rPr>
              <a:t>6. </a:t>
            </a:r>
            <a:r>
              <a:rPr lang="zh-TW" sz="2400" dirty="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如何來使用社交媒體</a:t>
            </a:r>
            <a:r>
              <a:rPr lang="en-US" sz="2400" dirty="0">
                <a:solidFill>
                  <a:srgbClr val="FFFFFF"/>
                </a:solidFill>
                <a:cs typeface="Arial Unicode MS" pitchFamily="32" charset="0"/>
              </a:rPr>
              <a:t>?  </a:t>
            </a:r>
          </a:p>
          <a:p>
            <a:pPr lvl="1" indent="-284163"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endParaRPr lang="en-US" sz="2400" dirty="0">
              <a:solidFill>
                <a:srgbClr val="FFFFFF"/>
              </a:solidFill>
              <a:cs typeface="Arial Unicode MS" pitchFamily="32" charset="0"/>
            </a:endParaRPr>
          </a:p>
          <a:p>
            <a:pPr lvl="1" indent="-284163"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r>
              <a:rPr lang="en-US" sz="2400" dirty="0">
                <a:solidFill>
                  <a:srgbClr val="FFFFFF"/>
                </a:solidFill>
                <a:cs typeface="Arial Unicode MS" pitchFamily="32" charset="0"/>
              </a:rPr>
              <a:t>7. </a:t>
            </a:r>
            <a:r>
              <a:rPr lang="zh-TW" sz="2400" dirty="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如何來使用免費的電話國際長途的</a:t>
            </a:r>
          </a:p>
          <a:p>
            <a:pPr lvl="1" indent="-284163"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endParaRPr lang="en-US" sz="2400" dirty="0">
              <a:solidFill>
                <a:srgbClr val="FFFFFF"/>
              </a:solidFill>
              <a:cs typeface="Arial Unicode MS" pitchFamily="32" charset="0"/>
            </a:endParaRPr>
          </a:p>
          <a:p>
            <a:pPr lvl="1" indent="-284163"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r>
              <a:rPr lang="en-US" sz="2400" dirty="0">
                <a:solidFill>
                  <a:srgbClr val="FFFFFF"/>
                </a:solidFill>
                <a:cs typeface="Arial Unicode MS" pitchFamily="32" charset="0"/>
              </a:rPr>
              <a:t>8. </a:t>
            </a:r>
            <a:r>
              <a:rPr lang="zh-TW" sz="2400" dirty="0" smtClean="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時</a:t>
            </a:r>
            <a:r>
              <a:rPr lang="zh-TW" sz="2400" dirty="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間是什麼</a:t>
            </a:r>
            <a:r>
              <a:rPr lang="en-US" sz="2400" dirty="0">
                <a:solidFill>
                  <a:srgbClr val="FFFFFF"/>
                </a:solidFill>
                <a:cs typeface="Arial Unicode MS" pitchFamily="32" charset="0"/>
              </a:rPr>
              <a:t>? </a:t>
            </a:r>
            <a:r>
              <a:rPr lang="zh-TW" sz="2400" dirty="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是神創造最寶貝的禮物之一</a:t>
            </a:r>
            <a:r>
              <a:rPr lang="en-US" sz="2400" dirty="0">
                <a:solidFill>
                  <a:srgbClr val="FFFFFF"/>
                </a:solidFill>
                <a:cs typeface="Arial Unicode MS" pitchFamily="32" charset="0"/>
              </a:rPr>
              <a:t>,  </a:t>
            </a:r>
            <a:r>
              <a:rPr lang="zh-TW" sz="2400" dirty="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應該好好的利用</a:t>
            </a:r>
            <a:r>
              <a:rPr lang="en-US" sz="2400" dirty="0">
                <a:solidFill>
                  <a:srgbClr val="FFFFFF"/>
                </a:solidFill>
                <a:cs typeface="Arial Unicode MS" pitchFamily="32" charset="0"/>
              </a:rPr>
              <a:t>, </a:t>
            </a:r>
            <a:r>
              <a:rPr lang="zh-TW" sz="2400" dirty="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不要到老了</a:t>
            </a:r>
            <a:r>
              <a:rPr lang="en-US" sz="2400" dirty="0">
                <a:solidFill>
                  <a:srgbClr val="FFFFFF"/>
                </a:solidFill>
                <a:cs typeface="Arial Unicode MS" pitchFamily="32" charset="0"/>
              </a:rPr>
              <a:t>, </a:t>
            </a:r>
            <a:r>
              <a:rPr lang="zh-TW" sz="2400" dirty="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才後悔</a:t>
            </a:r>
            <a:r>
              <a:rPr lang="en-US" sz="2400" dirty="0">
                <a:solidFill>
                  <a:srgbClr val="FFFFFF"/>
                </a:solidFill>
                <a:cs typeface="Arial Unicode MS" pitchFamily="32" charset="0"/>
              </a:rPr>
              <a:t>, </a:t>
            </a:r>
            <a:r>
              <a:rPr lang="zh-TW" sz="2400" dirty="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我個人每個月可以讀兩到三本書</a:t>
            </a:r>
            <a:r>
              <a:rPr lang="en-US" sz="2400" dirty="0">
                <a:solidFill>
                  <a:srgbClr val="FFFFFF"/>
                </a:solidFill>
                <a:cs typeface="Arial Unicode MS" pitchFamily="32" charset="0"/>
              </a:rPr>
              <a:t>, </a:t>
            </a:r>
            <a:r>
              <a:rPr lang="zh-TW" sz="2400" dirty="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看十部以上屬靈的電影，時間就是金錢</a:t>
            </a:r>
            <a:r>
              <a:rPr lang="zh-CN" sz="2400" dirty="0">
                <a:solidFill>
                  <a:srgbClr val="FFFFFF"/>
                </a:solidFill>
                <a:cs typeface="Arial Unicode MS" pitchFamily="32" charset="0"/>
              </a:rPr>
              <a:t>。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endParaRPr lang="en-US" sz="2400" dirty="0">
              <a:solidFill>
                <a:srgbClr val="FFFFFF"/>
              </a:solidFill>
              <a:cs typeface="Arial Unicode MS" pitchFamily="32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1112073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2860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6038" y="1219201"/>
            <a:ext cx="80955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如何做</a:t>
            </a:r>
            <a:r>
              <a:rPr lang="en-US" altLang="zh-TW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</a:p>
          <a:p>
            <a:endParaRPr lang="en-US" altLang="zh-TW" sz="24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蹤向</a:t>
            </a:r>
            <a:r>
              <a:rPr lang="zh-TW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endParaRPr lang="en-US" altLang="zh-TW" sz="24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A. </a:t>
            </a:r>
            <a:r>
              <a:rPr lang="zh-TW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會議 前準備事件</a:t>
            </a:r>
            <a:endParaRPr lang="en-US" altLang="zh-TW" sz="24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B. </a:t>
            </a:r>
            <a:r>
              <a:rPr lang="zh-TW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每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週時間計畫表</a:t>
            </a:r>
            <a:r>
              <a:rPr 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en-US" sz="24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C. </a:t>
            </a:r>
            <a:r>
              <a:rPr lang="zh-TW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成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立優前次序</a:t>
            </a:r>
            <a:endParaRPr lang="en-US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sz="24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/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橫向</a:t>
            </a:r>
            <a:r>
              <a:rPr lang="zh-TW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：善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用現代工具</a:t>
            </a:r>
            <a:r>
              <a:rPr lang="zh-TW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 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如何善用手機，用電腦，媒體交通（以電話，電腦網路視訊，電子郵件送檔案，送一段影片</a:t>
            </a:r>
            <a:r>
              <a:rPr lang="en-US" altLang="zh-TW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…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等等）</a:t>
            </a:r>
            <a:r>
              <a:rPr 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.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可以使你事半功</a:t>
            </a:r>
            <a:r>
              <a:rPr lang="zh-TW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倍</a:t>
            </a:r>
            <a:endParaRPr lang="en-US" altLang="zh-TW" sz="24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A: </a:t>
            </a:r>
            <a:r>
              <a:rPr lang="zh-TW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手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機</a:t>
            </a:r>
            <a:r>
              <a:rPr 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: </a:t>
            </a:r>
            <a:r>
              <a:rPr 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</a:p>
          <a:p>
            <a:r>
              <a:rPr 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B: </a:t>
            </a:r>
            <a:r>
              <a:rPr lang="zh-TW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網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上購</a:t>
            </a:r>
            <a:r>
              <a:rPr lang="zh-TW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物 </a:t>
            </a:r>
            <a:endParaRPr lang="en-US" altLang="zh-TW" sz="24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C: 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免費雲</a:t>
            </a:r>
            <a:r>
              <a:rPr lang="zh-TW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端存檔</a:t>
            </a:r>
            <a:endParaRPr lang="en-US" altLang="zh-TW" sz="2400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D: </a:t>
            </a:r>
            <a:r>
              <a:rPr lang="zh-TW" altLang="en-US" sz="2400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免費長途手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機電話</a:t>
            </a:r>
            <a:endParaRPr lang="en-US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827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24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24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400">
                <a:solidFill>
                  <a:srgbClr val="FFFF00"/>
                </a:solidFill>
                <a:latin typeface="Arial" charset="0"/>
                <a:ea typeface="SimSun" charset="-122"/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120251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 sz="2400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81000" y="1143000"/>
            <a:ext cx="85344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400" dirty="0" smtClean="0"/>
              <a:t>短期</a:t>
            </a:r>
            <a:r>
              <a:rPr lang="zh-TW" altLang="en-US" sz="2400" dirty="0"/>
              <a:t>計</a:t>
            </a:r>
            <a:r>
              <a:rPr lang="zh-TW" altLang="en-US" sz="2400" dirty="0" smtClean="0"/>
              <a:t>劃 </a:t>
            </a:r>
            <a:r>
              <a:rPr lang="en-US" altLang="zh-TW" sz="2400" dirty="0" smtClean="0"/>
              <a:t>:</a:t>
            </a:r>
          </a:p>
          <a:p>
            <a:pPr lvl="0"/>
            <a:endParaRPr lang="en-US" altLang="zh-TW" sz="2400" dirty="0" smtClean="0"/>
          </a:p>
          <a:p>
            <a:pPr lvl="0"/>
            <a:r>
              <a:rPr lang="en-US" altLang="zh-TW" sz="2400" dirty="0" smtClean="0"/>
              <a:t>1.</a:t>
            </a:r>
            <a:r>
              <a:rPr lang="zh-TW" altLang="en-US" sz="2400" dirty="0" smtClean="0"/>
              <a:t> 每</a:t>
            </a:r>
            <a:r>
              <a:rPr lang="zh-TW" altLang="en-US" sz="2400" dirty="0"/>
              <a:t>天早上起來先把今天要做的事情是先寫好</a:t>
            </a:r>
            <a:r>
              <a:rPr lang="en-US" sz="2400" dirty="0"/>
              <a:t>,</a:t>
            </a:r>
          </a:p>
          <a:p>
            <a:pPr lvl="0"/>
            <a:r>
              <a:rPr lang="en-US" altLang="zh-TW" sz="2400" dirty="0" smtClean="0"/>
              <a:t>2.</a:t>
            </a:r>
            <a:r>
              <a:rPr lang="zh-TW" altLang="en-US" sz="2400" dirty="0" smtClean="0"/>
              <a:t> 安</a:t>
            </a:r>
            <a:r>
              <a:rPr lang="zh-TW" altLang="en-US" sz="2400" dirty="0"/>
              <a:t>排那些是最緊急最重要，最不重要的按次序來處理</a:t>
            </a:r>
            <a:r>
              <a:rPr lang="en-US" sz="2400" dirty="0"/>
              <a:t>.</a:t>
            </a:r>
          </a:p>
          <a:p>
            <a:pPr lvl="0"/>
            <a:r>
              <a:rPr lang="en-US" altLang="zh-TW" sz="2400" dirty="0" smtClean="0"/>
              <a:t>3.</a:t>
            </a:r>
            <a:r>
              <a:rPr lang="zh-TW" altLang="en-US" sz="2400" dirty="0" smtClean="0"/>
              <a:t> 不</a:t>
            </a:r>
            <a:r>
              <a:rPr lang="zh-TW" altLang="en-US" sz="2400" dirty="0"/>
              <a:t>要整天時時刻刻查電子郵件甚至在臨走之前還在查電子郵件</a:t>
            </a:r>
            <a:r>
              <a:rPr lang="en-US" sz="2400" dirty="0"/>
              <a:t>.</a:t>
            </a:r>
          </a:p>
          <a:p>
            <a:pPr lvl="0"/>
            <a:r>
              <a:rPr lang="en-US" altLang="zh-TW" sz="2400" dirty="0" smtClean="0"/>
              <a:t>4.</a:t>
            </a:r>
            <a:r>
              <a:rPr lang="zh-TW" altLang="en-US" sz="2400" dirty="0" smtClean="0"/>
              <a:t> 如</a:t>
            </a:r>
            <a:r>
              <a:rPr lang="zh-TW" altLang="en-US" sz="2400" dirty="0"/>
              <a:t>果今天能完成的先完成不要拖到明天</a:t>
            </a:r>
            <a:r>
              <a:rPr lang="en-US" sz="2400" dirty="0"/>
              <a:t>,</a:t>
            </a:r>
            <a:r>
              <a:rPr lang="zh-TW" altLang="en-US" sz="2400" dirty="0"/>
              <a:t>因為明天還有明天的事要做</a:t>
            </a:r>
            <a:endParaRPr lang="en-US" sz="2400" dirty="0"/>
          </a:p>
          <a:p>
            <a:pPr lvl="0"/>
            <a:r>
              <a:rPr lang="en-US" altLang="zh-TW" sz="2400" dirty="0" smtClean="0"/>
              <a:t>5.</a:t>
            </a:r>
            <a:r>
              <a:rPr lang="zh-TW" altLang="en-US" sz="2400" dirty="0" smtClean="0"/>
              <a:t> 做</a:t>
            </a:r>
            <a:r>
              <a:rPr lang="zh-TW" altLang="en-US" sz="2400" dirty="0"/>
              <a:t>事做累了到外吸收新鮮空氣回來就有清晰的頭腦</a:t>
            </a:r>
            <a:r>
              <a:rPr lang="en-US" sz="2400" dirty="0"/>
              <a:t>, </a:t>
            </a:r>
            <a:r>
              <a:rPr lang="zh-TW" altLang="en-US" sz="2400" dirty="0"/>
              <a:t>每當一小時休息十分鐘</a:t>
            </a:r>
            <a:r>
              <a:rPr lang="en-US" sz="2400" dirty="0"/>
              <a:t>.</a:t>
            </a:r>
          </a:p>
          <a:p>
            <a:pPr lvl="0"/>
            <a:r>
              <a:rPr lang="en-US" altLang="zh-TW" sz="2400" dirty="0" smtClean="0"/>
              <a:t>6.</a:t>
            </a:r>
            <a:r>
              <a:rPr lang="zh-TW" altLang="en-US" sz="2400" dirty="0" smtClean="0"/>
              <a:t> 辦</a:t>
            </a:r>
            <a:r>
              <a:rPr lang="zh-TW" altLang="en-US" sz="2400" dirty="0"/>
              <a:t>公室，電腦，儲藏室皆要有整理整齊，好拿，好放</a:t>
            </a:r>
            <a:r>
              <a:rPr lang="en-US" sz="2400" dirty="0"/>
              <a:t>. </a:t>
            </a:r>
            <a:r>
              <a:rPr lang="zh-TW" altLang="en-US" sz="2400" dirty="0"/>
              <a:t>可以不同主題來整理</a:t>
            </a:r>
            <a:r>
              <a:rPr lang="en-US" sz="2400" dirty="0"/>
              <a:t>.</a:t>
            </a:r>
          </a:p>
          <a:p>
            <a:pPr lvl="0"/>
            <a:r>
              <a:rPr lang="en-US" altLang="zh-TW" sz="2400" dirty="0" smtClean="0"/>
              <a:t>7.</a:t>
            </a:r>
            <a:r>
              <a:rPr lang="zh-TW" altLang="en-US" sz="2400" dirty="0" smtClean="0"/>
              <a:t> 雖</a:t>
            </a:r>
            <a:r>
              <a:rPr lang="zh-TW" altLang="en-US" sz="2400" dirty="0"/>
              <a:t>時禱告，禱告可以改變你工作的態度及事半功倍的效果，所以要常常</a:t>
            </a:r>
            <a:r>
              <a:rPr lang="zh-TW" altLang="en-US" sz="2400" dirty="0" smtClean="0"/>
              <a:t>禱告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altLang="zh-TW" sz="2400" dirty="0" smtClean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87640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33400" y="1219200"/>
            <a:ext cx="84581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/>
              <a:t>長期計劃 </a:t>
            </a:r>
            <a:r>
              <a:rPr lang="en-US" altLang="zh-TW" sz="2400" dirty="0" smtClean="0"/>
              <a:t>:</a:t>
            </a:r>
          </a:p>
          <a:p>
            <a:endParaRPr lang="en-US" altLang="zh-TW" sz="2400" dirty="0" smtClean="0"/>
          </a:p>
          <a:p>
            <a:pPr lvl="0"/>
            <a:r>
              <a:rPr lang="en-US" altLang="zh-TW" sz="2400" dirty="0" smtClean="0"/>
              <a:t>1.</a:t>
            </a:r>
            <a:r>
              <a:rPr lang="zh-TW" altLang="en-US" sz="2400" dirty="0" smtClean="0"/>
              <a:t> 要</a:t>
            </a:r>
            <a:r>
              <a:rPr lang="zh-TW" altLang="en-US" sz="2400" dirty="0"/>
              <a:t>自訂每日，每個月，每個年的計劃表</a:t>
            </a:r>
            <a:r>
              <a:rPr lang="en-US" sz="2400" dirty="0"/>
              <a:t>.</a:t>
            </a:r>
          </a:p>
          <a:p>
            <a:pPr lvl="0"/>
            <a:r>
              <a:rPr lang="en-US" altLang="zh-TW" sz="2400" dirty="0" smtClean="0"/>
              <a:t>2.</a:t>
            </a:r>
            <a:r>
              <a:rPr lang="zh-TW" altLang="en-US" sz="2400" dirty="0" smtClean="0"/>
              <a:t> 多</a:t>
            </a:r>
            <a:r>
              <a:rPr lang="zh-TW" altLang="en-US" sz="2400" dirty="0"/>
              <a:t>學習現代的科</a:t>
            </a:r>
            <a:r>
              <a:rPr lang="zh-TW" altLang="en-US" sz="2400" dirty="0" smtClean="0"/>
              <a:t>技，使我</a:t>
            </a:r>
            <a:r>
              <a:rPr lang="zh-TW" altLang="en-US" sz="2400" dirty="0"/>
              <a:t>們更有效率，更簡潔的完成事情</a:t>
            </a:r>
            <a:r>
              <a:rPr lang="en-US" sz="2400" dirty="0"/>
              <a:t>.</a:t>
            </a:r>
          </a:p>
          <a:p>
            <a:pPr lvl="0"/>
            <a:r>
              <a:rPr lang="en-US" altLang="zh-TW" sz="2400" dirty="0" smtClean="0"/>
              <a:t>3.</a:t>
            </a:r>
            <a:r>
              <a:rPr lang="zh-TW" altLang="en-US" sz="2400" dirty="0" smtClean="0"/>
              <a:t> 多</a:t>
            </a:r>
            <a:r>
              <a:rPr lang="zh-TW" altLang="en-US" sz="2400" dirty="0"/>
              <a:t>閱</a:t>
            </a:r>
            <a:r>
              <a:rPr lang="zh-TW" altLang="en-US" sz="2400" dirty="0" smtClean="0"/>
              <a:t>讀使</a:t>
            </a:r>
            <a:r>
              <a:rPr lang="zh-TW" altLang="en-US" sz="2400" dirty="0"/>
              <a:t>用時間的好管理</a:t>
            </a:r>
            <a:r>
              <a:rPr lang="zh-TW" altLang="en-US" sz="2400" dirty="0" smtClean="0"/>
              <a:t>，有</a:t>
            </a:r>
            <a:r>
              <a:rPr lang="zh-TW" altLang="en-US" sz="2400" dirty="0"/>
              <a:t>智慧的使用時間</a:t>
            </a:r>
            <a:r>
              <a:rPr lang="en-US" sz="2400" dirty="0"/>
              <a:t>.</a:t>
            </a:r>
          </a:p>
          <a:p>
            <a:pPr lvl="0"/>
            <a:r>
              <a:rPr lang="en-US" altLang="zh-TW" sz="2400" dirty="0" smtClean="0"/>
              <a:t>4.</a:t>
            </a:r>
            <a:r>
              <a:rPr lang="zh-TW" altLang="en-US" sz="2400" dirty="0" smtClean="0"/>
              <a:t> 溝</a:t>
            </a:r>
            <a:r>
              <a:rPr lang="zh-TW" altLang="en-US" sz="2400" dirty="0"/>
              <a:t>通技巧：簡單明瞭重</a:t>
            </a:r>
            <a:r>
              <a:rPr lang="zh-TW" altLang="en-US" sz="2400" dirty="0" smtClean="0"/>
              <a:t>點，人</a:t>
            </a:r>
            <a:r>
              <a:rPr lang="zh-TW" altLang="en-US" sz="2400" dirty="0"/>
              <a:t>能夠明瞭，</a:t>
            </a:r>
            <a:r>
              <a:rPr lang="zh-TW" altLang="en-US" sz="2400" dirty="0" smtClean="0"/>
              <a:t>不做</a:t>
            </a:r>
            <a:r>
              <a:rPr lang="zh-TW" altLang="en-US" sz="2400" dirty="0"/>
              <a:t>錯事，會錯</a:t>
            </a:r>
            <a:r>
              <a:rPr lang="zh-TW" altLang="en-US" sz="2400" dirty="0" smtClean="0"/>
              <a:t>意</a:t>
            </a:r>
            <a:endParaRPr lang="en-US" sz="2400" dirty="0"/>
          </a:p>
          <a:p>
            <a:pPr lvl="0"/>
            <a:r>
              <a:rPr lang="en-US" altLang="zh-TW" sz="2400" dirty="0" smtClean="0"/>
              <a:t>5.</a:t>
            </a:r>
            <a:r>
              <a:rPr lang="zh-TW" altLang="en-US" sz="2400" dirty="0" smtClean="0"/>
              <a:t> 有</a:t>
            </a:r>
            <a:r>
              <a:rPr lang="zh-TW" altLang="en-US" sz="2400" dirty="0"/>
              <a:t>時間去運動</a:t>
            </a:r>
            <a:r>
              <a:rPr lang="zh-TW" altLang="en-US" sz="2400" dirty="0" smtClean="0"/>
              <a:t>：設</a:t>
            </a:r>
            <a:r>
              <a:rPr lang="zh-TW" altLang="en-US" sz="2400" dirty="0"/>
              <a:t>定時間去運動</a:t>
            </a:r>
            <a:r>
              <a:rPr lang="zh-TW" altLang="en-US" sz="2400" dirty="0" smtClean="0"/>
              <a:t>，有</a:t>
            </a:r>
            <a:r>
              <a:rPr lang="zh-TW" altLang="en-US" sz="2400" dirty="0"/>
              <a:t>健康的身體才有體力</a:t>
            </a:r>
            <a:r>
              <a:rPr lang="zh-TW" altLang="en-US" sz="2400" dirty="0" smtClean="0"/>
              <a:t>精</a:t>
            </a:r>
            <a:r>
              <a:rPr lang="en-US" altLang="zh-TW" sz="2400" dirty="0" smtClean="0"/>
              <a:t>	</a:t>
            </a:r>
            <a:r>
              <a:rPr lang="zh-TW" altLang="en-US" sz="2400" dirty="0" smtClean="0"/>
              <a:t>神去</a:t>
            </a:r>
            <a:r>
              <a:rPr lang="zh-TW" altLang="en-US" sz="2400" dirty="0"/>
              <a:t>做事，</a:t>
            </a:r>
            <a:r>
              <a:rPr lang="zh-TW" altLang="en-US" sz="2400" dirty="0" smtClean="0"/>
              <a:t>也不</a:t>
            </a:r>
            <a:r>
              <a:rPr lang="zh-TW" altLang="en-US" sz="2400" dirty="0"/>
              <a:t>會浪費錢，浪費時間去看醫生又病痛</a:t>
            </a:r>
            <a:r>
              <a:rPr lang="en-US" sz="2400" dirty="0"/>
              <a:t>.</a:t>
            </a:r>
          </a:p>
          <a:p>
            <a:pPr lvl="0"/>
            <a:r>
              <a:rPr lang="en-US" altLang="zh-TW" sz="2400" dirty="0" smtClean="0"/>
              <a:t>6.</a:t>
            </a:r>
            <a:r>
              <a:rPr lang="zh-TW" altLang="en-US" sz="2400" dirty="0" smtClean="0"/>
              <a:t> 常</a:t>
            </a:r>
            <a:r>
              <a:rPr lang="zh-TW" altLang="en-US" sz="2400" dirty="0"/>
              <a:t>用</a:t>
            </a:r>
            <a:r>
              <a:rPr lang="zh-TW" altLang="en-US" sz="2400" dirty="0" smtClean="0"/>
              <a:t>表</a:t>
            </a:r>
            <a:r>
              <a:rPr lang="zh-TW" altLang="en-US" sz="2400" dirty="0"/>
              <a:t>格</a:t>
            </a:r>
            <a:r>
              <a:rPr lang="zh-TW" altLang="en-US" sz="2400" dirty="0" smtClean="0"/>
              <a:t>：自</a:t>
            </a:r>
            <a:r>
              <a:rPr lang="zh-TW" altLang="en-US" sz="2400" dirty="0"/>
              <a:t>訂你每日，每周，每年的行程表</a:t>
            </a:r>
            <a:r>
              <a:rPr lang="zh-TW" altLang="en-US" sz="2400" dirty="0" smtClean="0"/>
              <a:t>，養</a:t>
            </a:r>
            <a:r>
              <a:rPr lang="zh-TW" altLang="en-US" sz="2400" dirty="0"/>
              <a:t>成好習</a:t>
            </a:r>
            <a:r>
              <a:rPr lang="zh-TW" altLang="en-US" sz="2400" dirty="0" smtClean="0"/>
              <a:t>慣</a:t>
            </a:r>
            <a:endParaRPr lang="en-US" sz="2400" dirty="0"/>
          </a:p>
          <a:p>
            <a:r>
              <a:rPr lang="en-US" altLang="zh-TW" sz="2400" dirty="0" smtClean="0"/>
              <a:t>7.</a:t>
            </a:r>
            <a:r>
              <a:rPr lang="zh-TW" altLang="en-US" sz="2400" dirty="0" smtClean="0"/>
              <a:t> 該</a:t>
            </a:r>
            <a:r>
              <a:rPr lang="zh-TW" altLang="en-US" sz="2400" dirty="0"/>
              <a:t>說不的時候就不，不要浪費時</a:t>
            </a:r>
            <a:r>
              <a:rPr lang="zh-TW" altLang="en-US" sz="2400" dirty="0" smtClean="0"/>
              <a:t>間</a:t>
            </a:r>
            <a:endParaRPr lang="en-US" altLang="zh-TW" sz="2400" dirty="0" smtClean="0"/>
          </a:p>
          <a:p>
            <a:pPr lvl="0"/>
            <a:r>
              <a:rPr lang="en-US" altLang="zh-TW" sz="2400" dirty="0" smtClean="0"/>
              <a:t>8.</a:t>
            </a:r>
            <a:r>
              <a:rPr lang="zh-TW" altLang="en-US" sz="2400" dirty="0" smtClean="0"/>
              <a:t> 花</a:t>
            </a:r>
            <a:r>
              <a:rPr lang="zh-TW" altLang="en-US" sz="2400" dirty="0"/>
              <a:t>時間給家人</a:t>
            </a:r>
            <a:r>
              <a:rPr lang="zh-TW" altLang="en-US" sz="2400" dirty="0" smtClean="0"/>
              <a:t>，配</a:t>
            </a:r>
            <a:r>
              <a:rPr lang="zh-TW" altLang="en-US" sz="2400" dirty="0"/>
              <a:t>偶可以</a:t>
            </a:r>
            <a:r>
              <a:rPr lang="zh-TW" altLang="en-US" sz="2400" dirty="0" smtClean="0"/>
              <a:t>幫你</a:t>
            </a:r>
            <a:r>
              <a:rPr lang="zh-TW" altLang="en-US" sz="2400" dirty="0"/>
              <a:t>很多忙，不會一天到晚讓你生氣，又不讓你的孩子有麻煩</a:t>
            </a:r>
            <a:r>
              <a:rPr lang="zh-TW" altLang="en-US" sz="2400" dirty="0" smtClean="0"/>
              <a:t>，不</a:t>
            </a:r>
            <a:r>
              <a:rPr lang="zh-TW" altLang="en-US" sz="2400" dirty="0"/>
              <a:t>但不會讓你擔心而且你會以他為榮，不然的話成了流氓太</a:t>
            </a:r>
            <a:r>
              <a:rPr lang="zh-TW" altLang="en-US" sz="2400" dirty="0" smtClean="0"/>
              <a:t>保</a:t>
            </a:r>
            <a:r>
              <a:rPr lang="zh-TW" altLang="en-US" sz="2400" dirty="0"/>
              <a:t>作</a:t>
            </a:r>
            <a:r>
              <a:rPr lang="zh-TW" altLang="en-US" sz="2400" dirty="0" smtClean="0"/>
              <a:t>一</a:t>
            </a:r>
            <a:r>
              <a:rPr lang="zh-TW" altLang="en-US" sz="2400" dirty="0"/>
              <a:t>些讓你傷心的事</a:t>
            </a:r>
            <a:r>
              <a:rPr lang="zh-TW" altLang="en-US" sz="2400" dirty="0" smtClean="0"/>
              <a:t>，換</a:t>
            </a:r>
            <a:r>
              <a:rPr lang="zh-TW" altLang="en-US" sz="2400" dirty="0"/>
              <a:t>回來的是更頭痛，還要花時</a:t>
            </a:r>
            <a:r>
              <a:rPr lang="zh-TW" altLang="en-US" sz="2400" dirty="0" smtClean="0"/>
              <a:t>間，</a:t>
            </a:r>
            <a:r>
              <a:rPr lang="zh-TW" altLang="en-US" sz="2400" dirty="0"/>
              <a:t>花錢，花精力又頭痛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347077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lvl="0">
              <a:lnSpc>
                <a:spcPct val="150000"/>
              </a:lnSpc>
            </a:pPr>
            <a:r>
              <a:rPr lang="en-US" altLang="zh-TW" sz="1600" dirty="0" smtClean="0"/>
              <a:t>9.</a:t>
            </a:r>
            <a:r>
              <a:rPr lang="zh-TW" altLang="en-US" sz="1600" dirty="0" smtClean="0"/>
              <a:t> 信</a:t>
            </a:r>
            <a:r>
              <a:rPr lang="zh-TW" altLang="en-US" sz="1600" dirty="0"/>
              <a:t>譽比目前賺錢的更重要，因為有了信用，知名度以後客戶就會慢慢的來，就不怕沒有客戶上門了，因為你是誠實可靠的</a:t>
            </a:r>
            <a:r>
              <a:rPr lang="en-US" sz="1600" dirty="0"/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zh-TW" sz="1600" dirty="0" smtClean="0"/>
              <a:t>10.</a:t>
            </a:r>
            <a:r>
              <a:rPr lang="zh-TW" altLang="en-US" sz="1600" dirty="0" smtClean="0"/>
              <a:t> 售</a:t>
            </a:r>
            <a:r>
              <a:rPr lang="zh-TW" altLang="en-US" sz="1600" dirty="0"/>
              <a:t>前服務比售後服務</a:t>
            </a:r>
            <a:r>
              <a:rPr lang="zh-TW" altLang="en-US" sz="1600" dirty="0" smtClean="0"/>
              <a:t>更不重要，</a:t>
            </a:r>
            <a:r>
              <a:rPr lang="zh-TW" altLang="en-US" sz="1600" dirty="0"/>
              <a:t>售後的服務客戶才會跟著來，可以省了很多時間做廣告，比金錢的廣告好的很多</a:t>
            </a:r>
            <a:r>
              <a:rPr lang="en-US" sz="1600" dirty="0"/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zh-TW" sz="1600" dirty="0" smtClean="0"/>
              <a:t>11.</a:t>
            </a:r>
            <a:r>
              <a:rPr lang="zh-TW" altLang="en-US" sz="1600" dirty="0" smtClean="0"/>
              <a:t> 不</a:t>
            </a:r>
            <a:r>
              <a:rPr lang="zh-TW" altLang="en-US" sz="1600" dirty="0"/>
              <a:t>閒言閒語，不但花很多時間，又損人不利己，又可能會發生很多無為的衝擊，及災難</a:t>
            </a:r>
            <a:r>
              <a:rPr lang="en-US" sz="1600" dirty="0"/>
              <a:t>.</a:t>
            </a:r>
            <a:r>
              <a:rPr lang="zh-TW" altLang="en-US" sz="1600" dirty="0"/>
              <a:t>就等於是浪費生命了</a:t>
            </a:r>
            <a:endParaRPr lang="en-US" sz="1600" dirty="0"/>
          </a:p>
          <a:p>
            <a:pPr lvl="0">
              <a:lnSpc>
                <a:spcPct val="150000"/>
              </a:lnSpc>
            </a:pPr>
            <a:r>
              <a:rPr lang="en-US" altLang="zh-TW" sz="1600" dirty="0" smtClean="0"/>
              <a:t>12.</a:t>
            </a:r>
            <a:r>
              <a:rPr lang="zh-TW" altLang="en-US" sz="1600" dirty="0" smtClean="0"/>
              <a:t> 世</a:t>
            </a:r>
            <a:r>
              <a:rPr lang="zh-TW" altLang="en-US" sz="1600" dirty="0"/>
              <a:t>界上一切就要過去</a:t>
            </a:r>
            <a:r>
              <a:rPr lang="en-US" sz="1600" dirty="0"/>
              <a:t>, </a:t>
            </a:r>
            <a:r>
              <a:rPr lang="zh-TW" altLang="en-US" sz="1600" dirty="0"/>
              <a:t>金銀財寶都是帶不走的</a:t>
            </a:r>
            <a:r>
              <a:rPr lang="en-US" sz="1600" dirty="0"/>
              <a:t>, </a:t>
            </a:r>
            <a:r>
              <a:rPr lang="zh-TW" altLang="en-US" sz="1600" dirty="0"/>
              <a:t>在這個世界上什麼是最重要呢</a:t>
            </a:r>
            <a:r>
              <a:rPr lang="en-US" sz="1600" dirty="0"/>
              <a:t>? </a:t>
            </a:r>
            <a:r>
              <a:rPr lang="zh-TW" altLang="en-US" sz="1600" dirty="0"/>
              <a:t>人生的目的為何</a:t>
            </a:r>
            <a:r>
              <a:rPr lang="en-US" sz="1600" dirty="0"/>
              <a:t>? </a:t>
            </a:r>
            <a:r>
              <a:rPr lang="zh-TW" altLang="en-US" sz="1600" dirty="0"/>
              <a:t>人生苦短</a:t>
            </a:r>
            <a:r>
              <a:rPr lang="en-US" sz="1600" dirty="0"/>
              <a:t>, </a:t>
            </a:r>
            <a:r>
              <a:rPr lang="zh-TW" altLang="en-US" sz="1600" dirty="0"/>
              <a:t>在我們的人生十之八九都是不順利的</a:t>
            </a:r>
            <a:r>
              <a:rPr lang="en-US" sz="1600" dirty="0"/>
              <a:t>, </a:t>
            </a:r>
            <a:r>
              <a:rPr lang="zh-TW" altLang="en-US" sz="1600" dirty="0"/>
              <a:t>我是從哪裡來</a:t>
            </a:r>
            <a:r>
              <a:rPr lang="en-US" sz="1600" dirty="0"/>
              <a:t>? </a:t>
            </a:r>
            <a:r>
              <a:rPr lang="zh-TW" altLang="en-US" sz="1600" dirty="0"/>
              <a:t>要去哪裡</a:t>
            </a:r>
            <a:r>
              <a:rPr lang="en-US" sz="1600" dirty="0"/>
              <a:t>? </a:t>
            </a:r>
            <a:r>
              <a:rPr lang="zh-TW" altLang="en-US" sz="1600" dirty="0"/>
              <a:t>人生的目的為何</a:t>
            </a:r>
            <a:r>
              <a:rPr lang="en-US" sz="1600" dirty="0"/>
              <a:t>? </a:t>
            </a:r>
            <a:r>
              <a:rPr lang="zh-TW" altLang="en-US" sz="1600" dirty="0"/>
              <a:t>人就是到這個世界上來吃吃喝喝，把時間花掉了嗎</a:t>
            </a:r>
            <a:r>
              <a:rPr lang="en-US" sz="1600" dirty="0"/>
              <a:t>? </a:t>
            </a:r>
            <a:r>
              <a:rPr lang="zh-TW" altLang="en-US" sz="1600" dirty="0"/>
              <a:t>在時間上是短暫的人生</a:t>
            </a:r>
            <a:r>
              <a:rPr lang="en-US" sz="1600" dirty="0"/>
              <a:t>, </a:t>
            </a:r>
            <a:r>
              <a:rPr lang="zh-TW" altLang="en-US" sz="1600" dirty="0"/>
              <a:t>那我們如果在短暫的人生能夠創造永恆的人生不是更好嗎</a:t>
            </a:r>
            <a:r>
              <a:rPr lang="en-US" sz="1600" dirty="0"/>
              <a:t>? </a:t>
            </a:r>
            <a:r>
              <a:rPr lang="zh-TW" altLang="en-US" sz="1600" dirty="0"/>
              <a:t>我們在追求什麼呢</a:t>
            </a:r>
            <a:r>
              <a:rPr lang="en-US" sz="1600" dirty="0"/>
              <a:t>? </a:t>
            </a:r>
            <a:r>
              <a:rPr lang="zh-TW" altLang="en-US" sz="1600" dirty="0"/>
              <a:t>哪個才是最重要的呢</a:t>
            </a:r>
            <a:r>
              <a:rPr lang="en-US" sz="1600" dirty="0"/>
              <a:t>? </a:t>
            </a:r>
            <a:r>
              <a:rPr lang="zh-TW" altLang="en-US" sz="1600" dirty="0"/>
              <a:t>名利</a:t>
            </a:r>
            <a:r>
              <a:rPr lang="en-US" sz="1600" dirty="0"/>
              <a:t>, </a:t>
            </a:r>
            <a:r>
              <a:rPr lang="zh-TW" altLang="en-US" sz="1600" dirty="0"/>
              <a:t>地位</a:t>
            </a:r>
            <a:r>
              <a:rPr lang="en-US" sz="1600" dirty="0"/>
              <a:t>, </a:t>
            </a:r>
            <a:r>
              <a:rPr lang="zh-TW" altLang="en-US" sz="1600" dirty="0"/>
              <a:t>僕人，女人，眼目的情慾</a:t>
            </a:r>
            <a:r>
              <a:rPr lang="en-US" sz="1600" dirty="0"/>
              <a:t>, </a:t>
            </a:r>
            <a:r>
              <a:rPr lang="zh-TW" altLang="en-US" sz="1600" dirty="0"/>
              <a:t>肉體的情慾</a:t>
            </a:r>
            <a:r>
              <a:rPr lang="en-US" sz="1600" dirty="0"/>
              <a:t>, </a:t>
            </a:r>
            <a:r>
              <a:rPr lang="zh-TW" altLang="en-US" sz="1600" dirty="0"/>
              <a:t>今生的驕傲</a:t>
            </a:r>
            <a:endParaRPr lang="en-US" sz="1600" dirty="0"/>
          </a:p>
          <a:p>
            <a:pPr lvl="0">
              <a:lnSpc>
                <a:spcPct val="150000"/>
              </a:lnSpc>
            </a:pPr>
            <a:r>
              <a:rPr lang="en-US" altLang="zh-TW" sz="1600" dirty="0" smtClean="0"/>
              <a:t>13.</a:t>
            </a:r>
            <a:r>
              <a:rPr lang="zh-TW" altLang="en-US" sz="1600" dirty="0" smtClean="0"/>
              <a:t> 多</a:t>
            </a:r>
            <a:r>
              <a:rPr lang="zh-TW" altLang="en-US" sz="1600" dirty="0"/>
              <a:t>做主的工作，以有限的人生來投資無限的永恆，是很值得的，特別在我們剩下不多的年數，要做主工，愛主被神訓練，也來挑戰我們自己， 讓我們自己成為主愛的器皿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/>
              <a:t> 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 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6485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59934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zh-TW" alt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花太多時間與利潤低、維護成本高的客戶溝通：做事要掌握</a:t>
            </a:r>
            <a:r>
              <a:rPr lang="en-US" altLang="zh-TW" sz="2600">
                <a:solidFill>
                  <a:srgbClr val="FFFF00"/>
                </a:solidFill>
                <a:latin typeface="Arial" charset="0"/>
                <a:ea typeface="SimSun" charset="-122"/>
              </a:rPr>
              <a:t>80/20</a:t>
            </a:r>
            <a:r>
              <a:rPr lang="zh-TW" alt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法則，把</a:t>
            </a:r>
            <a:r>
              <a:rPr lang="en-US" altLang="zh-TW" sz="2600">
                <a:solidFill>
                  <a:srgbClr val="FFFF00"/>
                </a:solidFill>
                <a:latin typeface="Arial" charset="0"/>
                <a:ea typeface="SimSun" charset="-122"/>
              </a:rPr>
              <a:t>80</a:t>
            </a:r>
            <a:r>
              <a:rPr lang="zh-TW" alt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％的心力花費在最重要的</a:t>
            </a:r>
            <a:r>
              <a:rPr lang="en-US" altLang="zh-TW" sz="2600">
                <a:solidFill>
                  <a:srgbClr val="FFFF00"/>
                </a:solidFill>
                <a:latin typeface="Arial" charset="0"/>
                <a:ea typeface="SimSun" charset="-122"/>
              </a:rPr>
              <a:t>20</a:t>
            </a:r>
            <a:r>
              <a:rPr lang="zh-TW" alt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％事情上。有些客戶關係或許真的不適合繼續維持下去，不如就放手。</a:t>
            </a:r>
            <a:endParaRPr lang="en-US" sz="2600">
              <a:solidFill>
                <a:srgbClr val="FFFF00"/>
              </a:solidFill>
              <a:latin typeface="Arial" charset="0"/>
              <a:ea typeface="SimSun" charset="-122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415987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" name="Picture 7" descr="計劃表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94011" y="1219200"/>
            <a:ext cx="4955977" cy="5410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066800"/>
            <a:ext cx="7772400" cy="5394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7630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時間是神賜給我們最寶貴的禮物，時間一去不復回，你不能用金錢，鑽石 ，甚至生命去贖回來，因為就這樣一刻一刻的走掉了，我們現在在講話的時候，也走掉好幾秒鐘了，是不是很寶貴呢？我們是不是要好好的把握呢？</a:t>
            </a:r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en-US" altLang="zh-TW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還有</a:t>
            </a:r>
            <a:endParaRPr lang="en-US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提後</a:t>
            </a:r>
            <a:r>
              <a:rPr 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4:7  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那美好的仗我已經打過了，當跑的路我已經跑盡了，所信的道我已經守住了。 </a:t>
            </a:r>
            <a:endParaRPr lang="en-US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提後 </a:t>
            </a:r>
            <a:r>
              <a:rPr 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4:8  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從此以後，有公義的冠冕為我存留，就是按著公義審判的主到了那日要賜給我的；不但賜給我，也賜給凡愛慕他顯現的人</a:t>
            </a:r>
            <a:endParaRPr lang="en-US" sz="28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89553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81000" y="1371600"/>
            <a:ext cx="6477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價</a:t>
            </a:r>
            <a:r>
              <a:rPr lang="zh-TW" altLang="en-US" dirty="0"/>
              <a:t>格比例：第一名</a:t>
            </a:r>
            <a:r>
              <a:rPr lang="en-US" dirty="0"/>
              <a:t>: Winner </a:t>
            </a:r>
            <a:r>
              <a:rPr lang="en-US" u="sng" dirty="0">
                <a:hlinkClick r:id="rId5"/>
              </a:rPr>
              <a:t>www.pricegrabber.com</a:t>
            </a:r>
            <a:r>
              <a:rPr lang="en-US" dirty="0"/>
              <a:t>,</a:t>
            </a:r>
            <a:r>
              <a:rPr lang="zh-TW" altLang="en-US" dirty="0"/>
              <a:t>第二名</a:t>
            </a:r>
            <a:r>
              <a:rPr lang="en-US" dirty="0"/>
              <a:t>:	</a:t>
            </a:r>
            <a:r>
              <a:rPr lang="en-US" u="sng" dirty="0" smtClean="0">
                <a:hlinkClick r:id="rId6"/>
              </a:rPr>
              <a:t>www.google.com/products</a:t>
            </a:r>
            <a:endParaRPr lang="en-US" u="sng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TW" altLang="en-US" dirty="0" smtClean="0"/>
              <a:t>社</a:t>
            </a:r>
            <a:r>
              <a:rPr lang="zh-TW" altLang="en-US" dirty="0"/>
              <a:t>交媒體使用：第一名</a:t>
            </a:r>
            <a:r>
              <a:rPr lang="en-US" dirty="0"/>
              <a:t>: Face Book </a:t>
            </a:r>
            <a:r>
              <a:rPr lang="zh-TW" altLang="en-US" dirty="0"/>
              <a:t>第二名</a:t>
            </a:r>
            <a:r>
              <a:rPr lang="en-US" dirty="0"/>
              <a:t>: </a:t>
            </a:r>
            <a:r>
              <a:rPr lang="en-US" dirty="0" smtClean="0"/>
              <a:t>YouTube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r>
              <a:rPr lang="zh-TW" altLang="en-US" dirty="0" smtClean="0"/>
              <a:t>*   免費長途電</a:t>
            </a:r>
            <a:r>
              <a:rPr lang="zh-TW" altLang="en-US" dirty="0"/>
              <a:t>話：第一名；</a:t>
            </a:r>
            <a:r>
              <a:rPr lang="en-US" dirty="0"/>
              <a:t>We chat </a:t>
            </a:r>
            <a:r>
              <a:rPr lang="zh-TW" altLang="en-US" dirty="0"/>
              <a:t>第二名</a:t>
            </a:r>
            <a:r>
              <a:rPr lang="en-US" dirty="0"/>
              <a:t>: Line </a:t>
            </a:r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1125" y="1924050"/>
            <a:ext cx="3810000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990600"/>
            <a:ext cx="8229600" cy="5867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279525"/>
            <a:ext cx="8321675" cy="51212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189038"/>
            <a:ext cx="8321675" cy="53943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52400" y="11430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1313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3200" dirty="0" smtClean="0">
                <a:solidFill>
                  <a:srgbClr val="FFFF00"/>
                </a:solidFill>
                <a:latin typeface="Arial" charset="0"/>
                <a:ea typeface="SimSun" charset="-122"/>
              </a:rPr>
              <a:t>Free </a:t>
            </a:r>
            <a:r>
              <a:rPr lang="en-US" sz="3200" dirty="0">
                <a:solidFill>
                  <a:srgbClr val="FFFF00"/>
                </a:solidFill>
                <a:latin typeface="Arial" charset="0"/>
                <a:ea typeface="SimSun" charset="-122"/>
              </a:rPr>
              <a:t>Apps for Android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</a:rPr>
              <a:t> 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805" y="1943318"/>
            <a:ext cx="2038095" cy="1761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1848080"/>
            <a:ext cx="2214115" cy="1857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641" y="3962400"/>
            <a:ext cx="2057400" cy="2034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7598" y="3998780"/>
            <a:ext cx="2214116" cy="196190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3940" y="1288964"/>
            <a:ext cx="8839200" cy="5531395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 algn="ctr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600" dirty="0">
                <a:solidFill>
                  <a:srgbClr val="FFFF00"/>
                </a:solidFill>
                <a:latin typeface="Arial" charset="0"/>
                <a:ea typeface="SimSun" charset="-122"/>
              </a:rPr>
              <a:t>Most Popular Free Call Apps for </a:t>
            </a:r>
            <a:r>
              <a:rPr lang="en-US" sz="2600" dirty="0" smtClean="0">
                <a:solidFill>
                  <a:srgbClr val="FFFF00"/>
                </a:solidFill>
                <a:latin typeface="Arial" charset="0"/>
                <a:ea typeface="SimSun" charset="-122"/>
              </a:rPr>
              <a:t>IPhone</a:t>
            </a:r>
            <a:endParaRPr lang="en-US" sz="2600" dirty="0">
              <a:solidFill>
                <a:srgbClr val="FFFF00"/>
              </a:solidFill>
              <a:latin typeface="Arial" charset="0"/>
              <a:ea typeface="SimSun" charset="-122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 dirty="0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057400"/>
            <a:ext cx="1800000" cy="185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8600" y="2105019"/>
            <a:ext cx="1800000" cy="18095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400" y="2166923"/>
            <a:ext cx="1981199" cy="1747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622" y="4572000"/>
            <a:ext cx="1800000" cy="18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8599" y="4571999"/>
            <a:ext cx="1800001" cy="1857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5301" y="4571999"/>
            <a:ext cx="1714499" cy="1817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96559" y="4520470"/>
            <a:ext cx="1876190" cy="180952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600" dirty="0">
                <a:solidFill>
                  <a:srgbClr val="FFFF00"/>
                </a:solidFill>
                <a:latin typeface="Arial" charset="0"/>
                <a:ea typeface="SimSun" charset="-122"/>
              </a:rPr>
              <a:t> </a:t>
            </a:r>
            <a:r>
              <a:rPr lang="zh-TW" altLang="en-US" sz="2600" dirty="0" smtClean="0">
                <a:solidFill>
                  <a:srgbClr val="FFFF00"/>
                </a:solidFill>
                <a:latin typeface="Arial" charset="0"/>
                <a:ea typeface="SimSun" charset="-122"/>
              </a:rPr>
              <a:t>免費手機電話</a:t>
            </a:r>
            <a:endParaRPr lang="en-US" sz="2600" dirty="0">
              <a:solidFill>
                <a:srgbClr val="FFFF00"/>
              </a:solidFill>
              <a:latin typeface="Arial" charset="0"/>
              <a:ea typeface="SimSun" charset="-122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514600"/>
            <a:ext cx="1514286" cy="16095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3243" y="2552241"/>
            <a:ext cx="1866772" cy="1618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860" y="2552241"/>
            <a:ext cx="1895238" cy="1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493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lvl="0"/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    手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機有哪些功能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iPhone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和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Android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 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哪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個功能比較多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？</a:t>
            </a:r>
            <a:endParaRPr lang="en-US" altLang="zh-TW" sz="24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/>
            <a:r>
              <a:rPr lang="en-US" altLang="zh-TW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	</a:t>
            </a:r>
            <a:r>
              <a:rPr lang="zh-TW" altLang="en-US" sz="24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例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如 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1) 911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警鈴，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2)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週可以知道你的所在位置的地址這附近的 周圍環境例如餐館 加油站旅館等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3)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導航不但可以幫你找到路，而且可以跟你算到最短的距離，即省時又省油錢的好方法，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4) 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語音，我的中文打字是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400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個字每小時但今年我學會了我可以到一千個字每小時， 我現在做的這個記錄就是用語音來做的，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5)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打電話及看影像，不要錢，如 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we chat, line, Skype…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還有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, 6)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聽收音機，音樂，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7)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監視錄影，還有：手電筒 ，快相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(snap shot),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傳真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,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月曆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,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記錄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,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上網收放郵件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,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拍照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,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錄影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,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月曆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, 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警鈴</a:t>
            </a:r>
            <a:r>
              <a:rPr 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 ,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等等還有很多功能， 另外還加上紅利 健美拉筋操，不但可以身高增加， 瘦身，及站姿，坐姿 都很健美 的健美拉筋操，想不想要呢？比較價錢</a:t>
            </a:r>
            <a:endParaRPr lang="en-US" sz="2400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lvl="0"/>
            <a:r>
              <a:rPr lang="zh-TW" altLang="en-US" sz="2400" dirty="0" smtClean="0"/>
              <a:t>手機</a:t>
            </a:r>
            <a:r>
              <a:rPr lang="en-US" sz="2400" dirty="0" smtClean="0"/>
              <a:t>: </a:t>
            </a:r>
            <a:r>
              <a:rPr lang="zh-TW" altLang="en-US" sz="2400" dirty="0" smtClean="0"/>
              <a:t>現代的手機有多種功能</a:t>
            </a:r>
            <a:r>
              <a:rPr lang="en-US" sz="2400" dirty="0" smtClean="0"/>
              <a:t>, </a:t>
            </a:r>
            <a:r>
              <a:rPr lang="zh-TW" altLang="en-US" sz="2400" dirty="0" smtClean="0"/>
              <a:t>不受時間，地點，空間，</a:t>
            </a:r>
            <a:r>
              <a:rPr lang="en-US" sz="2400" dirty="0" smtClean="0"/>
              <a:t>…</a:t>
            </a:r>
            <a:r>
              <a:rPr lang="zh-TW" altLang="en-US" sz="2400" dirty="0" smtClean="0"/>
              <a:t>等等的限制，很好用</a:t>
            </a:r>
            <a:r>
              <a:rPr lang="en-US" sz="2400" dirty="0" smtClean="0"/>
              <a:t>, </a:t>
            </a:r>
            <a:r>
              <a:rPr lang="zh-TW" altLang="en-US" sz="2400" dirty="0" smtClean="0"/>
              <a:t>多功能使用</a:t>
            </a:r>
            <a:r>
              <a:rPr lang="en-US" sz="2400" dirty="0" smtClean="0"/>
              <a:t>, </a:t>
            </a:r>
            <a:r>
              <a:rPr lang="zh-TW" altLang="en-US" sz="2400" dirty="0" smtClean="0"/>
              <a:t>例如</a:t>
            </a:r>
            <a:r>
              <a:rPr lang="en-US" sz="2400" dirty="0" smtClean="0"/>
              <a:t>: </a:t>
            </a:r>
            <a:r>
              <a:rPr lang="zh-TW" altLang="en-US" sz="2400" dirty="0" smtClean="0"/>
              <a:t>可以照相記錄</a:t>
            </a:r>
            <a:r>
              <a:rPr lang="en-US" sz="2400" dirty="0" smtClean="0"/>
              <a:t>, </a:t>
            </a:r>
            <a:r>
              <a:rPr lang="zh-TW" altLang="en-US" sz="2400" dirty="0" smtClean="0"/>
              <a:t>電郵</a:t>
            </a:r>
            <a:r>
              <a:rPr lang="en-US" sz="2400" dirty="0" smtClean="0"/>
              <a:t>, </a:t>
            </a:r>
            <a:r>
              <a:rPr lang="zh-TW" altLang="en-US" sz="2400" dirty="0" smtClean="0"/>
              <a:t>短訊 </a:t>
            </a:r>
            <a:r>
              <a:rPr lang="en-US" sz="2400" dirty="0" smtClean="0"/>
              <a:t>, </a:t>
            </a:r>
            <a:r>
              <a:rPr lang="zh-TW" altLang="en-US" sz="2400" dirty="0" smtClean="0"/>
              <a:t>打電話</a:t>
            </a:r>
            <a:r>
              <a:rPr lang="en-US" sz="2400" dirty="0" smtClean="0"/>
              <a:t>, </a:t>
            </a:r>
            <a:r>
              <a:rPr lang="zh-TW" altLang="en-US" sz="2400" dirty="0" smtClean="0"/>
              <a:t>找路 </a:t>
            </a:r>
            <a:r>
              <a:rPr lang="en-US" sz="2400" dirty="0" smtClean="0"/>
              <a:t>, </a:t>
            </a:r>
            <a:r>
              <a:rPr lang="zh-TW" altLang="en-US" sz="2400" dirty="0" smtClean="0"/>
              <a:t>導航的功能</a:t>
            </a:r>
            <a:r>
              <a:rPr lang="en-US" sz="2400" dirty="0" smtClean="0"/>
              <a:t>, </a:t>
            </a:r>
            <a:r>
              <a:rPr lang="zh-TW" altLang="en-US" sz="2400" dirty="0" smtClean="0"/>
              <a:t>甚至找餐館，找加油站，幾乎都可以取代</a:t>
            </a:r>
            <a:r>
              <a:rPr lang="en-US" sz="2400" dirty="0" smtClean="0"/>
              <a:t>, </a:t>
            </a:r>
            <a:r>
              <a:rPr lang="zh-TW" altLang="en-US" sz="2400" dirty="0" smtClean="0"/>
              <a:t>還有很多很多的功能，又例如：月曆加上警鈴</a:t>
            </a:r>
            <a:r>
              <a:rPr lang="en-US" sz="2400" dirty="0" smtClean="0"/>
              <a:t>, </a:t>
            </a:r>
            <a:r>
              <a:rPr lang="zh-TW" altLang="en-US" sz="2400" dirty="0" smtClean="0"/>
              <a:t>計算機 </a:t>
            </a:r>
            <a:r>
              <a:rPr lang="en-US" sz="2400" dirty="0" smtClean="0"/>
              <a:t>, </a:t>
            </a:r>
            <a:r>
              <a:rPr lang="zh-TW" altLang="en-US" sz="2400" dirty="0" smtClean="0"/>
              <a:t>檔案管理，週刊，記錄，整理，統計人數，財政，健康，傳播，書目管理，記事簿，當鬧鐘提醒你，上網等等</a:t>
            </a:r>
            <a:r>
              <a:rPr lang="en-US" sz="2400" dirty="0" smtClean="0"/>
              <a:t>. </a:t>
            </a:r>
            <a:r>
              <a:rPr lang="zh-TW" altLang="en-US" sz="2400" dirty="0" smtClean="0"/>
              <a:t>如何使用</a:t>
            </a:r>
            <a:r>
              <a:rPr lang="en-US" altLang="zh-TW" sz="2400" dirty="0" smtClean="0"/>
              <a:t>control keys. Pc anywhere. </a:t>
            </a:r>
            <a:endParaRPr lang="en-US" sz="2400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zh-TW" alt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超過九十一個</a:t>
            </a:r>
            <a:r>
              <a:rPr lang="en-US" altLang="zh-TW" sz="2600">
                <a:solidFill>
                  <a:srgbClr val="FFFF00"/>
                </a:solidFill>
                <a:latin typeface="Arial" charset="0"/>
                <a:ea typeface="SimSun" charset="-122"/>
              </a:rPr>
              <a:t>percent</a:t>
            </a:r>
            <a:r>
              <a:rPr lang="zh-TW" alt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人用手機比在家裡的電腦用的還多電腦大概就是只有七十八 </a:t>
            </a:r>
            <a:r>
              <a:rPr lang="en-US" altLang="zh-TW" sz="2600">
                <a:solidFill>
                  <a:srgbClr val="FFFF00"/>
                </a:solidFill>
                <a:latin typeface="Arial" charset="0"/>
                <a:ea typeface="SimSun" charset="-122"/>
              </a:rPr>
              <a:t>percent </a:t>
            </a:r>
            <a:r>
              <a:rPr lang="zh-TW" alt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，不管是搜尋或者社交媒體都一樣，現代的也用</a:t>
            </a:r>
            <a:r>
              <a:rPr lang="en-US" altLang="zh-TW" sz="2600">
                <a:solidFill>
                  <a:srgbClr val="FFFF00"/>
                </a:solidFill>
                <a:latin typeface="Arial" charset="0"/>
                <a:ea typeface="SimSun" charset="-122"/>
              </a:rPr>
              <a:t>Wi-Fi</a:t>
            </a:r>
            <a:r>
              <a:rPr lang="zh-TW" alt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或者</a:t>
            </a:r>
            <a:r>
              <a:rPr lang="en-US" altLang="zh-TW" sz="2600">
                <a:solidFill>
                  <a:srgbClr val="FFFF00"/>
                </a:solidFill>
                <a:latin typeface="Arial" charset="0"/>
                <a:ea typeface="SimSun" charset="-122"/>
              </a:rPr>
              <a:t>hot spot, </a:t>
            </a:r>
            <a:r>
              <a:rPr lang="zh-TW" alt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現在流行不用紙的辦公，譬如說電腦掃描，雲端儲存，檔案儲存，電子簽名，電子儲存，電腦傳真，都是不需要用紙了，電腦銀行轉帳。</a:t>
            </a:r>
            <a:endParaRPr lang="en-US" sz="2600">
              <a:solidFill>
                <a:srgbClr val="FFFF00"/>
              </a:solidFill>
              <a:latin typeface="Arial" charset="0"/>
              <a:ea typeface="SimSun" charset="-122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48588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r>
              <a:rPr lang="en-US" altLang="zh-TW" sz="1600" dirty="0" smtClean="0"/>
              <a:t>Control  Function</a:t>
            </a:r>
            <a:endParaRPr lang="zh-TW" altLang="zh-TW" sz="1600" dirty="0" smtClean="0"/>
          </a:p>
          <a:p>
            <a:r>
              <a:rPr lang="zh-TW" altLang="zh-TW" sz="1600" dirty="0" smtClean="0"/>
              <a:t>帖撒羅尼加前書 </a:t>
            </a:r>
            <a:r>
              <a:rPr lang="en-US" altLang="zh-TW" sz="1600" dirty="0" smtClean="0"/>
              <a:t>1Th 5:16  </a:t>
            </a:r>
            <a:r>
              <a:rPr lang="zh-TW" altLang="zh-TW" sz="1600" dirty="0" smtClean="0"/>
              <a:t>要常常喜樂， </a:t>
            </a:r>
          </a:p>
          <a:p>
            <a:r>
              <a:rPr lang="en-US" altLang="zh-TW" sz="1600" dirty="0" smtClean="0"/>
              <a:t>1Th 5:17  </a:t>
            </a:r>
            <a:r>
              <a:rPr lang="zh-TW" altLang="zh-TW" sz="1600" dirty="0" smtClean="0"/>
              <a:t>不住的禱告， </a:t>
            </a:r>
          </a:p>
          <a:p>
            <a:r>
              <a:rPr lang="en-US" altLang="zh-TW" sz="1600" dirty="0" smtClean="0"/>
              <a:t>1Th 5:18  </a:t>
            </a:r>
            <a:r>
              <a:rPr lang="zh-TW" altLang="zh-TW" sz="1600" dirty="0" smtClean="0"/>
              <a:t>凡事謝恩；因為這是神在基督耶穌裡向你們所定的旨意。 </a:t>
            </a:r>
          </a:p>
          <a:p>
            <a:r>
              <a:rPr lang="en-US" altLang="zh-TW" sz="1600" dirty="0" smtClean="0"/>
              <a:t> </a:t>
            </a:r>
            <a:endParaRPr lang="zh-TW" altLang="zh-TW" sz="1600" dirty="0" smtClean="0"/>
          </a:p>
          <a:p>
            <a:r>
              <a:rPr lang="en-US" altLang="zh-TW" sz="1600" u="sng" dirty="0" smtClean="0"/>
              <a:t>Php_4:6</a:t>
            </a:r>
            <a:r>
              <a:rPr lang="en-US" altLang="zh-TW" sz="1600" dirty="0" smtClean="0"/>
              <a:t>  </a:t>
            </a:r>
            <a:r>
              <a:rPr lang="zh-TW" altLang="zh-TW" sz="1600" dirty="0" smtClean="0"/>
              <a:t>應當一無掛慮，只要凡事藉著禱告、祈求，和感謝，將你們所要的告訴神。</a:t>
            </a:r>
          </a:p>
          <a:p>
            <a:r>
              <a:rPr lang="en-US" altLang="zh-TW" sz="1600" dirty="0" err="1" smtClean="0"/>
              <a:t>Php</a:t>
            </a:r>
            <a:r>
              <a:rPr lang="en-US" altLang="zh-TW" sz="1600" dirty="0" smtClean="0"/>
              <a:t> 4:7  </a:t>
            </a:r>
            <a:r>
              <a:rPr lang="zh-TW" altLang="zh-TW" sz="1600" dirty="0" smtClean="0"/>
              <a:t>神所賜、出人意外的平安必在基督耶穌裡保守你們的心懷意念</a:t>
            </a:r>
          </a:p>
          <a:p>
            <a:r>
              <a:rPr lang="en-US" altLang="zh-TW" sz="1600" dirty="0" smtClean="0"/>
              <a:t> </a:t>
            </a:r>
            <a:endParaRPr lang="zh-TW" altLang="zh-TW" sz="1600" dirty="0" smtClean="0"/>
          </a:p>
          <a:p>
            <a:r>
              <a:rPr lang="zh-TW" altLang="zh-TW" sz="1600" dirty="0" smtClean="0"/>
              <a:t>多聽，少講，少給意見。</a:t>
            </a:r>
          </a:p>
          <a:p>
            <a:r>
              <a:rPr lang="en-US" altLang="zh-TW" sz="1600" dirty="0" smtClean="0"/>
              <a:t> </a:t>
            </a:r>
            <a:endParaRPr lang="zh-TW" altLang="zh-TW" sz="1600" dirty="0" smtClean="0"/>
          </a:p>
          <a:p>
            <a:r>
              <a:rPr lang="en-US" altLang="zh-TW" sz="1600" dirty="0" smtClean="0"/>
              <a:t>Control J: download,  Control F: Find</a:t>
            </a:r>
            <a:endParaRPr lang="zh-TW" altLang="zh-TW" sz="1600" dirty="0" smtClean="0"/>
          </a:p>
          <a:p>
            <a:r>
              <a:rPr lang="en-US" altLang="zh-TW" sz="1600" dirty="0" smtClean="0"/>
              <a:t>Control C: Copy,  Control X: Cut</a:t>
            </a:r>
            <a:endParaRPr lang="zh-TW" altLang="zh-TW" sz="1600" dirty="0" smtClean="0"/>
          </a:p>
          <a:p>
            <a:r>
              <a:rPr lang="en-US" altLang="zh-TW" sz="1600" dirty="0" smtClean="0"/>
              <a:t>Control V: Paste,  Control S: Save</a:t>
            </a:r>
            <a:endParaRPr lang="zh-TW" altLang="zh-TW" sz="1600" dirty="0" smtClean="0"/>
          </a:p>
          <a:p>
            <a:r>
              <a:rPr lang="en-US" altLang="zh-TW" sz="1600" dirty="0" smtClean="0"/>
              <a:t>Control P: Print , Control N: New</a:t>
            </a:r>
            <a:endParaRPr lang="zh-TW" altLang="zh-TW" sz="1600" dirty="0" smtClean="0"/>
          </a:p>
          <a:p>
            <a:r>
              <a:rPr lang="en-US" altLang="zh-TW" sz="1600" dirty="0" smtClean="0"/>
              <a:t>Control A: All,  Control W: Close</a:t>
            </a:r>
            <a:endParaRPr lang="zh-TW" altLang="zh-TW" sz="1600" dirty="0" smtClean="0"/>
          </a:p>
          <a:p>
            <a:r>
              <a:rPr lang="en-US" altLang="zh-TW" sz="1600" dirty="0" smtClean="0"/>
              <a:t>Control T: Tab New , Control Z: undo</a:t>
            </a:r>
            <a:endParaRPr lang="zh-TW" altLang="zh-TW" sz="1600" dirty="0" smtClean="0"/>
          </a:p>
          <a:p>
            <a:r>
              <a:rPr lang="en-US" altLang="zh-TW" sz="1600" dirty="0" smtClean="0"/>
              <a:t>Control &amp;</a:t>
            </a:r>
            <a:r>
              <a:rPr lang="en-US" altLang="zh-TW" sz="1600" dirty="0" err="1" smtClean="0"/>
              <a:t>PrtScn</a:t>
            </a:r>
            <a:r>
              <a:rPr lang="en-US" altLang="zh-TW" sz="1600" dirty="0" smtClean="0"/>
              <a:t>, Control  Alt F4: Close</a:t>
            </a:r>
            <a:endParaRPr lang="zh-TW" altLang="zh-TW" sz="1600" dirty="0" smtClean="0"/>
          </a:p>
          <a:p>
            <a:r>
              <a:rPr lang="en-US" altLang="zh-TW" sz="1600" dirty="0" smtClean="0"/>
              <a:t>F5: </a:t>
            </a:r>
            <a:r>
              <a:rPr lang="en-US" altLang="zh-TW" sz="1600" dirty="0" err="1" smtClean="0"/>
              <a:t>Refesh</a:t>
            </a:r>
            <a:r>
              <a:rPr lang="en-US" altLang="zh-TW" sz="1600" dirty="0" smtClean="0"/>
              <a:t> Shift&amp; , Control &amp; T is restart </a:t>
            </a:r>
            <a:endParaRPr lang="zh-TW" altLang="zh-TW" sz="1600" dirty="0" smtClean="0"/>
          </a:p>
          <a:p>
            <a:r>
              <a:rPr lang="en-US" altLang="zh-TW" sz="1600" dirty="0" smtClean="0"/>
              <a:t> </a:t>
            </a:r>
            <a:endParaRPr lang="zh-TW" altLang="zh-TW" sz="1600" dirty="0" smtClean="0"/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endParaRPr lang="en-US" sz="1600" dirty="0">
              <a:solidFill>
                <a:srgbClr val="FFFF00"/>
              </a:solidFill>
              <a:latin typeface="Arial" charset="0"/>
              <a:ea typeface="SimSun" charset="-122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17057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38200" y="1524000"/>
            <a:ext cx="7848600" cy="3913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/>
              <a:t>你忙碌嗎？你忙亂嗎？ 為何忙</a:t>
            </a:r>
            <a:r>
              <a:rPr lang="en-US" sz="2400" dirty="0"/>
              <a:t>? </a:t>
            </a:r>
            <a:r>
              <a:rPr lang="zh-TW" altLang="en-US" sz="2400" dirty="0"/>
              <a:t>為人忙</a:t>
            </a:r>
            <a:r>
              <a:rPr lang="en-US" sz="2400" dirty="0"/>
              <a:t>? </a:t>
            </a:r>
            <a:r>
              <a:rPr lang="zh-TW" altLang="en-US" sz="2400" dirty="0"/>
              <a:t>為事忙</a:t>
            </a:r>
            <a:r>
              <a:rPr lang="en-US" sz="2400" dirty="0"/>
              <a:t>? </a:t>
            </a:r>
            <a:r>
              <a:rPr lang="zh-TW" altLang="en-US" sz="2400" dirty="0"/>
              <a:t>為物忙？忙，盲，茫</a:t>
            </a:r>
            <a:r>
              <a:rPr lang="en-US" sz="2400" dirty="0"/>
              <a:t>. </a:t>
            </a:r>
            <a:r>
              <a:rPr lang="zh-TW" altLang="en-US" sz="2400" dirty="0"/>
              <a:t>我們在忙甚麼呢？時間與我們有何相關呢</a:t>
            </a:r>
            <a:r>
              <a:rPr lang="en-US" sz="2400" dirty="0"/>
              <a:t>?</a:t>
            </a:r>
            <a:r>
              <a:rPr lang="zh-TW" altLang="en-US" sz="2400" dirty="0"/>
              <a:t>我們多少的事情都是要靠時間呢</a:t>
            </a:r>
            <a:r>
              <a:rPr lang="en-US" sz="2400" dirty="0"/>
              <a:t>? </a:t>
            </a:r>
            <a:r>
              <a:rPr lang="zh-TW" altLang="en-US" sz="2400" dirty="0"/>
              <a:t>我們的生命</a:t>
            </a:r>
            <a:r>
              <a:rPr lang="en-US" sz="2400" dirty="0"/>
              <a:t>, </a:t>
            </a:r>
            <a:r>
              <a:rPr lang="zh-TW" altLang="en-US" sz="2400" dirty="0"/>
              <a:t>我們穿衣服</a:t>
            </a:r>
            <a:r>
              <a:rPr lang="en-US" sz="2400" dirty="0"/>
              <a:t>, </a:t>
            </a:r>
            <a:r>
              <a:rPr lang="zh-TW" altLang="en-US" sz="2400" dirty="0"/>
              <a:t>睡覺</a:t>
            </a:r>
            <a:r>
              <a:rPr lang="en-US" sz="2400" dirty="0"/>
              <a:t>, </a:t>
            </a:r>
            <a:r>
              <a:rPr lang="zh-TW" altLang="en-US" sz="2400" dirty="0"/>
              <a:t>開車</a:t>
            </a:r>
            <a:r>
              <a:rPr lang="en-US" sz="2400" dirty="0"/>
              <a:t>, </a:t>
            </a:r>
            <a:r>
              <a:rPr lang="zh-TW" altLang="en-US" sz="2400" dirty="0"/>
              <a:t>上班</a:t>
            </a:r>
            <a:r>
              <a:rPr lang="en-US" sz="2400" dirty="0"/>
              <a:t>, </a:t>
            </a:r>
            <a:r>
              <a:rPr lang="zh-TW" altLang="en-US" sz="2400" dirty="0"/>
              <a:t>還有去學校</a:t>
            </a:r>
            <a:r>
              <a:rPr lang="en-US" sz="2400" dirty="0"/>
              <a:t>, </a:t>
            </a:r>
            <a:r>
              <a:rPr lang="zh-TW" altLang="en-US" sz="2400" dirty="0"/>
              <a:t>還有去教會</a:t>
            </a:r>
            <a:r>
              <a:rPr lang="en-US" sz="2400" dirty="0"/>
              <a:t>, </a:t>
            </a:r>
            <a:r>
              <a:rPr lang="zh-TW" altLang="en-US" sz="2400" dirty="0"/>
              <a:t>詩班唱歌</a:t>
            </a:r>
            <a:r>
              <a:rPr lang="en-US" sz="2400" dirty="0"/>
              <a:t>, </a:t>
            </a:r>
            <a:r>
              <a:rPr lang="zh-TW" altLang="en-US" sz="2400" dirty="0"/>
              <a:t>去醫院</a:t>
            </a:r>
            <a:r>
              <a:rPr lang="en-US" sz="2400" dirty="0"/>
              <a:t>, </a:t>
            </a:r>
            <a:r>
              <a:rPr lang="zh-TW" altLang="en-US" sz="2400" dirty="0"/>
              <a:t>去吃飯</a:t>
            </a:r>
            <a:r>
              <a:rPr lang="en-US" sz="2400" dirty="0"/>
              <a:t>, </a:t>
            </a:r>
            <a:r>
              <a:rPr lang="zh-TW" altLang="en-US" sz="2400" dirty="0"/>
              <a:t>這一切的一切</a:t>
            </a:r>
            <a:r>
              <a:rPr lang="en-US" sz="2400" dirty="0"/>
              <a:t>, </a:t>
            </a:r>
            <a:r>
              <a:rPr lang="zh-TW" altLang="en-US" sz="2400" dirty="0"/>
              <a:t>好像都跟時間分不開</a:t>
            </a:r>
            <a:r>
              <a:rPr lang="en-US" sz="2400" dirty="0"/>
              <a:t>, </a:t>
            </a:r>
            <a:r>
              <a:rPr lang="zh-TW" altLang="en-US" sz="2400" dirty="0"/>
              <a:t>時間在我們生命上扮演的一個不可分離的重要的因素</a:t>
            </a:r>
            <a:r>
              <a:rPr lang="en-US" sz="2400" dirty="0"/>
              <a:t>, </a:t>
            </a:r>
            <a:r>
              <a:rPr lang="zh-TW" altLang="en-US" sz="2400" dirty="0"/>
              <a:t>所以我們是不是應該來重視這個時間呢？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74903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170579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800" y="1096963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463675"/>
            <a:ext cx="7472363" cy="48466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325" y="1463675"/>
            <a:ext cx="7680325" cy="47545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>
              <a:solidFill>
                <a:srgbClr val="FFFFFF"/>
              </a:solidFill>
              <a:cs typeface="Arial Unicode MS" pitchFamily="32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何為時間</a:t>
            </a:r>
            <a:r>
              <a:rPr lang="en-US" sz="2800">
                <a:solidFill>
                  <a:srgbClr val="FFFFFF"/>
                </a:solidFill>
                <a:cs typeface="Arial Unicode MS" pitchFamily="32" charset="0"/>
              </a:rPr>
              <a:t>? </a:t>
            </a:r>
            <a:r>
              <a:rPr lang="zh-TW" sz="28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時間重要嗎</a:t>
            </a:r>
            <a:r>
              <a:rPr lang="en-US" sz="2800">
                <a:solidFill>
                  <a:srgbClr val="FFFFFF"/>
                </a:solidFill>
                <a:cs typeface="Arial Unicode MS" pitchFamily="32" charset="0"/>
              </a:rPr>
              <a:t>?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	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	•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時間比較重要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,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還是壽命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?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FFFFFF"/>
              </a:solidFill>
              <a:cs typeface="Arial Unicode MS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	•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時間比較重要嗎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?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還是金錢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?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FFFFFF"/>
              </a:solidFill>
              <a:cs typeface="Arial Unicode MS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	•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時間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,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空氣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,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水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,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哪個比較重要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?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FFFFFF"/>
              </a:solidFill>
              <a:cs typeface="Arial Unicode MS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	•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一天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 =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二十四個小時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 = 1, 440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分鐘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,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等於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17,280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秒鐘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,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八十年等於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FFFFFF"/>
              </a:solidFill>
              <a:cs typeface="Arial Unicode MS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	• 504,576,000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秒鐘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,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一百年等於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630,720,000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秒鐘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,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FFFFFF"/>
              </a:solidFill>
              <a:cs typeface="Arial Unicode MS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	•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既然時間那麼重要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,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我們是不是要好好來應用，思考，這一輩子我們要</a:t>
            </a:r>
            <a:r>
              <a:rPr lang="en-US" sz="2000">
                <a:solidFill>
                  <a:srgbClr val="FFFFFF"/>
                </a:solidFill>
                <a:cs typeface="Arial Unicode MS" pitchFamily="32" charset="0"/>
              </a:rPr>
              <a:t>	     </a:t>
            </a:r>
            <a:r>
              <a:rPr lang="zh-TW" sz="20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如何好好的來應用時間呢？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FFFFFF"/>
              </a:solidFill>
              <a:cs typeface="Arial Unicode MS" pitchFamily="32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FFFFFF"/>
              </a:solidFill>
              <a:cs typeface="Arial Unicode MS" pitchFamily="32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lnSpc>
                <a:spcPct val="200000"/>
              </a:lnSpc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143000" y="2590800"/>
            <a:ext cx="739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800" dirty="0"/>
              <a:t>時間就是生命</a:t>
            </a:r>
            <a:r>
              <a:rPr lang="en-US" sz="2800" dirty="0"/>
              <a:t>, </a:t>
            </a:r>
            <a:r>
              <a:rPr lang="zh-TW" altLang="en-US" sz="2800" dirty="0"/>
              <a:t>管理你的時間</a:t>
            </a:r>
            <a:r>
              <a:rPr lang="en-US" sz="2800" dirty="0"/>
              <a:t>, </a:t>
            </a:r>
            <a:r>
              <a:rPr lang="zh-TW" altLang="en-US" sz="2800" dirty="0"/>
              <a:t>就是掌握你的生命</a:t>
            </a:r>
            <a:r>
              <a:rPr lang="en-US" sz="2800" dirty="0"/>
              <a:t>,</a:t>
            </a:r>
            <a:r>
              <a:rPr lang="en-US" sz="2800" b="1" dirty="0"/>
              <a:t> </a:t>
            </a:r>
            <a:r>
              <a:rPr lang="zh-TW" altLang="en-US" sz="2800" dirty="0"/>
              <a:t>時間的重要</a:t>
            </a:r>
            <a:r>
              <a:rPr lang="en-US" sz="2800" dirty="0"/>
              <a:t>; </a:t>
            </a:r>
            <a:r>
              <a:rPr lang="zh-TW" altLang="en-US" sz="2800" dirty="0"/>
              <a:t>時間可以給於讀書</a:t>
            </a:r>
            <a:r>
              <a:rPr lang="en-US" sz="2800" dirty="0"/>
              <a:t>, </a:t>
            </a:r>
            <a:r>
              <a:rPr lang="zh-TW" altLang="en-US" sz="2800" dirty="0"/>
              <a:t>學習</a:t>
            </a:r>
            <a:r>
              <a:rPr lang="en-US" sz="2800" dirty="0"/>
              <a:t>, </a:t>
            </a:r>
            <a:r>
              <a:rPr lang="zh-TW" altLang="en-US" sz="2800" dirty="0"/>
              <a:t>運動</a:t>
            </a:r>
            <a:r>
              <a:rPr lang="en-US" sz="2800" dirty="0"/>
              <a:t>, </a:t>
            </a:r>
            <a:r>
              <a:rPr lang="zh-TW" altLang="en-US" sz="2800" dirty="0"/>
              <a:t>寫信</a:t>
            </a:r>
            <a:r>
              <a:rPr lang="en-US" sz="2800" dirty="0"/>
              <a:t>, </a:t>
            </a:r>
            <a:r>
              <a:rPr lang="zh-TW" altLang="en-US" sz="2800" dirty="0"/>
              <a:t>創作</a:t>
            </a:r>
            <a:r>
              <a:rPr lang="en-US" sz="2800" dirty="0"/>
              <a:t>, </a:t>
            </a:r>
            <a:r>
              <a:rPr lang="zh-TW" altLang="en-US" sz="2800" dirty="0"/>
              <a:t>甚</a:t>
            </a:r>
            <a:r>
              <a:rPr lang="zh-TW" altLang="en-US" sz="2800" dirty="0" smtClean="0"/>
              <a:t>至讀經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禱告</a:t>
            </a:r>
            <a:r>
              <a:rPr lang="en-US" altLang="zh-TW" sz="2800" dirty="0" smtClean="0"/>
              <a:t>,</a:t>
            </a:r>
            <a:r>
              <a:rPr lang="zh-TW" altLang="en-US" sz="2800" dirty="0" smtClean="0"/>
              <a:t>靈修都</a:t>
            </a:r>
            <a:r>
              <a:rPr lang="zh-TW" altLang="en-US" sz="2800" dirty="0"/>
              <a:t>很棒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856183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38200" y="1143000"/>
            <a:ext cx="7696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800" dirty="0" smtClean="0"/>
              <a:t>* </a:t>
            </a:r>
            <a:r>
              <a:rPr lang="zh-TW" altLang="en-US" sz="2800" dirty="0" smtClean="0"/>
              <a:t>最</a:t>
            </a:r>
            <a:r>
              <a:rPr lang="zh-TW" altLang="en-US" sz="2400" dirty="0"/>
              <a:t>浪費時間</a:t>
            </a:r>
            <a:r>
              <a:rPr lang="zh-TW" altLang="en-US" sz="2400" dirty="0" smtClean="0"/>
              <a:t>是 </a:t>
            </a:r>
            <a:r>
              <a:rPr lang="en-US" altLang="zh-TW" sz="2400" dirty="0" smtClean="0"/>
              <a:t>? </a:t>
            </a:r>
          </a:p>
          <a:p>
            <a:pPr>
              <a:lnSpc>
                <a:spcPct val="200000"/>
              </a:lnSpc>
            </a:pPr>
            <a:r>
              <a:rPr lang="en-US" altLang="zh-TW" sz="2400" dirty="0" smtClean="0"/>
              <a:t>* </a:t>
            </a:r>
            <a:r>
              <a:rPr lang="zh-TW" altLang="en-US" sz="2400" dirty="0" smtClean="0"/>
              <a:t>現</a:t>
            </a:r>
            <a:r>
              <a:rPr lang="zh-TW" altLang="en-US" sz="2400" dirty="0"/>
              <a:t>代的世人最缺乏的就</a:t>
            </a:r>
            <a:r>
              <a:rPr lang="zh-TW" altLang="en-US" sz="2400" dirty="0" smtClean="0"/>
              <a:t>是 </a:t>
            </a:r>
            <a:r>
              <a:rPr lang="en-US" altLang="zh-TW" sz="2400" dirty="0" smtClean="0"/>
              <a:t>?</a:t>
            </a:r>
          </a:p>
          <a:p>
            <a:pPr>
              <a:lnSpc>
                <a:spcPct val="200000"/>
              </a:lnSpc>
            </a:pPr>
            <a:r>
              <a:rPr lang="en-US" altLang="zh-TW" sz="2400" dirty="0" smtClean="0"/>
              <a:t>* </a:t>
            </a:r>
            <a:r>
              <a:rPr lang="zh-TW" altLang="en-US" sz="2400" dirty="0" smtClean="0"/>
              <a:t>現</a:t>
            </a:r>
            <a:r>
              <a:rPr lang="zh-TW" altLang="en-US" sz="2400" dirty="0"/>
              <a:t>代的人類常常因為時間不夠用，而受到很大的壓力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>	</a:t>
            </a:r>
            <a:r>
              <a:rPr lang="zh-TW" altLang="en-US" sz="2400" dirty="0" smtClean="0"/>
              <a:t>睡</a:t>
            </a:r>
            <a:r>
              <a:rPr lang="zh-TW" altLang="en-US" sz="2400" dirty="0"/>
              <a:t>不著，忙，盲，茫</a:t>
            </a:r>
            <a:r>
              <a:rPr lang="en-US" altLang="zh-TW" sz="2400" dirty="0"/>
              <a:t>… </a:t>
            </a:r>
            <a:r>
              <a:rPr lang="zh-TW" altLang="en-US" sz="2400" dirty="0"/>
              <a:t>擔心，何時才能解壓，進入</a:t>
            </a:r>
            <a:r>
              <a:rPr lang="zh-TW" altLang="en-US" sz="2400" dirty="0" smtClean="0"/>
              <a:t>真</a:t>
            </a:r>
            <a:r>
              <a:rPr lang="en-US" altLang="zh-TW" sz="2400" dirty="0" smtClean="0"/>
              <a:t>	</a:t>
            </a:r>
            <a:r>
              <a:rPr lang="zh-TW" altLang="en-US" sz="2400" dirty="0" smtClean="0"/>
              <a:t>正</a:t>
            </a:r>
            <a:r>
              <a:rPr lang="zh-TW" altLang="en-US" sz="2400" dirty="0"/>
              <a:t>的安息呢</a:t>
            </a:r>
            <a:r>
              <a:rPr lang="zh-TW" altLang="en-US" sz="2400" dirty="0" smtClean="0"/>
              <a:t>？</a:t>
            </a:r>
            <a:endParaRPr lang="en-US" altLang="zh-TW" sz="2400" dirty="0" smtClean="0"/>
          </a:p>
          <a:p>
            <a:pPr>
              <a:lnSpc>
                <a:spcPct val="200000"/>
              </a:lnSpc>
            </a:pPr>
            <a:r>
              <a:rPr lang="en-US" altLang="zh-TW" sz="2400" dirty="0" smtClean="0"/>
              <a:t>* </a:t>
            </a:r>
            <a:r>
              <a:rPr lang="zh-TW" altLang="en-US" sz="2400" dirty="0" smtClean="0"/>
              <a:t>我</a:t>
            </a:r>
            <a:r>
              <a:rPr lang="zh-TW" altLang="en-US" sz="2400" dirty="0"/>
              <a:t>終日追逐什麼，自我肯定，自我期許，自我中心，自我實現，自我陶醉？ </a:t>
            </a:r>
            <a:r>
              <a:rPr lang="zh-TW" altLang="en-US" sz="2400" dirty="0" smtClean="0"/>
              <a:t>慾望？</a:t>
            </a:r>
            <a:endParaRPr lang="en-US" sz="2400" dirty="0"/>
          </a:p>
          <a:p>
            <a:pPr>
              <a:lnSpc>
                <a:spcPct val="2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44680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52400" y="228600"/>
            <a:ext cx="8839200" cy="762000"/>
          </a:xfrm>
          <a:prstGeom prst="rect">
            <a:avLst/>
          </a:prstGeom>
          <a:solidFill>
            <a:srgbClr val="333399"/>
          </a:soli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b="1" i="1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   ABC</a:t>
            </a:r>
            <a:r>
              <a:rPr lang="en-US" sz="4000">
                <a:solidFill>
                  <a:srgbClr val="FFFF00"/>
                </a:solidFill>
                <a:latin typeface="Matura MT Script Capitals" pitchFamily="64" charset="0"/>
                <a:ea typeface="바탕" pitchFamily="16" charset="-127"/>
              </a:rPr>
              <a:t>  2015 </a:t>
            </a:r>
            <a:r>
              <a:rPr lang="zh-TW" sz="4000">
                <a:solidFill>
                  <a:srgbClr val="000000"/>
                </a:solidFill>
                <a:latin typeface="Arial" charset="0"/>
                <a:ea typeface="新細明體" pitchFamily="16" charset="-120"/>
              </a:rPr>
              <a:t>    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n-US" sz="2600">
                <a:solidFill>
                  <a:srgbClr val="FFFF00"/>
                </a:solidFill>
                <a:latin typeface="Arial" charset="0"/>
                <a:ea typeface="SimSun" charset="-122"/>
              </a:rPr>
              <a:t>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038600" y="228600"/>
            <a:ext cx="4495800" cy="7953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zh-TW" sz="28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6" charset="-120"/>
              </a:rPr>
              <a:t> 北美華人基督徒教育大會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          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A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ccess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B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ible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C</a:t>
            </a: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tura MT Script Capitals" pitchFamily="64" charset="0"/>
                <a:ea typeface="MS Gothic" pitchFamily="49" charset="-128"/>
              </a:rPr>
              <a:t>onvention</a:t>
            </a:r>
            <a:r>
              <a:rPr lang="en-US">
                <a:solidFill>
                  <a:srgbClr val="00FF00"/>
                </a:solidFill>
                <a:cs typeface="Arial Unicode MS" pitchFamily="32" charset="0"/>
              </a:rPr>
              <a:t>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685800" cy="609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282575"/>
            <a:ext cx="685800" cy="685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8839200" cy="563880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50000">
                <a:srgbClr val="181847"/>
              </a:gs>
              <a:gs pos="100000">
                <a:srgbClr val="333399"/>
              </a:gs>
            </a:gsLst>
            <a:lin ang="5400000" scaled="1"/>
          </a:gradFill>
          <a:ln w="76320" cap="sq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lvl="1" indent="-284163"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endParaRPr lang="en-US" sz="2400">
              <a:solidFill>
                <a:srgbClr val="FFFFFF"/>
              </a:solidFill>
              <a:cs typeface="Arial Unicode MS" pitchFamily="32" charset="0"/>
            </a:endParaRPr>
          </a:p>
          <a:p>
            <a:pPr lvl="1" indent="-284163"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endParaRPr lang="en-US" sz="2400">
              <a:solidFill>
                <a:srgbClr val="FFFFFF"/>
              </a:solidFill>
              <a:cs typeface="Arial Unicode MS" pitchFamily="32" charset="0"/>
            </a:endParaRPr>
          </a:p>
          <a:p>
            <a:pPr lvl="1" indent="-284163"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r>
              <a:rPr lang="en-US" sz="2400">
                <a:solidFill>
                  <a:srgbClr val="FFFFFF"/>
                </a:solidFill>
                <a:cs typeface="Arial Unicode MS" pitchFamily="32" charset="0"/>
              </a:rPr>
              <a:t>1. </a:t>
            </a:r>
            <a:r>
              <a:rPr lang="zh-TW" sz="24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你是時間的主人嗎？ </a:t>
            </a:r>
          </a:p>
          <a:p>
            <a:pPr marL="741363" lvl="1" indent="-282575"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endParaRPr lang="en-US" sz="2400">
              <a:solidFill>
                <a:srgbClr val="FFFFFF"/>
              </a:solidFill>
              <a:cs typeface="Arial Unicode MS" pitchFamily="32" charset="0"/>
            </a:endParaRPr>
          </a:p>
          <a:p>
            <a:pPr lvl="1" indent="-284163"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r>
              <a:rPr lang="en-US" sz="2400">
                <a:solidFill>
                  <a:srgbClr val="FFFFFF"/>
                </a:solidFill>
                <a:cs typeface="Arial Unicode MS" pitchFamily="32" charset="0"/>
              </a:rPr>
              <a:t>2. </a:t>
            </a:r>
            <a:r>
              <a:rPr lang="zh-TW" sz="24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如何利用在地上有限的時間來做屬天的時間投資</a:t>
            </a:r>
            <a:r>
              <a:rPr lang="en-US" sz="2400">
                <a:solidFill>
                  <a:srgbClr val="FFFFFF"/>
                </a:solidFill>
                <a:cs typeface="Arial Unicode MS" pitchFamily="32" charset="0"/>
              </a:rPr>
              <a:t>, </a:t>
            </a:r>
            <a:r>
              <a:rPr lang="zh-TW" sz="24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屬天的無限永恆的投資</a:t>
            </a:r>
            <a:r>
              <a:rPr lang="zh-CN" sz="2400">
                <a:solidFill>
                  <a:srgbClr val="FFFFFF"/>
                </a:solidFill>
                <a:cs typeface="Arial Unicode MS" pitchFamily="32" charset="0"/>
              </a:rPr>
              <a:t>。</a:t>
            </a:r>
          </a:p>
          <a:p>
            <a:pPr lvl="1" indent="-284163"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endParaRPr lang="en-US" sz="2400">
              <a:solidFill>
                <a:srgbClr val="FFFFFF"/>
              </a:solidFill>
              <a:cs typeface="Arial Unicode MS" pitchFamily="32" charset="0"/>
            </a:endParaRPr>
          </a:p>
          <a:p>
            <a:pPr lvl="1" indent="-284163"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r>
              <a:rPr lang="en-US" sz="2400">
                <a:solidFill>
                  <a:srgbClr val="FFFFFF"/>
                </a:solidFill>
                <a:cs typeface="Arial Unicode MS" pitchFamily="32" charset="0"/>
              </a:rPr>
              <a:t>3. </a:t>
            </a:r>
            <a:r>
              <a:rPr lang="zh-TW" sz="24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如何來診斷你的時間</a:t>
            </a:r>
            <a:r>
              <a:rPr lang="en-US" sz="2400">
                <a:solidFill>
                  <a:srgbClr val="FFFFFF"/>
                </a:solidFill>
                <a:cs typeface="Arial Unicode MS" pitchFamily="32" charset="0"/>
              </a:rPr>
              <a:t>? </a:t>
            </a:r>
            <a:r>
              <a:rPr lang="zh-TW" sz="24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是用在對的方面</a:t>
            </a:r>
            <a:r>
              <a:rPr lang="en-US" sz="2400">
                <a:solidFill>
                  <a:srgbClr val="FFFFFF"/>
                </a:solidFill>
                <a:cs typeface="Arial Unicode MS" pitchFamily="32" charset="0"/>
              </a:rPr>
              <a:t>? </a:t>
            </a:r>
            <a:r>
              <a:rPr lang="zh-TW" sz="24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時間用的對嗎</a:t>
            </a:r>
            <a:r>
              <a:rPr lang="en-US" sz="2400">
                <a:solidFill>
                  <a:srgbClr val="FFFFFF"/>
                </a:solidFill>
                <a:cs typeface="Arial Unicode MS" pitchFamily="32" charset="0"/>
              </a:rPr>
              <a:t>? </a:t>
            </a:r>
          </a:p>
          <a:p>
            <a:pPr lvl="1" indent="-284163"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endParaRPr lang="en-US" sz="2400">
              <a:solidFill>
                <a:srgbClr val="FFFFFF"/>
              </a:solidFill>
              <a:cs typeface="Arial Unicode MS" pitchFamily="32" charset="0"/>
            </a:endParaRPr>
          </a:p>
          <a:p>
            <a:pPr lvl="1" indent="-284163"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r>
              <a:rPr lang="en-US" sz="2400">
                <a:solidFill>
                  <a:srgbClr val="FFFFFF"/>
                </a:solidFill>
                <a:cs typeface="Arial Unicode MS" pitchFamily="32" charset="0"/>
              </a:rPr>
              <a:t>4. </a:t>
            </a:r>
            <a:r>
              <a:rPr lang="zh-TW" sz="24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如何正確的使用現代的科技好發揮事半功倍的效果</a:t>
            </a:r>
            <a:r>
              <a:rPr lang="en-US" sz="2400">
                <a:solidFill>
                  <a:srgbClr val="FFFFFF"/>
                </a:solidFill>
                <a:cs typeface="Arial Unicode MS" pitchFamily="32" charset="0"/>
              </a:rPr>
              <a:t>, </a:t>
            </a:r>
            <a:r>
              <a:rPr lang="zh-TW" sz="24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譬如手機</a:t>
            </a:r>
            <a:r>
              <a:rPr lang="en-US" sz="2400">
                <a:solidFill>
                  <a:srgbClr val="FFFFFF"/>
                </a:solidFill>
                <a:cs typeface="Arial Unicode MS" pitchFamily="32" charset="0"/>
              </a:rPr>
              <a:t>, i Pad, </a:t>
            </a:r>
            <a:r>
              <a:rPr lang="zh-TW" sz="24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導航等等功能</a:t>
            </a:r>
            <a:r>
              <a:rPr lang="en-US" sz="2400">
                <a:solidFill>
                  <a:srgbClr val="FFFFFF"/>
                </a:solidFill>
                <a:cs typeface="Arial Unicode MS" pitchFamily="32" charset="0"/>
              </a:rPr>
              <a:t>, </a:t>
            </a:r>
            <a:r>
              <a:rPr lang="zh-TW" sz="24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等等的科技</a:t>
            </a:r>
            <a:r>
              <a:rPr lang="en-US" sz="2400">
                <a:solidFill>
                  <a:srgbClr val="FFFFFF"/>
                </a:solidFill>
                <a:cs typeface="Arial Unicode MS" pitchFamily="32" charset="0"/>
              </a:rPr>
              <a:t>? </a:t>
            </a:r>
            <a:r>
              <a:rPr lang="zh-TW" sz="24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現在手機已經有</a:t>
            </a:r>
            <a:r>
              <a:rPr lang="en-US" sz="2400">
                <a:solidFill>
                  <a:srgbClr val="FFFFFF"/>
                </a:solidFill>
                <a:cs typeface="Arial Unicode MS" pitchFamily="32" charset="0"/>
              </a:rPr>
              <a:t>150</a:t>
            </a:r>
            <a:r>
              <a:rPr lang="zh-TW" sz="2400">
                <a:solidFill>
                  <a:srgbClr val="FFFFFF"/>
                </a:solidFill>
                <a:ea typeface="新細明體" pitchFamily="16" charset="-120"/>
                <a:cs typeface="Arial Unicode MS" pitchFamily="32" charset="0"/>
              </a:rPr>
              <a:t>萬的功能</a:t>
            </a:r>
            <a:r>
              <a:rPr lang="en-US" sz="2400">
                <a:solidFill>
                  <a:srgbClr val="FFFFFF"/>
                </a:solidFill>
                <a:cs typeface="Arial Unicode MS" pitchFamily="32" charset="0"/>
              </a:rPr>
              <a:t>? </a:t>
            </a:r>
          </a:p>
          <a:p>
            <a:pPr marL="342900" indent="-339725">
              <a:spcBef>
                <a:spcPts val="800"/>
              </a:spcBef>
              <a:buClrTx/>
              <a:buFontTx/>
              <a:buNone/>
              <a:tabLst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  <a:tab pos="9886950" algn="l"/>
              </a:tabLst>
            </a:pPr>
            <a:endParaRPr lang="en-US" sz="2400">
              <a:solidFill>
                <a:srgbClr val="FFFFFF"/>
              </a:solidFill>
              <a:cs typeface="Arial Unicode MS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skerville Old Face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skerville Old Face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skerville Old Face" pitchFamily="16" charset="0"/>
            <a:ea typeface="Microsoft YaHei" pitchFamily="3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skerville Old Face" pitchFamily="16" charset="0"/>
            <a:ea typeface="Microsoft YaHei" pitchFamily="32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2889</Words>
  <Application>Microsoft Office PowerPoint</Application>
  <PresentationFormat>On-screen Show (4:3)</PresentationFormat>
  <Paragraphs>313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2009  北美華人基督徒教育大會</dc:title>
  <dc:creator>James Chuang</dc:creator>
  <cp:lastModifiedBy>Daniel Chen</cp:lastModifiedBy>
  <cp:revision>137</cp:revision>
  <cp:lastPrinted>1601-01-01T00:00:00Z</cp:lastPrinted>
  <dcterms:created xsi:type="dcterms:W3CDTF">2009-08-08T18:10:28Z</dcterms:created>
  <dcterms:modified xsi:type="dcterms:W3CDTF">2015-09-16T22:09:15Z</dcterms:modified>
</cp:coreProperties>
</file>