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56" r:id="rId2"/>
    <p:sldId id="304" r:id="rId3"/>
    <p:sldId id="293" r:id="rId4"/>
    <p:sldId id="257" r:id="rId5"/>
    <p:sldId id="297" r:id="rId6"/>
    <p:sldId id="298" r:id="rId7"/>
    <p:sldId id="285" r:id="rId8"/>
    <p:sldId id="277" r:id="rId9"/>
    <p:sldId id="286" r:id="rId10"/>
    <p:sldId id="287" r:id="rId11"/>
    <p:sldId id="300" r:id="rId12"/>
    <p:sldId id="288" r:id="rId13"/>
    <p:sldId id="301" r:id="rId14"/>
    <p:sldId id="303" r:id="rId15"/>
    <p:sldId id="258" r:id="rId16"/>
    <p:sldId id="259" r:id="rId17"/>
    <p:sldId id="260" r:id="rId18"/>
    <p:sldId id="261" r:id="rId19"/>
    <p:sldId id="262" r:id="rId20"/>
    <p:sldId id="263" r:id="rId21"/>
    <p:sldId id="294" r:id="rId22"/>
    <p:sldId id="264" r:id="rId23"/>
    <p:sldId id="282" r:id="rId24"/>
    <p:sldId id="265" r:id="rId25"/>
    <p:sldId id="266" r:id="rId26"/>
    <p:sldId id="267" r:id="rId27"/>
    <p:sldId id="268" r:id="rId28"/>
    <p:sldId id="269" r:id="rId29"/>
    <p:sldId id="270" r:id="rId30"/>
    <p:sldId id="276" r:id="rId31"/>
    <p:sldId id="295" r:id="rId32"/>
    <p:sldId id="271" r:id="rId33"/>
    <p:sldId id="278" r:id="rId34"/>
    <p:sldId id="279" r:id="rId35"/>
    <p:sldId id="272" r:id="rId36"/>
    <p:sldId id="283" r:id="rId37"/>
    <p:sldId id="290" r:id="rId38"/>
    <p:sldId id="291" r:id="rId39"/>
    <p:sldId id="273" r:id="rId40"/>
    <p:sldId id="281" r:id="rId41"/>
    <p:sldId id="292" r:id="rId42"/>
    <p:sldId id="274" r:id="rId43"/>
    <p:sldId id="275" r:id="rId44"/>
    <p:sldId id="305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DDE6B2-7410-42C6-9E41-0FE9A8609D48}">
          <p14:sldIdLst>
            <p14:sldId id="256"/>
            <p14:sldId id="304"/>
            <p14:sldId id="293"/>
          </p14:sldIdLst>
        </p14:section>
        <p14:section name="Untitled Section" id="{8EE07B23-F2DF-4CB7-950A-EED707AB12A5}">
          <p14:sldIdLst>
            <p14:sldId id="257"/>
            <p14:sldId id="297"/>
            <p14:sldId id="298"/>
            <p14:sldId id="285"/>
            <p14:sldId id="277"/>
            <p14:sldId id="286"/>
            <p14:sldId id="287"/>
            <p14:sldId id="300"/>
            <p14:sldId id="288"/>
            <p14:sldId id="301"/>
            <p14:sldId id="303"/>
            <p14:sldId id="258"/>
            <p14:sldId id="259"/>
            <p14:sldId id="260"/>
            <p14:sldId id="261"/>
            <p14:sldId id="262"/>
            <p14:sldId id="263"/>
            <p14:sldId id="294"/>
            <p14:sldId id="264"/>
            <p14:sldId id="282"/>
            <p14:sldId id="265"/>
            <p14:sldId id="266"/>
            <p14:sldId id="267"/>
            <p14:sldId id="268"/>
            <p14:sldId id="269"/>
            <p14:sldId id="270"/>
            <p14:sldId id="276"/>
            <p14:sldId id="295"/>
            <p14:sldId id="271"/>
            <p14:sldId id="278"/>
            <p14:sldId id="279"/>
            <p14:sldId id="272"/>
            <p14:sldId id="283"/>
            <p14:sldId id="290"/>
            <p14:sldId id="291"/>
            <p14:sldId id="273"/>
            <p14:sldId id="281"/>
            <p14:sldId id="292"/>
            <p14:sldId id="274"/>
            <p14:sldId id="275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82F4E1-01B4-4A8D-AE58-C784DE931794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08C9B1-07B8-41FF-8FA8-C0635560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6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8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9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3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2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7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6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01A6-8436-4A39-9FDB-187C3FB9EC31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5C022-DAB9-4B86-BC76-A16E218B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4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743200"/>
          </a:xfrm>
        </p:spPr>
        <p:txBody>
          <a:bodyPr/>
          <a:lstStyle/>
          <a:p>
            <a:r>
              <a:rPr lang="zh-CN" altLang="en-US" dirty="0" smtClean="0"/>
              <a:t>雅歌</a:t>
            </a:r>
            <a:r>
              <a:rPr lang="en-US" altLang="zh-CN" dirty="0" smtClean="0"/>
              <a:t>: </a:t>
            </a:r>
            <a:r>
              <a:rPr lang="zh-CN" altLang="en-US" dirty="0" smtClean="0"/>
              <a:t>已然未然之愛（</a:t>
            </a:r>
            <a:r>
              <a:rPr lang="en-US" altLang="zh-CN" dirty="0" smtClean="0"/>
              <a:t>II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/>
          <a:p>
            <a:r>
              <a:rPr lang="zh-CN" altLang="en-US" dirty="0" smtClean="0"/>
              <a:t>謝挺</a:t>
            </a:r>
            <a:endParaRPr lang="en-US" altLang="zh-CN" dirty="0" smtClean="0"/>
          </a:p>
          <a:p>
            <a:r>
              <a:rPr lang="en-US" altLang="zh-CN" dirty="0" smtClean="0"/>
              <a:t>Chloe Sun, PhD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36818"/>
            <a:ext cx="5464628" cy="306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4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他爾根 （</a:t>
            </a:r>
            <a:r>
              <a:rPr lang="en-US" altLang="zh-CN" dirty="0"/>
              <a:t>Targum</a:t>
            </a:r>
            <a:r>
              <a:rPr lang="zh-CN" altLang="en-US" dirty="0"/>
              <a:t>，七</a:t>
            </a:r>
            <a:r>
              <a:rPr lang="en-US" altLang="zh-CN" dirty="0"/>
              <a:t>-</a:t>
            </a:r>
            <a:r>
              <a:rPr lang="zh-CN" altLang="en-US" dirty="0"/>
              <a:t>九世紀</a:t>
            </a:r>
            <a:r>
              <a:rPr lang="zh-CN" altLang="en-US" dirty="0" smtClean="0"/>
              <a:t>）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3500" dirty="0" smtClean="0">
                <a:solidFill>
                  <a:srgbClr val="FFFF00"/>
                </a:solidFill>
              </a:rPr>
              <a:t>以色列救贖史（歷史寓意）</a:t>
            </a:r>
            <a:endParaRPr lang="en-US" altLang="zh-CN" sz="35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CN" sz="3500" dirty="0" smtClean="0">
              <a:solidFill>
                <a:srgbClr val="FFFF00"/>
              </a:solidFill>
            </a:endParaRPr>
          </a:p>
          <a:p>
            <a:pPr marL="514350" lvl="0" indent="-514350">
              <a:buAutoNum type="arabicPeriod"/>
            </a:pPr>
            <a:r>
              <a:rPr lang="zh-TW" altLang="en-US" dirty="0" smtClean="0"/>
              <a:t>出</a:t>
            </a:r>
            <a:r>
              <a:rPr lang="zh-TW" altLang="en-US" dirty="0"/>
              <a:t>埃及記、西乃、金牛犢事件、建造會幕成為將來聖殿的前身、和佔領迦南地（</a:t>
            </a:r>
            <a:r>
              <a:rPr lang="zh-TW" altLang="en-US" dirty="0" smtClean="0"/>
              <a:t>歌 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dirty="0" smtClean="0"/>
              <a:t>1</a:t>
            </a:r>
            <a:r>
              <a:rPr lang="en-US" altLang="zh-CN" dirty="0" smtClean="0"/>
              <a:t>-3</a:t>
            </a:r>
            <a:r>
              <a:rPr lang="zh-CN" altLang="en-US" dirty="0" smtClean="0"/>
              <a:t>：</a:t>
            </a:r>
            <a:r>
              <a:rPr lang="en-US" dirty="0" smtClean="0"/>
              <a:t>6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514350" lvl="0" indent="-514350">
              <a:buAutoNum type="arabicPeriod" startAt="2"/>
            </a:pPr>
            <a:r>
              <a:rPr lang="zh-TW" altLang="en-US" dirty="0" smtClean="0"/>
              <a:t>所</a:t>
            </a:r>
            <a:r>
              <a:rPr lang="zh-TW" altLang="en-US" dirty="0"/>
              <a:t>羅門建殿（</a:t>
            </a:r>
            <a:r>
              <a:rPr lang="zh-TW" altLang="en-US" dirty="0" smtClean="0"/>
              <a:t>歌 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dirty="0" smtClean="0"/>
              <a:t>7 </a:t>
            </a:r>
            <a:r>
              <a:rPr lang="en-US" altLang="zh-CN" dirty="0" smtClean="0"/>
              <a:t>- 5</a:t>
            </a:r>
            <a:r>
              <a:rPr lang="zh-CN" altLang="en-US" dirty="0" smtClean="0"/>
              <a:t>：</a:t>
            </a:r>
            <a:r>
              <a:rPr lang="en-US" dirty="0" smtClean="0"/>
              <a:t>1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pPr marL="514350" lvl="0" indent="-514350">
              <a:buAutoNum type="arabicPeriod" startAt="2"/>
            </a:pPr>
            <a:r>
              <a:rPr lang="zh-TW" altLang="en-US" dirty="0" smtClean="0"/>
              <a:t>以</a:t>
            </a:r>
            <a:r>
              <a:rPr lang="zh-TW" altLang="en-US" dirty="0"/>
              <a:t>色列背棄神與被擄（</a:t>
            </a:r>
            <a:r>
              <a:rPr lang="zh-TW" altLang="en-US" dirty="0" smtClean="0"/>
              <a:t>歌 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</a:t>
            </a:r>
            <a:r>
              <a:rPr lang="en-US" dirty="0" smtClean="0"/>
              <a:t>2</a:t>
            </a:r>
            <a:r>
              <a:rPr lang="zh-TW" altLang="en-US" dirty="0"/>
              <a:t> </a:t>
            </a:r>
            <a:r>
              <a:rPr lang="en-US" altLang="zh-CN" dirty="0" smtClean="0"/>
              <a:t>- </a:t>
            </a:r>
            <a:r>
              <a:rPr lang="zh-TW" altLang="en-US" dirty="0"/>
              <a:t> 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dirty="0" smtClean="0"/>
              <a:t>1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pPr marL="514350" lvl="0" indent="-514350">
              <a:buAutoNum type="arabicPeriod" startAt="2"/>
            </a:pPr>
            <a:r>
              <a:rPr lang="zh-TW" altLang="en-US" dirty="0" smtClean="0"/>
              <a:t>以</a:t>
            </a:r>
            <a:r>
              <a:rPr lang="zh-TW" altLang="en-US" dirty="0"/>
              <a:t>色列被擄歸回和重建聖殿</a:t>
            </a:r>
            <a:r>
              <a:rPr lang="en-US" dirty="0"/>
              <a:t> (</a:t>
            </a:r>
            <a:r>
              <a:rPr lang="zh-TW" altLang="en-US" dirty="0" smtClean="0"/>
              <a:t>歌 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dirty="0" smtClean="0"/>
              <a:t>2</a:t>
            </a:r>
            <a:r>
              <a:rPr lang="zh-TW" altLang="en-US" dirty="0"/>
              <a:t> </a:t>
            </a:r>
            <a:r>
              <a:rPr lang="en-US" altLang="zh-CN" dirty="0"/>
              <a:t>-</a:t>
            </a:r>
            <a:r>
              <a:rPr lang="en-US" altLang="zh-CN" dirty="0" smtClean="0"/>
              <a:t> 7</a:t>
            </a:r>
            <a:r>
              <a:rPr lang="zh-CN" altLang="en-US" dirty="0" smtClean="0"/>
              <a:t>：</a:t>
            </a:r>
            <a:r>
              <a:rPr lang="en-US" dirty="0" smtClean="0"/>
              <a:t>11)</a:t>
            </a:r>
          </a:p>
          <a:p>
            <a:pPr marL="514350" lvl="0" indent="-514350">
              <a:buAutoNum type="arabicPeriod" startAt="2"/>
            </a:pPr>
            <a:r>
              <a:rPr lang="zh-TW" altLang="en-US" dirty="0" smtClean="0"/>
              <a:t>以</a:t>
            </a:r>
            <a:r>
              <a:rPr lang="zh-TW" altLang="en-US" dirty="0"/>
              <a:t>色列散居在羅馬帝國和彌賽亞的時期，以色列與神重新和好</a:t>
            </a:r>
            <a:r>
              <a:rPr lang="en-US" dirty="0"/>
              <a:t> (</a:t>
            </a:r>
            <a:r>
              <a:rPr lang="zh-TW" altLang="en-US" dirty="0" smtClean="0"/>
              <a:t>歌</a:t>
            </a:r>
            <a:r>
              <a:rPr lang="en-US" altLang="zh-CN" dirty="0" smtClean="0"/>
              <a:t>7</a:t>
            </a:r>
            <a:r>
              <a:rPr lang="zh-CN" altLang="en-US" dirty="0" smtClean="0"/>
              <a:t>：</a:t>
            </a:r>
            <a:r>
              <a:rPr lang="en-US" dirty="0" smtClean="0"/>
              <a:t>12</a:t>
            </a:r>
            <a:r>
              <a:rPr lang="zh-TW" altLang="en-US" dirty="0"/>
              <a:t> </a:t>
            </a:r>
            <a:r>
              <a:rPr lang="en-US" altLang="zh-CN" dirty="0" smtClean="0"/>
              <a:t>- 8</a:t>
            </a:r>
            <a:r>
              <a:rPr lang="zh-CN" altLang="en-US" dirty="0" smtClean="0"/>
              <a:t>：</a:t>
            </a:r>
            <a:r>
              <a:rPr lang="en-US" dirty="0" smtClean="0"/>
              <a:t>14</a:t>
            </a:r>
            <a:r>
              <a:rPr lang="en-US" dirty="0"/>
              <a:t>)</a:t>
            </a:r>
            <a:r>
              <a:rPr lang="zh-TW" altLang="en-US" dirty="0"/>
              <a:t>。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天主教寓意解雅歌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瑪麗亞與神之愛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/>
              <a:t>歌中女主角 </a:t>
            </a:r>
            <a:r>
              <a:rPr lang="en-US" altLang="zh-CN" dirty="0" smtClean="0"/>
              <a:t>= </a:t>
            </a:r>
            <a:r>
              <a:rPr lang="zh-CN" altLang="en-US" dirty="0" smtClean="0"/>
              <a:t>瑪利亞</a:t>
            </a:r>
            <a:endParaRPr lang="en-US" altLang="zh-CN" dirty="0" smtClean="0"/>
          </a:p>
          <a:p>
            <a:r>
              <a:rPr lang="zh-CN" altLang="en-US" dirty="0" smtClean="0"/>
              <a:t>“瑪利亞</a:t>
            </a:r>
            <a:r>
              <a:rPr lang="en-US" altLang="zh-CN" dirty="0"/>
              <a:t>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教會”（</a:t>
            </a:r>
            <a:r>
              <a:rPr lang="en-US" altLang="zh-CN" dirty="0" smtClean="0"/>
              <a:t>Paul Griffiths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  <a:p>
            <a:r>
              <a:rPr lang="zh-TW" altLang="en-US" sz="2800" dirty="0"/>
              <a:t>「我妹子，我新婦，乃是關鎖的園，禁閉的井，封閉的泉源」（</a:t>
            </a:r>
            <a:r>
              <a:rPr lang="zh-TW" altLang="en-US" sz="2800" dirty="0" smtClean="0"/>
              <a:t>歌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：</a:t>
            </a:r>
            <a:r>
              <a:rPr lang="en-US" sz="2800" dirty="0" smtClean="0"/>
              <a:t>12</a:t>
            </a:r>
            <a:r>
              <a:rPr lang="zh-TW" altLang="en-US" sz="2800" dirty="0"/>
              <a:t>）</a:t>
            </a:r>
            <a:endParaRPr lang="en-US" altLang="zh-TW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華人解雅歌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70</a:t>
            </a:r>
            <a:r>
              <a:rPr lang="zh-CN" altLang="en-US" dirty="0" smtClean="0"/>
              <a:t>年以前，寓意壟斷（梁家麟）</a:t>
            </a:r>
            <a:endParaRPr lang="en-US" altLang="zh-CN" dirty="0" smtClean="0"/>
          </a:p>
          <a:p>
            <a:r>
              <a:rPr lang="en-US" altLang="zh-CN" dirty="0" smtClean="0"/>
              <a:t>70</a:t>
            </a:r>
            <a:r>
              <a:rPr lang="zh-CN" altLang="en-US" dirty="0" smtClean="0"/>
              <a:t>年以後，寓意為主，開始出現實意</a:t>
            </a:r>
            <a:endParaRPr lang="en-US" altLang="zh-CN" dirty="0" smtClean="0"/>
          </a:p>
          <a:p>
            <a:r>
              <a:rPr lang="zh-CN" altLang="en-US" dirty="0"/>
              <a:t>華</a:t>
            </a:r>
            <a:r>
              <a:rPr lang="zh-CN" altLang="en-US" dirty="0" smtClean="0"/>
              <a:t>人雅歌作者：寓意為主（男性為主）</a:t>
            </a:r>
            <a:endParaRPr lang="en-US" altLang="zh-CN" dirty="0" smtClean="0"/>
          </a:p>
          <a:p>
            <a:r>
              <a:rPr lang="zh-CN" altLang="en-US" dirty="0"/>
              <a:t>華</a:t>
            </a:r>
            <a:r>
              <a:rPr lang="zh-CN" altLang="en-US" dirty="0" smtClean="0"/>
              <a:t>人詩歌：寓意實意參半</a:t>
            </a:r>
            <a:endParaRPr lang="en-US" altLang="zh-CN" dirty="0" smtClean="0"/>
          </a:p>
          <a:p>
            <a:r>
              <a:rPr lang="zh-CN" altLang="en-US" dirty="0"/>
              <a:t>寓意</a:t>
            </a:r>
            <a:r>
              <a:rPr lang="zh-CN" altLang="en-US" dirty="0" smtClean="0"/>
              <a:t>“如死之堅強”</a:t>
            </a:r>
            <a:endParaRPr lang="en-US" altLang="zh-CN" dirty="0" smtClean="0"/>
          </a:p>
          <a:p>
            <a:r>
              <a:rPr lang="zh-CN" altLang="en-US" dirty="0"/>
              <a:t>承</a:t>
            </a:r>
            <a:r>
              <a:rPr lang="zh-CN" altLang="en-US" dirty="0" smtClean="0"/>
              <a:t>繼西方寓意傳統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唐</a:t>
            </a:r>
            <a:r>
              <a:rPr lang="zh-TW" altLang="en-US" dirty="0"/>
              <a:t>崇</a:t>
            </a:r>
            <a:r>
              <a:rPr lang="zh-TW" altLang="en-US" dirty="0" smtClean="0"/>
              <a:t>榮</a:t>
            </a:r>
            <a:r>
              <a:rPr lang="zh-CN" altLang="en-US" dirty="0" smtClean="0"/>
              <a:t>：雅歌 （</a:t>
            </a:r>
            <a:r>
              <a:rPr lang="en-US" altLang="zh-CN" dirty="0" smtClean="0"/>
              <a:t>1976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主啊，袮</a:t>
            </a:r>
            <a:r>
              <a:rPr lang="zh-TW" altLang="en-US" dirty="0">
                <a:solidFill>
                  <a:srgbClr val="FFFF00"/>
                </a:solidFill>
              </a:rPr>
              <a:t>吸引</a:t>
            </a:r>
            <a:r>
              <a:rPr lang="zh-TW" altLang="en-US" dirty="0"/>
              <a:t>我，</a:t>
            </a:r>
            <a:r>
              <a:rPr lang="zh-TW" altLang="en-US" dirty="0">
                <a:solidFill>
                  <a:srgbClr val="FFFF00"/>
                </a:solidFill>
              </a:rPr>
              <a:t>我</a:t>
            </a:r>
            <a:r>
              <a:rPr lang="zh-TW" altLang="en-US" dirty="0"/>
              <a:t>就快跑隨袮，我心深深與主密契，</a:t>
            </a:r>
            <a:endParaRPr lang="en-US" dirty="0"/>
          </a:p>
          <a:p>
            <a:r>
              <a:rPr lang="zh-TW" altLang="en-US" dirty="0"/>
              <a:t>雖然</a:t>
            </a:r>
            <a:r>
              <a:rPr lang="zh-TW" altLang="en-US" dirty="0" smtClean="0">
                <a:solidFill>
                  <a:srgbClr val="FFFF00"/>
                </a:solidFill>
              </a:rPr>
              <a:t>南</a:t>
            </a:r>
            <a:r>
              <a:rPr lang="zh-CN" altLang="en-US" dirty="0" smtClean="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風</a:t>
            </a:r>
            <a:r>
              <a:rPr lang="zh-TW" altLang="en-US" dirty="0" smtClean="0">
                <a:solidFill>
                  <a:srgbClr val="FFFF00"/>
                </a:solidFill>
              </a:rPr>
              <a:t>吹</a:t>
            </a:r>
            <a:r>
              <a:rPr lang="zh-TW" altLang="en-US" dirty="0">
                <a:solidFill>
                  <a:srgbClr val="FFFF00"/>
                </a:solidFill>
              </a:rPr>
              <a:t>來，雖然北風興起</a:t>
            </a:r>
            <a:r>
              <a:rPr lang="zh-TW" altLang="en-US" dirty="0"/>
              <a:t>，卻溢出</a:t>
            </a:r>
            <a:r>
              <a:rPr lang="zh-TW" altLang="en-US" dirty="0">
                <a:solidFill>
                  <a:srgbClr val="FFFF00"/>
                </a:solidFill>
              </a:rPr>
              <a:t>我園</a:t>
            </a:r>
            <a:r>
              <a:rPr lang="zh-TW" altLang="en-US" dirty="0" smtClean="0">
                <a:solidFill>
                  <a:srgbClr val="FFFF00"/>
                </a:solidFill>
              </a:rPr>
              <a:t>中</a:t>
            </a:r>
            <a:r>
              <a:rPr lang="zh-CN" altLang="en-US" dirty="0" smtClean="0"/>
              <a:t>香</a:t>
            </a:r>
            <a:r>
              <a:rPr lang="zh-TW" altLang="en-US" dirty="0" smtClean="0"/>
              <a:t>氣</a:t>
            </a:r>
            <a:r>
              <a:rPr lang="zh-TW" altLang="en-US" dirty="0"/>
              <a:t>。</a:t>
            </a:r>
            <a:endParaRPr lang="en-US" dirty="0"/>
          </a:p>
          <a:p>
            <a:r>
              <a:rPr lang="zh-TW" altLang="en-US" dirty="0">
                <a:solidFill>
                  <a:srgbClr val="FFFF00"/>
                </a:solidFill>
              </a:rPr>
              <a:t>我主全然美麗</a:t>
            </a:r>
            <a:r>
              <a:rPr lang="zh-TW" altLang="en-US" dirty="0"/>
              <a:t>，我主滿我心意，主袮屬我</a:t>
            </a:r>
            <a:r>
              <a:rPr lang="zh-TW" altLang="en-US" dirty="0" smtClean="0"/>
              <a:t>，</a:t>
            </a:r>
            <a:r>
              <a:rPr lang="zh-CN" altLang="en-US" dirty="0" smtClean="0"/>
              <a:t>主</a:t>
            </a:r>
            <a:r>
              <a:rPr lang="zh-TW" altLang="en-US" dirty="0" smtClean="0"/>
              <a:t>我</a:t>
            </a:r>
            <a:r>
              <a:rPr lang="zh-TW" altLang="en-US" dirty="0"/>
              <a:t>也屬袮。</a:t>
            </a:r>
            <a:endParaRPr lang="en-US" dirty="0"/>
          </a:p>
          <a:p>
            <a:r>
              <a:rPr lang="zh-TW" altLang="en-US" dirty="0"/>
              <a:t>眾水不能熄滅，大水不能淹沒，我必我必愛主到底。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“Jesus, </a:t>
            </a:r>
            <a:r>
              <a:rPr lang="en-US" altLang="zh-CN" dirty="0">
                <a:solidFill>
                  <a:srgbClr val="FFFF00"/>
                </a:solidFill>
              </a:rPr>
              <a:t>lover of my soul</a:t>
            </a:r>
          </a:p>
          <a:p>
            <a:pPr marL="0" indent="0">
              <a:buNone/>
            </a:pPr>
            <a:r>
              <a:rPr lang="en-US" dirty="0" smtClean="0"/>
              <a:t> Jesus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I will never let you go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zh-CN" altLang="en-US" dirty="0"/>
              <a:t>我遇見我心所愛的，我拉著他，不容他走”（歌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 smtClean="0"/>
              <a:t>）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FFFF00"/>
                </a:solidFill>
              </a:rPr>
              <a:t>You’re altogether lovely</a:t>
            </a:r>
          </a:p>
          <a:p>
            <a:pPr marL="0" indent="0">
              <a:buNone/>
            </a:pPr>
            <a:r>
              <a:rPr lang="en-US" dirty="0" smtClean="0"/>
              <a:t>Altogether worthy</a:t>
            </a:r>
          </a:p>
          <a:p>
            <a:pPr marL="0" indent="0">
              <a:buNone/>
            </a:pPr>
            <a:r>
              <a:rPr lang="en-US" dirty="0" smtClean="0"/>
              <a:t>Altogether wonderful to me”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zh-CN" altLang="en-US" dirty="0" smtClean="0"/>
              <a:t>我的佳偶，你全然美麗”（歌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7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傳統寓意解雅歌的問題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新約看舊約</a:t>
            </a:r>
            <a:endParaRPr lang="en-US" altLang="zh-CN" dirty="0" smtClean="0"/>
          </a:p>
          <a:p>
            <a:r>
              <a:rPr lang="zh-CN" altLang="en-US" dirty="0"/>
              <a:t>忽</a:t>
            </a:r>
            <a:r>
              <a:rPr lang="zh-CN" altLang="en-US" dirty="0" smtClean="0"/>
              <a:t>略文本啟示</a:t>
            </a:r>
            <a:endParaRPr lang="en-US" altLang="zh-CN" dirty="0" smtClean="0"/>
          </a:p>
          <a:p>
            <a:r>
              <a:rPr lang="zh-CN" altLang="en-US" dirty="0"/>
              <a:t>忽</a:t>
            </a:r>
            <a:r>
              <a:rPr lang="zh-CN" altLang="en-US" dirty="0" smtClean="0"/>
              <a:t>略舊約背景</a:t>
            </a:r>
            <a:endParaRPr lang="en-US" altLang="zh-CN" dirty="0" smtClean="0"/>
          </a:p>
          <a:p>
            <a:r>
              <a:rPr lang="zh-CN" altLang="en-US" dirty="0"/>
              <a:t>忽</a:t>
            </a:r>
            <a:r>
              <a:rPr lang="zh-CN" altLang="en-US" dirty="0" smtClean="0"/>
              <a:t>略雅歌</a:t>
            </a:r>
            <a:r>
              <a:rPr lang="zh-CN" altLang="en-US" dirty="0"/>
              <a:t>在</a:t>
            </a:r>
            <a:r>
              <a:rPr lang="zh-CN" altLang="en-US" dirty="0" smtClean="0"/>
              <a:t>舊約的</a:t>
            </a:r>
            <a:r>
              <a:rPr lang="zh-CN" altLang="en-US" dirty="0"/>
              <a:t>目的</a:t>
            </a:r>
            <a:endParaRPr lang="en-US" altLang="zh-CN" dirty="0" smtClean="0"/>
          </a:p>
          <a:p>
            <a:r>
              <a:rPr lang="zh-CN" altLang="en-US" dirty="0" smtClean="0"/>
              <a:t>忽略雅歌和其他舊約書卷的連接</a:t>
            </a:r>
            <a:endParaRPr lang="en-US" altLang="zh-CN" dirty="0" smtClean="0"/>
          </a:p>
          <a:p>
            <a:r>
              <a:rPr lang="zh-CN" altLang="en-US" dirty="0" smtClean="0"/>
              <a:t>高舉靈勝於體</a:t>
            </a:r>
            <a:endParaRPr lang="en-US" altLang="zh-CN" dirty="0" smtClean="0"/>
          </a:p>
          <a:p>
            <a:r>
              <a:rPr lang="zh-CN" altLang="en-US" dirty="0"/>
              <a:t>靈</a:t>
            </a:r>
            <a:r>
              <a:rPr lang="zh-CN" altLang="en-US" dirty="0" smtClean="0"/>
              <a:t>命成熟的人才能明白</a:t>
            </a:r>
            <a:endParaRPr lang="en-US" altLang="zh-CN" dirty="0" smtClean="0"/>
          </a:p>
          <a:p>
            <a:r>
              <a:rPr lang="zh-CN" altLang="en-US" dirty="0"/>
              <a:t>寓</a:t>
            </a:r>
            <a:r>
              <a:rPr lang="zh-CN" altLang="en-US" dirty="0" smtClean="0"/>
              <a:t>意像“密碼”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雅歌為彌賽亞之歌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男主角預表彌賽亞（</a:t>
            </a:r>
            <a:r>
              <a:rPr lang="en-US" altLang="zh-CN" dirty="0" smtClean="0"/>
              <a:t>Messiah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女主</a:t>
            </a:r>
            <a:r>
              <a:rPr lang="zh-CN" altLang="en-US" dirty="0" smtClean="0"/>
              <a:t>角預表錫安城（</a:t>
            </a:r>
            <a:r>
              <a:rPr lang="en-US" altLang="zh-CN" dirty="0" smtClean="0"/>
              <a:t>Zion, Jerusalem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彌賽亞預言和預表是舊約主線之一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/>
              <a:t>女主</a:t>
            </a:r>
            <a:r>
              <a:rPr lang="zh-CN" altLang="en-US" dirty="0" smtClean="0"/>
              <a:t>角對男主角的期盼之情：</a:t>
            </a:r>
            <a:endParaRPr lang="en-US" altLang="zh-CN" dirty="0" smtClean="0"/>
          </a:p>
          <a:p>
            <a:r>
              <a:rPr lang="zh-CN" altLang="en-US" dirty="0"/>
              <a:t>“</a:t>
            </a:r>
            <a:r>
              <a:rPr lang="zh-TW" altLang="en-US" dirty="0" smtClean="0">
                <a:latin typeface="+mn-ea"/>
              </a:rPr>
              <a:t>願</a:t>
            </a:r>
            <a:r>
              <a:rPr lang="zh-CN" altLang="en-US" dirty="0">
                <a:latin typeface="+mn-ea"/>
              </a:rPr>
              <a:t>他</a:t>
            </a:r>
            <a:r>
              <a:rPr lang="zh-TW" altLang="en-US" dirty="0" smtClean="0">
                <a:latin typeface="+mn-ea"/>
              </a:rPr>
              <a:t>用</a:t>
            </a:r>
            <a:r>
              <a:rPr lang="zh-TW" altLang="en-US" dirty="0">
                <a:latin typeface="+mn-ea"/>
              </a:rPr>
              <a:t>口與我親</a:t>
            </a:r>
            <a:r>
              <a:rPr lang="zh-TW" altLang="en-US" dirty="0" smtClean="0">
                <a:latin typeface="+mn-ea"/>
              </a:rPr>
              <a:t>嘴</a:t>
            </a:r>
            <a:r>
              <a:rPr lang="zh-CN" altLang="en-US" dirty="0" smtClean="0"/>
              <a:t>”</a:t>
            </a:r>
            <a:r>
              <a:rPr lang="zh-TW" altLang="en-US" dirty="0" smtClean="0"/>
              <a:t>（歌 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dirty="0" smtClean="0"/>
              <a:t>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CN" altLang="en-US" dirty="0" smtClean="0"/>
              <a:t>“我尋找他，卻尋不見”</a:t>
            </a:r>
            <a:r>
              <a:rPr lang="zh-TW" altLang="en-US" dirty="0" smtClean="0"/>
              <a:t>（歌 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dirty="0" smtClean="0"/>
              <a:t>2</a:t>
            </a:r>
            <a:r>
              <a:rPr lang="zh-CN" altLang="en-US" dirty="0"/>
              <a:t>；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</a:t>
            </a:r>
            <a:r>
              <a:rPr lang="en-US" dirty="0" smtClean="0"/>
              <a:t>6</a:t>
            </a:r>
            <a:r>
              <a:rPr lang="zh-TW" altLang="en-US" dirty="0"/>
              <a:t>）</a:t>
            </a:r>
            <a:endParaRPr lang="en-US" altLang="zh-TW" dirty="0" smtClean="0"/>
          </a:p>
          <a:p>
            <a:r>
              <a:rPr lang="zh-CN" altLang="en-US" dirty="0" smtClean="0"/>
              <a:t>“我的良人哪，求你快來！（歌 </a:t>
            </a:r>
            <a:r>
              <a:rPr lang="en-US" altLang="zh-CN" dirty="0" smtClean="0"/>
              <a:t>8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14</a:t>
            </a:r>
            <a:r>
              <a:rPr lang="zh-CN" altLang="en-US" dirty="0" smtClean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所羅門預表彌賽亞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49582"/>
            <a:ext cx="3962400" cy="29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8" y="1849582"/>
            <a:ext cx="4194412" cy="32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3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所羅</a:t>
            </a:r>
            <a:r>
              <a:rPr lang="zh-TW" altLang="en-US" dirty="0" smtClean="0"/>
              <a:t>門</a:t>
            </a:r>
            <a:r>
              <a:rPr lang="zh-CN" altLang="en-US" dirty="0" smtClean="0"/>
              <a:t>（</a:t>
            </a:r>
            <a:r>
              <a:rPr lang="ar-SA" dirty="0">
                <a:latin typeface="SBL Hebrew" panose="02000000000000000000" pitchFamily="2" charset="-79"/>
                <a:cs typeface="+mj-cs"/>
              </a:rPr>
              <a:t>שׁלֹמֹה</a:t>
            </a:r>
            <a:r>
              <a:rPr lang="zh-CN" altLang="en-US" dirty="0" smtClean="0"/>
              <a:t>）</a:t>
            </a:r>
            <a:r>
              <a:rPr lang="zh-TW" altLang="en-US" dirty="0" smtClean="0"/>
              <a:t>是</a:t>
            </a:r>
            <a:r>
              <a:rPr lang="zh-TW" altLang="en-US" dirty="0"/>
              <a:t>「平安」</a:t>
            </a:r>
            <a:r>
              <a:rPr lang="zh-CN" altLang="en-US" dirty="0"/>
              <a:t>（</a:t>
            </a:r>
            <a:r>
              <a:rPr lang="ar-SA" dirty="0">
                <a:cs typeface="+mj-cs"/>
              </a:rPr>
              <a:t>שָׁלום</a:t>
            </a:r>
            <a:r>
              <a:rPr lang="zh-CN" altLang="en-US" dirty="0"/>
              <a:t>）</a:t>
            </a:r>
            <a:r>
              <a:rPr lang="zh-TW" altLang="en-US" dirty="0"/>
              <a:t>的意思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所</a:t>
            </a:r>
            <a:r>
              <a:rPr lang="zh-TW" altLang="en-US" dirty="0"/>
              <a:t>羅門執政</a:t>
            </a:r>
            <a:r>
              <a:rPr lang="zh-TW" altLang="en-US" dirty="0" smtClean="0"/>
              <a:t>時是</a:t>
            </a:r>
            <a:r>
              <a:rPr lang="zh-TW" altLang="en-US" dirty="0"/>
              <a:t>以色列歷</a:t>
            </a:r>
            <a:r>
              <a:rPr lang="zh-TW" altLang="en-US" dirty="0" smtClean="0"/>
              <a:t>史最</a:t>
            </a:r>
            <a:r>
              <a:rPr lang="zh-TW" altLang="en-US" dirty="0"/>
              <a:t>平</a:t>
            </a:r>
            <a:r>
              <a:rPr lang="zh-TW" altLang="en-US" dirty="0" smtClean="0"/>
              <a:t>安的</a:t>
            </a:r>
            <a:r>
              <a:rPr lang="zh-TW" altLang="en-US" dirty="0"/>
              <a:t>時</a:t>
            </a:r>
            <a:r>
              <a:rPr lang="zh-TW" altLang="en-US" dirty="0" smtClean="0"/>
              <a:t>期</a:t>
            </a:r>
            <a:endParaRPr lang="en-US" altLang="zh-TW" dirty="0" smtClean="0"/>
          </a:p>
          <a:p>
            <a:r>
              <a:rPr lang="zh-TW" altLang="en-US" dirty="0"/>
              <a:t>因此所羅門成為神揀選建殿之</a:t>
            </a:r>
            <a:r>
              <a:rPr lang="zh-TW" altLang="en-US" dirty="0" smtClean="0"/>
              <a:t>人</a:t>
            </a:r>
            <a:r>
              <a:rPr lang="zh-CN" altLang="en-US" dirty="0" smtClean="0"/>
              <a:t>（代上</a:t>
            </a:r>
            <a:r>
              <a:rPr lang="en-US" altLang="zh-CN" dirty="0" smtClean="0"/>
              <a:t>22:6-8</a:t>
            </a:r>
            <a:r>
              <a:rPr lang="zh-CN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/>
              <a:t>所羅門所代表的「平安」</a:t>
            </a:r>
            <a:r>
              <a:rPr lang="zh-TW" altLang="en-US" dirty="0" smtClean="0"/>
              <a:t>與「</a:t>
            </a:r>
            <a:r>
              <a:rPr lang="zh-TW" altLang="en-US" dirty="0"/>
              <a:t>和平的君」（</a:t>
            </a:r>
            <a:r>
              <a:rPr lang="en-US" dirty="0"/>
              <a:t>Prince of Peace</a:t>
            </a:r>
            <a:r>
              <a:rPr lang="zh-TW" altLang="en-US" dirty="0" smtClean="0"/>
              <a:t>）（賽</a:t>
            </a:r>
            <a:r>
              <a:rPr lang="en-US" altLang="zh-TW" dirty="0" smtClean="0"/>
              <a:t>9:</a:t>
            </a:r>
            <a:r>
              <a:rPr lang="en-US" dirty="0" smtClean="0"/>
              <a:t>6</a:t>
            </a:r>
            <a:r>
              <a:rPr lang="zh-TW" altLang="en-US" dirty="0" smtClean="0"/>
              <a:t>）</a:t>
            </a:r>
            <a:r>
              <a:rPr lang="zh-CN" altLang="en-US" dirty="0"/>
              <a:t>平</a:t>
            </a:r>
            <a:r>
              <a:rPr lang="zh-CN" altLang="en-US" dirty="0" smtClean="0"/>
              <a:t>行</a:t>
            </a:r>
            <a:endParaRPr lang="en-US" altLang="zh-CN" dirty="0" smtClean="0"/>
          </a:p>
          <a:p>
            <a:r>
              <a:rPr lang="zh-CN" altLang="en-US" dirty="0" smtClean="0"/>
              <a:t>“</a:t>
            </a:r>
            <a:r>
              <a:rPr lang="zh-TW" altLang="en-US" dirty="0" smtClean="0"/>
              <a:t>所</a:t>
            </a:r>
            <a:r>
              <a:rPr lang="zh-TW" altLang="en-US" dirty="0"/>
              <a:t>羅</a:t>
            </a:r>
            <a:r>
              <a:rPr lang="zh-TW" altLang="en-US" dirty="0" smtClean="0"/>
              <a:t>門</a:t>
            </a:r>
            <a:r>
              <a:rPr lang="zh-CN" altLang="en-US" dirty="0" smtClean="0"/>
              <a:t>”在</a:t>
            </a:r>
            <a:r>
              <a:rPr lang="zh-CN" altLang="en-US" dirty="0"/>
              <a:t>雅歌</a:t>
            </a:r>
            <a:r>
              <a:rPr lang="zh-CN" altLang="en-US" dirty="0" smtClean="0"/>
              <a:t>中出現</a:t>
            </a:r>
            <a:r>
              <a:rPr lang="en-US" altLang="zh-CN" dirty="0" smtClean="0"/>
              <a:t>7</a:t>
            </a:r>
            <a:r>
              <a:rPr lang="zh-CN" altLang="en-US" dirty="0" smtClean="0"/>
              <a:t>次</a:t>
            </a:r>
            <a:endParaRPr lang="en-US" altLang="zh-CN" dirty="0" smtClean="0"/>
          </a:p>
          <a:p>
            <a:r>
              <a:rPr lang="zh-CN" altLang="en-US" dirty="0" smtClean="0"/>
              <a:t>耶</a:t>
            </a:r>
            <a:r>
              <a:rPr lang="zh-CN" altLang="en-US" dirty="0"/>
              <a:t>路撒</a:t>
            </a:r>
            <a:r>
              <a:rPr lang="zh-CN" altLang="en-US" dirty="0" smtClean="0"/>
              <a:t>冷（</a:t>
            </a:r>
            <a:r>
              <a:rPr lang="he-IL" altLang="zh-CN" dirty="0" smtClean="0">
                <a:cs typeface="+mj-cs"/>
              </a:rPr>
              <a:t>יְרוּשָׁלָיִ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ם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，平</a:t>
            </a:r>
            <a:r>
              <a:rPr lang="zh-CN" altLang="en-US" dirty="0" smtClean="0"/>
              <a:t>安之城）在雅歌中出現</a:t>
            </a:r>
            <a:r>
              <a:rPr lang="en-US" altLang="zh-CN" dirty="0" smtClean="0"/>
              <a:t>7</a:t>
            </a:r>
            <a:r>
              <a:rPr lang="zh-CN" altLang="en-US" dirty="0" smtClean="0"/>
              <a:t>次</a:t>
            </a:r>
            <a:endParaRPr lang="en-US" altLang="zh-CN" dirty="0" smtClean="0"/>
          </a:p>
          <a:p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zh-TW" altLang="en-US" dirty="0"/>
              <a:t>「書拉密</a:t>
            </a:r>
            <a:r>
              <a:rPr lang="zh-TW" altLang="en-US" dirty="0" smtClean="0"/>
              <a:t>」</a:t>
            </a:r>
            <a:r>
              <a:rPr lang="zh-CN" altLang="en-US" dirty="0" smtClean="0"/>
              <a:t>（</a:t>
            </a:r>
            <a:r>
              <a:rPr lang="he-IL" altLang="zh-CN" dirty="0" smtClean="0">
                <a:cs typeface="+mj-cs"/>
              </a:rPr>
              <a:t>שׁוּלַמִּית</a:t>
            </a:r>
            <a:r>
              <a:rPr lang="zh-CN" altLang="en-US" dirty="0" smtClean="0"/>
              <a:t>）</a:t>
            </a:r>
            <a:r>
              <a:rPr lang="zh-TW" altLang="en-US" dirty="0" smtClean="0"/>
              <a:t>是</a:t>
            </a:r>
            <a:r>
              <a:rPr lang="zh-TW" altLang="en-US" dirty="0"/>
              <a:t>「平安」的意</a:t>
            </a:r>
            <a:r>
              <a:rPr lang="zh-TW" altLang="en-US" dirty="0" smtClean="0"/>
              <a:t>思</a:t>
            </a:r>
            <a:r>
              <a:rPr lang="zh-CN" altLang="en-US" dirty="0" smtClean="0"/>
              <a:t>（歌</a:t>
            </a:r>
            <a:r>
              <a:rPr lang="en-US" altLang="zh-CN" dirty="0" smtClean="0"/>
              <a:t>7:1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TW" dirty="0" smtClean="0"/>
              <a:t>“</a:t>
            </a:r>
            <a:r>
              <a:rPr lang="zh-TW" altLang="en-US" dirty="0" smtClean="0"/>
              <a:t>我在他眼中像得</a:t>
            </a:r>
            <a:r>
              <a:rPr lang="zh-TW" altLang="en-US" dirty="0" smtClean="0">
                <a:solidFill>
                  <a:srgbClr val="FFFF00"/>
                </a:solidFill>
              </a:rPr>
              <a:t>平安</a:t>
            </a:r>
            <a:r>
              <a:rPr lang="zh-TW" altLang="en-US" dirty="0" smtClean="0"/>
              <a:t>的人</a:t>
            </a:r>
            <a:r>
              <a:rPr lang="en-US" altLang="zh-TW" dirty="0" smtClean="0"/>
              <a:t>” (</a:t>
            </a:r>
            <a:r>
              <a:rPr lang="zh-CN" altLang="en-US" dirty="0" smtClean="0"/>
              <a:t>歌</a:t>
            </a:r>
            <a:r>
              <a:rPr lang="en-US" altLang="zh-CN" dirty="0" smtClean="0"/>
              <a:t>8:10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3929062" cy="294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7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47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457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     希伯來正典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34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女主</a:t>
            </a:r>
            <a:r>
              <a:rPr lang="zh-CN" altLang="en-US" dirty="0" smtClean="0"/>
              <a:t>角為錫安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在古</a:t>
            </a:r>
            <a:r>
              <a:rPr lang="zh-TW" altLang="en-US" dirty="0"/>
              <a:t>近</a:t>
            </a:r>
            <a:r>
              <a:rPr lang="zh-TW" altLang="en-US" dirty="0" smtClean="0"/>
              <a:t>東，</a:t>
            </a:r>
            <a:r>
              <a:rPr lang="zh-TW" altLang="en-US" dirty="0" smtClean="0">
                <a:latin typeface="+mj-ea"/>
                <a:ea typeface="+mj-ea"/>
              </a:rPr>
              <a:t>城</a:t>
            </a:r>
            <a:r>
              <a:rPr lang="zh-TW" altLang="en-US" dirty="0">
                <a:latin typeface="+mj-ea"/>
                <a:ea typeface="+mj-ea"/>
              </a:rPr>
              <a:t>市比</a:t>
            </a:r>
            <a:r>
              <a:rPr lang="zh-TW" altLang="en-US" dirty="0" smtClean="0">
                <a:latin typeface="+mj-ea"/>
                <a:ea typeface="+mj-ea"/>
              </a:rPr>
              <a:t>喻</a:t>
            </a:r>
            <a:r>
              <a:rPr lang="zh-CN" altLang="en-US" dirty="0" smtClean="0">
                <a:latin typeface="+mj-ea"/>
                <a:ea typeface="+mj-ea"/>
              </a:rPr>
              <a:t>女</a:t>
            </a:r>
            <a:r>
              <a:rPr lang="zh-TW" altLang="en-US" dirty="0" smtClean="0">
                <a:latin typeface="+mj-ea"/>
                <a:ea typeface="+mj-ea"/>
              </a:rPr>
              <a:t>子</a:t>
            </a:r>
            <a:r>
              <a:rPr lang="zh-CN" altLang="en-US" dirty="0" smtClean="0">
                <a:latin typeface="+mj-ea"/>
                <a:ea typeface="+mj-ea"/>
              </a:rPr>
              <a:t>或妻子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/>
              <a:t>城</a:t>
            </a:r>
            <a:r>
              <a:rPr lang="zh-TW" altLang="en-US" dirty="0"/>
              <a:t>中居民所敬拜的</a:t>
            </a:r>
            <a:r>
              <a:rPr lang="zh-TW" altLang="en-US" dirty="0" smtClean="0"/>
              <a:t>神則</a:t>
            </a:r>
            <a:r>
              <a:rPr lang="zh-TW" altLang="en-US" dirty="0"/>
              <a:t>是她的君</a:t>
            </a:r>
            <a:r>
              <a:rPr lang="zh-TW" altLang="en-US" dirty="0" smtClean="0"/>
              <a:t>王</a:t>
            </a:r>
            <a:r>
              <a:rPr lang="zh-CN" altLang="en-US" dirty="0" smtClean="0"/>
              <a:t>和丈夫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錫安女子</a:t>
            </a:r>
            <a:r>
              <a:rPr lang="zh-TW" altLang="en-US" dirty="0" smtClean="0"/>
              <a:t>」</a:t>
            </a:r>
            <a:r>
              <a:rPr lang="zh-CN" altLang="en-US" dirty="0" smtClean="0"/>
              <a:t>（</a:t>
            </a:r>
            <a:r>
              <a:rPr lang="en-US" altLang="zh-CN" dirty="0"/>
              <a:t>D</a:t>
            </a:r>
            <a:r>
              <a:rPr lang="en-US" altLang="zh-CN" dirty="0" smtClean="0"/>
              <a:t>aughter Zion</a:t>
            </a:r>
            <a:r>
              <a:rPr lang="zh-CN" altLang="en-US" dirty="0" smtClean="0"/>
              <a:t>）</a:t>
            </a:r>
            <a:r>
              <a:rPr lang="zh-TW" altLang="en-US" dirty="0" smtClean="0"/>
              <a:t>預</a:t>
            </a:r>
            <a:r>
              <a:rPr lang="zh-TW" altLang="en-US" dirty="0"/>
              <a:t>表被毀滅的耶路撒冷城（耶</a:t>
            </a:r>
            <a:r>
              <a:rPr lang="zh-TW" altLang="en-US" dirty="0" smtClean="0"/>
              <a:t>哀</a:t>
            </a:r>
            <a:r>
              <a:rPr lang="en-US" altLang="zh-TW" dirty="0" smtClean="0"/>
              <a:t>1:</a:t>
            </a:r>
            <a:r>
              <a:rPr lang="en-US" dirty="0" smtClean="0"/>
              <a:t>6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2:</a:t>
            </a:r>
            <a:r>
              <a:rPr lang="en-US" dirty="0" smtClean="0"/>
              <a:t>1</a:t>
            </a:r>
            <a:r>
              <a:rPr lang="zh-TW" altLang="en-US" dirty="0"/>
              <a:t>、</a:t>
            </a:r>
            <a:r>
              <a:rPr lang="en-US" dirty="0"/>
              <a:t>4</a:t>
            </a:r>
            <a:r>
              <a:rPr lang="zh-TW" altLang="en-US" dirty="0"/>
              <a:t>、</a:t>
            </a:r>
            <a:r>
              <a:rPr lang="en-US" dirty="0"/>
              <a:t>10</a:t>
            </a:r>
            <a:r>
              <a:rPr lang="zh-TW" altLang="en-US" dirty="0"/>
              <a:t>、</a:t>
            </a:r>
            <a:r>
              <a:rPr lang="en-US" dirty="0"/>
              <a:t>13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4800600" cy="26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0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zh-TW" altLang="en-US" dirty="0"/>
              <a:t>藉著書拉</a:t>
            </a:r>
            <a:r>
              <a:rPr lang="zh-TW" altLang="en-US" dirty="0" smtClean="0"/>
              <a:t>密</a:t>
            </a:r>
            <a:r>
              <a:rPr lang="zh-CN" altLang="en-US" dirty="0" smtClean="0"/>
              <a:t>（平安之女）</a:t>
            </a:r>
            <a:r>
              <a:rPr lang="zh-TW" altLang="en-US" dirty="0" smtClean="0"/>
              <a:t>找</a:t>
            </a:r>
            <a:r>
              <a:rPr lang="zh-TW" altLang="en-US" dirty="0"/>
              <a:t>到她的平</a:t>
            </a:r>
            <a:r>
              <a:rPr lang="zh-TW" altLang="en-US" dirty="0" smtClean="0"/>
              <a:t>安</a:t>
            </a:r>
            <a:r>
              <a:rPr lang="zh-CN" altLang="en-US" dirty="0" smtClean="0"/>
              <a:t>（所羅門）</a:t>
            </a:r>
            <a:r>
              <a:rPr lang="zh-TW" altLang="en-US" dirty="0" smtClean="0"/>
              <a:t>，</a:t>
            </a:r>
            <a:r>
              <a:rPr lang="zh-TW" altLang="en-US" dirty="0">
                <a:latin typeface="+mj-ea"/>
                <a:ea typeface="+mj-ea"/>
              </a:rPr>
              <a:t>猶太民</a:t>
            </a:r>
            <a:r>
              <a:rPr lang="zh-TW" altLang="en-US" dirty="0" smtClean="0">
                <a:latin typeface="+mj-ea"/>
                <a:ea typeface="+mj-ea"/>
              </a:rPr>
              <a:t>族</a:t>
            </a:r>
            <a:r>
              <a:rPr lang="zh-CN" altLang="en-US" dirty="0" smtClean="0">
                <a:latin typeface="+mj-ea"/>
                <a:ea typeface="+mj-ea"/>
              </a:rPr>
              <a:t>期</a:t>
            </a:r>
            <a:r>
              <a:rPr lang="zh-TW" altLang="en-US" dirty="0" smtClean="0">
                <a:latin typeface="+mj-ea"/>
                <a:ea typeface="+mj-ea"/>
              </a:rPr>
              <a:t>望</a:t>
            </a:r>
            <a:r>
              <a:rPr lang="zh-TW" altLang="en-US" dirty="0">
                <a:latin typeface="+mj-ea"/>
                <a:ea typeface="+mj-ea"/>
              </a:rPr>
              <a:t>找到她的彌賽</a:t>
            </a:r>
            <a:r>
              <a:rPr lang="zh-TW" altLang="en-US" dirty="0"/>
              <a:t>亞，這位彌賽亞將要把真正的平安帶給平安之</a:t>
            </a:r>
            <a:r>
              <a:rPr lang="zh-TW" altLang="en-US" dirty="0" smtClean="0"/>
              <a:t>城</a:t>
            </a:r>
            <a:r>
              <a:rPr lang="zh-CN" altLang="en-US" dirty="0" smtClean="0"/>
              <a:t>（耶路撒冷）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34258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0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所</a:t>
            </a:r>
            <a:r>
              <a:rPr lang="zh-TW" altLang="en-US" dirty="0"/>
              <a:t>羅</a:t>
            </a:r>
            <a:r>
              <a:rPr lang="zh-TW" altLang="en-US" dirty="0" smtClean="0"/>
              <a:t>門</a:t>
            </a:r>
            <a:r>
              <a:rPr lang="zh-CN" altLang="en-US" dirty="0" smtClean="0"/>
              <a:t>的</a:t>
            </a:r>
            <a:r>
              <a:rPr lang="zh-TW" altLang="en-US" dirty="0" smtClean="0"/>
              <a:t>另</a:t>
            </a:r>
            <a:r>
              <a:rPr lang="zh-TW" altLang="en-US" dirty="0"/>
              <a:t>外一個名字：耶底底亞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Jedidiah, </a:t>
            </a:r>
            <a:r>
              <a:rPr lang="zh-TW" altLang="en-US" dirty="0" smtClean="0"/>
              <a:t>撒下</a:t>
            </a:r>
            <a:r>
              <a:rPr lang="en-US" altLang="zh-TW" dirty="0" smtClean="0"/>
              <a:t>12:</a:t>
            </a:r>
            <a:r>
              <a:rPr lang="en-US" dirty="0" smtClean="0"/>
              <a:t>25</a:t>
            </a:r>
            <a:r>
              <a:rPr lang="zh-TW" altLang="en-US" dirty="0" smtClean="0"/>
              <a:t>）</a:t>
            </a:r>
            <a:r>
              <a:rPr lang="zh-CN" altLang="en-US" dirty="0" smtClean="0"/>
              <a:t>，</a:t>
            </a:r>
            <a:r>
              <a:rPr lang="zh-TW" altLang="en-US" dirty="0" smtClean="0"/>
              <a:t>意</a:t>
            </a:r>
            <a:r>
              <a:rPr lang="zh-TW" altLang="en-US" dirty="0"/>
              <a:t>思是「</a:t>
            </a:r>
            <a:r>
              <a:rPr lang="zh-CN" altLang="en-US" dirty="0"/>
              <a:t>耶和華</a:t>
            </a:r>
            <a:r>
              <a:rPr lang="zh-TW" altLang="en-US" dirty="0"/>
              <a:t>最愛的</a:t>
            </a:r>
            <a:r>
              <a:rPr lang="zh-TW" altLang="en-US" dirty="0" smtClean="0"/>
              <a:t>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FF00"/>
                </a:solidFill>
              </a:rPr>
              <a:t>最</a:t>
            </a:r>
            <a:r>
              <a:rPr lang="zh-CN" altLang="en-US" dirty="0" smtClean="0">
                <a:solidFill>
                  <a:srgbClr val="FFFF00"/>
                </a:solidFill>
              </a:rPr>
              <a:t>愛 </a:t>
            </a:r>
            <a:r>
              <a:rPr lang="en-US" altLang="zh-CN" dirty="0" smtClean="0">
                <a:solidFill>
                  <a:srgbClr val="FFFF00"/>
                </a:solidFill>
              </a:rPr>
              <a:t>= </a:t>
            </a:r>
            <a:r>
              <a:rPr lang="zh-CN" altLang="en-US" dirty="0" smtClean="0">
                <a:solidFill>
                  <a:srgbClr val="FFFF00"/>
                </a:solidFill>
              </a:rPr>
              <a:t>良人 （</a:t>
            </a:r>
            <a:r>
              <a:rPr lang="ar-SA" dirty="0" smtClean="0">
                <a:solidFill>
                  <a:srgbClr val="FFFF00"/>
                </a:solidFill>
                <a:cs typeface="+mj-cs"/>
              </a:rPr>
              <a:t>דוד</a:t>
            </a:r>
            <a:r>
              <a:rPr lang="zh-TW" altLang="en-US" dirty="0" smtClean="0">
                <a:solidFill>
                  <a:srgbClr val="FFFF00"/>
                </a:solidFill>
              </a:rPr>
              <a:t>）</a:t>
            </a:r>
            <a:r>
              <a:rPr lang="en-US" altLang="zh-TW" dirty="0" smtClean="0">
                <a:solidFill>
                  <a:srgbClr val="FFFF00"/>
                </a:solidFill>
              </a:rPr>
              <a:t>= </a:t>
            </a:r>
            <a:r>
              <a:rPr lang="zh-CN" altLang="en-US" dirty="0" smtClean="0">
                <a:solidFill>
                  <a:srgbClr val="FFFF00"/>
                </a:solidFill>
              </a:rPr>
              <a:t>大</a:t>
            </a:r>
            <a:r>
              <a:rPr lang="zh-CN" altLang="en-US" dirty="0">
                <a:solidFill>
                  <a:srgbClr val="FFFF00"/>
                </a:solidFill>
              </a:rPr>
              <a:t>衛 （</a:t>
            </a:r>
            <a:r>
              <a:rPr lang="ar-SA" dirty="0">
                <a:solidFill>
                  <a:srgbClr val="FFFF00"/>
                </a:solidFill>
                <a:cs typeface="+mj-cs"/>
              </a:rPr>
              <a:t>דוד</a:t>
            </a:r>
            <a:r>
              <a:rPr lang="zh-TW" altLang="en-US" dirty="0">
                <a:solidFill>
                  <a:srgbClr val="FFFF00"/>
                </a:solidFill>
              </a:rPr>
              <a:t>）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TW" altLang="en-US" dirty="0"/>
              <a:t>在雅歌</a:t>
            </a:r>
            <a:r>
              <a:rPr lang="zh-TW" altLang="en-US" dirty="0" smtClean="0"/>
              <a:t>中出</a:t>
            </a:r>
            <a:r>
              <a:rPr lang="zh-TW" altLang="en-US" dirty="0"/>
              <a:t>現的「最愛」</a:t>
            </a:r>
            <a:r>
              <a:rPr lang="zh-TW" altLang="en-US" dirty="0" smtClean="0"/>
              <a:t>或</a:t>
            </a:r>
            <a:r>
              <a:rPr lang="zh-CN" altLang="en-US" dirty="0" smtClean="0"/>
              <a:t>“</a:t>
            </a:r>
            <a:r>
              <a:rPr lang="zh-TW" altLang="en-US" dirty="0" smtClean="0"/>
              <a:t>大衛</a:t>
            </a:r>
            <a:r>
              <a:rPr lang="zh-CN" altLang="en-US" dirty="0" smtClean="0"/>
              <a:t>”</a:t>
            </a:r>
            <a:r>
              <a:rPr lang="zh-TW" altLang="en-US" dirty="0" smtClean="0"/>
              <a:t>字</a:t>
            </a:r>
            <a:r>
              <a:rPr lang="zh-TW" altLang="en-US" dirty="0"/>
              <a:t>根</a:t>
            </a:r>
            <a:r>
              <a:rPr lang="zh-TW" altLang="en-US" dirty="0" smtClean="0"/>
              <a:t>共</a:t>
            </a:r>
            <a:r>
              <a:rPr lang="en-US" altLang="zh-CN" dirty="0" smtClean="0"/>
              <a:t>33</a:t>
            </a:r>
            <a:r>
              <a:rPr lang="zh-TW" altLang="en-US" dirty="0" smtClean="0"/>
              <a:t>次</a:t>
            </a:r>
            <a:endParaRPr lang="en-US" altLang="zh-TW" dirty="0"/>
          </a:p>
          <a:p>
            <a:r>
              <a:rPr lang="en-US" altLang="zh-CN" dirty="0" smtClean="0"/>
              <a:t>33</a:t>
            </a:r>
            <a:r>
              <a:rPr lang="zh-CN" altLang="en-US" dirty="0"/>
              <a:t>次</a:t>
            </a:r>
            <a:r>
              <a:rPr lang="zh-CN" altLang="en-US" dirty="0" smtClean="0"/>
              <a:t>全部都出自女主角的口</a:t>
            </a:r>
            <a:endParaRPr lang="en-US" altLang="zh-CN" dirty="0" smtClean="0"/>
          </a:p>
          <a:p>
            <a:r>
              <a:rPr lang="zh-CN" altLang="en-US" dirty="0" smtClean="0"/>
              <a:t>撒</a:t>
            </a:r>
            <a:r>
              <a:rPr lang="zh-CN" altLang="en-US" dirty="0"/>
              <a:t>下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 smtClean="0"/>
              <a:t>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71" y="0"/>
            <a:ext cx="218802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我的最愛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「</a:t>
            </a:r>
            <a:r>
              <a:rPr lang="zh-CN" altLang="en-US" dirty="0"/>
              <a:t>我的良人</a:t>
            </a:r>
            <a:r>
              <a:rPr lang="zh-TW" altLang="en-US" dirty="0"/>
              <a:t>」</a:t>
            </a:r>
            <a:r>
              <a:rPr lang="zh-CN" altLang="en-US" dirty="0"/>
              <a:t>：和合</a:t>
            </a:r>
            <a:r>
              <a:rPr lang="zh-CN" altLang="en-US" dirty="0" smtClean="0"/>
              <a:t>本，新譯本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CN" altLang="en-US" dirty="0"/>
              <a:t>我的</a:t>
            </a:r>
            <a:r>
              <a:rPr lang="zh-TW" altLang="en-US" dirty="0"/>
              <a:t>最愛」</a:t>
            </a:r>
            <a:r>
              <a:rPr lang="en-US" altLang="zh-TW" dirty="0"/>
              <a:t>(my beloved, </a:t>
            </a:r>
            <a:r>
              <a:rPr lang="ar-SA" dirty="0" smtClean="0">
                <a:solidFill>
                  <a:srgbClr val="FFFF00"/>
                </a:solidFill>
                <a:cs typeface="+mj-cs"/>
              </a:rPr>
              <a:t>דו</a:t>
            </a:r>
            <a:r>
              <a:rPr lang="he-IL" dirty="0" smtClean="0">
                <a:solidFill>
                  <a:srgbClr val="FFFF00"/>
                </a:solidFill>
                <a:cs typeface="+mj-cs"/>
              </a:rPr>
              <a:t>ֹ</a:t>
            </a:r>
            <a:r>
              <a:rPr lang="ar-SA" dirty="0" smtClean="0">
                <a:solidFill>
                  <a:srgbClr val="FFFF00"/>
                </a:solidFill>
                <a:cs typeface="+mj-cs"/>
              </a:rPr>
              <a:t>ד</a:t>
            </a:r>
            <a:r>
              <a:rPr lang="he-IL" dirty="0" smtClean="0">
                <a:solidFill>
                  <a:srgbClr val="FFFF00"/>
                </a:solidFill>
                <a:cs typeface="+mj-cs"/>
              </a:rPr>
              <a:t>ִי</a:t>
            </a:r>
            <a:r>
              <a:rPr lang="en-US" altLang="zh-TW" dirty="0"/>
              <a:t>) </a:t>
            </a:r>
            <a:r>
              <a:rPr lang="zh-TW" altLang="en-US" dirty="0"/>
              <a:t>在希伯來文</a:t>
            </a:r>
            <a:r>
              <a:rPr lang="zh-CN" altLang="en-US" dirty="0"/>
              <a:t>的雅歌中出現</a:t>
            </a:r>
            <a:r>
              <a:rPr lang="en-US" altLang="zh-CN" dirty="0"/>
              <a:t>26</a:t>
            </a:r>
            <a:r>
              <a:rPr lang="zh-CN" altLang="en-US" dirty="0"/>
              <a:t>次</a:t>
            </a:r>
            <a:r>
              <a:rPr lang="en-US" altLang="zh-CN" dirty="0"/>
              <a:t> </a:t>
            </a:r>
          </a:p>
          <a:p>
            <a:r>
              <a:rPr lang="en-US" dirty="0" smtClean="0"/>
              <a:t>YHWH</a:t>
            </a:r>
            <a:r>
              <a:rPr lang="zh-CN" altLang="en-US" dirty="0" smtClean="0"/>
              <a:t>名字的</a:t>
            </a:r>
            <a:r>
              <a:rPr lang="zh-CN" altLang="en-US" dirty="0"/>
              <a:t>數</a:t>
            </a:r>
            <a:r>
              <a:rPr lang="zh-CN" altLang="en-US" dirty="0" smtClean="0"/>
              <a:t>字 </a:t>
            </a:r>
            <a:r>
              <a:rPr lang="en-US" altLang="zh-CN" dirty="0" smtClean="0"/>
              <a:t>= 26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TW" dirty="0" smtClean="0"/>
              <a:t>Y	  H	W	H</a:t>
            </a:r>
          </a:p>
          <a:p>
            <a:r>
              <a:rPr lang="en-US" altLang="zh-TW" dirty="0" smtClean="0"/>
              <a:t>10	  5	6	5 = 26</a:t>
            </a:r>
          </a:p>
          <a:p>
            <a:endParaRPr lang="en-US" altLang="zh-TW" dirty="0"/>
          </a:p>
          <a:p>
            <a:r>
              <a:rPr lang="en-US" altLang="zh-TW" dirty="0" smtClean="0"/>
              <a:t>YHWH + </a:t>
            </a:r>
            <a:r>
              <a:rPr lang="en-US" altLang="zh-TW" dirty="0" err="1" smtClean="0"/>
              <a:t>adonai</a:t>
            </a:r>
            <a:r>
              <a:rPr lang="en-US" altLang="zh-TW" dirty="0" smtClean="0"/>
              <a:t> </a:t>
            </a:r>
            <a:r>
              <a:rPr lang="zh-CN" altLang="en-US" dirty="0" smtClean="0"/>
              <a:t>（主）</a:t>
            </a:r>
            <a:r>
              <a:rPr lang="en-US" altLang="zh-TW" dirty="0" smtClean="0"/>
              <a:t>= </a:t>
            </a:r>
            <a:r>
              <a:rPr lang="en-US" altLang="zh-TW" dirty="0" err="1" smtClean="0"/>
              <a:t>YaHoWaH</a:t>
            </a:r>
            <a:r>
              <a:rPr lang="en-US" altLang="zh-TW" dirty="0" smtClean="0"/>
              <a:t> </a:t>
            </a:r>
            <a:r>
              <a:rPr lang="zh-CN" altLang="en-US" dirty="0" smtClean="0"/>
              <a:t>（耶和華）</a:t>
            </a:r>
            <a:endParaRPr lang="en-US" altLang="zh-TW" dirty="0" smtClean="0"/>
          </a:p>
          <a:p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良人的外表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我的良人白而且</a:t>
            </a:r>
            <a:r>
              <a:rPr lang="zh-TW" altLang="en-US" dirty="0">
                <a:solidFill>
                  <a:srgbClr val="FFFF00"/>
                </a:solidFill>
              </a:rPr>
              <a:t>紅</a:t>
            </a:r>
            <a:r>
              <a:rPr lang="zh-TW" altLang="en-US" dirty="0" smtClean="0"/>
              <a:t>」（</a:t>
            </a:r>
            <a:r>
              <a:rPr lang="zh-CN" altLang="en-US" dirty="0" smtClean="0"/>
              <a:t>“</a:t>
            </a:r>
            <a:r>
              <a:rPr lang="en-US" altLang="zh-CN" dirty="0" smtClean="0"/>
              <a:t>Edom,</a:t>
            </a:r>
            <a:r>
              <a:rPr lang="zh-CN" altLang="en-US" dirty="0" smtClean="0"/>
              <a:t>”</a:t>
            </a:r>
            <a:r>
              <a:rPr lang="zh-TW" altLang="en-US" dirty="0" smtClean="0"/>
              <a:t>歌</a:t>
            </a:r>
            <a:r>
              <a:rPr lang="en-US" altLang="zh-CN" dirty="0" smtClean="0"/>
              <a:t>5</a:t>
            </a:r>
            <a:r>
              <a:rPr lang="en-US" altLang="zh-CN" dirty="0"/>
              <a:t>:</a:t>
            </a:r>
            <a:r>
              <a:rPr lang="en-US" dirty="0" smtClean="0"/>
              <a:t>10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大衛</a:t>
            </a:r>
            <a:r>
              <a:rPr lang="zh-CN" altLang="en-US" dirty="0" smtClean="0"/>
              <a:t>：面色光</a:t>
            </a:r>
            <a:r>
              <a:rPr lang="zh-CN" altLang="en-US" dirty="0" smtClean="0">
                <a:solidFill>
                  <a:srgbClr val="FFFF00"/>
                </a:solidFill>
              </a:rPr>
              <a:t>紅</a:t>
            </a:r>
            <a:r>
              <a:rPr lang="zh-TW" altLang="en-US" dirty="0" smtClean="0"/>
              <a:t>（</a:t>
            </a:r>
            <a:r>
              <a:rPr lang="zh-TW" altLang="en-US" dirty="0"/>
              <a:t>撒</a:t>
            </a:r>
            <a:r>
              <a:rPr lang="zh-TW" altLang="en-US" dirty="0" smtClean="0"/>
              <a:t>上</a:t>
            </a:r>
            <a:r>
              <a:rPr lang="en-US" altLang="zh-TW" dirty="0" smtClean="0"/>
              <a:t>16:</a:t>
            </a:r>
            <a:r>
              <a:rPr lang="en-US" dirty="0" smtClean="0"/>
              <a:t>12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17:</a:t>
            </a:r>
            <a:r>
              <a:rPr lang="en-US" dirty="0" smtClean="0"/>
              <a:t>42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/>
              <a:t>「所羅門－大衛」的預表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178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810000"/>
            <a:ext cx="4038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君王和牧人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5782"/>
            <a:ext cx="7924800" cy="4200381"/>
          </a:xfrm>
        </p:spPr>
        <p:txBody>
          <a:bodyPr>
            <a:normAutofit/>
          </a:bodyPr>
          <a:lstStyle/>
          <a:p>
            <a:r>
              <a:rPr lang="zh-TW" altLang="en-US" dirty="0"/>
              <a:t>在古近東和舊約時代，「君王</a:t>
            </a:r>
            <a:r>
              <a:rPr lang="zh-TW" altLang="en-US" dirty="0" smtClean="0"/>
              <a:t>」</a:t>
            </a:r>
            <a:r>
              <a:rPr lang="zh-CN" altLang="en-US" dirty="0" smtClean="0"/>
              <a:t>也</a:t>
            </a:r>
            <a:r>
              <a:rPr lang="zh-TW" altLang="en-US" dirty="0" smtClean="0"/>
              <a:t>被</a:t>
            </a:r>
            <a:r>
              <a:rPr lang="zh-TW" altLang="en-US" dirty="0"/>
              <a:t>稱為「牧人」（</a:t>
            </a:r>
            <a:r>
              <a:rPr lang="en-US" dirty="0"/>
              <a:t>shepherd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“</a:t>
            </a:r>
            <a:r>
              <a:rPr lang="zh-TW" altLang="en-US" dirty="0" smtClean="0">
                <a:solidFill>
                  <a:srgbClr val="FFFF00"/>
                </a:solidFill>
              </a:rPr>
              <a:t>王</a:t>
            </a:r>
            <a:r>
              <a:rPr lang="zh-TW" altLang="en-US" dirty="0" smtClean="0"/>
              <a:t>帶我進了內室</a:t>
            </a:r>
            <a:r>
              <a:rPr lang="zh-CN" altLang="en-US" dirty="0" smtClean="0"/>
              <a:t>”</a:t>
            </a:r>
            <a:r>
              <a:rPr lang="zh-TW" altLang="en-US" dirty="0" smtClean="0"/>
              <a:t>（歌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dirty="0" smtClean="0"/>
              <a:t>4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CN" altLang="en-US" dirty="0"/>
              <a:t>“</a:t>
            </a:r>
            <a:r>
              <a:rPr lang="zh-TW" altLang="en-US" dirty="0" smtClean="0">
                <a:solidFill>
                  <a:srgbClr val="FFFF00"/>
                </a:solidFill>
              </a:rPr>
              <a:t>王</a:t>
            </a:r>
            <a:r>
              <a:rPr lang="zh-TW" altLang="en-US" dirty="0" smtClean="0"/>
              <a:t>正坐席的時候</a:t>
            </a:r>
            <a:r>
              <a:rPr lang="zh-CN" altLang="en-US" dirty="0" smtClean="0"/>
              <a:t>”</a:t>
            </a:r>
            <a:r>
              <a:rPr lang="zh-TW" altLang="en-US" dirty="0" smtClean="0"/>
              <a:t>（歌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dirty="0" smtClean="0"/>
              <a:t>12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CN" altLang="en-US" dirty="0" smtClean="0"/>
              <a:t>“</a:t>
            </a:r>
            <a:r>
              <a:rPr lang="zh-TW" altLang="en-US" dirty="0" smtClean="0"/>
              <a:t>我心所愛的啊，求你告訴我，你在何處</a:t>
            </a:r>
            <a:r>
              <a:rPr lang="zh-TW" altLang="en-US" dirty="0" smtClean="0">
                <a:solidFill>
                  <a:srgbClr val="FFFF00"/>
                </a:solidFill>
              </a:rPr>
              <a:t>牧羊</a:t>
            </a:r>
            <a:r>
              <a:rPr lang="zh-CN" altLang="en-US" dirty="0" smtClean="0"/>
              <a:t>”（歌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7</a:t>
            </a:r>
            <a:r>
              <a:rPr lang="zh-CN" altLang="en-US" dirty="0" smtClean="0"/>
              <a:t>）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73" y="20782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6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君王和牧人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以賽亞多次預言彌賽亞為君王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TW" altLang="en-US" dirty="0" smtClean="0"/>
              <a:t>耶和華的苗裔（賽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</a:t>
            </a:r>
            <a:r>
              <a:rPr lang="en-US" dirty="0" smtClean="0"/>
              <a:t>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童女生子的記號為「神與人同在」（賽</a:t>
            </a:r>
            <a:r>
              <a:rPr lang="en-US" altLang="zh-CN" dirty="0" smtClean="0"/>
              <a:t>7</a:t>
            </a:r>
            <a:r>
              <a:rPr lang="zh-CN" altLang="en-US" dirty="0" smtClean="0"/>
              <a:t>：</a:t>
            </a:r>
            <a:r>
              <a:rPr lang="en-US" dirty="0" smtClean="0"/>
              <a:t>14; </a:t>
            </a:r>
            <a:r>
              <a:rPr lang="zh-CN" altLang="en-US" dirty="0" smtClean="0"/>
              <a:t>太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23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永在的父、和平的君（賽</a:t>
            </a:r>
            <a:r>
              <a:rPr lang="en-US" altLang="zh-CN" dirty="0" smtClean="0"/>
              <a:t>9</a:t>
            </a:r>
            <a:r>
              <a:rPr lang="zh-CN" altLang="en-US" dirty="0" smtClean="0"/>
              <a:t>：</a:t>
            </a:r>
            <a:r>
              <a:rPr lang="en-US" dirty="0" smtClean="0"/>
              <a:t>6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耶西的本和從他根生的枝子（賽</a:t>
            </a:r>
            <a:r>
              <a:rPr lang="en-US" altLang="zh-CN" dirty="0" smtClean="0"/>
              <a:t>11</a:t>
            </a:r>
            <a:r>
              <a:rPr lang="zh-CN" altLang="en-US" dirty="0" smtClean="0"/>
              <a:t>：</a:t>
            </a:r>
            <a:r>
              <a:rPr lang="en-US" dirty="0" smtClean="0"/>
              <a:t>1</a:t>
            </a:r>
            <a:r>
              <a:rPr lang="zh-TW" altLang="en-US" dirty="0" smtClean="0"/>
              <a:t>）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君王和牧人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我必立一牧人照管他們，牧養他們，就是我的僕人大衛。他必牧養他們，作他們的牧人。我</a:t>
            </a:r>
            <a:r>
              <a:rPr lang="en-US" dirty="0"/>
              <a:t>─</a:t>
            </a:r>
            <a:r>
              <a:rPr lang="zh-TW" altLang="en-US" dirty="0"/>
              <a:t>耶和華必作他們的神，</a:t>
            </a:r>
            <a:r>
              <a:rPr lang="zh-TW" altLang="en-US" dirty="0">
                <a:solidFill>
                  <a:srgbClr val="FFFF00"/>
                </a:solidFill>
              </a:rPr>
              <a:t>我的僕人大衛必在他們中間作王</a:t>
            </a:r>
            <a:r>
              <a:rPr lang="zh-TW" altLang="en-US" dirty="0"/>
              <a:t>。這是耶和華說的（</a:t>
            </a:r>
            <a:r>
              <a:rPr lang="zh-TW" altLang="en-US" dirty="0" smtClean="0"/>
              <a:t>結</a:t>
            </a:r>
            <a:r>
              <a:rPr lang="en-US" altLang="zh-CN" dirty="0" smtClean="0"/>
              <a:t>34</a:t>
            </a:r>
            <a:r>
              <a:rPr lang="zh-CN" altLang="en-US" dirty="0" smtClean="0"/>
              <a:t>：</a:t>
            </a:r>
            <a:r>
              <a:rPr lang="en-US" dirty="0" smtClean="0"/>
              <a:t>23-24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CN" altLang="en-US" dirty="0"/>
              <a:t>大</a:t>
            </a:r>
            <a:r>
              <a:rPr lang="zh-CN" altLang="en-US" dirty="0" smtClean="0"/>
              <a:t>衛為彌賽亞的預表</a:t>
            </a:r>
            <a:endParaRPr lang="en-US" altLang="zh-CN" dirty="0" smtClean="0"/>
          </a:p>
          <a:p>
            <a:r>
              <a:rPr lang="zh-CN" altLang="en-US" dirty="0" smtClean="0"/>
              <a:t>撒上</a:t>
            </a:r>
            <a:r>
              <a:rPr lang="en-US" altLang="zh-CN" dirty="0" smtClean="0"/>
              <a:t>16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4340225"/>
            <a:ext cx="40417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6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以嘴親子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>
                <a:solidFill>
                  <a:srgbClr val="FFFF00"/>
                </a:solidFill>
              </a:rPr>
              <a:t>願他用口與我親嘴</a:t>
            </a:r>
            <a:r>
              <a:rPr lang="zh-TW" altLang="en-US" dirty="0"/>
              <a:t>；因你的愛情比酒更美」（</a:t>
            </a:r>
            <a:r>
              <a:rPr lang="zh-TW" altLang="en-US" dirty="0" smtClean="0"/>
              <a:t>歌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dirty="0" smtClean="0"/>
              <a:t>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 smtClean="0">
                <a:solidFill>
                  <a:srgbClr val="FFFF00"/>
                </a:solidFill>
              </a:rPr>
              <a:t>當</a:t>
            </a:r>
            <a:r>
              <a:rPr lang="zh-TW" altLang="en-US" dirty="0">
                <a:solidFill>
                  <a:srgbClr val="FFFF00"/>
                </a:solidFill>
              </a:rPr>
              <a:t>以嘴親子</a:t>
            </a:r>
            <a:r>
              <a:rPr lang="zh-TW" altLang="en-US" dirty="0"/>
              <a:t>，恐怕他發怒，你們便在道中滅亡，因為他的怒氣快要發作。凡投靠他的，都是有福的」（</a:t>
            </a:r>
            <a:r>
              <a:rPr lang="zh-TW" altLang="en-US" dirty="0" smtClean="0"/>
              <a:t>詩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dirty="0" smtClean="0"/>
              <a:t>12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CN" altLang="en-US" dirty="0"/>
              <a:t>女主</a:t>
            </a:r>
            <a:r>
              <a:rPr lang="zh-CN" altLang="en-US" dirty="0" smtClean="0"/>
              <a:t>角</a:t>
            </a:r>
            <a:r>
              <a:rPr lang="zh-TW" altLang="en-US" dirty="0" smtClean="0"/>
              <a:t>代</a:t>
            </a:r>
            <a:r>
              <a:rPr lang="zh-TW" altLang="en-US" dirty="0"/>
              <a:t>表所有</a:t>
            </a:r>
            <a:r>
              <a:rPr lang="zh-CN" altLang="en-US" dirty="0"/>
              <a:t>神的百</a:t>
            </a:r>
            <a:r>
              <a:rPr lang="zh-CN" altLang="en-US" dirty="0" smtClean="0"/>
              <a:t>姓，她回應</a:t>
            </a:r>
            <a:r>
              <a:rPr lang="zh-TW" altLang="en-US" dirty="0" smtClean="0"/>
              <a:t>詩</a:t>
            </a:r>
            <a:r>
              <a:rPr lang="zh-TW" altLang="en-US" dirty="0"/>
              <a:t>篇第二篇的「當以嘴親子</a:t>
            </a:r>
            <a:r>
              <a:rPr lang="zh-TW" altLang="en-US" dirty="0" smtClean="0"/>
              <a:t>」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膏油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</a:t>
            </a:r>
            <a:r>
              <a:rPr lang="zh-TW" altLang="en-US" dirty="0" smtClean="0"/>
              <a:t>你</a:t>
            </a:r>
            <a:r>
              <a:rPr lang="zh-TW" altLang="en-US" dirty="0"/>
              <a:t>的膏油</a:t>
            </a:r>
            <a:r>
              <a:rPr lang="zh-CN" altLang="en-US" dirty="0"/>
              <a:t>（</a:t>
            </a:r>
            <a:r>
              <a:rPr lang="ar-SA" dirty="0">
                <a:cs typeface="+mj-cs"/>
              </a:rPr>
              <a:t>שֶׁמֶן</a:t>
            </a:r>
            <a:r>
              <a:rPr lang="zh-CN" altLang="en-US" dirty="0"/>
              <a:t>）</a:t>
            </a:r>
            <a:r>
              <a:rPr lang="zh-TW" altLang="en-US" dirty="0"/>
              <a:t>馨香，你的名</a:t>
            </a:r>
            <a:r>
              <a:rPr lang="zh-CN" altLang="en-US" dirty="0"/>
              <a:t>（</a:t>
            </a:r>
            <a:r>
              <a:rPr lang="ar-SA" dirty="0">
                <a:cs typeface="+mj-cs"/>
              </a:rPr>
              <a:t>שֵׁם</a:t>
            </a:r>
            <a:r>
              <a:rPr lang="zh-CN" altLang="en-US" dirty="0"/>
              <a:t>）</a:t>
            </a:r>
            <a:r>
              <a:rPr lang="zh-TW" altLang="en-US" dirty="0"/>
              <a:t>如倒出來的香</a:t>
            </a:r>
            <a:r>
              <a:rPr lang="zh-TW" altLang="en-US" dirty="0" smtClean="0"/>
              <a:t>膏</a:t>
            </a:r>
            <a:r>
              <a:rPr lang="zh-CN" altLang="en-US" dirty="0" smtClean="0"/>
              <a:t>”</a:t>
            </a:r>
            <a:r>
              <a:rPr lang="zh-TW" altLang="en-US" dirty="0" smtClean="0"/>
              <a:t>（歌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dirty="0" smtClean="0"/>
              <a:t>3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以</a:t>
            </a:r>
            <a:r>
              <a:rPr lang="zh-TW" altLang="en-US" dirty="0"/>
              <a:t>油膏</a:t>
            </a:r>
            <a:r>
              <a:rPr lang="zh-TW" altLang="en-US" dirty="0" smtClean="0"/>
              <a:t>抹掃</a:t>
            </a:r>
            <a:r>
              <a:rPr lang="zh-TW" altLang="en-US" dirty="0"/>
              <a:t>羅、大衛、所羅門（撒</a:t>
            </a:r>
            <a:r>
              <a:rPr lang="zh-TW" altLang="en-US" dirty="0" smtClean="0"/>
              <a:t>上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：</a:t>
            </a:r>
            <a:r>
              <a:rPr lang="en-US" dirty="0" smtClean="0"/>
              <a:t>1</a:t>
            </a:r>
            <a:r>
              <a:rPr lang="zh-TW" altLang="en-US" dirty="0" smtClean="0"/>
              <a:t>、</a:t>
            </a:r>
            <a:r>
              <a:rPr lang="en-US" altLang="zh-CN" dirty="0" smtClean="0"/>
              <a:t>16</a:t>
            </a:r>
            <a:r>
              <a:rPr lang="zh-CN" altLang="en-US" dirty="0" smtClean="0"/>
              <a:t>：</a:t>
            </a:r>
            <a:r>
              <a:rPr lang="en-US" dirty="0" smtClean="0"/>
              <a:t>13</a:t>
            </a:r>
            <a:r>
              <a:rPr lang="zh-TW" altLang="en-US" dirty="0"/>
              <a:t>、王</a:t>
            </a:r>
            <a:r>
              <a:rPr lang="zh-TW" altLang="en-US" dirty="0" smtClean="0"/>
              <a:t>上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dirty="0" smtClean="0"/>
              <a:t>34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r>
              <a:rPr lang="zh-TW" altLang="en-US" dirty="0" smtClean="0"/>
              <a:t>神</a:t>
            </a:r>
            <a:r>
              <a:rPr lang="zh-TW" altLang="en-US" dirty="0"/>
              <a:t>用喜樂的油膏王（</a:t>
            </a:r>
            <a:r>
              <a:rPr lang="zh-TW" altLang="en-US" dirty="0" smtClean="0"/>
              <a:t>詩</a:t>
            </a:r>
            <a:r>
              <a:rPr lang="en-US" altLang="zh-CN" dirty="0" smtClean="0"/>
              <a:t>45</a:t>
            </a:r>
            <a:r>
              <a:rPr lang="zh-CN" altLang="en-US" dirty="0" smtClean="0"/>
              <a:t>：</a:t>
            </a:r>
            <a:r>
              <a:rPr lang="en-US" dirty="0" smtClean="0"/>
              <a:t>7</a:t>
            </a:r>
            <a:r>
              <a:rPr lang="zh-TW" altLang="en-US" dirty="0"/>
              <a:t>）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3458"/>
            <a:ext cx="2798618" cy="335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9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寓</a:t>
            </a:r>
            <a:r>
              <a:rPr lang="zh-CN" altLang="en-US" dirty="0" smtClean="0"/>
              <a:t>意定義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寓</a:t>
            </a:r>
            <a:r>
              <a:rPr lang="zh-CN" altLang="en-US" dirty="0" smtClean="0"/>
              <a:t>意 （</a:t>
            </a:r>
            <a:r>
              <a:rPr lang="en-US" altLang="zh-CN" dirty="0" smtClean="0"/>
              <a:t>allegory</a:t>
            </a:r>
            <a:r>
              <a:rPr lang="zh-CN" altLang="en-US" dirty="0" smtClean="0"/>
              <a:t>）</a:t>
            </a:r>
            <a:r>
              <a:rPr lang="en-US" altLang="zh-CN" dirty="0" smtClean="0"/>
              <a:t>= </a:t>
            </a:r>
            <a:r>
              <a:rPr lang="zh-CN" altLang="en-US" dirty="0" smtClean="0"/>
              <a:t>“</a:t>
            </a:r>
            <a:r>
              <a:rPr lang="en-US" altLang="zh-CN" dirty="0" smtClean="0"/>
              <a:t>other speak” </a:t>
            </a:r>
            <a:r>
              <a:rPr lang="zh-CN" altLang="en-US" dirty="0" smtClean="0"/>
              <a:t>：非字面意思</a:t>
            </a:r>
            <a:endParaRPr lang="en-US" altLang="zh-CN" dirty="0" smtClean="0"/>
          </a:p>
          <a:p>
            <a:r>
              <a:rPr lang="zh-CN" altLang="en-US" dirty="0"/>
              <a:t>預</a:t>
            </a:r>
            <a:r>
              <a:rPr lang="zh-CN" altLang="en-US" dirty="0" smtClean="0"/>
              <a:t>表（</a:t>
            </a:r>
            <a:r>
              <a:rPr lang="en-US" altLang="zh-CN" dirty="0" smtClean="0"/>
              <a:t>typology</a:t>
            </a:r>
            <a:r>
              <a:rPr lang="zh-CN" altLang="en-US" dirty="0" smtClean="0"/>
              <a:t>）</a:t>
            </a:r>
            <a:r>
              <a:rPr lang="en-US" altLang="zh-CN" dirty="0" smtClean="0"/>
              <a:t>: </a:t>
            </a:r>
            <a:r>
              <a:rPr lang="zh-CN" altLang="en-US" dirty="0" smtClean="0"/>
              <a:t>基督與教會</a:t>
            </a:r>
            <a:endParaRPr lang="en-US" altLang="zh-CN" dirty="0" smtClean="0"/>
          </a:p>
          <a:p>
            <a:r>
              <a:rPr lang="zh-CN" altLang="en-US" dirty="0"/>
              <a:t>歷</a:t>
            </a:r>
            <a:r>
              <a:rPr lang="zh-CN" altLang="en-US" dirty="0" smtClean="0"/>
              <a:t>史寓意（</a:t>
            </a:r>
            <a:r>
              <a:rPr lang="en-US" altLang="zh-CN" dirty="0" smtClean="0"/>
              <a:t>Historical allegory</a:t>
            </a:r>
            <a:r>
              <a:rPr lang="zh-CN" altLang="en-US" dirty="0" smtClean="0"/>
              <a:t>）：所羅門和法老的女兒</a:t>
            </a:r>
            <a:endParaRPr lang="en-US" altLang="zh-CN" dirty="0" smtClean="0"/>
          </a:p>
          <a:p>
            <a:r>
              <a:rPr lang="zh-CN" altLang="en-US" dirty="0"/>
              <a:t>神</a:t>
            </a:r>
            <a:r>
              <a:rPr lang="zh-CN" altLang="en-US" dirty="0" smtClean="0"/>
              <a:t>秘寓意（</a:t>
            </a:r>
            <a:r>
              <a:rPr lang="en-US" altLang="zh-CN" dirty="0" smtClean="0"/>
              <a:t>Mystical allegory</a:t>
            </a:r>
            <a:r>
              <a:rPr lang="zh-CN" altLang="en-US" dirty="0" smtClean="0"/>
              <a:t>）：神人靈交</a:t>
            </a:r>
            <a:endParaRPr lang="en-US" altLang="zh-CN" dirty="0"/>
          </a:p>
          <a:p>
            <a:r>
              <a:rPr lang="zh-CN" altLang="en-US" dirty="0" smtClean="0"/>
              <a:t>靈意 （</a:t>
            </a:r>
            <a:r>
              <a:rPr lang="en-US" altLang="zh-CN" dirty="0" smtClean="0"/>
              <a:t>spiritualized meaning</a:t>
            </a:r>
            <a:r>
              <a:rPr lang="zh-CN" altLang="en-US" dirty="0" smtClean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葡萄園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2172"/>
            <a:ext cx="7467600" cy="516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1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zh-CN" altLang="en-US" dirty="0" smtClean="0"/>
              <a:t>葡萄園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他們使我看守</a:t>
            </a:r>
            <a:r>
              <a:rPr lang="zh-TW" altLang="en-US" dirty="0">
                <a:solidFill>
                  <a:srgbClr val="FFFF00"/>
                </a:solidFill>
              </a:rPr>
              <a:t>葡萄園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FF00"/>
                </a:solidFill>
              </a:rPr>
              <a:t>我自己的葡萄園</a:t>
            </a:r>
            <a:r>
              <a:rPr lang="zh-TW" altLang="en-US" dirty="0"/>
              <a:t>卻沒有看守」（</a:t>
            </a:r>
            <a:r>
              <a:rPr lang="zh-TW" altLang="en-US" dirty="0" smtClean="0"/>
              <a:t>歌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dirty="0" smtClean="0"/>
              <a:t>6; </a:t>
            </a:r>
            <a:r>
              <a:rPr lang="en-US" dirty="0" err="1" smtClean="0"/>
              <a:t>Cf</a:t>
            </a:r>
            <a:r>
              <a:rPr lang="en-US" dirty="0" smtClean="0"/>
              <a:t>  8:12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CN" altLang="en-US" dirty="0" smtClean="0"/>
              <a:t>在舊約，</a:t>
            </a:r>
            <a:r>
              <a:rPr lang="zh-TW" altLang="en-US" dirty="0" smtClean="0"/>
              <a:t>葡</a:t>
            </a:r>
            <a:r>
              <a:rPr lang="zh-TW" altLang="en-US" dirty="0"/>
              <a:t>萄園都與君王相</a:t>
            </a:r>
            <a:r>
              <a:rPr lang="zh-TW" altLang="en-US" dirty="0" smtClean="0"/>
              <a:t>關</a:t>
            </a:r>
            <a:r>
              <a:rPr lang="zh-CN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>
                <a:solidFill>
                  <a:srgbClr val="FFFF00"/>
                </a:solidFill>
              </a:rPr>
              <a:t>猶大</a:t>
            </a:r>
            <a:r>
              <a:rPr lang="zh-TW" altLang="en-US" dirty="0"/>
              <a:t>把小驢拴在葡萄樹上，把驢駒拴在美好的葡萄樹上。他在葡萄酒中洗了衣服，在葡萄汁中洗了袍褂」（</a:t>
            </a:r>
            <a:r>
              <a:rPr lang="zh-TW" altLang="en-US" dirty="0" smtClean="0"/>
              <a:t>創</a:t>
            </a:r>
            <a:r>
              <a:rPr lang="en-US" altLang="zh-CN" dirty="0" smtClean="0"/>
              <a:t>49</a:t>
            </a:r>
            <a:r>
              <a:rPr lang="zh-CN" altLang="en-US" dirty="0" smtClean="0"/>
              <a:t>：</a:t>
            </a:r>
            <a:r>
              <a:rPr lang="en-US" dirty="0" smtClean="0"/>
              <a:t>11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>
                <a:solidFill>
                  <a:srgbClr val="FFFF00"/>
                </a:solidFill>
              </a:rPr>
              <a:t>亞哈王</a:t>
            </a:r>
            <a:r>
              <a:rPr lang="zh-TW" altLang="en-US" dirty="0"/>
              <a:t>貪圖拿伯的葡萄</a:t>
            </a:r>
            <a:r>
              <a:rPr lang="zh-TW" altLang="en-US" dirty="0" smtClean="0"/>
              <a:t>園 </a:t>
            </a:r>
            <a:r>
              <a:rPr lang="zh-CN" altLang="en-US" dirty="0" smtClean="0"/>
              <a:t>（王上</a:t>
            </a:r>
            <a:r>
              <a:rPr lang="en-US" altLang="zh-CN" dirty="0" smtClean="0"/>
              <a:t>21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542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zh-CN" altLang="en-US" dirty="0" smtClean="0"/>
              <a:t>葡萄園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我為自己動大工程，建造房屋，栽種</a:t>
            </a:r>
            <a:r>
              <a:rPr lang="zh-TW" altLang="en-US" dirty="0" smtClean="0">
                <a:solidFill>
                  <a:srgbClr val="FFFF00"/>
                </a:solidFill>
              </a:rPr>
              <a:t>葡萄園</a:t>
            </a:r>
            <a:r>
              <a:rPr lang="zh-CN" altLang="en-US" dirty="0" smtClean="0"/>
              <a:t>，</a:t>
            </a:r>
            <a:r>
              <a:rPr lang="zh-TW" altLang="en-US" dirty="0" smtClean="0"/>
              <a:t>修造園囿，在其中栽種各樣果木樹</a:t>
            </a:r>
            <a:r>
              <a:rPr lang="zh-CN" altLang="en-US" dirty="0" smtClean="0"/>
              <a:t>（傳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4-5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TW" altLang="en-US" dirty="0"/>
              <a:t>在以賽亞書，神用葡萄園來比喻以色列，而自己則是葡萄園的主人（賽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dirty="0"/>
              <a:t>1-7</a:t>
            </a:r>
            <a:r>
              <a:rPr lang="zh-TW" altLang="en-US" dirty="0"/>
              <a:t>）</a:t>
            </a:r>
            <a:endParaRPr 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75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以賽</a:t>
            </a:r>
            <a:r>
              <a:rPr lang="zh-CN" altLang="en-US" dirty="0" smtClean="0"/>
              <a:t>亞 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我 要 為 我 所 親 愛 </a:t>
            </a:r>
            <a:r>
              <a:rPr lang="zh-CN" altLang="en-US" dirty="0" smtClean="0">
                <a:solidFill>
                  <a:srgbClr val="FFFF00"/>
                </a:solidFill>
              </a:rPr>
              <a:t>（</a:t>
            </a:r>
            <a:r>
              <a:rPr lang="en-US" altLang="zh-CN" dirty="0" smtClean="0">
                <a:solidFill>
                  <a:srgbClr val="FFFF00"/>
                </a:solidFill>
              </a:rPr>
              <a:t>to my beloved = </a:t>
            </a:r>
            <a:r>
              <a:rPr lang="zh-CN" altLang="en-US" dirty="0" smtClean="0">
                <a:solidFill>
                  <a:srgbClr val="FFFF00"/>
                </a:solidFill>
              </a:rPr>
              <a:t>為我的良人）</a:t>
            </a:r>
            <a:r>
              <a:rPr lang="zh-TW" altLang="en-US" dirty="0" smtClean="0">
                <a:solidFill>
                  <a:srgbClr val="FFFF00"/>
                </a:solidFill>
              </a:rPr>
              <a:t>的 </a:t>
            </a:r>
            <a:r>
              <a:rPr lang="zh-TW" altLang="en-US" dirty="0">
                <a:solidFill>
                  <a:srgbClr val="FFFF00"/>
                </a:solidFill>
              </a:rPr>
              <a:t>唱 歌 </a:t>
            </a:r>
            <a:r>
              <a:rPr lang="zh-TW" altLang="en-US" dirty="0"/>
              <a:t>， 是 我 所 愛 者 的 歌 ， 論 他 </a:t>
            </a:r>
            <a:r>
              <a:rPr lang="zh-TW" altLang="en-US" dirty="0">
                <a:solidFill>
                  <a:srgbClr val="FFFF00"/>
                </a:solidFill>
              </a:rPr>
              <a:t>葡 萄 園 </a:t>
            </a:r>
            <a:r>
              <a:rPr lang="zh-TW" altLang="en-US" dirty="0"/>
              <a:t>的 事 ： 我 所 親 愛 的 有 葡 萄 園 在 肥 美 的 山 岡 上 。</a:t>
            </a:r>
          </a:p>
          <a:p>
            <a:r>
              <a:rPr lang="en-US" altLang="zh-TW" baseline="30000" dirty="0"/>
              <a:t>2 </a:t>
            </a:r>
            <a:r>
              <a:rPr lang="zh-TW" altLang="en-US" dirty="0"/>
              <a:t>他 刨 挖 園 子 ， 撿 去 石 頭 ， 栽 種 上 等 的 葡 萄 樹 ， 在 園 中 蓋 了 一 座 樓 ， 又 鑿 出 壓 酒 池 ； 指 望 結 好 葡 萄 ， 反 倒 結 了 野 葡 萄 。</a:t>
            </a:r>
          </a:p>
          <a:p>
            <a:r>
              <a:rPr lang="en-US" altLang="zh-TW" baseline="30000" dirty="0"/>
              <a:t>3 </a:t>
            </a:r>
            <a:r>
              <a:rPr lang="zh-TW" altLang="en-US" dirty="0"/>
              <a:t>耶 路 撒 冷 的 居 民 和 猶 大 人 哪 ， 請 你 們 現 今 在 我 與 我 的 葡 萄 園 中 ， 斷 定 是 非 。</a:t>
            </a:r>
          </a:p>
          <a:p>
            <a:r>
              <a:rPr lang="en-US" altLang="zh-TW" baseline="30000" dirty="0"/>
              <a:t>4 </a:t>
            </a:r>
            <a:r>
              <a:rPr lang="zh-TW" altLang="en-US" dirty="0"/>
              <a:t>我 為 我 葡 萄 園 所 做 之 外 ， 還 有 甚 麼 可 做 的 呢 ？ 我 指 望 結 好 葡 萄 ， 怎 麼 倒 結 了 野 葡 萄 呢 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以賽亞 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1-7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3000" baseline="30000" dirty="0"/>
              <a:t>5 </a:t>
            </a:r>
            <a:r>
              <a:rPr lang="zh-TW" altLang="en-US" sz="3000" dirty="0"/>
              <a:t>現 在 我 告 訴 你 們 ， 我 要 向 我 葡 萄 園 怎 樣 行 ： 我 必 撤 去 籬 笆 ， 使 他 被 吞 滅 ， 拆 毀 牆 垣 ， 使 他 被 踐 踏 。</a:t>
            </a:r>
          </a:p>
          <a:p>
            <a:r>
              <a:rPr lang="en-US" altLang="zh-TW" sz="3000" baseline="30000" dirty="0"/>
              <a:t>6 </a:t>
            </a:r>
            <a:r>
              <a:rPr lang="zh-TW" altLang="en-US" sz="3000" dirty="0"/>
              <a:t>我 必 使 他 荒 廢 ， 不 再 修 理 ， 不 再 鋤 刨 ， 荊 棘 蒺 藜 倒 要 生 長 。 我 也 必 命 雲 不 降 雨 在 其 上 。</a:t>
            </a:r>
          </a:p>
          <a:p>
            <a:r>
              <a:rPr lang="en-US" altLang="zh-TW" sz="3000" baseline="30000" dirty="0"/>
              <a:t>7 </a:t>
            </a:r>
            <a:r>
              <a:rPr lang="zh-TW" altLang="en-US" sz="3000" dirty="0"/>
              <a:t>萬 軍 之 耶 和 華 的 </a:t>
            </a:r>
            <a:r>
              <a:rPr lang="zh-TW" altLang="en-US" sz="3000" dirty="0">
                <a:solidFill>
                  <a:srgbClr val="FFFF00"/>
                </a:solidFill>
              </a:rPr>
              <a:t>葡 萄 園 就 是 以 色 列 家 </a:t>
            </a:r>
            <a:r>
              <a:rPr lang="zh-TW" altLang="en-US" sz="3000" dirty="0"/>
              <a:t>； </a:t>
            </a:r>
            <a:r>
              <a:rPr lang="zh-TW" altLang="en-US" sz="3000" dirty="0">
                <a:solidFill>
                  <a:srgbClr val="FFFF00"/>
                </a:solidFill>
              </a:rPr>
              <a:t>他 所 喜 愛 的 樹 就 是 猶 大 人 </a:t>
            </a:r>
            <a:r>
              <a:rPr lang="zh-TW" altLang="en-US" sz="3000" dirty="0"/>
              <a:t>。 他 指 望 的 是 公 平 ， 誰 知 倒 有 暴 </a:t>
            </a:r>
            <a:r>
              <a:rPr lang="zh-TW" altLang="en-US" sz="3000" dirty="0" smtClean="0"/>
              <a:t>虐； </a:t>
            </a:r>
            <a:r>
              <a:rPr lang="zh-TW" altLang="en-US" sz="3000" dirty="0"/>
              <a:t>指 望 的 是 公 義 ， 誰 知 倒 有 冤 聲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印記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zh-CN" altLang="en-US" dirty="0" smtClean="0"/>
              <a:t>“</a:t>
            </a:r>
            <a:r>
              <a:rPr lang="zh-TW" altLang="en-US" dirty="0" smtClean="0"/>
              <a:t>求你將我放在你心上</a:t>
            </a:r>
            <a:r>
              <a:rPr lang="zh-TW" altLang="en-US" dirty="0" smtClean="0">
                <a:solidFill>
                  <a:srgbClr val="FFFF00"/>
                </a:solidFill>
              </a:rPr>
              <a:t>如印記 </a:t>
            </a:r>
            <a:r>
              <a:rPr lang="en-US" altLang="zh-TW" dirty="0" smtClean="0"/>
              <a:t>(</a:t>
            </a:r>
            <a:r>
              <a:rPr lang="en-US" altLang="zh-CN" dirty="0" smtClean="0"/>
              <a:t>as a seal</a:t>
            </a:r>
            <a:r>
              <a:rPr lang="en-US" altLang="zh-CN" dirty="0"/>
              <a:t>)</a:t>
            </a:r>
            <a:r>
              <a:rPr lang="zh-TW" altLang="en-US" dirty="0" smtClean="0"/>
              <a:t>，帶在你臂上</a:t>
            </a:r>
            <a:r>
              <a:rPr lang="zh-TW" altLang="en-US" dirty="0" smtClean="0">
                <a:solidFill>
                  <a:srgbClr val="FFFF00"/>
                </a:solidFill>
              </a:rPr>
              <a:t>如戳記</a:t>
            </a:r>
            <a:r>
              <a:rPr lang="zh-TW" altLang="en-US" dirty="0" smtClean="0"/>
              <a:t> </a:t>
            </a:r>
            <a:r>
              <a:rPr lang="en-US" altLang="zh-TW" dirty="0" smtClean="0"/>
              <a:t>(as a seal</a:t>
            </a:r>
            <a:r>
              <a:rPr lang="en-US" altLang="zh-TW" dirty="0"/>
              <a:t>)</a:t>
            </a:r>
            <a:r>
              <a:rPr lang="zh-CN" altLang="en-US" dirty="0" smtClean="0"/>
              <a:t>”（歌</a:t>
            </a:r>
            <a:r>
              <a:rPr lang="en-US" altLang="zh-CN" dirty="0" smtClean="0"/>
              <a:t>8</a:t>
            </a:r>
            <a:r>
              <a:rPr lang="zh-CN" altLang="en-US" dirty="0" smtClean="0"/>
              <a:t>：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“</a:t>
            </a:r>
            <a:r>
              <a:rPr lang="zh-TW" altLang="en-US" dirty="0" smtClean="0"/>
              <a:t>萬軍之耶和華說：我僕人撒拉鐵的兒子所羅巴伯啊，到那日，我必以你</a:t>
            </a:r>
            <a:r>
              <a:rPr lang="zh-TW" altLang="en-US" dirty="0" smtClean="0">
                <a:solidFill>
                  <a:srgbClr val="FFFF00"/>
                </a:solidFill>
                <a:latin typeface="+mj-ea"/>
                <a:ea typeface="+mj-ea"/>
              </a:rPr>
              <a:t>為</a:t>
            </a:r>
            <a:r>
              <a:rPr lang="zh-CN" altLang="en-US" dirty="0">
                <a:solidFill>
                  <a:srgbClr val="FFFF00"/>
                </a:solidFill>
                <a:latin typeface="+mj-ea"/>
                <a:ea typeface="+mj-ea"/>
              </a:rPr>
              <a:t>印</a:t>
            </a:r>
            <a:r>
              <a:rPr lang="zh-TW" altLang="en-US" dirty="0" smtClean="0">
                <a:solidFill>
                  <a:srgbClr val="FFFF00"/>
                </a:solidFill>
              </a:rPr>
              <a:t> </a:t>
            </a:r>
            <a:r>
              <a:rPr lang="zh-TW" altLang="en-US" dirty="0" smtClean="0"/>
              <a:t> </a:t>
            </a:r>
            <a:r>
              <a:rPr lang="en-US" altLang="zh-CN" dirty="0" smtClean="0"/>
              <a:t>(as a seal)</a:t>
            </a:r>
            <a:r>
              <a:rPr lang="zh-TW" altLang="en-US" dirty="0" smtClean="0"/>
              <a:t>，因我揀選了你。這是萬軍之耶和華說的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r>
              <a:rPr lang="zh-CN" altLang="en-US" dirty="0" smtClean="0"/>
              <a:t>（哈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23</a:t>
            </a:r>
            <a:r>
              <a:rPr lang="zh-CN" altLang="en-US" dirty="0" smtClean="0"/>
              <a:t>）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04" y="5334000"/>
            <a:ext cx="2277596" cy="15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90475"/>
            <a:ext cx="3810000" cy="16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8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耶和</a:t>
            </a:r>
            <a:r>
              <a:rPr lang="zh-CN" altLang="en-US" dirty="0" smtClean="0"/>
              <a:t>華的</a:t>
            </a:r>
            <a:r>
              <a:rPr lang="zh-CN" altLang="en-US" dirty="0"/>
              <a:t>烈焰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嫉恨如陰間之殘忍；所發的電光是火焰的電光，是</a:t>
            </a:r>
            <a:r>
              <a:rPr lang="zh-TW" altLang="en-US" dirty="0" smtClean="0">
                <a:solidFill>
                  <a:srgbClr val="FFFF00"/>
                </a:solidFill>
              </a:rPr>
              <a:t>耶和華的烈焰</a:t>
            </a:r>
            <a:r>
              <a:rPr lang="en-US" altLang="zh-TW" dirty="0" smtClean="0">
                <a:solidFill>
                  <a:srgbClr val="FFFF00"/>
                </a:solidFill>
              </a:rPr>
              <a:t>(</a:t>
            </a:r>
            <a:r>
              <a:rPr lang="zh-CN" altLang="en-US" dirty="0" smtClean="0">
                <a:solidFill>
                  <a:srgbClr val="FFFF00"/>
                </a:solidFill>
              </a:rPr>
              <a:t>和合本</a:t>
            </a:r>
            <a:r>
              <a:rPr lang="en-US" altLang="zh-TW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CN" altLang="en-US" dirty="0" smtClean="0"/>
              <a:t>嫉恨（</a:t>
            </a:r>
            <a:r>
              <a:rPr lang="en-US" altLang="zh-CN" dirty="0" smtClean="0"/>
              <a:t>jealousy</a:t>
            </a:r>
            <a:r>
              <a:rPr lang="en-US" altLang="zh-CN" dirty="0"/>
              <a:t>, </a:t>
            </a:r>
            <a:r>
              <a:rPr lang="he-IL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קִנָ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</a:t>
            </a:r>
            <a:r>
              <a:rPr lang="he-IL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“忌邪”出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dirty="0"/>
              <a:t>）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CN" altLang="en-US" dirty="0"/>
              <a:t>耶和華的烈焰 </a:t>
            </a:r>
            <a:r>
              <a:rPr lang="en-US" altLang="zh-CN" dirty="0" smtClean="0"/>
              <a:t>(</a:t>
            </a:r>
            <a:r>
              <a:rPr lang="zh-CN" altLang="en-US" dirty="0" smtClean="0"/>
              <a:t>和</a:t>
            </a:r>
            <a:r>
              <a:rPr lang="zh-CN" altLang="en-US" dirty="0"/>
              <a:t>合本，</a:t>
            </a:r>
            <a:r>
              <a:rPr lang="he-IL" dirty="0" smtClean="0">
                <a:cs typeface="+mj-cs"/>
              </a:rPr>
              <a:t>ש</a:t>
            </a:r>
            <a:r>
              <a:rPr lang="he-IL" dirty="0" smtClean="0">
                <a:latin typeface="Times New Roman" panose="02020603050405020304" pitchFamily="18" charset="0"/>
                <a:cs typeface="+mj-cs"/>
              </a:rPr>
              <a:t>ָׁ</a:t>
            </a:r>
            <a:r>
              <a:rPr lang="he-IL" dirty="0" smtClean="0">
                <a:cs typeface="+mj-cs"/>
              </a:rPr>
              <a:t>לְהֶבֶתְ</a:t>
            </a:r>
            <a:r>
              <a:rPr lang="he-IL" dirty="0" smtClean="0">
                <a:solidFill>
                  <a:srgbClr val="FFFF00"/>
                </a:solidFill>
                <a:cs typeface="+mj-cs"/>
              </a:rPr>
              <a:t>יָהּ</a:t>
            </a:r>
            <a:r>
              <a:rPr lang="en-US" dirty="0" smtClean="0">
                <a:cs typeface="+mj-cs"/>
              </a:rPr>
              <a:t>)</a:t>
            </a:r>
            <a:endParaRPr lang="en-US" altLang="zh-CN" dirty="0" smtClean="0"/>
          </a:p>
          <a:p>
            <a:r>
              <a:rPr lang="zh-CN" altLang="en-US" dirty="0"/>
              <a:t>非常猛烈的火焰 </a:t>
            </a:r>
            <a:r>
              <a:rPr lang="en-US" altLang="zh-CN" dirty="0" smtClean="0"/>
              <a:t>(</a:t>
            </a:r>
            <a:r>
              <a:rPr lang="zh-CN" altLang="en-US" dirty="0" smtClean="0"/>
              <a:t>新</a:t>
            </a:r>
            <a:r>
              <a:rPr lang="zh-CN" altLang="en-US" dirty="0"/>
              <a:t>譯本，</a:t>
            </a:r>
            <a:r>
              <a:rPr lang="he-IL" dirty="0"/>
              <a:t> </a:t>
            </a:r>
            <a:r>
              <a:rPr lang="he-IL" dirty="0" smtClean="0">
                <a:cs typeface="+mj-cs"/>
              </a:rPr>
              <a:t>שָׁלְהֶבֶתְי</a:t>
            </a:r>
            <a:r>
              <a:rPr lang="he-IL" dirty="0" smtClean="0">
                <a:solidFill>
                  <a:srgbClr val="FFFF00"/>
                </a:solidFill>
                <a:cs typeface="+mj-cs"/>
              </a:rPr>
              <a:t>ָה</a:t>
            </a:r>
            <a:r>
              <a:rPr lang="en-US" dirty="0" smtClean="0">
                <a:cs typeface="+mj-cs"/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endParaRPr lang="en-US" altLang="zh-TW" dirty="0" smtClean="0">
              <a:solidFill>
                <a:srgbClr val="FFFF00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古近東神話背景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求你將我放在你心上如印記，帶在你臂上如戳記。因為愛情如死之堅強，嫉恨如</a:t>
            </a:r>
            <a:r>
              <a:rPr lang="zh-TW" altLang="en-US" dirty="0" smtClean="0">
                <a:solidFill>
                  <a:srgbClr val="FFFF00"/>
                </a:solidFill>
              </a:rPr>
              <a:t>陰間</a:t>
            </a:r>
            <a:r>
              <a:rPr lang="zh-TW" altLang="en-US" dirty="0" smtClean="0"/>
              <a:t>之殘忍；所發的</a:t>
            </a:r>
            <a:r>
              <a:rPr lang="zh-TW" altLang="en-US" dirty="0" smtClean="0">
                <a:solidFill>
                  <a:srgbClr val="FFFF00"/>
                </a:solidFill>
              </a:rPr>
              <a:t>電光</a:t>
            </a:r>
            <a:r>
              <a:rPr lang="zh-TW" altLang="en-US" dirty="0" smtClean="0"/>
              <a:t>是火焰的電光，是</a:t>
            </a:r>
            <a:r>
              <a:rPr lang="zh-TW" altLang="en-US" u="sng" dirty="0" smtClean="0"/>
              <a:t>耶和華的烈焰</a:t>
            </a:r>
            <a:r>
              <a:rPr lang="zh-CN" altLang="en-US" dirty="0" smtClean="0"/>
              <a:t>。</a:t>
            </a:r>
            <a:r>
              <a:rPr lang="en-US" altLang="zh-TW" baseline="30000" dirty="0" smtClean="0"/>
              <a:t>7</a:t>
            </a:r>
            <a:r>
              <a:rPr lang="en-US" altLang="zh-TW" baseline="30000" dirty="0"/>
              <a:t> </a:t>
            </a:r>
            <a:r>
              <a:rPr lang="zh-TW" altLang="en-US" dirty="0" smtClean="0"/>
              <a:t>愛情，</a:t>
            </a:r>
            <a:r>
              <a:rPr lang="zh-TW" altLang="en-US" dirty="0" smtClean="0">
                <a:solidFill>
                  <a:srgbClr val="FFFF00"/>
                </a:solidFill>
              </a:rPr>
              <a:t>眾水</a:t>
            </a:r>
            <a:r>
              <a:rPr lang="zh-TW" altLang="en-US" dirty="0" smtClean="0"/>
              <a:t>不能息滅，大水也不能淹沒。若有人拿家中所有的財寶要換愛情，就全被藐視 </a:t>
            </a:r>
            <a:r>
              <a:rPr lang="en-US" altLang="zh-TW" dirty="0" smtClean="0"/>
              <a:t>(</a:t>
            </a:r>
            <a:r>
              <a:rPr lang="zh-CN" altLang="en-US" dirty="0" smtClean="0"/>
              <a:t>歌</a:t>
            </a:r>
            <a:r>
              <a:rPr lang="en-US" altLang="zh-CN" dirty="0" smtClean="0"/>
              <a:t>8</a:t>
            </a:r>
            <a:r>
              <a:rPr lang="zh-CN" altLang="en-US" dirty="0" smtClean="0"/>
              <a:t>：</a:t>
            </a:r>
            <a:r>
              <a:rPr lang="en-US" altLang="zh-CN" dirty="0" smtClean="0"/>
              <a:t>6-7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zh-CN" altLang="en-US" sz="2800" dirty="0" smtClean="0"/>
              <a:t>陰間 （死神， </a:t>
            </a:r>
            <a:r>
              <a:rPr lang="en-US" altLang="zh-CN" sz="2800" dirty="0" smtClean="0"/>
              <a:t>Mot</a:t>
            </a:r>
            <a:r>
              <a:rPr lang="zh-CN" altLang="en-US" sz="2800" dirty="0" smtClean="0"/>
              <a:t>）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r>
              <a:rPr lang="zh-CN" altLang="en-US" sz="2800" dirty="0"/>
              <a:t>電</a:t>
            </a:r>
            <a:r>
              <a:rPr lang="zh-CN" altLang="en-US" sz="2800" dirty="0" smtClean="0"/>
              <a:t>光 （瑞沙，</a:t>
            </a:r>
            <a:r>
              <a:rPr lang="en-US" altLang="zh-CN" sz="2800" dirty="0" err="1" smtClean="0"/>
              <a:t>Reshep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r>
              <a:rPr lang="zh-CN" altLang="en-US" sz="2800" dirty="0"/>
              <a:t>眾</a:t>
            </a:r>
            <a:r>
              <a:rPr lang="zh-CN" altLang="en-US" sz="2800" dirty="0" smtClean="0"/>
              <a:t>水 （海神， </a:t>
            </a:r>
            <a:r>
              <a:rPr lang="en-US" altLang="zh-CN" sz="2800" dirty="0" smtClean="0"/>
              <a:t>Yam</a:t>
            </a:r>
            <a:r>
              <a:rPr lang="zh-CN" altLang="en-US" sz="2800" dirty="0" smtClean="0"/>
              <a:t>）</a:t>
            </a:r>
            <a:endParaRPr lang="zh-TW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30132" cy="57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0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</a:t>
            </a:r>
            <a:r>
              <a:rPr lang="zh-CN" altLang="en-US" dirty="0" smtClean="0"/>
              <a:t>待將要來的王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「我聽見好像群眾的聲音，眾水的聲音，大雷的聲音，說：哈利路亞！因為主</a:t>
            </a:r>
            <a:r>
              <a:rPr lang="en-US" dirty="0"/>
              <a:t> ─ </a:t>
            </a:r>
            <a:r>
              <a:rPr lang="zh-TW" altLang="en-US" dirty="0"/>
              <a:t>我們的神、全能者作王了。我們要歡喜快樂，將榮耀歸給他。因為，</a:t>
            </a:r>
            <a:r>
              <a:rPr lang="zh-TW" altLang="en-US" dirty="0">
                <a:solidFill>
                  <a:srgbClr val="FFFF00"/>
                </a:solidFill>
              </a:rPr>
              <a:t>羔羊婚娶的時候到了；新婦也自己預備好了</a:t>
            </a:r>
            <a:r>
              <a:rPr lang="zh-TW" altLang="en-US" dirty="0"/>
              <a:t>」（</a:t>
            </a:r>
            <a:r>
              <a:rPr lang="zh-TW" altLang="en-US" dirty="0" smtClean="0"/>
              <a:t>啟</a:t>
            </a:r>
            <a:r>
              <a:rPr lang="en-US" altLang="zh-CN" dirty="0" smtClean="0"/>
              <a:t>19</a:t>
            </a:r>
            <a:r>
              <a:rPr lang="zh-CN" altLang="en-US" dirty="0" smtClean="0"/>
              <a:t>：</a:t>
            </a:r>
            <a:r>
              <a:rPr lang="en-US" dirty="0" smtClean="0"/>
              <a:t>6-7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我又看見一個新天新地；因為先前的天地已經過去了，海也不再有了。我又看見聖城耶路撒冷由神那裡從天而降，預備好了，</a:t>
            </a:r>
            <a:r>
              <a:rPr lang="zh-TW" altLang="en-US" dirty="0">
                <a:solidFill>
                  <a:srgbClr val="FFFF00"/>
                </a:solidFill>
              </a:rPr>
              <a:t>就如新婦妝飾整齊，等候丈夫</a:t>
            </a:r>
            <a:r>
              <a:rPr lang="zh-TW" altLang="en-US" dirty="0"/>
              <a:t>」（</a:t>
            </a:r>
            <a:r>
              <a:rPr lang="zh-TW" altLang="en-US" dirty="0" smtClean="0"/>
              <a:t>啟</a:t>
            </a:r>
            <a:r>
              <a:rPr lang="en-US" altLang="zh-CN" dirty="0" smtClean="0"/>
              <a:t>21</a:t>
            </a:r>
            <a:r>
              <a:rPr lang="zh-CN" altLang="en-US" dirty="0" smtClean="0"/>
              <a:t>：</a:t>
            </a:r>
            <a:r>
              <a:rPr lang="en-US" dirty="0" smtClean="0"/>
              <a:t>1-2</a:t>
            </a:r>
            <a:r>
              <a:rPr lang="zh-TW" altLang="en-US" dirty="0" smtClean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西方傳統寓意解雅歌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基督愛教會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情愛屬世界，因此要昇華成為屬靈意義</a:t>
            </a:r>
            <a:endParaRPr lang="en-US" altLang="zh-CN" dirty="0" smtClean="0"/>
          </a:p>
          <a:p>
            <a:r>
              <a:rPr lang="zh-CN" altLang="en-US" dirty="0"/>
              <a:t>希</a:t>
            </a:r>
            <a:r>
              <a:rPr lang="zh-CN" altLang="en-US" dirty="0" smtClean="0"/>
              <a:t>臘思想的“二元論”（身體</a:t>
            </a:r>
            <a:r>
              <a:rPr lang="en-US" altLang="zh-CN" dirty="0" smtClean="0"/>
              <a:t>=</a:t>
            </a:r>
            <a:r>
              <a:rPr lang="zh-CN" altLang="en-US" dirty="0" smtClean="0"/>
              <a:t>惡；靈</a:t>
            </a:r>
            <a:r>
              <a:rPr lang="en-US" altLang="zh-CN" dirty="0" smtClean="0"/>
              <a:t>=</a:t>
            </a:r>
            <a:r>
              <a:rPr lang="zh-CN" altLang="en-US" dirty="0" smtClean="0"/>
              <a:t>好）</a:t>
            </a:r>
            <a:endParaRPr lang="en-US" altLang="zh-CN" dirty="0" smtClean="0"/>
          </a:p>
          <a:p>
            <a:r>
              <a:rPr lang="zh-CN" altLang="en-US" dirty="0"/>
              <a:t>修</a:t>
            </a:r>
            <a:r>
              <a:rPr lang="zh-CN" altLang="en-US" dirty="0" smtClean="0"/>
              <a:t>道士為作者，主張禁慾主義和神秘主義</a:t>
            </a:r>
            <a:endParaRPr lang="en-US" altLang="zh-CN" dirty="0" smtClean="0"/>
          </a:p>
          <a:p>
            <a:r>
              <a:rPr lang="zh-CN" altLang="en-US" dirty="0"/>
              <a:t>聖</a:t>
            </a:r>
            <a:r>
              <a:rPr lang="zh-CN" altLang="en-US" dirty="0" smtClean="0"/>
              <a:t>經中的寓意（何西阿，以西結，耶穌，保羅）</a:t>
            </a:r>
            <a:endParaRPr lang="en-US" altLang="zh-CN" dirty="0" smtClean="0"/>
          </a:p>
          <a:p>
            <a:r>
              <a:rPr lang="zh-CN" altLang="en-US" dirty="0" smtClean="0"/>
              <a:t>俄利根（</a:t>
            </a:r>
            <a:r>
              <a:rPr lang="en-US" altLang="zh-CN" dirty="0" smtClean="0"/>
              <a:t>Origen</a:t>
            </a:r>
            <a:r>
              <a:rPr lang="zh-CN" altLang="en-US" dirty="0" smtClean="0"/>
              <a:t>，二世紀）</a:t>
            </a:r>
            <a:endParaRPr lang="en-US" altLang="zh-CN" dirty="0" smtClean="0"/>
          </a:p>
          <a:p>
            <a:r>
              <a:rPr lang="zh-CN" altLang="en-US" dirty="0" smtClean="0"/>
              <a:t>大貴格理（</a:t>
            </a:r>
            <a:r>
              <a:rPr lang="en-US" altLang="zh-CN" dirty="0" smtClean="0"/>
              <a:t>Gregory the Great, </a:t>
            </a:r>
            <a:r>
              <a:rPr lang="zh-CN" altLang="en-US" dirty="0" smtClean="0"/>
              <a:t>五世紀）</a:t>
            </a:r>
            <a:endParaRPr lang="en-US" altLang="zh-CN" dirty="0" smtClean="0"/>
          </a:p>
          <a:p>
            <a:r>
              <a:rPr lang="zh-CN" altLang="en-US" dirty="0" smtClean="0"/>
              <a:t>聖伯納（</a:t>
            </a:r>
            <a:r>
              <a:rPr lang="en-US" altLang="zh-CN" dirty="0" smtClean="0"/>
              <a:t>St. Bernard</a:t>
            </a:r>
            <a:r>
              <a:rPr lang="zh-CN" altLang="en-US" dirty="0" smtClean="0"/>
              <a:t>，十二世紀）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期待將要來的王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aseline="30000" dirty="0"/>
              <a:t>3 </a:t>
            </a:r>
            <a:r>
              <a:rPr lang="zh-TW" altLang="en-US" dirty="0" smtClean="0"/>
              <a:t>我聽見有大聲音從寶座出來說：看哪，神的帳幕在人間。他要與人同住，他們要作他的子民。神要親自與他們同在，作他們的神</a:t>
            </a:r>
            <a:r>
              <a:rPr lang="zh-CN" altLang="en-US" dirty="0" smtClean="0"/>
              <a:t>。</a:t>
            </a:r>
            <a:r>
              <a:rPr lang="en-US" altLang="zh-TW" baseline="30000" dirty="0" smtClean="0"/>
              <a:t>4</a:t>
            </a:r>
            <a:r>
              <a:rPr lang="zh-TW" altLang="en-US" dirty="0" smtClean="0">
                <a:solidFill>
                  <a:srgbClr val="FFFF00"/>
                </a:solidFill>
              </a:rPr>
              <a:t>神要擦去他們一切的眼淚；不再有死亡，也不再有悲哀、哭號、疼痛，因為以前的事都過去了</a:t>
            </a:r>
            <a:r>
              <a:rPr lang="en-US" altLang="zh-TW" dirty="0" smtClean="0"/>
              <a:t>(</a:t>
            </a:r>
            <a:r>
              <a:rPr lang="zh-CN" altLang="en-US" dirty="0" smtClean="0"/>
              <a:t>啟</a:t>
            </a:r>
            <a:r>
              <a:rPr lang="en-US" altLang="zh-CN" dirty="0" smtClean="0"/>
              <a:t>21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3-4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</a:t>
            </a:r>
            <a:r>
              <a:rPr lang="zh-CN" altLang="en-US" dirty="0" smtClean="0"/>
              <a:t>們的盼望是什麼？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吃喝</a:t>
            </a:r>
            <a:endParaRPr lang="en-US" altLang="zh-CN" dirty="0" smtClean="0"/>
          </a:p>
          <a:p>
            <a:r>
              <a:rPr lang="zh-CN" altLang="en-US" dirty="0" smtClean="0"/>
              <a:t>韓劇</a:t>
            </a:r>
            <a:endParaRPr lang="en-US" altLang="zh-CN" dirty="0" smtClean="0"/>
          </a:p>
          <a:p>
            <a:r>
              <a:rPr lang="en-US" altLang="zh-CN" dirty="0"/>
              <a:t>Netflix</a:t>
            </a:r>
            <a:endParaRPr lang="en-US" altLang="zh-CN" dirty="0" smtClean="0"/>
          </a:p>
          <a:p>
            <a:r>
              <a:rPr lang="zh-CN" altLang="en-US" dirty="0" smtClean="0"/>
              <a:t>新電話</a:t>
            </a:r>
            <a:endParaRPr lang="en-US" altLang="zh-CN" dirty="0" smtClean="0"/>
          </a:p>
          <a:p>
            <a:r>
              <a:rPr lang="zh-CN" altLang="en-US" dirty="0" smtClean="0"/>
              <a:t>環遊世界</a:t>
            </a:r>
            <a:endParaRPr lang="en-US" altLang="zh-CN" dirty="0" smtClean="0"/>
          </a:p>
          <a:p>
            <a:r>
              <a:rPr lang="zh-CN" altLang="en-US" dirty="0"/>
              <a:t>家</a:t>
            </a:r>
            <a:r>
              <a:rPr lang="zh-CN" altLang="en-US" dirty="0" smtClean="0"/>
              <a:t>庭團聚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期待將要來的王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我的良人哪，</a:t>
            </a:r>
            <a:r>
              <a:rPr lang="zh-TW" altLang="en-US" dirty="0">
                <a:solidFill>
                  <a:srgbClr val="FFFF00"/>
                </a:solidFill>
              </a:rPr>
              <a:t>求你快來</a:t>
            </a:r>
            <a:r>
              <a:rPr lang="zh-TW" altLang="en-US" dirty="0"/>
              <a:t>！如羚羊或小鹿在香草山上」（</a:t>
            </a:r>
            <a:r>
              <a:rPr lang="zh-TW" altLang="en-US" dirty="0" smtClean="0"/>
              <a:t>歌</a:t>
            </a:r>
            <a:r>
              <a:rPr lang="en-US" altLang="zh-CN" dirty="0" smtClean="0"/>
              <a:t>8</a:t>
            </a:r>
            <a:r>
              <a:rPr lang="zh-CN" altLang="en-US" dirty="0" smtClean="0"/>
              <a:t>：</a:t>
            </a:r>
            <a:r>
              <a:rPr lang="en-US" dirty="0" smtClean="0"/>
              <a:t>14</a:t>
            </a:r>
            <a:r>
              <a:rPr lang="zh-TW" altLang="en-US" dirty="0"/>
              <a:t>）。</a:t>
            </a:r>
            <a:endParaRPr lang="en-US" altLang="zh-TW" dirty="0" smtClean="0"/>
          </a:p>
          <a:p>
            <a:endParaRPr lang="en-US" dirty="0" smtClean="0"/>
          </a:p>
          <a:p>
            <a:r>
              <a:rPr lang="zh-TW" altLang="en-US" dirty="0"/>
              <a:t>「聖靈和新婦都說：</a:t>
            </a:r>
            <a:r>
              <a:rPr lang="en-US" altLang="zh-TW" dirty="0"/>
              <a:t>『</a:t>
            </a:r>
            <a:r>
              <a:rPr lang="zh-TW" altLang="en-US" dirty="0"/>
              <a:t>來！</a:t>
            </a:r>
            <a:r>
              <a:rPr lang="en-US" altLang="zh-TW" dirty="0"/>
              <a:t>』</a:t>
            </a:r>
            <a:r>
              <a:rPr lang="zh-TW" altLang="en-US" sz="2800" dirty="0"/>
              <a:t>」（</a:t>
            </a:r>
            <a:r>
              <a:rPr lang="zh-TW" altLang="en-US" sz="2800" dirty="0" smtClean="0"/>
              <a:t>啟</a:t>
            </a:r>
            <a:r>
              <a:rPr lang="en-US" altLang="zh-CN" sz="2800" dirty="0" smtClean="0"/>
              <a:t>22</a:t>
            </a:r>
            <a:r>
              <a:rPr lang="en-US" altLang="zh-CN" sz="2800" dirty="0"/>
              <a:t>:</a:t>
            </a:r>
            <a:r>
              <a:rPr lang="en-US" sz="2800" dirty="0" smtClean="0"/>
              <a:t>17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阿們！主耶穌啊，</a:t>
            </a:r>
            <a:r>
              <a:rPr lang="zh-TW" altLang="en-US" dirty="0">
                <a:solidFill>
                  <a:srgbClr val="FFFF00"/>
                </a:solidFill>
              </a:rPr>
              <a:t>我願你來</a:t>
            </a:r>
            <a:r>
              <a:rPr lang="zh-TW" altLang="en-US" sz="2800" dirty="0">
                <a:solidFill>
                  <a:srgbClr val="FFFF00"/>
                </a:solidFill>
              </a:rPr>
              <a:t>！</a:t>
            </a:r>
            <a:r>
              <a:rPr lang="zh-TW" altLang="en-US" sz="2800" dirty="0"/>
              <a:t>」（</a:t>
            </a:r>
            <a:r>
              <a:rPr lang="zh-TW" altLang="en-US" sz="2800" dirty="0" smtClean="0"/>
              <a:t>啟</a:t>
            </a:r>
            <a:r>
              <a:rPr lang="en-US" altLang="zh-CN" sz="2800" dirty="0" smtClean="0"/>
              <a:t>22</a:t>
            </a:r>
            <a:r>
              <a:rPr lang="en-US" altLang="zh-CN" sz="2800" dirty="0"/>
              <a:t>:</a:t>
            </a:r>
            <a:r>
              <a:rPr lang="en-US" sz="2800" dirty="0" smtClean="0"/>
              <a:t>20</a:t>
            </a:r>
            <a:r>
              <a:rPr lang="zh-TW" altLang="en-US" sz="2800" dirty="0"/>
              <a:t>）</a:t>
            </a:r>
            <a:endParaRPr lang="en-US" altLang="zh-TW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錫安期待彌賽亞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sz="3500" dirty="0"/>
              <a:t>女主角對男主角的</a:t>
            </a:r>
            <a:r>
              <a:rPr lang="zh-CN" altLang="en-US" sz="3500" dirty="0" smtClean="0"/>
              <a:t>期</a:t>
            </a:r>
            <a:r>
              <a:rPr lang="zh-CN" altLang="en-US" sz="3500" dirty="0"/>
              <a:t>待</a:t>
            </a:r>
            <a:r>
              <a:rPr lang="zh-CN" altLang="en-US" sz="3500" dirty="0" smtClean="0"/>
              <a:t>：</a:t>
            </a:r>
            <a:endParaRPr lang="en-US" altLang="zh-CN" sz="3500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“</a:t>
            </a:r>
            <a:r>
              <a:rPr lang="zh-TW" altLang="en-US" dirty="0"/>
              <a:t>願祂用口與我親嘴</a:t>
            </a:r>
            <a:r>
              <a:rPr lang="zh-CN" altLang="en-US" dirty="0" smtClean="0"/>
              <a:t>”</a:t>
            </a:r>
            <a:r>
              <a:rPr lang="en-US" altLang="zh-CN" dirty="0" smtClean="0"/>
              <a:t> 		</a:t>
            </a:r>
            <a:r>
              <a:rPr lang="zh-CN" altLang="en-US" dirty="0"/>
              <a:t>當</a:t>
            </a:r>
            <a:r>
              <a:rPr lang="zh-CN" altLang="en-US" dirty="0" smtClean="0"/>
              <a:t>以嘴親子</a:t>
            </a:r>
            <a:endParaRPr lang="en-US" altLang="zh-TW" dirty="0"/>
          </a:p>
          <a:p>
            <a:r>
              <a:rPr lang="zh-CN" altLang="en-US" dirty="0">
                <a:solidFill>
                  <a:srgbClr val="FFFF00"/>
                </a:solidFill>
              </a:rPr>
              <a:t>“我尋找他，卻尋不見</a:t>
            </a:r>
            <a:r>
              <a:rPr lang="zh-CN" altLang="en-US" dirty="0" smtClean="0">
                <a:solidFill>
                  <a:srgbClr val="FFFF00"/>
                </a:solidFill>
              </a:rPr>
              <a:t>”</a:t>
            </a:r>
            <a:r>
              <a:rPr lang="en-US" altLang="zh-CN" dirty="0" smtClean="0">
                <a:solidFill>
                  <a:srgbClr val="FFFF00"/>
                </a:solidFill>
              </a:rPr>
              <a:t>	           </a:t>
            </a:r>
            <a:r>
              <a:rPr lang="zh-CN" altLang="en-US" dirty="0" smtClean="0">
                <a:solidFill>
                  <a:srgbClr val="FFFF00"/>
                </a:solidFill>
              </a:rPr>
              <a:t>神的隱藏</a:t>
            </a:r>
            <a:endParaRPr lang="en-US" altLang="zh-TW" dirty="0">
              <a:solidFill>
                <a:srgbClr val="FFFF00"/>
              </a:solidFill>
            </a:endParaRPr>
          </a:p>
          <a:p>
            <a:r>
              <a:rPr lang="zh-CN" altLang="en-US" dirty="0"/>
              <a:t>“我的良人哪，求你快來</a:t>
            </a:r>
            <a:r>
              <a:rPr lang="zh-CN" altLang="en-US" dirty="0" smtClean="0"/>
              <a:t>！</a:t>
            </a:r>
            <a:r>
              <a:rPr lang="en-US" altLang="zh-CN" dirty="0" smtClean="0"/>
              <a:t>		</a:t>
            </a:r>
            <a:r>
              <a:rPr lang="zh-CN" altLang="en-US" dirty="0"/>
              <a:t> </a:t>
            </a:r>
            <a:r>
              <a:rPr lang="zh-TW" altLang="en-US" dirty="0" smtClean="0"/>
              <a:t>主</a:t>
            </a:r>
            <a:r>
              <a:rPr lang="zh-TW" altLang="en-US" dirty="0"/>
              <a:t>耶穌啊，我願你來</a:t>
            </a:r>
            <a:r>
              <a:rPr lang="zh-TW" altLang="en-US" dirty="0" smtClean="0"/>
              <a:t>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你在哪個階段？你的盼望是什麼？</a:t>
            </a:r>
            <a:endParaRPr lang="en-US" altLang="zh-CN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3048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05400" y="3581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38800" y="4114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2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343400" cy="654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6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神為以色列的丈夫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000" dirty="0" smtClean="0"/>
              <a:t>你必不再稱為撇棄的；你的地也不再稱為荒涼的。你卻要稱為我所喜悅的；你的地也必稱為有夫之婦。因為耶和華喜悅你，你的地也必歸他</a:t>
            </a:r>
            <a:r>
              <a:rPr lang="zh-CN" altLang="en-US" sz="3000" dirty="0" smtClean="0"/>
              <a:t>。</a:t>
            </a:r>
            <a:r>
              <a:rPr lang="en-US" altLang="zh-TW" sz="3000" baseline="30000" dirty="0" smtClean="0"/>
              <a:t>5</a:t>
            </a:r>
            <a:r>
              <a:rPr lang="en-US" altLang="zh-TW" sz="3000" baseline="30000" dirty="0"/>
              <a:t> </a:t>
            </a:r>
            <a:r>
              <a:rPr lang="zh-TW" altLang="en-US" sz="3000" dirty="0" smtClean="0"/>
              <a:t>少年人怎樣娶處女，你的眾民也要照樣娶你；</a:t>
            </a:r>
            <a:r>
              <a:rPr lang="zh-TW" altLang="en-US" sz="3000" dirty="0" smtClean="0">
                <a:solidFill>
                  <a:srgbClr val="FFFF00"/>
                </a:solidFill>
              </a:rPr>
              <a:t>新郎怎樣喜悅新婦，你的神也要照樣喜悅你</a:t>
            </a:r>
            <a:r>
              <a:rPr lang="zh-CN" altLang="en-US" sz="3000" dirty="0" smtClean="0"/>
              <a:t>（賽</a:t>
            </a:r>
            <a:r>
              <a:rPr lang="en-US" altLang="zh-CN" sz="3000" dirty="0" smtClean="0"/>
              <a:t>62</a:t>
            </a:r>
            <a:r>
              <a:rPr lang="zh-CN" altLang="en-US" sz="3000" dirty="0" smtClean="0"/>
              <a:t>：</a:t>
            </a:r>
            <a:r>
              <a:rPr lang="en-US" altLang="zh-CN" sz="3000" dirty="0" smtClean="0"/>
              <a:t>4-5</a:t>
            </a:r>
            <a:r>
              <a:rPr lang="zh-CN" altLang="en-US" sz="3000" dirty="0" smtClean="0"/>
              <a:t>）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/>
              <a:t>「有話說：人若休妻，妻離他而去，作了 別人的妻，前夫豈能再收回他來？若 收回他來，那地豈不是大大玷污了麼？ </a:t>
            </a:r>
            <a:r>
              <a:rPr lang="zh-TW" altLang="en-US" sz="3000" dirty="0">
                <a:solidFill>
                  <a:srgbClr val="FFFF00"/>
                </a:solidFill>
              </a:rPr>
              <a:t>但你和許多親愛的行邪淫，還可以歸 向我</a:t>
            </a:r>
            <a:r>
              <a:rPr lang="zh-TW" altLang="en-US" sz="3000" dirty="0"/>
              <a:t>。這是耶和華說的」（</a:t>
            </a:r>
            <a:r>
              <a:rPr lang="zh-TW" altLang="en-US" sz="3000" dirty="0" smtClean="0"/>
              <a:t>耶</a:t>
            </a:r>
            <a:r>
              <a:rPr lang="en-US" altLang="zh-CN" sz="3000" dirty="0" smtClean="0"/>
              <a:t>3</a:t>
            </a:r>
            <a:r>
              <a:rPr lang="zh-CN" altLang="en-US" sz="3000" dirty="0" smtClean="0"/>
              <a:t>：</a:t>
            </a:r>
            <a:r>
              <a:rPr lang="en-US" sz="3000" dirty="0" smtClean="0"/>
              <a:t>1</a:t>
            </a:r>
            <a:r>
              <a:rPr lang="zh-TW" altLang="en-US" sz="3000" dirty="0" smtClean="0"/>
              <a:t>）。</a:t>
            </a:r>
            <a:endParaRPr lang="zh-TW" alt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耶穌為新郎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「那時 ，天國好比十個童女拿著燈出去迎接</a:t>
            </a:r>
            <a:r>
              <a:rPr lang="zh-TW" altLang="en-US" dirty="0">
                <a:solidFill>
                  <a:srgbClr val="FFFF00"/>
                </a:solidFill>
              </a:rPr>
              <a:t>新郎</a:t>
            </a:r>
            <a:r>
              <a:rPr lang="zh-TW" altLang="en-US" dirty="0"/>
              <a:t>」（</a:t>
            </a:r>
            <a:r>
              <a:rPr lang="zh-TW" altLang="en-US" dirty="0" smtClean="0"/>
              <a:t>太</a:t>
            </a:r>
            <a:r>
              <a:rPr lang="en-US" altLang="zh-CN" dirty="0" smtClean="0"/>
              <a:t>25</a:t>
            </a:r>
            <a:r>
              <a:rPr lang="zh-CN" altLang="en-US" dirty="0" smtClean="0"/>
              <a:t>：</a:t>
            </a:r>
            <a:r>
              <a:rPr lang="en-US" dirty="0" smtClean="0"/>
              <a:t>1</a:t>
            </a:r>
            <a:r>
              <a:rPr lang="zh-TW" altLang="en-US" dirty="0"/>
              <a:t>）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dirty="0"/>
          </a:p>
          <a:p>
            <a:r>
              <a:rPr lang="zh-TW" altLang="en-US" dirty="0"/>
              <a:t>「但日子將到，</a:t>
            </a:r>
            <a:r>
              <a:rPr lang="zh-TW" altLang="en-US" dirty="0">
                <a:solidFill>
                  <a:srgbClr val="FFFF00"/>
                </a:solidFill>
              </a:rPr>
              <a:t>新郎</a:t>
            </a:r>
            <a:r>
              <a:rPr lang="zh-TW" altLang="en-US" dirty="0"/>
              <a:t>要離開他們，那日他們就要禁食」（</a:t>
            </a:r>
            <a:r>
              <a:rPr lang="zh-TW" altLang="en-US" dirty="0" smtClean="0"/>
              <a:t>可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dirty="0" smtClean="0"/>
              <a:t>20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pPr marL="0" indent="0">
              <a:buNone/>
            </a:pPr>
            <a:endParaRPr lang="en-US" dirty="0"/>
          </a:p>
          <a:p>
            <a:r>
              <a:rPr lang="zh-TW" altLang="en-US" dirty="0"/>
              <a:t>「娶新婦的就是</a:t>
            </a:r>
            <a:r>
              <a:rPr lang="zh-TW" altLang="en-US" dirty="0">
                <a:solidFill>
                  <a:srgbClr val="FFFF00"/>
                </a:solidFill>
              </a:rPr>
              <a:t>新郎</a:t>
            </a:r>
            <a:r>
              <a:rPr lang="zh-TW" altLang="en-US" dirty="0"/>
              <a:t>；新郎的朋友站著，聽見新郎的聲音就甚喜樂。故此，我這喜樂滿足了」（</a:t>
            </a:r>
            <a:r>
              <a:rPr lang="zh-TW" altLang="en-US" dirty="0" smtClean="0"/>
              <a:t>約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dirty="0" smtClean="0"/>
              <a:t>29</a:t>
            </a:r>
            <a:r>
              <a:rPr lang="zh-TW" altLang="en-US" dirty="0"/>
              <a:t>）。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你們作丈夫的，要愛你們的妻子，正如</a:t>
            </a:r>
            <a:r>
              <a:rPr lang="zh-TW" altLang="en-US" dirty="0" smtClean="0">
                <a:solidFill>
                  <a:srgbClr val="FFFF00"/>
                </a:solidFill>
              </a:rPr>
              <a:t>基督愛教會</a:t>
            </a:r>
            <a:r>
              <a:rPr lang="zh-TW" altLang="en-US" dirty="0" smtClean="0"/>
              <a:t>，為教會捨己</a:t>
            </a:r>
            <a:r>
              <a:rPr lang="zh-CN" altLang="en-US" dirty="0" smtClean="0"/>
              <a:t>（</a:t>
            </a:r>
            <a:r>
              <a:rPr lang="zh-CN" altLang="en-US" dirty="0"/>
              <a:t>弗 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25</a:t>
            </a:r>
            <a:r>
              <a:rPr lang="zh-CN" altLang="en-US" dirty="0"/>
              <a:t>）</a:t>
            </a:r>
            <a:r>
              <a:rPr lang="zh-TW" altLang="en-US" dirty="0"/>
              <a:t>。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從來沒有人恨惡自己的身子，總是保養顧惜，正像基督待教會一樣</a:t>
            </a:r>
            <a:r>
              <a:rPr lang="zh-CN" altLang="en-US" dirty="0" smtClean="0"/>
              <a:t>，</a:t>
            </a:r>
            <a:r>
              <a:rPr lang="zh-TW" altLang="en-US" dirty="0" smtClean="0"/>
              <a:t> 因我們是他身上的肢體。為這個緣故，人要離開父母，與妻子連合，二人成為一體。這是極大的奧祕，</a:t>
            </a:r>
            <a:r>
              <a:rPr lang="zh-TW" altLang="en-US" dirty="0" smtClean="0">
                <a:solidFill>
                  <a:srgbClr val="FFFF00"/>
                </a:solidFill>
              </a:rPr>
              <a:t>但我是指著基督和教會說的</a:t>
            </a:r>
            <a:r>
              <a:rPr lang="zh-CN" altLang="en-US" dirty="0" smtClean="0"/>
              <a:t>（弗 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29-32</a:t>
            </a:r>
            <a:r>
              <a:rPr lang="zh-CN" altLang="en-US" dirty="0" smtClean="0"/>
              <a:t>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33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/>
              <a:t>保</a:t>
            </a:r>
            <a:r>
              <a:rPr lang="zh-CN" altLang="en-US" sz="4000" dirty="0"/>
              <a:t>羅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53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羔</a:t>
            </a:r>
            <a:r>
              <a:rPr lang="zh-CN" altLang="en-US" dirty="0" smtClean="0"/>
              <a:t>羊婚宴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「我聽見好像群眾的聲音，眾水的聲音，大雷的聲音，說：哈利路亞！因為主</a:t>
            </a:r>
            <a:r>
              <a:rPr lang="en-US" dirty="0"/>
              <a:t> ─ </a:t>
            </a:r>
            <a:r>
              <a:rPr lang="zh-TW" altLang="en-US" dirty="0"/>
              <a:t>我們的神、全能者作王了。我們要歡喜快樂，將榮耀歸給他。因為，</a:t>
            </a:r>
            <a:r>
              <a:rPr lang="zh-TW" altLang="en-US" dirty="0">
                <a:solidFill>
                  <a:srgbClr val="FFFF00"/>
                </a:solidFill>
              </a:rPr>
              <a:t>羔羊婚娶的時候到了；新婦也自己預備好了</a:t>
            </a:r>
            <a:r>
              <a:rPr lang="zh-TW" altLang="en-US" dirty="0"/>
              <a:t>」（</a:t>
            </a:r>
            <a:r>
              <a:rPr lang="zh-TW" altLang="en-US" dirty="0" smtClean="0"/>
              <a:t>啟</a:t>
            </a:r>
            <a:r>
              <a:rPr lang="en-US" altLang="zh-TW" dirty="0" smtClean="0"/>
              <a:t>19:</a:t>
            </a:r>
            <a:r>
              <a:rPr lang="en-US" dirty="0" smtClean="0"/>
              <a:t>6-7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我又看見一個新天新地；因為先前的天地已經過去了，海也不再有了。我又看見聖城耶路撒冷由神那裡從天而降，</a:t>
            </a:r>
            <a:r>
              <a:rPr lang="zh-TW" altLang="en-US" dirty="0">
                <a:solidFill>
                  <a:srgbClr val="FFFF00"/>
                </a:solidFill>
              </a:rPr>
              <a:t>預備好了，就如新婦妝飾整齊，等候丈夫</a:t>
            </a:r>
            <a:r>
              <a:rPr lang="zh-TW" altLang="en-US" dirty="0"/>
              <a:t>」（</a:t>
            </a:r>
            <a:r>
              <a:rPr lang="zh-TW" altLang="en-US" dirty="0" smtClean="0"/>
              <a:t>啟</a:t>
            </a:r>
            <a:r>
              <a:rPr lang="en-US" altLang="zh-TW" dirty="0" smtClean="0"/>
              <a:t>21:</a:t>
            </a:r>
            <a:r>
              <a:rPr lang="en-US" dirty="0" smtClean="0"/>
              <a:t>1-2</a:t>
            </a:r>
            <a:r>
              <a:rPr lang="zh-TW" altLang="en-US" dirty="0"/>
              <a:t>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猶太寓意解雅歌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神愛以色列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endParaRPr lang="en-US" altLang="zh-CN" dirty="0"/>
          </a:p>
          <a:p>
            <a:r>
              <a:rPr lang="zh-CN" altLang="en-US" dirty="0" smtClean="0"/>
              <a:t>亞基帕（</a:t>
            </a:r>
            <a:r>
              <a:rPr lang="en-US" altLang="zh-CN" dirty="0" err="1" smtClean="0"/>
              <a:t>Aqiba</a:t>
            </a:r>
            <a:r>
              <a:rPr lang="en-US" altLang="zh-CN" dirty="0" smtClean="0"/>
              <a:t>, </a:t>
            </a:r>
            <a:r>
              <a:rPr lang="zh-CN" altLang="en-US" dirty="0" smtClean="0"/>
              <a:t>一世紀）：雅歌 </a:t>
            </a:r>
            <a:r>
              <a:rPr lang="en-US" altLang="zh-CN" dirty="0" smtClean="0"/>
              <a:t>= </a:t>
            </a:r>
            <a:r>
              <a:rPr lang="zh-CN" altLang="en-US" dirty="0" smtClean="0"/>
              <a:t>聖中之聖</a:t>
            </a:r>
            <a:endParaRPr lang="en-US" altLang="zh-CN" dirty="0" smtClean="0"/>
          </a:p>
          <a:p>
            <a:r>
              <a:rPr lang="en-US" altLang="zh-CN" dirty="0" smtClean="0"/>
              <a:t>Song of Songs </a:t>
            </a:r>
            <a:r>
              <a:rPr lang="en-US" altLang="zh-CN" dirty="0" err="1" smtClean="0"/>
              <a:t>Rabbah</a:t>
            </a:r>
            <a:r>
              <a:rPr lang="en-US" altLang="zh-CN" dirty="0" smtClean="0"/>
              <a:t> </a:t>
            </a:r>
            <a:r>
              <a:rPr lang="zh-CN" altLang="en-US" dirty="0" smtClean="0"/>
              <a:t>（二世紀）</a:t>
            </a:r>
            <a:r>
              <a:rPr lang="en-US" altLang="zh-CN" dirty="0" smtClean="0"/>
              <a:t>: </a:t>
            </a:r>
            <a:r>
              <a:rPr lang="zh-CN" altLang="en-US" dirty="0" smtClean="0"/>
              <a:t>神愛以色列的</a:t>
            </a:r>
            <a:r>
              <a:rPr lang="en-US" altLang="zh-CN" dirty="0" smtClean="0"/>
              <a:t>3</a:t>
            </a:r>
            <a:r>
              <a:rPr lang="zh-CN" altLang="en-US" dirty="0" smtClean="0"/>
              <a:t>大主題</a:t>
            </a:r>
            <a:r>
              <a:rPr lang="zh-CN" altLang="en-US" dirty="0" smtClean="0">
                <a:sym typeface="Wingdings" panose="05000000000000000000" pitchFamily="2" charset="2"/>
              </a:rPr>
              <a:t>：</a:t>
            </a:r>
            <a:r>
              <a:rPr lang="zh-CN" altLang="en-US" dirty="0" smtClean="0"/>
              <a:t>過紅海，西奈</a:t>
            </a:r>
            <a:r>
              <a:rPr lang="zh-CN" altLang="en-US" dirty="0" smtClean="0"/>
              <a:t>之約</a:t>
            </a:r>
            <a:r>
              <a:rPr lang="zh-CN" altLang="en-US" dirty="0" smtClean="0"/>
              <a:t>，來世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3197</Words>
  <Application>Microsoft Office PowerPoint</Application>
  <PresentationFormat>On-screen Show (4:3)</PresentationFormat>
  <Paragraphs>232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雅歌: 已然未然之愛（II）</vt:lpstr>
      <vt:lpstr>PowerPoint Presentation</vt:lpstr>
      <vt:lpstr>寓意定義</vt:lpstr>
      <vt:lpstr>西方傳統寓意解雅歌</vt:lpstr>
      <vt:lpstr>神為以色列的丈夫</vt:lpstr>
      <vt:lpstr>耶穌為新郎</vt:lpstr>
      <vt:lpstr>PowerPoint Presentation</vt:lpstr>
      <vt:lpstr>羔羊婚宴</vt:lpstr>
      <vt:lpstr>猶太寓意解雅歌</vt:lpstr>
      <vt:lpstr>他爾根 （Targum，七-九世紀） </vt:lpstr>
      <vt:lpstr>天主教寓意解雅歌</vt:lpstr>
      <vt:lpstr>華人解雅歌</vt:lpstr>
      <vt:lpstr>唐崇榮：雅歌 （1976）</vt:lpstr>
      <vt:lpstr>PowerPoint Presentation</vt:lpstr>
      <vt:lpstr>傳統寓意解雅歌的問題</vt:lpstr>
      <vt:lpstr>雅歌為彌賽亞之歌</vt:lpstr>
      <vt:lpstr>所羅門預表彌賽亞</vt:lpstr>
      <vt:lpstr>平安</vt:lpstr>
      <vt:lpstr>平安</vt:lpstr>
      <vt:lpstr>女主角為錫安</vt:lpstr>
      <vt:lpstr>平安</vt:lpstr>
      <vt:lpstr>最愛</vt:lpstr>
      <vt:lpstr>我的最愛</vt:lpstr>
      <vt:lpstr>良人的外表</vt:lpstr>
      <vt:lpstr>君王和牧人</vt:lpstr>
      <vt:lpstr>君王和牧人</vt:lpstr>
      <vt:lpstr>君王和牧人</vt:lpstr>
      <vt:lpstr>以嘴親子</vt:lpstr>
      <vt:lpstr>膏油</vt:lpstr>
      <vt:lpstr>葡萄園</vt:lpstr>
      <vt:lpstr>葡萄園</vt:lpstr>
      <vt:lpstr>葡萄園</vt:lpstr>
      <vt:lpstr>以賽亞 5：1-7</vt:lpstr>
      <vt:lpstr>以賽亞 5：1-7</vt:lpstr>
      <vt:lpstr>印記</vt:lpstr>
      <vt:lpstr>耶和華的烈焰</vt:lpstr>
      <vt:lpstr>古近東神話背景</vt:lpstr>
      <vt:lpstr>PowerPoint Presentation</vt:lpstr>
      <vt:lpstr>期待將要來的王</vt:lpstr>
      <vt:lpstr>期待將要來的王</vt:lpstr>
      <vt:lpstr>我們的盼望是什麼？</vt:lpstr>
      <vt:lpstr>期待將要來的王</vt:lpstr>
      <vt:lpstr>錫安期待彌賽亞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Sun</dc:creator>
  <cp:lastModifiedBy>Chloe Sun</cp:lastModifiedBy>
  <cp:revision>102</cp:revision>
  <cp:lastPrinted>2016-07-26T00:23:32Z</cp:lastPrinted>
  <dcterms:created xsi:type="dcterms:W3CDTF">2016-03-11T17:31:26Z</dcterms:created>
  <dcterms:modified xsi:type="dcterms:W3CDTF">2016-09-17T17:35:08Z</dcterms:modified>
</cp:coreProperties>
</file>