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  <p:sldMasterId id="2147483902" r:id="rId3"/>
    <p:sldMasterId id="2147483908" r:id="rId4"/>
    <p:sldMasterId id="2147483910" r:id="rId5"/>
    <p:sldMasterId id="2147483912" r:id="rId6"/>
    <p:sldMasterId id="2147483914" r:id="rId7"/>
    <p:sldMasterId id="2147483916" r:id="rId8"/>
    <p:sldMasterId id="2147484006" r:id="rId9"/>
    <p:sldMasterId id="2147484020" r:id="rId10"/>
  </p:sldMasterIdLst>
  <p:notesMasterIdLst>
    <p:notesMasterId r:id="rId47"/>
  </p:notesMasterIdLst>
  <p:sldIdLst>
    <p:sldId id="263" r:id="rId11"/>
    <p:sldId id="256" r:id="rId12"/>
    <p:sldId id="268" r:id="rId13"/>
    <p:sldId id="272" r:id="rId14"/>
    <p:sldId id="273" r:id="rId15"/>
    <p:sldId id="305" r:id="rId16"/>
    <p:sldId id="266" r:id="rId17"/>
    <p:sldId id="271" r:id="rId18"/>
    <p:sldId id="274" r:id="rId19"/>
    <p:sldId id="257" r:id="rId20"/>
    <p:sldId id="260" r:id="rId21"/>
    <p:sldId id="261" r:id="rId22"/>
    <p:sldId id="289" r:id="rId23"/>
    <p:sldId id="275" r:id="rId24"/>
    <p:sldId id="276" r:id="rId25"/>
    <p:sldId id="277" r:id="rId26"/>
    <p:sldId id="278" r:id="rId27"/>
    <p:sldId id="309" r:id="rId28"/>
    <p:sldId id="262" r:id="rId29"/>
    <p:sldId id="279" r:id="rId30"/>
    <p:sldId id="280" r:id="rId31"/>
    <p:sldId id="281" r:id="rId32"/>
    <p:sldId id="290" r:id="rId33"/>
    <p:sldId id="302" r:id="rId34"/>
    <p:sldId id="295" r:id="rId35"/>
    <p:sldId id="303" r:id="rId36"/>
    <p:sldId id="304" r:id="rId37"/>
    <p:sldId id="306" r:id="rId38"/>
    <p:sldId id="307" r:id="rId39"/>
    <p:sldId id="308" r:id="rId40"/>
    <p:sldId id="285" r:id="rId41"/>
    <p:sldId id="286" r:id="rId42"/>
    <p:sldId id="311" r:id="rId43"/>
    <p:sldId id="287" r:id="rId44"/>
    <p:sldId id="310" r:id="rId45"/>
    <p:sldId id="26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50" d="100"/>
          <a:sy n="50" d="100"/>
        </p:scale>
        <p:origin x="-1267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6C39E-79AD-49D5-89A4-AC1AAFB21D28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19811-0D3A-451D-BD4E-D152B9808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0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73B62A-CB98-4CEE-885E-BCF07D92E7FA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CBD8-F8C8-46D2-A1AF-26B33DB9171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6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944"/>
              </a:lnSpc>
            </a:pPr>
            <a:r>
              <a:rPr lang="zh-TW" altLang="en-US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在中國 </a:t>
            </a:r>
            <a:r>
              <a:rPr lang="en-US" altLang="zh-TW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55</a:t>
            </a:r>
            <a:r>
              <a:rPr lang="zh-TW" altLang="en-US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個少數民族中，至少有</a:t>
            </a:r>
            <a:r>
              <a:rPr lang="en-US" altLang="zh-TW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180 </a:t>
            </a:r>
            <a:r>
              <a:rPr lang="zh-TW" altLang="en-US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個少數民族語言群体 </a:t>
            </a:r>
            <a:r>
              <a:rPr lang="en-US" altLang="zh-TW" spc="39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(Ethnolinguistic People </a:t>
            </a:r>
            <a:r>
              <a:rPr lang="en-US" altLang="zh-TW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Group )</a:t>
            </a:r>
            <a:r>
              <a:rPr lang="zh-TW" altLang="en-US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，他們幾乎都屬於福音未及之民  </a:t>
            </a:r>
            <a:endParaRPr lang="en-US" altLang="zh-TW" dirty="0">
              <a:solidFill>
                <a:srgbClr val="94147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中圓體" panose="020F0509000000000000" pitchFamily="49" charset="-120"/>
            </a:endParaRPr>
          </a:p>
          <a:p>
            <a:pPr>
              <a:lnSpc>
                <a:spcPts val="2944"/>
              </a:lnSpc>
            </a:pPr>
            <a:r>
              <a:rPr lang="en-US" altLang="zh-TW" b="1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U</a:t>
            </a:r>
            <a:r>
              <a:rPr lang="en-US" altLang="zh-TW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nengaged &amp; </a:t>
            </a:r>
            <a:r>
              <a:rPr lang="en-US" altLang="zh-TW" b="1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U</a:t>
            </a:r>
            <a:r>
              <a:rPr lang="en-US" altLang="zh-TW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nreached </a:t>
            </a:r>
            <a:r>
              <a:rPr lang="en-US" altLang="zh-TW" b="1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P</a:t>
            </a:r>
            <a:r>
              <a:rPr lang="en-US" altLang="zh-TW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eople </a:t>
            </a:r>
            <a:r>
              <a:rPr lang="en-US" altLang="zh-TW" b="1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G</a:t>
            </a:r>
            <a:r>
              <a:rPr lang="en-US" altLang="zh-TW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roup </a:t>
            </a:r>
            <a:r>
              <a:rPr lang="en-US" altLang="zh-TW" b="1" dirty="0">
                <a:solidFill>
                  <a:srgbClr val="9414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anose="020F0509000000000000" pitchFamily="49" charset="-120"/>
              </a:rPr>
              <a:t>(UUPG)</a:t>
            </a:r>
            <a:endParaRPr lang="en-US" b="1" dirty="0">
              <a:solidFill>
                <a:srgbClr val="94147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中圓體" panose="020F0509000000000000" pitchFamily="49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2050E-7033-4682-A32A-DD94780C0A1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88E40-6766-4050-ABCB-EA6860E250D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7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Total 130</a:t>
            </a:r>
            <a:r>
              <a:rPr lang="zh-TW" altLang="en-US" dirty="0" smtClean="0">
                <a:solidFill>
                  <a:srgbClr val="FF0000"/>
                </a:solidFill>
              </a:rPr>
              <a:t>萬人口；</a:t>
            </a:r>
            <a:r>
              <a:rPr lang="en-US" dirty="0" smtClean="0">
                <a:solidFill>
                  <a:srgbClr val="FF0000"/>
                </a:solidFill>
              </a:rPr>
              <a:t>77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PGs</a:t>
            </a:r>
            <a:r>
              <a:rPr lang="zh-TW" altLang="en-US" dirty="0" smtClean="0">
                <a:solidFill>
                  <a:srgbClr val="FF0000"/>
                </a:solidFill>
              </a:rPr>
              <a:t>；</a:t>
            </a:r>
            <a:r>
              <a:rPr lang="en-US" dirty="0" smtClean="0">
                <a:solidFill>
                  <a:srgbClr val="FF0000"/>
                </a:solidFill>
              </a:rPr>
              <a:t>13 have churches</a:t>
            </a:r>
            <a:r>
              <a:rPr lang="zh-TW" altLang="en-US" dirty="0" smtClean="0">
                <a:solidFill>
                  <a:srgbClr val="FF0000"/>
                </a:solidFill>
              </a:rPr>
              <a:t>；</a:t>
            </a:r>
            <a:r>
              <a:rPr lang="en-US" dirty="0" smtClean="0">
                <a:solidFill>
                  <a:srgbClr val="FF0000"/>
                </a:solidFill>
              </a:rPr>
              <a:t>5 new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A71A2-034D-47BE-AC44-3E393734050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7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BCF2-EE7D-4A60-A029-006CD0DF10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49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D8B310-E94B-4449-BB86-2C8E32D12FB2}" type="datetimeFigureOut">
              <a:rPr lang="en-US" smtClean="0">
                <a:solidFill>
                  <a:srgbClr val="B13F9A"/>
                </a:solidFill>
              </a:rPr>
              <a:pPr/>
              <a:t>9/16/2016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930B49-8B92-4F56-8D62-A94CA439BADF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460B-FF79-45FF-AD7F-88FE8C6BF1E0}" type="datetimeFigureOut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9/17/2016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004EC7E-9162-4E8B-B86F-920546DB0A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21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DBFA-5A0C-4AF7-B32E-7AD62FF16D80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286E-B679-4FBB-87D6-53AF81721DBE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460B-FF79-45FF-AD7F-88FE8C6BF1E0}" type="datetimeFigureOut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9/17/2016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4EC7E-9162-4E8B-B86F-920546DB0A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05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DBFA-5A0C-4AF7-B32E-7AD62FF16D80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286E-B679-4FBB-87D6-53AF81721DBE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75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9/17/2016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44FF1-174A-4F97-A4C2-6672691AEE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7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2D8B310-E94B-4449-BB86-2C8E32D12FB2}" type="datetimeFigureOut">
              <a:rPr lang="en-US" smtClean="0">
                <a:solidFill>
                  <a:srgbClr val="B13F9A"/>
                </a:solidFill>
              </a:rPr>
              <a:pPr/>
              <a:t>9/16/2016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3930B49-8B92-4F56-8D62-A94CA439BADF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18" r:id="rId2"/>
    <p:sldLayoutId id="2147483919" r:id="rId3"/>
    <p:sldLayoutId id="2147484018" r:id="rId4"/>
    <p:sldLayoutId id="2147484019" r:id="rId5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DCC19A-193D-45A8-A93B-290FDA9B03B2}" type="datetimeFigureOut">
              <a:rPr lang="en-US" smtClean="0">
                <a:solidFill>
                  <a:srgbClr val="B13F9A"/>
                </a:solidFill>
              </a:rPr>
              <a:pPr/>
              <a:t>9/17/2016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0CF2D6C-D60D-4F53-B787-E36EF4EBFC59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43CAFE4-C750-4CCD-80CB-8FAFF9A159BD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4D38651-609D-46E6-9C70-1EDA7E46A8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Saddleback+Church/@33.661402,-117.652091,17z/data=!3m1!4b1!4m2!3m1!1s0x80dce9f5ddaceb1d:0xd3b8389f3130d211" TargetMode="External"/><Relationship Id="rId2" Type="http://schemas.openxmlformats.org/officeDocument/2006/relationships/image" Target="https://gallery.mailchimp.com/be5bbbc1286b158d628e8e948/images/d686c83a-76f8-4e01-9281-d2f5a4c39861.pn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762000"/>
          </a:xfrm>
          <a:solidFill>
            <a:schemeClr val="accent2"/>
          </a:solidFill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altLang="en-US" sz="4000" b="1" i="1" smtClean="0">
                <a:solidFill>
                  <a:srgbClr val="FFFF00"/>
                </a:solidFill>
                <a:latin typeface="Matura MT Script Capitals" pitchFamily="66" charset="0"/>
                <a:ea typeface="Batang" pitchFamily="18" charset="-127"/>
              </a:rPr>
              <a:t>     ABC</a:t>
            </a:r>
            <a:r>
              <a:rPr lang="en-US" altLang="en-US" sz="4000" smtClean="0">
                <a:solidFill>
                  <a:srgbClr val="FFFF00"/>
                </a:solidFill>
                <a:latin typeface="Matura MT Script Capitals" pitchFamily="66" charset="0"/>
              </a:rPr>
              <a:t>  2016</a:t>
            </a:r>
            <a:r>
              <a:rPr lang="zh-TW" altLang="en-US" sz="4000" smtClean="0">
                <a:ea typeface="新細明體" pitchFamily="18" charset="-120"/>
              </a:rPr>
              <a:t>    </a:t>
            </a:r>
            <a:endParaRPr lang="en-US" altLang="en-US" sz="400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76200" cmpd="tri"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  <a:ea typeface="SimSun" pitchFamily="2" charset="-122"/>
              </a:rPr>
              <a:t>課碼</a:t>
            </a:r>
            <a:r>
              <a:rPr lang="en-US" altLang="zh-CN" dirty="0" smtClean="0">
                <a:solidFill>
                  <a:srgbClr val="FFFF00"/>
                </a:solidFill>
                <a:ea typeface="SimSun" pitchFamily="2" charset="-122"/>
              </a:rPr>
              <a:t>(Workshop):</a:t>
            </a:r>
            <a:r>
              <a:rPr lang="zh-CN" altLang="en-US" dirty="0" smtClean="0">
                <a:solidFill>
                  <a:srgbClr val="FFFF00"/>
                </a:solidFill>
                <a:ea typeface="SimSun" pitchFamily="2" charset="-122"/>
              </a:rPr>
              <a:t> </a:t>
            </a:r>
            <a:r>
              <a:rPr lang="en-US" altLang="zh-CN" dirty="0" smtClean="0">
                <a:solidFill>
                  <a:srgbClr val="FFFF00"/>
                </a:solidFill>
                <a:ea typeface="SimSun" pitchFamily="2" charset="-122"/>
              </a:rPr>
              <a:t>MS 102</a:t>
            </a:r>
          </a:p>
          <a:p>
            <a:pPr eaLnBrk="1" hangingPunct="1">
              <a:buFontTx/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  <a:ea typeface="SimSun" pitchFamily="2" charset="-122"/>
              </a:rPr>
              <a:t>教室</a:t>
            </a:r>
            <a:r>
              <a:rPr lang="en-US" altLang="zh-CN" dirty="0" smtClean="0">
                <a:solidFill>
                  <a:srgbClr val="FFFF00"/>
                </a:solidFill>
                <a:ea typeface="SimSun" pitchFamily="2" charset="-122"/>
              </a:rPr>
              <a:t>(Room #): 115B</a:t>
            </a:r>
          </a:p>
          <a:p>
            <a:pPr eaLnBrk="1" hangingPunct="1">
              <a:buFontTx/>
              <a:buNone/>
              <a:defRPr/>
            </a:pPr>
            <a:r>
              <a:rPr lang="zh-TW" altLang="en-US" dirty="0" smtClean="0">
                <a:solidFill>
                  <a:srgbClr val="FFFF00"/>
                </a:solidFill>
                <a:ea typeface="新細明體" pitchFamily="18" charset="-120"/>
              </a:rPr>
              <a:t>講員</a:t>
            </a:r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>(Speaker): </a:t>
            </a:r>
            <a:r>
              <a:rPr lang="zh-TW" altLang="en-US" dirty="0" smtClean="0">
                <a:solidFill>
                  <a:srgbClr val="FFFF00"/>
                </a:solidFill>
                <a:ea typeface="新細明體" pitchFamily="18" charset="-120"/>
              </a:rPr>
              <a:t>陳善純 </a:t>
            </a:r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>Sandra Sun</a:t>
            </a:r>
          </a:p>
          <a:p>
            <a:pPr eaLnBrk="1" hangingPunct="1">
              <a:buFontTx/>
              <a:buNone/>
              <a:defRPr/>
            </a:pPr>
            <a:r>
              <a:rPr lang="zh-CN" altLang="en-US" b="1" dirty="0" smtClean="0">
                <a:solidFill>
                  <a:srgbClr val="FFFF00"/>
                </a:solidFill>
                <a:ea typeface="新細明體" pitchFamily="18" charset="-120"/>
              </a:rPr>
              <a:t>授課語言</a:t>
            </a:r>
            <a:r>
              <a:rPr lang="en-US" altLang="zh-CN" b="1" dirty="0" smtClean="0">
                <a:solidFill>
                  <a:srgbClr val="FFFF00"/>
                </a:solidFill>
                <a:ea typeface="新細明體" pitchFamily="18" charset="-120"/>
              </a:rPr>
              <a:t>:</a:t>
            </a:r>
            <a:r>
              <a:rPr lang="en-US" altLang="zh-CN" dirty="0" smtClean="0">
                <a:solidFill>
                  <a:srgbClr val="FFFF00"/>
                </a:solidFill>
                <a:ea typeface="SimSun" pitchFamily="2" charset="-122"/>
              </a:rPr>
              <a:t> </a:t>
            </a:r>
            <a:r>
              <a:rPr lang="zh-TW" altLang="en-US" dirty="0" smtClean="0">
                <a:solidFill>
                  <a:srgbClr val="FFFF00"/>
                </a:solidFill>
                <a:ea typeface="SimSun" pitchFamily="2" charset="-122"/>
              </a:rPr>
              <a:t>華語</a:t>
            </a:r>
            <a:endParaRPr lang="en-US" altLang="zh-CN" dirty="0" smtClean="0">
              <a:solidFill>
                <a:srgbClr val="FFFF00"/>
              </a:solidFill>
              <a:ea typeface="SimSun" pitchFamily="2" charset="-122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dirty="0" smtClean="0">
                <a:solidFill>
                  <a:srgbClr val="FFFF00"/>
                </a:solidFill>
                <a:ea typeface="新細明體" pitchFamily="18" charset="-120"/>
              </a:rPr>
              <a:t>題目</a:t>
            </a:r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>(Topic): </a:t>
            </a:r>
            <a:r>
              <a:rPr lang="en-US" altLang="zh-TW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rPr>
              <a:t> 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rPr>
              <a:t> 尋找上帝的心上人─ 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rPr>
              <a:t>UUPG</a:t>
            </a:r>
            <a:endParaRPr lang="en-US" altLang="zh-CN" dirty="0" smtClean="0">
              <a:solidFill>
                <a:srgbClr val="FFFF00"/>
              </a:solidFill>
              <a:ea typeface="SimSun" pitchFamily="2" charset="-122"/>
            </a:endParaRPr>
          </a:p>
          <a:p>
            <a:pPr eaLnBrk="1" hangingPunct="1">
              <a:buFontTx/>
              <a:buNone/>
              <a:defRPr/>
            </a:pPr>
            <a:r>
              <a:rPr lang="zh-CN" altLang="en-US" dirty="0" smtClean="0">
                <a:solidFill>
                  <a:srgbClr val="FFFF00"/>
                </a:solidFill>
                <a:ea typeface="SimSun" pitchFamily="2" charset="-122"/>
              </a:rPr>
              <a:t>專題簡介</a:t>
            </a:r>
            <a:r>
              <a:rPr lang="en-US" altLang="zh-CN" dirty="0" smtClean="0">
                <a:solidFill>
                  <a:srgbClr val="FFFF00"/>
                </a:solidFill>
                <a:ea typeface="SimSun" pitchFamily="2" charset="-122"/>
              </a:rPr>
              <a:t>:</a:t>
            </a:r>
            <a:r>
              <a:rPr lang="zh-TW" altLang="en-US" dirty="0" smtClean="0">
                <a:solidFill>
                  <a:srgbClr val="FFFF00"/>
                </a:solidFill>
                <a:ea typeface="SimSun" pitchFamily="2" charset="-122"/>
              </a:rPr>
              <a:t> </a:t>
            </a:r>
            <a:r>
              <a:rPr lang="zh-TW" altLang="en-US" dirty="0">
                <a:solidFill>
                  <a:srgbClr val="FFFF00"/>
                </a:solidFill>
                <a:ea typeface="SimSun" pitchFamily="2" charset="-122"/>
              </a:rPr>
              <a:t>誰是</a:t>
            </a:r>
            <a:r>
              <a:rPr lang="en-US" altLang="zh-TW" dirty="0">
                <a:solidFill>
                  <a:srgbClr val="FFFF00"/>
                </a:solidFill>
                <a:ea typeface="SimSun" pitchFamily="2" charset="-122"/>
              </a:rPr>
              <a:t>UUPG (</a:t>
            </a:r>
            <a:r>
              <a:rPr lang="en-US" altLang="zh-TW" dirty="0" err="1" smtClean="0">
                <a:solidFill>
                  <a:srgbClr val="FFFF00"/>
                </a:solidFill>
                <a:ea typeface="SimSun" pitchFamily="2" charset="-122"/>
              </a:rPr>
              <a:t>Unengaed</a:t>
            </a:r>
            <a:r>
              <a:rPr lang="en-US" altLang="zh-TW" dirty="0" smtClean="0">
                <a:solidFill>
                  <a:srgbClr val="FFFF00"/>
                </a:solidFill>
                <a:ea typeface="SimSun" pitchFamily="2" charset="-122"/>
              </a:rPr>
              <a:t>, Unreached </a:t>
            </a:r>
            <a:r>
              <a:rPr lang="en-US" altLang="zh-TW" dirty="0">
                <a:solidFill>
                  <a:srgbClr val="FFFF00"/>
                </a:solidFill>
                <a:ea typeface="SimSun" pitchFamily="2" charset="-122"/>
              </a:rPr>
              <a:t>People </a:t>
            </a:r>
            <a:r>
              <a:rPr lang="en-US" altLang="zh-TW" dirty="0" smtClean="0">
                <a:solidFill>
                  <a:srgbClr val="FFFF00"/>
                </a:solidFill>
                <a:ea typeface="SimSun" pitchFamily="2" charset="-122"/>
              </a:rPr>
              <a:t>Group</a:t>
            </a:r>
            <a:r>
              <a:rPr lang="zh-TW" altLang="en-US" dirty="0" smtClean="0">
                <a:solidFill>
                  <a:srgbClr val="FFFF00"/>
                </a:solidFill>
                <a:ea typeface="SimSun" pitchFamily="2" charset="-122"/>
              </a:rPr>
              <a:t> 最</a:t>
            </a:r>
            <a:r>
              <a:rPr lang="zh-TW" altLang="en-US" dirty="0">
                <a:solidFill>
                  <a:srgbClr val="FFFF00"/>
                </a:solidFill>
                <a:ea typeface="SimSun" pitchFamily="2" charset="-122"/>
              </a:rPr>
              <a:t>少聽聞福音之民</a:t>
            </a:r>
            <a:r>
              <a:rPr lang="en-US" altLang="zh-TW" dirty="0">
                <a:solidFill>
                  <a:srgbClr val="FFFF00"/>
                </a:solidFill>
                <a:ea typeface="SimSun" pitchFamily="2" charset="-122"/>
              </a:rPr>
              <a:t>)?</a:t>
            </a:r>
            <a:r>
              <a:rPr lang="zh-TW" altLang="en-US" dirty="0">
                <a:solidFill>
                  <a:srgbClr val="FFFF00"/>
                </a:solidFill>
                <a:ea typeface="SimSun" pitchFamily="2" charset="-122"/>
              </a:rPr>
              <a:t>他們和主再來有何關係</a:t>
            </a:r>
            <a:r>
              <a:rPr lang="en-US" altLang="zh-TW" dirty="0">
                <a:solidFill>
                  <a:srgbClr val="FFFF00"/>
                </a:solidFill>
                <a:ea typeface="SimSun" pitchFamily="2" charset="-122"/>
              </a:rPr>
              <a:t>?</a:t>
            </a:r>
            <a:r>
              <a:rPr lang="zh-TW" altLang="en-US" dirty="0">
                <a:solidFill>
                  <a:srgbClr val="FFFF00"/>
                </a:solidFill>
                <a:ea typeface="SimSun" pitchFamily="2" charset="-122"/>
              </a:rPr>
              <a:t>你知道你對他們有責任嗎</a:t>
            </a:r>
            <a:r>
              <a:rPr lang="en-US" altLang="zh-TW" dirty="0">
                <a:solidFill>
                  <a:srgbClr val="FFFF00"/>
                </a:solidFill>
                <a:ea typeface="SimSun" pitchFamily="2" charset="-122"/>
              </a:rPr>
              <a:t>?</a:t>
            </a:r>
            <a:r>
              <a:rPr lang="zh-TW" altLang="en-US" dirty="0">
                <a:solidFill>
                  <a:srgbClr val="FFFF00"/>
                </a:solidFill>
                <a:ea typeface="SimSun" pitchFamily="2" charset="-122"/>
              </a:rPr>
              <a:t>如何加入尋找</a:t>
            </a:r>
            <a:r>
              <a:rPr lang="en-US" altLang="zh-TW" dirty="0">
                <a:solidFill>
                  <a:srgbClr val="FFFF00"/>
                </a:solidFill>
                <a:ea typeface="SimSun" pitchFamily="2" charset="-122"/>
              </a:rPr>
              <a:t>UUPG</a:t>
            </a:r>
            <a:r>
              <a:rPr lang="zh-TW" altLang="en-US" dirty="0">
                <a:solidFill>
                  <a:srgbClr val="FFFF00"/>
                </a:solidFill>
                <a:ea typeface="SimSun" pitchFamily="2" charset="-122"/>
              </a:rPr>
              <a:t>的行列</a:t>
            </a:r>
            <a:r>
              <a:rPr lang="en-US" altLang="zh-TW" dirty="0">
                <a:solidFill>
                  <a:srgbClr val="FFFF00"/>
                </a:solidFill>
                <a:ea typeface="SimSun" pitchFamily="2" charset="-122"/>
              </a:rPr>
              <a:t>?</a:t>
            </a:r>
            <a:endParaRPr lang="en-US" altLang="zh-CN" dirty="0" smtClean="0">
              <a:solidFill>
                <a:srgbClr val="FFFF00"/>
              </a:solidFill>
              <a:ea typeface="SimSun" pitchFamily="2" charset="-122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038600" y="228600"/>
            <a:ext cx="44958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rPr>
              <a:t> 北美華人基督徒教育大會</a:t>
            </a:r>
            <a:endParaRPr lang="en-US" sz="2800" dirty="0" smtClean="0">
              <a:solidFill>
                <a:srgbClr val="00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FF00"/>
                </a:solidFill>
              </a:rPr>
              <a:t>           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A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ccess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B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ible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C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onvention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053" name="Picture 5" descr="abc logo_color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85800" cy="6096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2575"/>
            <a:ext cx="685800" cy="685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26503165"/>
              </p:ext>
            </p:extLst>
          </p:nvPr>
        </p:nvGraphicFramePr>
        <p:xfrm>
          <a:off x="288471" y="381000"/>
          <a:ext cx="8305800" cy="5916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1729"/>
                <a:gridCol w="1290791"/>
                <a:gridCol w="1893280"/>
              </a:tblGrid>
              <a:tr h="426358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All People Groups</a:t>
                      </a:r>
                      <a:endParaRPr lang="en-US" sz="28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27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BY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Country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16,508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7,377,797,000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  <a:tr h="536527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ACROSS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Countries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9,832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7,377,797,000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  <a:tr h="331833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2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zh-TW" sz="28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Unreached </a:t>
                      </a:r>
                      <a:r>
                        <a:rPr lang="en-US" altLang="zh-TW" sz="28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People</a:t>
                      </a:r>
                      <a:r>
                        <a:rPr lang="en-US" altLang="zh-TW" sz="28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Groups</a:t>
                      </a:r>
                      <a:endParaRPr lang="en-US" sz="28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527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BY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Country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6,686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3,111,729,000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  <a:tr h="536527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ACROSS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Countries</a:t>
                      </a: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4,064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3,111,729,000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  <a:tr h="331833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World's People Groups Unreached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40.5%</a:t>
                      </a: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42.2%</a:t>
                      </a: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  <a:tr h="331833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 10/40 Window</a:t>
                      </a:r>
                      <a:endParaRPr lang="en-US" sz="28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833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All People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Groups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8,179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4.89 Billion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  <a:tr h="331833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Unreached People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Groups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5,584</a:t>
                      </a:r>
                      <a:endParaRPr lang="en-US" sz="2200" b="1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3.02 Billion</a:t>
                      </a:r>
                      <a:endParaRPr lang="en-US" sz="2200" b="1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  <a:tr h="331833">
                <a:tc>
                  <a:txBody>
                    <a:bodyPr/>
                    <a:lstStyle/>
                    <a:p>
                      <a:pPr marL="13652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People Groups Unreached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68.3%</a:t>
                      </a: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63.7%</a:t>
                      </a: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4015" marR="44015" marT="44015" marB="4401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86400" y="381000"/>
            <a:ext cx="286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PGs           Population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6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0543" r="13171" b="10575"/>
          <a:stretch/>
        </p:blipFill>
        <p:spPr bwMode="auto">
          <a:xfrm>
            <a:off x="0" y="496747"/>
            <a:ext cx="9144000" cy="633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Unreached PGs:  Over 1,000,000 Population</a:t>
            </a:r>
          </a:p>
        </p:txBody>
      </p:sp>
    </p:spTree>
    <p:extLst>
      <p:ext uri="{BB962C8B-B14F-4D97-AF65-F5344CB8AC3E}">
        <p14:creationId xmlns:p14="http://schemas.microsoft.com/office/powerpoint/2010/main" val="29832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858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Unreached PGs:  Over 1,000,000 Population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0921"/>
              </p:ext>
            </p:extLst>
          </p:nvPr>
        </p:nvGraphicFramePr>
        <p:xfrm>
          <a:off x="914400" y="2133600"/>
          <a:ext cx="7315200" cy="2587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6322"/>
                <a:gridCol w="4168878"/>
              </a:tblGrid>
              <a:tr h="1447800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620"/>
                        </a:spcBef>
                        <a:spcAft>
                          <a:spcPts val="375"/>
                        </a:spcAft>
                      </a:pPr>
                      <a:r>
                        <a:rPr lang="en-US" sz="3200" dirty="0">
                          <a:effectLst/>
                        </a:rPr>
                        <a:t>People Groups</a:t>
                      </a:r>
                    </a:p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</a:rPr>
                        <a:t>414</a:t>
                      </a: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620"/>
                        </a:spcBef>
                        <a:spcAft>
                          <a:spcPts val="375"/>
                        </a:spcAft>
                      </a:pPr>
                      <a:r>
                        <a:rPr lang="en-US" sz="3200" dirty="0">
                          <a:effectLst/>
                        </a:rPr>
                        <a:t>% of World's  PGs</a:t>
                      </a:r>
                    </a:p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2.5 </a:t>
                      </a:r>
                      <a:r>
                        <a:rPr lang="en-US" sz="3200" dirty="0" smtClean="0">
                          <a:effectLst/>
                        </a:rPr>
                        <a:t>%</a:t>
                      </a:r>
                      <a:endParaRPr lang="en-US" sz="32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976630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620"/>
                        </a:spcBef>
                        <a:spcAft>
                          <a:spcPts val="375"/>
                        </a:spcAft>
                      </a:pPr>
                      <a:r>
                        <a:rPr lang="en-US" sz="3200" dirty="0" smtClean="0">
                          <a:solidFill>
                            <a:schemeClr val="bg1"/>
                          </a:solidFill>
                          <a:effectLst/>
                        </a:rPr>
                        <a:t>Population</a:t>
                      </a:r>
                    </a:p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bg1"/>
                          </a:solidFill>
                          <a:effectLst/>
                        </a:rPr>
                        <a:t>2,625,909,000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620"/>
                        </a:spcBef>
                        <a:spcAft>
                          <a:spcPts val="375"/>
                        </a:spcAft>
                      </a:pPr>
                      <a:r>
                        <a:rPr lang="en-US" sz="3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of World Population</a:t>
                      </a:r>
                    </a:p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35.6 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n-US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4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10-40 window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241464" cy="336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5703" y="342952"/>
            <a:ext cx="349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10/40 window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908" y="4876800"/>
            <a:ext cx="8779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Home </a:t>
            </a:r>
            <a:r>
              <a:rPr lang="en-US" sz="2400" b="1" i="1" dirty="0"/>
              <a:t>to some of the largest unreached people groups in the world</a:t>
            </a:r>
            <a:r>
              <a:rPr lang="en-US" sz="2400" b="1" i="1" dirty="0" smtClean="0"/>
              <a:t>.</a:t>
            </a:r>
          </a:p>
          <a:p>
            <a:r>
              <a:rPr lang="en-US" sz="2400" b="1" i="1" dirty="0" smtClean="0"/>
              <a:t>Four </a:t>
            </a:r>
            <a:r>
              <a:rPr lang="en-US" sz="2400" b="1" i="1" dirty="0"/>
              <a:t>of the world's dominant religious blocs</a:t>
            </a:r>
            <a:r>
              <a:rPr lang="en-US" sz="2400" b="1" i="1" dirty="0" smtClean="0"/>
              <a:t>.</a:t>
            </a:r>
          </a:p>
          <a:p>
            <a:r>
              <a:rPr lang="en-US" sz="2400" b="1" i="1" dirty="0"/>
              <a:t>The Preponderance of the </a:t>
            </a:r>
            <a:r>
              <a:rPr lang="en-US" sz="2400" b="1" i="1" dirty="0" smtClean="0"/>
              <a:t>Poor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leadmailbox.com/files/public/sdlbck_fttconfhea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0"/>
            <a:ext cx="8141368" cy="271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ul Eshleman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16002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ck Warren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24" y="3380873"/>
            <a:ext cx="1709432" cy="21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ancis Chan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80" y="3384884"/>
            <a:ext cx="1816206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avid Garrison Pi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62" y="3384884"/>
            <a:ext cx="1873703" cy="21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525" y="5598938"/>
            <a:ext cx="17319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Paul </a:t>
            </a:r>
            <a:r>
              <a:rPr lang="en-US" b="1" dirty="0" err="1" smtClean="0">
                <a:solidFill>
                  <a:prstClr val="black"/>
                </a:solidFill>
              </a:rPr>
              <a:t>Eshleman</a:t>
            </a:r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FTT Vision &amp;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Progress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6339" y="5578885"/>
            <a:ext cx="15183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Rick </a:t>
            </a:r>
            <a:r>
              <a:rPr lang="en-US" b="1" dirty="0" smtClean="0">
                <a:solidFill>
                  <a:prstClr val="black"/>
                </a:solidFill>
              </a:rPr>
              <a:t>Warren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The Call of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Local Church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2568" y="5578885"/>
            <a:ext cx="17896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Francis </a:t>
            </a:r>
            <a:r>
              <a:rPr lang="en-US" b="1" dirty="0" smtClean="0">
                <a:solidFill>
                  <a:prstClr val="black"/>
                </a:solidFill>
              </a:rPr>
              <a:t>Chan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Perseverance &amp;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The Gospel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6762" y="5578885"/>
            <a:ext cx="20487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David </a:t>
            </a:r>
            <a:r>
              <a:rPr lang="en-US" b="1" dirty="0" smtClean="0">
                <a:solidFill>
                  <a:prstClr val="black"/>
                </a:solidFill>
              </a:rPr>
              <a:t>Garrison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Working Together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Toward the G.C.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410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</a:rPr>
              <a:t>FTT progress </a:t>
            </a:r>
            <a:r>
              <a:rPr lang="en-US" sz="4800" dirty="0" smtClean="0">
                <a:solidFill>
                  <a:prstClr val="white"/>
                </a:solidFill>
              </a:rPr>
              <a:t>2014 - 2015</a:t>
            </a:r>
            <a:endParaRPr lang="en-U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772400" cy="4779336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4200" b="1" dirty="0" smtClean="0">
                <a:latin typeface="Calibri" panose="020F0502020204030204" pitchFamily="34" charset="0"/>
              </a:rPr>
              <a:t>Pick</a:t>
            </a:r>
            <a:r>
              <a:rPr lang="zh-TW" altLang="en-US" sz="4200" b="1" dirty="0" smtClean="0">
                <a:latin typeface="Calibri" panose="020F0502020204030204" pitchFamily="34" charset="0"/>
              </a:rPr>
              <a:t> </a:t>
            </a:r>
            <a:r>
              <a:rPr lang="zh-TW" altLang="en-US" sz="4200" b="1" dirty="0" smtClean="0">
                <a:latin typeface="Calibri" panose="020F0502020204030204" pitchFamily="34" charset="0"/>
              </a:rPr>
              <a:t>挑</a:t>
            </a:r>
            <a:r>
              <a:rPr lang="zh-TW" altLang="en-US" sz="4200" b="1" dirty="0">
                <a:latin typeface="Calibri" panose="020F0502020204030204" pitchFamily="34" charset="0"/>
              </a:rPr>
              <a:t>選</a:t>
            </a:r>
            <a:endParaRPr lang="en-US" sz="4200" b="1" dirty="0" smtClean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4200" b="1" dirty="0" smtClean="0">
                <a:latin typeface="Calibri" panose="020F0502020204030204" pitchFamily="34" charset="0"/>
                <a:ea typeface="+mj-ea"/>
              </a:rPr>
              <a:t>Pray </a:t>
            </a:r>
            <a:r>
              <a:rPr lang="zh-TW" altLang="en-US" sz="4200" b="1" dirty="0" smtClean="0">
                <a:latin typeface="Calibri" panose="020F0502020204030204" pitchFamily="34" charset="0"/>
                <a:ea typeface="+mj-ea"/>
              </a:rPr>
              <a:t>禱告</a:t>
            </a:r>
            <a:endParaRPr lang="en-US" sz="4200" b="1" dirty="0" smtClean="0">
              <a:latin typeface="Calibri" panose="020F0502020204030204" pitchFamily="34" charset="0"/>
              <a:ea typeface="+mj-ea"/>
            </a:endParaRPr>
          </a:p>
          <a:p>
            <a:pPr>
              <a:spcAft>
                <a:spcPts val="1200"/>
              </a:spcAft>
            </a:pPr>
            <a:r>
              <a:rPr lang="en-US" sz="4200" b="1" dirty="0" smtClean="0">
                <a:latin typeface="Calibri" panose="020F0502020204030204" pitchFamily="34" charset="0"/>
                <a:ea typeface="+mj-ea"/>
              </a:rPr>
              <a:t>Participate </a:t>
            </a:r>
            <a:r>
              <a:rPr lang="en-US" sz="3300" b="1" dirty="0" smtClean="0">
                <a:latin typeface="Calibri" panose="020F0502020204030204" pitchFamily="34" charset="0"/>
                <a:ea typeface="+mj-ea"/>
              </a:rPr>
              <a:t>(networking &amp; exploring) </a:t>
            </a:r>
            <a:r>
              <a:rPr lang="zh-TW" altLang="en-US" sz="4200" b="1" dirty="0" smtClean="0">
                <a:latin typeface="Calibri" panose="020F0502020204030204" pitchFamily="34" charset="0"/>
                <a:ea typeface="+mj-ea"/>
              </a:rPr>
              <a:t>參與</a:t>
            </a:r>
            <a:endParaRPr lang="en-US" sz="4200" b="1" dirty="0" smtClean="0">
              <a:latin typeface="Calibri" panose="020F0502020204030204" pitchFamily="34" charset="0"/>
              <a:ea typeface="+mj-ea"/>
            </a:endParaRPr>
          </a:p>
          <a:p>
            <a:pPr>
              <a:spcAft>
                <a:spcPts val="1200"/>
              </a:spcAft>
            </a:pPr>
            <a:r>
              <a:rPr lang="en-US" sz="4200" b="1" dirty="0" smtClean="0">
                <a:latin typeface="Calibri" panose="020F0502020204030204" pitchFamily="34" charset="0"/>
                <a:ea typeface="+mj-ea"/>
              </a:rPr>
              <a:t>Partner </a:t>
            </a:r>
            <a:r>
              <a:rPr lang="zh-TW" altLang="en-US" sz="4200" b="1" dirty="0" smtClean="0">
                <a:latin typeface="Calibri" panose="020F0502020204030204" pitchFamily="34" charset="0"/>
                <a:ea typeface="+mj-ea"/>
              </a:rPr>
              <a:t>夥伴</a:t>
            </a:r>
            <a:endParaRPr lang="en-US" sz="4200" b="1" dirty="0" smtClean="0">
              <a:latin typeface="Calibri" panose="020F0502020204030204" pitchFamily="34" charset="0"/>
              <a:ea typeface="+mj-ea"/>
            </a:endParaRPr>
          </a:p>
          <a:p>
            <a:pPr>
              <a:spcAft>
                <a:spcPts val="1200"/>
              </a:spcAft>
            </a:pPr>
            <a:r>
              <a:rPr lang="en-US" sz="4200" b="1" dirty="0" smtClean="0">
                <a:latin typeface="Calibri" panose="020F0502020204030204" pitchFamily="34" charset="0"/>
                <a:ea typeface="+mj-ea"/>
              </a:rPr>
              <a:t>Plant </a:t>
            </a:r>
            <a:r>
              <a:rPr lang="zh-TW" altLang="en-US" sz="4200" b="1" dirty="0" smtClean="0">
                <a:latin typeface="Calibri" panose="020F0502020204030204" pitchFamily="34" charset="0"/>
                <a:ea typeface="+mj-ea"/>
              </a:rPr>
              <a:t>開拓</a:t>
            </a:r>
            <a:endParaRPr lang="en-US" sz="4200" b="1" dirty="0" smtClean="0">
              <a:latin typeface="Calibri" panose="020F0502020204030204" pitchFamily="34" charset="0"/>
              <a:ea typeface="+mj-ea"/>
            </a:endParaRPr>
          </a:p>
          <a:p>
            <a:pPr>
              <a:spcAft>
                <a:spcPts val="1200"/>
              </a:spcAft>
            </a:pPr>
            <a:endParaRPr lang="en-US" sz="4000" dirty="0">
              <a:latin typeface="+mj-ea"/>
              <a:ea typeface="+mj-e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7239000" cy="9144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UUPG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認領步驟 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過程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7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11994884"/>
              </p:ext>
            </p:extLst>
          </p:nvPr>
        </p:nvGraphicFramePr>
        <p:xfrm>
          <a:off x="0" y="-76200"/>
          <a:ext cx="9144000" cy="1600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0"/>
              </a:tblGrid>
              <a:tr h="1600199">
                <a:tc>
                  <a:txBody>
                    <a:bodyPr/>
                    <a:lstStyle/>
                    <a:p>
                      <a:pPr algn="r" fontAlgn="b"/>
                      <a:endParaRPr lang="en-US" sz="1600" u="none" strike="noStrike" dirty="0" smtClean="0">
                        <a:effectLst/>
                      </a:endParaRPr>
                    </a:p>
                    <a:p>
                      <a:pPr algn="r" fontAlgn="b"/>
                      <a:endParaRPr lang="en-US" sz="1600" u="none" strike="noStrike" dirty="0" smtClean="0">
                        <a:effectLst/>
                      </a:endParaRPr>
                    </a:p>
                    <a:p>
                      <a:pPr algn="r" fontAlgn="b"/>
                      <a:endParaRPr lang="en-US" sz="1600" u="none" strike="noStrike" dirty="0" smtClean="0">
                        <a:effectLst/>
                      </a:endParaRPr>
                    </a:p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2400" b="1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1,661 </a:t>
                      </a:r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Ethnolinguistic Unengaged or Unreached People Groups</a:t>
                      </a:r>
                      <a:br>
                        <a:rPr lang="en-US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 Populations Over </a:t>
                      </a:r>
                      <a:r>
                        <a:rPr lang="en-US" sz="2400" b="1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5,000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5" name="Picture 4" descr="unname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"/>
            <a:ext cx="3831220" cy="58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33327" r="20510" b="11847"/>
          <a:stretch/>
        </p:blipFill>
        <p:spPr bwMode="auto">
          <a:xfrm>
            <a:off x="0" y="1714017"/>
            <a:ext cx="8915400" cy="46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8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53000"/>
            <a:ext cx="4572000" cy="1368798"/>
          </a:xfrm>
        </p:spPr>
        <p:txBody>
          <a:bodyPr>
            <a:normAutofit/>
          </a:bodyPr>
          <a:lstStyle/>
          <a:p>
            <a:r>
              <a:rPr lang="zh-TW" altLang="en-US" sz="2800" b="1" dirty="0" smtClean="0"/>
              <a:t>陳善純 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正道培育中心</a:t>
            </a:r>
            <a:endParaRPr lang="en-US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680960" cy="20574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尋找上帝的心上人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4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286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</a:rPr>
              <a:t>Team Commitment : the 1</a:t>
            </a:r>
            <a:r>
              <a:rPr lang="en-US" sz="4000" b="1" baseline="30000" dirty="0" smtClean="0">
                <a:solidFill>
                  <a:prstClr val="black"/>
                </a:solidFill>
              </a:rPr>
              <a:t>st</a:t>
            </a:r>
            <a:r>
              <a:rPr lang="en-US" sz="4000" b="1" dirty="0" smtClean="0">
                <a:solidFill>
                  <a:prstClr val="black"/>
                </a:solidFill>
              </a:rPr>
              <a:t> Step </a:t>
            </a:r>
            <a:r>
              <a:rPr lang="en-US" sz="3200" b="1" dirty="0" smtClean="0">
                <a:solidFill>
                  <a:prstClr val="black"/>
                </a:solidFill>
              </a:rPr>
              <a:t>adopting 7 UUPGs on behalf of PAMOJA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9530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prstClr val="white"/>
                </a:solidFill>
              </a:rPr>
              <a:t>ARE YOU IN ?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b="2715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4953000"/>
            <a:ext cx="9163050" cy="914400"/>
          </a:xfrm>
        </p:spPr>
        <p:txBody>
          <a:bodyPr>
            <a:noAutofit/>
          </a:bodyPr>
          <a:lstStyle/>
          <a:p>
            <a:pPr algn="ctr"/>
            <a:r>
              <a:rPr lang="en-US" altLang="zh-TW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China 7 Project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4800" y="5695950"/>
            <a:ext cx="94869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zh-TW" alt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為主贏得通漢語的</a:t>
            </a:r>
            <a:r>
              <a:rPr lang="en-US" altLang="zh-TW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zh-TW" alt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個中國少數民族</a:t>
            </a: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0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556465"/>
              </p:ext>
            </p:extLst>
          </p:nvPr>
        </p:nvGraphicFramePr>
        <p:xfrm>
          <a:off x="380999" y="914400"/>
          <a:ext cx="8305801" cy="489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100"/>
                <a:gridCol w="1435100"/>
                <a:gridCol w="1981200"/>
                <a:gridCol w="1676401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族  名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人口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地區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主要信仰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b="0" i="0" u="none" strike="noStrike" dirty="0" err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Gese</a:t>
                      </a:r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葛</a:t>
                      </a:r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色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族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(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彝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)</a:t>
                      </a:r>
                      <a:endParaRPr lang="zh-TW" altLang="en-US" sz="3000" b="0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 </a:t>
                      </a:r>
                      <a:r>
                        <a:rPr 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16,000 </a:t>
                      </a: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云南</a:t>
                      </a: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民間信仰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i="0" u="none" strike="noStrike" dirty="0" err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Lopi</a:t>
                      </a:r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水田族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彝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</a:t>
                      </a:r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18,900</a:t>
                      </a:r>
                      <a:endParaRPr 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云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南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/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四川</a:t>
                      </a:r>
                      <a:endParaRPr lang="zh-TW" alt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民間信仰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B4E6B4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i="0" u="none" strike="noStrike" spc="-70" baseline="0" dirty="0" err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Xijima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洗</a:t>
                      </a:r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期麻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族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彝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zh-TW" altLang="en-US" sz="3000" b="0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 </a:t>
                      </a:r>
                      <a:r>
                        <a:rPr 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40,000 </a:t>
                      </a: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云南</a:t>
                      </a: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民間信仰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i="0" u="none" strike="noStrike" dirty="0" err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Digao</a:t>
                      </a:r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低</a:t>
                      </a:r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高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族 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彝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zh-TW" altLang="en-US" sz="3000" b="0" i="0" u="none" strike="noStrike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000" b="0" i="0" u="none" strike="noStrike" baseline="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29,000</a:t>
                      </a:r>
                      <a:endParaRPr 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云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南</a:t>
                      </a:r>
                      <a:endParaRPr lang="zh-TW" alt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民間信仰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D0DED0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Ming </a:t>
                      </a:r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明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人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(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羌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+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漢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)</a:t>
                      </a:r>
                      <a:endParaRPr lang="zh-TW" altLang="en-US" sz="3000" b="0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 15,000 </a:t>
                      </a:r>
                      <a:endParaRPr 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四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川</a:t>
                      </a:r>
                      <a:endParaRPr lang="zh-TW" alt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無</a:t>
                      </a:r>
                      <a:endParaRPr lang="en-US" sz="30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i="0" u="none" strike="noStrike" dirty="0" err="1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Limin</a:t>
                      </a:r>
                      <a:r>
                        <a:rPr 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</a:t>
                      </a:r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里民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族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彝</a:t>
                      </a:r>
                      <a:r>
                        <a:rPr lang="en-US" altLang="zh-TW" sz="30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zh-TW" altLang="en-US" sz="3000" b="0" i="0" u="none" strike="noStrike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100,000 </a:t>
                      </a:r>
                      <a:endParaRPr 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貴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州</a:t>
                      </a:r>
                      <a:endParaRPr lang="zh-TW" alt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民間信仰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0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000" b="0" i="0" u="none" strike="noStrike" dirty="0" err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Palyu</a:t>
                      </a:r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</a:t>
                      </a:r>
                      <a:r>
                        <a:rPr lang="zh-TW" altLang="en-US" sz="3000" b="0" i="0" u="none" strike="noStrike" spc="-10" baseline="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啪与族</a:t>
                      </a:r>
                      <a:r>
                        <a:rPr lang="en-US" altLang="zh-TW" sz="2800" b="0" i="0" u="none" strike="noStrike" spc="-1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(</a:t>
                      </a:r>
                      <a:r>
                        <a:rPr lang="zh-TW" altLang="en-US" sz="2800" b="0" i="0" u="none" strike="noStrike" spc="-1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仡佬</a:t>
                      </a:r>
                      <a:r>
                        <a:rPr lang="en-US" altLang="zh-TW" sz="2800" b="0" i="0" u="none" strike="noStrik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)</a:t>
                      </a:r>
                      <a:endParaRPr lang="zh-TW" altLang="en-US" sz="28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  14,000 </a:t>
                      </a:r>
                      <a:endParaRPr 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廣</a:t>
                      </a:r>
                      <a:r>
                        <a:rPr lang="zh-TW" altLang="en-US" sz="3000" b="0" i="0" u="none" strike="noStrike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西</a:t>
                      </a:r>
                      <a:endParaRPr lang="zh-TW" altLang="en-US" sz="3000" b="0" i="0" u="none" strike="noStrike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民間信仰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1"/>
            <a:ext cx="85344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PAMOJA adopted 7 UUPGs in China  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0960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沒有</a:t>
            </a:r>
            <a:r>
              <a:rPr lang="zh-TW" altLang="en-US" sz="3200" b="1" dirty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</a:t>
            </a:r>
            <a:r>
              <a:rPr lang="zh-TW" altLang="en-US" sz="3200" b="1" dirty="0" smtClean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會、沒</a:t>
            </a:r>
            <a:r>
              <a:rPr lang="zh-TW" altLang="en-US" sz="3200" b="1" dirty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有已知的信</a:t>
            </a:r>
            <a:r>
              <a:rPr lang="zh-TW" altLang="en-US" sz="3200" b="1" dirty="0" smtClean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徒 </a:t>
            </a:r>
            <a:r>
              <a:rPr lang="zh-TW" altLang="en-US" sz="3200" b="1" dirty="0" smtClean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 </a:t>
            </a:r>
            <a:r>
              <a:rPr lang="zh-TW" altLang="en-US" sz="3200" b="1" dirty="0" smtClean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亟</a:t>
            </a:r>
            <a:r>
              <a:rPr lang="zh-TW" altLang="en-US" sz="3200" b="1" dirty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需工人</a:t>
            </a:r>
            <a:r>
              <a:rPr lang="en-US" altLang="zh-TW" sz="3200" b="1" dirty="0">
                <a:solidFill>
                  <a:srgbClr val="B83D6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  </a:t>
            </a:r>
            <a:endParaRPr lang="en-US" sz="3200" b="1" dirty="0">
              <a:solidFill>
                <a:srgbClr val="B83D6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6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民数记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13:1-29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2743200"/>
            <a:ext cx="8022336" cy="3429000"/>
          </a:xfrm>
        </p:spPr>
        <p:txBody>
          <a:bodyPr>
            <a:noAutofit/>
          </a:bodyPr>
          <a:lstStyle/>
          <a:p>
            <a:pPr marL="457200" indent="-457200">
              <a:lnSpc>
                <a:spcPts val="36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被差派出去的是領袖（決策者－有影響力）（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13:1-2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；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3-16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）</a:t>
            </a:r>
          </a:p>
          <a:p>
            <a:pPr marL="457200" indent="-457200">
              <a:lnSpc>
                <a:spcPts val="36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有一個開始的地方：從南地上山地（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17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節）</a:t>
            </a:r>
          </a:p>
          <a:p>
            <a:pPr marL="457200" indent="-457200">
              <a:lnSpc>
                <a:spcPts val="36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要預備去山地：預備難走的地方</a:t>
            </a:r>
          </a:p>
          <a:p>
            <a:pPr marL="457200" indent="-457200">
              <a:lnSpc>
                <a:spcPts val="36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考察地，民，住（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18-20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節）</a:t>
            </a:r>
          </a:p>
          <a:p>
            <a:pPr marL="457200" indent="-457200">
              <a:lnSpc>
                <a:spcPts val="36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帶果子回來（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20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節下）</a:t>
            </a:r>
          </a:p>
          <a:p>
            <a:pPr marL="457200" indent="-457200">
              <a:lnSpc>
                <a:spcPts val="36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相信莊稼成熟了（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20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節）</a:t>
            </a:r>
          </a:p>
        </p:txBody>
      </p:sp>
    </p:spTree>
    <p:extLst>
      <p:ext uri="{BB962C8B-B14F-4D97-AF65-F5344CB8AC3E}">
        <p14:creationId xmlns:p14="http://schemas.microsoft.com/office/powerpoint/2010/main" val="30025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民数记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13:1-29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2895600"/>
            <a:ext cx="8022336" cy="34290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走遍該地（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21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－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22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節）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彙報成果（摩西和會眾）（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26-27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節）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據實以報（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28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－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29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節）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信心回應（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30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節）</a:t>
            </a:r>
            <a:endParaRPr lang="en-US" sz="3200" dirty="0"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5448"/>
            <a:ext cx="8153400" cy="1252728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未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及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之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民與鄉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鎮關係調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研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54209"/>
          </a:xfrm>
        </p:spPr>
        <p:txBody>
          <a:bodyPr>
            <a:normAutofit/>
          </a:bodyPr>
          <a:lstStyle/>
          <a:p>
            <a:pPr lvl="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查地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圖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找到附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近鄉鎮，進行調研。</a:t>
            </a:r>
          </a:p>
          <a:p>
            <a:pPr lvl="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使用近期未及之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民調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研資料。</a:t>
            </a:r>
          </a:p>
          <a:p>
            <a:pPr lvl="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住至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少</a:t>
            </a:r>
            <a:r>
              <a:rPr lang="en-US" altLang="zh-TW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3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天</a:t>
            </a:r>
            <a:r>
              <a:rPr lang="en-US" altLang="zh-TW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2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個晚上，了解該鄉鎮民族分布；早上到市場裡觀察是否有穿民族服裝的婦女；了解漢族，民族比例等；</a:t>
            </a:r>
          </a:p>
          <a:p>
            <a:pPr lvl="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是否有特別的民族節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期，或宗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教慶典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等。</a:t>
            </a:r>
            <a:endParaRPr lang="en-US" spc="50" dirty="0"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4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5448"/>
            <a:ext cx="8153400" cy="1252728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未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及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之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民與鄉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鎮關係調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研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54209"/>
          </a:xfrm>
        </p:spPr>
        <p:txBody>
          <a:bodyPr>
            <a:normAutofit/>
          </a:bodyPr>
          <a:lstStyle/>
          <a:p>
            <a:pPr lvl="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交通情況如何</a:t>
            </a:r>
            <a:r>
              <a:rPr lang="en-US" altLang="zh-TW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?</a:t>
            </a:r>
          </a:p>
          <a:p>
            <a:pPr lvl="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未觸之民裡面是否有信徒或教會？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是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否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有聚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會點？如有的話盡量連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結。</a:t>
            </a:r>
            <a:endParaRPr lang="zh-TW" altLang="en-US" b="1" spc="50" dirty="0"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  <a:p>
            <a:pPr lvl="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了解當地之經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濟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活動，作物特產，從事小</a:t>
            </a:r>
            <a:r>
              <a:rPr lang="zh-TW" altLang="en-US" b="1" spc="50" dirty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生</a:t>
            </a:r>
            <a:r>
              <a:rPr lang="zh-TW" altLang="en-US" b="1" spc="50" dirty="0" smtClean="0"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意或微型企業的機會。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5448"/>
            <a:ext cx="8153400" cy="1252728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未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及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之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民與鄉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鎮關係調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研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歷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史背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景和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文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化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特徵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最近宗教活動（異端）或以前的傳教歷史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對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外來者的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接觸反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應和期待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3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06"/>
            <a:ext cx="9144000" cy="647258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61360" y="335280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4E7E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74570" y="393192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4E7E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67200" y="429006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4E7E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19425" y="220345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4E7E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8380" y="426720"/>
            <a:ext cx="1287780" cy="41148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3200" b="1" dirty="0" smtClean="0">
                <a:solidFill>
                  <a:srgbClr val="333300"/>
                </a:solidFill>
              </a:rPr>
              <a:t>雲南</a:t>
            </a:r>
            <a:endParaRPr lang="en-US" sz="3200" b="1" dirty="0">
              <a:solidFill>
                <a:srgbClr val="3333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14600" y="1898650"/>
            <a:ext cx="304800" cy="304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4E7E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309119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latin typeface="華康新特黑體" panose="02010609010101010101" pitchFamily="49" charset="-120"/>
                <a:ea typeface="華康新特黑體" panose="02010609010101010101" pitchFamily="49" charset="-120"/>
              </a:rPr>
              <a:t>葛色</a:t>
            </a:r>
            <a:endParaRPr lang="en-US" sz="2800" dirty="0">
              <a:solidFill>
                <a:srgbClr val="7030A0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1547" y="202071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latin typeface="華康新特黑體" panose="02010609010101010101" pitchFamily="49" charset="-120"/>
                <a:ea typeface="華康新特黑體" panose="02010609010101010101" pitchFamily="49" charset="-120"/>
              </a:rPr>
              <a:t>水田</a:t>
            </a:r>
            <a:endParaRPr lang="en-US" sz="2800" dirty="0">
              <a:solidFill>
                <a:srgbClr val="7030A0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5749" y="15278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latin typeface="華康新特黑體" panose="02010609010101010101" pitchFamily="49" charset="-120"/>
                <a:ea typeface="華康新特黑體" panose="02010609010101010101" pitchFamily="49" charset="-120"/>
              </a:rPr>
              <a:t>他留</a:t>
            </a:r>
            <a:endParaRPr lang="en-US" sz="2800" dirty="0">
              <a:solidFill>
                <a:srgbClr val="7030A0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66160" y="3522077"/>
            <a:ext cx="304800" cy="304800"/>
          </a:xfrm>
          <a:prstGeom prst="ellipse">
            <a:avLst/>
          </a:prstGeom>
          <a:noFill/>
          <a:ln w="38100">
            <a:solidFill>
              <a:srgbClr val="8B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4E7E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0141" y="366290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effectLst>
                  <a:outerShdw blurRad="50800" dist="38100" dir="5400000" algn="t" rotWithShape="0">
                    <a:prstClr val="white">
                      <a:alpha val="40000"/>
                    </a:prstClr>
                  </a:outerShdw>
                </a:effectLst>
                <a:latin typeface="華康新特黑體" panose="02010609010101010101" pitchFamily="49" charset="-120"/>
                <a:ea typeface="華康新特黑體" panose="02010609010101010101" pitchFamily="49" charset="-120"/>
              </a:rPr>
              <a:t>紅彝</a:t>
            </a:r>
            <a:endParaRPr lang="en-US" sz="2800" dirty="0">
              <a:solidFill>
                <a:srgbClr val="0000FF"/>
              </a:solidFill>
              <a:effectLst>
                <a:outerShdw blurRad="50800" dist="38100" dir="5400000" algn="t" rotWithShape="0">
                  <a:prstClr val="white">
                    <a:alpha val="40000"/>
                  </a:prstClr>
                </a:outerShdw>
              </a:effectLst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782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8" grpId="0" animBg="1"/>
      <p:bldP spid="4" grpId="0"/>
      <p:bldP spid="6" grpId="0"/>
      <p:bldP spid="11" grpId="0"/>
      <p:bldP spid="13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81200"/>
            <a:ext cx="8153400" cy="2971801"/>
          </a:xfrm>
          <a:solidFill>
            <a:srgbClr val="DDE7DD"/>
          </a:solidFill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32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Lopi</a:t>
            </a:r>
            <a:r>
              <a:rPr lang="zh-TW" altLang="en-US" sz="3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水田 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2400" b="1" dirty="0"/>
              <a:t>华</a:t>
            </a:r>
            <a:r>
              <a:rPr lang="zh-CN" altLang="en-US" sz="2400" b="1" dirty="0" smtClean="0"/>
              <a:t>平县</a:t>
            </a:r>
            <a:r>
              <a:rPr lang="zh-TW" altLang="en-US" sz="2400" b="1" dirty="0" smtClean="0"/>
              <a:t>的文化名片</a:t>
            </a:r>
            <a:r>
              <a:rPr lang="en-US" altLang="zh-TW" sz="2400" b="1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2600" b="1" dirty="0" smtClean="0"/>
              <a:t>人</a:t>
            </a:r>
            <a:r>
              <a:rPr lang="zh-TW" altLang="en-US" sz="2600" b="1" dirty="0"/>
              <a:t>口約 </a:t>
            </a:r>
            <a:r>
              <a:rPr lang="en-US" altLang="zh-TW" sz="2600" b="1" dirty="0" smtClean="0"/>
              <a:t>19,000</a:t>
            </a:r>
            <a:r>
              <a:rPr lang="zh-TW" altLang="en-US" sz="2600" b="1" dirty="0" smtClean="0"/>
              <a:t>，分佈在</a:t>
            </a:r>
            <a:r>
              <a:rPr lang="zh-CN" altLang="en-US" sz="2600" b="1" dirty="0"/>
              <a:t>华</a:t>
            </a:r>
            <a:r>
              <a:rPr lang="zh-CN" altLang="en-US" sz="2600" b="1" dirty="0" smtClean="0"/>
              <a:t>平</a:t>
            </a:r>
            <a:r>
              <a:rPr lang="en-US" altLang="zh-TW" sz="2600" b="1" dirty="0" smtClean="0"/>
              <a:t>/</a:t>
            </a:r>
            <a:r>
              <a:rPr lang="zh-CN" altLang="en-US" sz="2600" b="1" dirty="0" smtClean="0"/>
              <a:t>大姚</a:t>
            </a:r>
            <a:r>
              <a:rPr lang="en-US" altLang="zh-TW" sz="2600" b="1" dirty="0" smtClean="0"/>
              <a:t>/</a:t>
            </a:r>
            <a:r>
              <a:rPr lang="zh-CN" altLang="en-US" sz="2600" b="1" dirty="0" smtClean="0"/>
              <a:t>永胜</a:t>
            </a:r>
            <a:r>
              <a:rPr lang="zh-TW" altLang="en-US" sz="2600" b="1" dirty="0" smtClean="0"/>
              <a:t>等</a:t>
            </a:r>
            <a:r>
              <a:rPr lang="zh-CN" altLang="en-US" sz="2600" b="1" dirty="0" smtClean="0"/>
              <a:t>县</a:t>
            </a:r>
            <a:r>
              <a:rPr lang="zh-TW" altLang="en-US" sz="2600" b="1" dirty="0" smtClean="0"/>
              <a:t>，以及</a:t>
            </a:r>
            <a:r>
              <a:rPr lang="zh-CN" altLang="en-US" sz="2600" b="1" dirty="0" smtClean="0"/>
              <a:t>四川攀枝花市的富田乡、平江乡</a:t>
            </a:r>
            <a:r>
              <a:rPr lang="zh-CN" altLang="en-US" sz="2600" dirty="0" smtClean="0"/>
              <a:t> </a:t>
            </a:r>
            <a:endParaRPr lang="en-US" altLang="zh-CN" sz="2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2600" b="1" dirty="0" smtClean="0">
                <a:solidFill>
                  <a:srgbClr val="C00000"/>
                </a:solidFill>
              </a:rPr>
              <a:t>江西另有一支，人口約十數萬人</a:t>
            </a:r>
            <a:r>
              <a:rPr lang="en-US" altLang="zh-TW" sz="2600" b="1" dirty="0" smtClean="0">
                <a:solidFill>
                  <a:srgbClr val="C00000"/>
                </a:solidFill>
              </a:rPr>
              <a:t>(</a:t>
            </a:r>
            <a:r>
              <a:rPr lang="zh-TW" altLang="en-US" sz="2600" b="1" dirty="0" smtClean="0">
                <a:solidFill>
                  <a:srgbClr val="C00000"/>
                </a:solidFill>
              </a:rPr>
              <a:t>無調研資料</a:t>
            </a:r>
            <a:r>
              <a:rPr lang="en-US" altLang="zh-TW" sz="2600" b="1" dirty="0" smtClean="0">
                <a:solidFill>
                  <a:srgbClr val="C0000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2600" b="1" dirty="0" smtClean="0"/>
              <a:t>仍</a:t>
            </a:r>
            <a:r>
              <a:rPr lang="zh-CN" altLang="en-US" sz="2600" b="1" dirty="0" smtClean="0"/>
              <a:t>有</a:t>
            </a:r>
            <a:r>
              <a:rPr lang="zh-TW" altLang="en-US" sz="2600" b="1" dirty="0" smtClean="0"/>
              <a:t>母</a:t>
            </a:r>
            <a:r>
              <a:rPr lang="zh-CN" altLang="en-US" sz="2600" b="1" dirty="0" smtClean="0"/>
              <a:t>语</a:t>
            </a:r>
            <a:r>
              <a:rPr lang="zh-TW" altLang="en-US" sz="2600" b="1" dirty="0" smtClean="0"/>
              <a:t>，有民族</a:t>
            </a:r>
            <a:r>
              <a:rPr lang="zh-CN" altLang="en-US" sz="2600" b="1" dirty="0"/>
              <a:t>认同</a:t>
            </a:r>
            <a:r>
              <a:rPr lang="zh-CN" altLang="en-US" sz="2600" b="1" dirty="0" smtClean="0"/>
              <a:t>感</a:t>
            </a:r>
            <a:r>
              <a:rPr lang="zh-TW" altLang="en-US" sz="2600" b="1" dirty="0" smtClean="0"/>
              <a:t>。</a:t>
            </a:r>
            <a:endParaRPr lang="en-US" altLang="zh-TW" sz="26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600" b="1" dirty="0" smtClean="0"/>
              <a:t>华</a:t>
            </a:r>
            <a:r>
              <a:rPr lang="zh-TW" altLang="en-US" sz="2600" b="1" dirty="0"/>
              <a:t>平</a:t>
            </a:r>
            <a:r>
              <a:rPr lang="zh-CN" altLang="en-US" sz="2600" b="1" dirty="0"/>
              <a:t>县</a:t>
            </a:r>
            <a:r>
              <a:rPr lang="zh-TW" altLang="en-US" sz="2600" b="1" dirty="0"/>
              <a:t>過去有六任</a:t>
            </a:r>
            <a:r>
              <a:rPr lang="zh-CN" altLang="en-US" sz="2600" b="1" dirty="0"/>
              <a:t>县</a:t>
            </a:r>
            <a:r>
              <a:rPr lang="zh-TW" altLang="en-US" sz="2600" b="1" dirty="0"/>
              <a:t>長是水田族</a:t>
            </a:r>
            <a:endParaRPr lang="en-US" altLang="zh-CN" sz="2600" b="1" dirty="0" smtClean="0"/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altLang="zh-TW" sz="3000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56" y="0"/>
            <a:ext cx="8001000" cy="2057399"/>
          </a:xfrm>
        </p:spPr>
        <p:txBody>
          <a:bodyPr>
            <a:noAutofit/>
          </a:bodyPr>
          <a:lstStyle/>
          <a:p>
            <a:r>
              <a:rPr lang="zh-TW" altLang="en-US" sz="3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32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Gese</a:t>
            </a:r>
            <a:r>
              <a:rPr lang="zh-TW" altLang="en-US" sz="3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葛色</a:t>
            </a:r>
            <a:endParaRPr lang="en-US" altLang="zh-TW" sz="3200" b="1" dirty="0" smtClean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zh-CN" altLang="en-US" sz="2600" b="1" dirty="0" smtClean="0"/>
              <a:t>人口约</a:t>
            </a:r>
            <a:r>
              <a:rPr lang="en-US" altLang="zh-CN" sz="2600" b="1" dirty="0" smtClean="0"/>
              <a:t>16,000</a:t>
            </a:r>
            <a:r>
              <a:rPr lang="zh-TW" altLang="en-US" sz="2600" b="1" dirty="0" smtClean="0"/>
              <a:t>，分佈在</a:t>
            </a:r>
            <a:r>
              <a:rPr lang="zh-CN" altLang="en-US" sz="2600" b="1" dirty="0" smtClean="0"/>
              <a:t>禄</a:t>
            </a:r>
            <a:r>
              <a:rPr lang="zh-CN" altLang="en-US" sz="2600" b="1" dirty="0"/>
              <a:t>丰</a:t>
            </a:r>
            <a:r>
              <a:rPr lang="zh-CN" altLang="en-US" sz="2600" b="1" dirty="0" smtClean="0"/>
              <a:t>县妥</a:t>
            </a:r>
            <a:r>
              <a:rPr lang="zh-CN" altLang="en-US" sz="2600" b="1" dirty="0"/>
              <a:t>安乡和高峰</a:t>
            </a:r>
            <a:r>
              <a:rPr lang="zh-CN" altLang="en-US" sz="2600" b="1" dirty="0" smtClean="0"/>
              <a:t>乡</a:t>
            </a:r>
            <a:endParaRPr lang="en-US" altLang="zh-CN" sz="2600" b="1" dirty="0"/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zh-CN" altLang="en-US" sz="2600" b="1" dirty="0" smtClean="0"/>
              <a:t>依</a:t>
            </a:r>
            <a:r>
              <a:rPr lang="zh-CN" altLang="en-US" sz="2600" b="1" dirty="0"/>
              <a:t>然有民族认同</a:t>
            </a:r>
            <a:r>
              <a:rPr lang="zh-CN" altLang="en-US" sz="2600" b="1" dirty="0" smtClean="0"/>
              <a:t>感</a:t>
            </a:r>
            <a:r>
              <a:rPr lang="zh-TW" altLang="en-US" sz="2600" b="1" dirty="0" smtClean="0"/>
              <a:t>，仍</a:t>
            </a:r>
            <a:r>
              <a:rPr lang="zh-CN" altLang="en-US" sz="2600" b="1" dirty="0" smtClean="0"/>
              <a:t>有</a:t>
            </a:r>
            <a:r>
              <a:rPr lang="zh-TW" altLang="en-US" sz="2600" b="1" dirty="0" smtClean="0"/>
              <a:t>母</a:t>
            </a:r>
            <a:r>
              <a:rPr lang="zh-CN" altLang="en-US" sz="2600" b="1" dirty="0" smtClean="0"/>
              <a:t>语</a:t>
            </a:r>
            <a:endParaRPr lang="en-US" altLang="zh-CN" sz="2600" b="1" dirty="0" smtClean="0"/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zh-TW" altLang="en-US" sz="2600" b="1" dirty="0" smtClean="0"/>
              <a:t>偏</a:t>
            </a:r>
            <a:r>
              <a:rPr lang="zh-TW" altLang="en-US" sz="2600" b="1" dirty="0"/>
              <a:t>遠</a:t>
            </a:r>
            <a:r>
              <a:rPr lang="zh-TW" altLang="en-US" sz="2600" b="1" dirty="0" smtClean="0"/>
              <a:t>山村居民以農</a:t>
            </a:r>
            <a:r>
              <a:rPr lang="zh-TW" altLang="en-US" sz="2600" b="1" dirty="0"/>
              <a:t>牧為</a:t>
            </a:r>
            <a:r>
              <a:rPr lang="zh-TW" altLang="en-US" sz="2600" b="1" dirty="0" smtClean="0"/>
              <a:t>生；年輕人到城市做工</a:t>
            </a:r>
            <a:endParaRPr lang="en-US" sz="2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4998334"/>
            <a:ext cx="7772400" cy="2286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8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B13F9A"/>
              </a:buClr>
            </a:pPr>
            <a:r>
              <a:rPr lang="zh-TW" altLang="en-US" sz="3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32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Talu</a:t>
            </a:r>
            <a:r>
              <a:rPr lang="zh-TW" altLang="en-US" sz="3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他留 </a:t>
            </a:r>
            <a:r>
              <a:rPr lang="en-US" altLang="zh-TW" sz="2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2600" b="1" dirty="0">
                <a:solidFill>
                  <a:prstClr val="black"/>
                </a:solidFill>
              </a:rPr>
              <a:t>永胜</a:t>
            </a:r>
            <a:r>
              <a:rPr lang="zh-CN" altLang="en-US" sz="2600" b="1" dirty="0" smtClean="0">
                <a:solidFill>
                  <a:prstClr val="black"/>
                </a:solidFill>
              </a:rPr>
              <a:t>县</a:t>
            </a:r>
            <a:r>
              <a:rPr lang="zh-TW" altLang="en-US" sz="2600" b="1" dirty="0">
                <a:solidFill>
                  <a:prstClr val="black"/>
                </a:solidFill>
              </a:rPr>
              <a:t>的文化名片</a:t>
            </a:r>
            <a:r>
              <a:rPr lang="en-US" altLang="zh-TW" sz="2600" b="1" dirty="0" smtClean="0">
                <a:solidFill>
                  <a:prstClr val="black"/>
                </a:solidFill>
              </a:rPr>
              <a:t>)</a:t>
            </a:r>
            <a:endParaRPr lang="en-US" altLang="zh-TW" sz="3800" b="1" dirty="0" smtClean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Clr>
                <a:srgbClr val="B13F9A"/>
              </a:buClr>
              <a:buFont typeface="Wingdings" panose="05000000000000000000" pitchFamily="2" charset="2"/>
              <a:buChar char="§"/>
            </a:pPr>
            <a:r>
              <a:rPr lang="zh-TW" altLang="en-US" sz="2600" b="1" dirty="0" smtClean="0">
                <a:solidFill>
                  <a:prstClr val="black"/>
                </a:solidFill>
              </a:rPr>
              <a:t>人口約五六千，分佈在</a:t>
            </a:r>
            <a:r>
              <a:rPr lang="zh-CN" altLang="en-US" sz="2600" b="1" dirty="0" smtClean="0">
                <a:solidFill>
                  <a:prstClr val="black"/>
                </a:solidFill>
              </a:rPr>
              <a:t>永胜</a:t>
            </a:r>
            <a:r>
              <a:rPr lang="en-US" altLang="zh-CN" sz="2600" b="1" dirty="0" smtClean="0">
                <a:solidFill>
                  <a:prstClr val="black"/>
                </a:solidFill>
              </a:rPr>
              <a:t>/</a:t>
            </a:r>
            <a:r>
              <a:rPr lang="zh-CN" altLang="en-US" sz="2600" b="1" dirty="0" smtClean="0">
                <a:solidFill>
                  <a:prstClr val="black"/>
                </a:solidFill>
              </a:rPr>
              <a:t>宁蒗</a:t>
            </a:r>
            <a:r>
              <a:rPr lang="en-US" altLang="zh-CN" sz="2600" b="1" dirty="0" smtClean="0">
                <a:solidFill>
                  <a:prstClr val="black"/>
                </a:solidFill>
              </a:rPr>
              <a:t>/</a:t>
            </a:r>
            <a:r>
              <a:rPr lang="zh-CN" altLang="en-US" sz="2600" b="1" dirty="0" smtClean="0">
                <a:solidFill>
                  <a:prstClr val="black"/>
                </a:solidFill>
              </a:rPr>
              <a:t>华坪</a:t>
            </a:r>
            <a:r>
              <a:rPr lang="zh-TW" altLang="en-US" sz="2600" b="1" dirty="0">
                <a:solidFill>
                  <a:prstClr val="black"/>
                </a:solidFill>
              </a:rPr>
              <a:t>等</a:t>
            </a:r>
            <a:r>
              <a:rPr lang="zh-CN" altLang="en-US" sz="2600" b="1" dirty="0" smtClean="0">
                <a:solidFill>
                  <a:prstClr val="black"/>
                </a:solidFill>
              </a:rPr>
              <a:t>县</a:t>
            </a:r>
            <a:endParaRPr lang="en-US" altLang="zh-TW" sz="2600" b="1" dirty="0" smtClean="0">
              <a:solidFill>
                <a:prstClr val="black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Clr>
                <a:srgbClr val="B13F9A"/>
              </a:buClr>
              <a:buFont typeface="Wingdings" panose="05000000000000000000" pitchFamily="2" charset="2"/>
              <a:buChar char="§"/>
            </a:pPr>
            <a:r>
              <a:rPr lang="zh-TW" altLang="en-US" sz="2600" b="1" dirty="0" smtClean="0">
                <a:solidFill>
                  <a:prstClr val="black"/>
                </a:solidFill>
              </a:rPr>
              <a:t>政府出資建立博物館</a:t>
            </a:r>
            <a:endParaRPr lang="en-US" altLang="zh-TW" sz="2600" b="1" dirty="0" smtClean="0">
              <a:solidFill>
                <a:prstClr val="black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Clr>
                <a:srgbClr val="B13F9A"/>
              </a:buClr>
              <a:buFont typeface="Wingdings" panose="05000000000000000000" pitchFamily="2" charset="2"/>
              <a:buChar char="§"/>
            </a:pPr>
            <a:r>
              <a:rPr lang="zh-TW" altLang="en-US" sz="2600" b="1" dirty="0">
                <a:solidFill>
                  <a:prstClr val="black"/>
                </a:solidFill>
              </a:rPr>
              <a:t>特殊婚俗、祖</a:t>
            </a:r>
            <a:r>
              <a:rPr lang="zh-TW" altLang="en-US" sz="2600" b="1" dirty="0" smtClean="0">
                <a:solidFill>
                  <a:prstClr val="black"/>
                </a:solidFill>
              </a:rPr>
              <a:t>靈崇拜</a:t>
            </a:r>
            <a:r>
              <a:rPr lang="en-US" altLang="zh-TW" sz="2600" b="1" dirty="0" smtClean="0">
                <a:solidFill>
                  <a:prstClr val="black"/>
                </a:solidFill>
              </a:rPr>
              <a:t>(</a:t>
            </a:r>
            <a:r>
              <a:rPr lang="zh-TW" altLang="en-US" sz="2600" b="1" dirty="0" smtClean="0">
                <a:solidFill>
                  <a:prstClr val="black"/>
                </a:solidFill>
              </a:rPr>
              <a:t>民族冤仇</a:t>
            </a:r>
            <a:r>
              <a:rPr lang="en-US" altLang="zh-TW" sz="2600" b="1" dirty="0" smtClean="0">
                <a:solidFill>
                  <a:prstClr val="black"/>
                </a:solidFill>
              </a:rPr>
              <a:t>?)</a:t>
            </a:r>
          </a:p>
          <a:p>
            <a:pPr>
              <a:buClr>
                <a:srgbClr val="B13F9A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8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981200"/>
            <a:ext cx="4343718" cy="2971800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你有心上人嗎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?</a:t>
            </a:r>
          </a:p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誰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是上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帝的心上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人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?</a:t>
            </a:r>
            <a:endParaRPr lang="en-US" altLang="zh-TW" sz="2800" b="1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 descr="Image result for 心上人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41959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609600"/>
            <a:ext cx="7239000" cy="8534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FOLLOW God’s agenda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3200" b="1" dirty="0"/>
              <a:t>不期而遇的紅彝祭司之</a:t>
            </a:r>
            <a:r>
              <a:rPr lang="zh-TW" altLang="en-US" sz="3200" b="1" dirty="0" smtClean="0"/>
              <a:t>家</a:t>
            </a:r>
            <a:endParaRPr lang="en-US" altLang="zh-TW" sz="3200" b="1" dirty="0" smtClean="0"/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3200" b="1" dirty="0" smtClean="0"/>
              <a:t>不能拒絕的培訓服事</a:t>
            </a:r>
            <a:endParaRPr lang="en-US" altLang="zh-TW" sz="3200" b="1" dirty="0" smtClean="0"/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3200" b="1" dirty="0"/>
              <a:t>送到手邊的福音果子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687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65760" y="274320"/>
            <a:ext cx="3749040" cy="4480560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C00000"/>
                </a:solidFill>
              </a:rPr>
              <a:t>Networks</a:t>
            </a:r>
          </a:p>
          <a:p>
            <a:r>
              <a:rPr lang="en-US" sz="2600" b="1" dirty="0" smtClean="0"/>
              <a:t>Bring people together to share information, and connections,     and even resources   </a:t>
            </a:r>
            <a:r>
              <a:rPr lang="en-US" sz="2600" b="1" dirty="0" smtClean="0">
                <a:solidFill>
                  <a:srgbClr val="C00000"/>
                </a:solidFill>
              </a:rPr>
              <a:t>so that                   </a:t>
            </a:r>
            <a:r>
              <a:rPr lang="en-US" sz="2600" b="1" dirty="0" smtClean="0"/>
              <a:t>each individual          or organization        can do their work more effectively</a:t>
            </a: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4495800" y="274320"/>
            <a:ext cx="3749040" cy="44805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9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B13F9A"/>
              </a:buClr>
            </a:pPr>
            <a:r>
              <a:rPr lang="en-US" altLang="zh-TW" sz="3600" b="1" dirty="0" smtClean="0">
                <a:solidFill>
                  <a:srgbClr val="C00000"/>
                </a:solidFill>
              </a:rPr>
              <a:t>Partnerships</a:t>
            </a:r>
          </a:p>
          <a:p>
            <a:pPr>
              <a:buClr>
                <a:srgbClr val="B13F9A"/>
              </a:buClr>
            </a:pPr>
            <a:r>
              <a:rPr lang="en-US" sz="2600" b="1" dirty="0" smtClean="0">
                <a:solidFill>
                  <a:prstClr val="black"/>
                </a:solidFill>
              </a:rPr>
              <a:t>Bring people together around a                     common concern       or a common project    </a:t>
            </a:r>
            <a:r>
              <a:rPr lang="en-US" sz="2600" b="1" dirty="0" smtClean="0">
                <a:solidFill>
                  <a:srgbClr val="C00000"/>
                </a:solidFill>
              </a:rPr>
              <a:t>so that                   </a:t>
            </a:r>
            <a:r>
              <a:rPr lang="en-US" sz="2600" b="1" dirty="0" smtClean="0">
                <a:solidFill>
                  <a:prstClr val="black"/>
                </a:solidFill>
              </a:rPr>
              <a:t>they can pool their efforts &amp; resources    to do something     they could not do alone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5281" y="0"/>
            <a:ext cx="4571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5105400"/>
            <a:ext cx="20537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C00000"/>
                </a:solidFill>
              </a:rPr>
              <a:t>Maximizing</a:t>
            </a:r>
          </a:p>
          <a:p>
            <a:pPr algn="r"/>
            <a:r>
              <a:rPr lang="en-US" sz="2800" b="1" dirty="0" smtClean="0">
                <a:solidFill>
                  <a:srgbClr val="C00000"/>
                </a:solidFill>
              </a:rPr>
              <a:t>Individual</a:t>
            </a:r>
          </a:p>
          <a:p>
            <a:pPr algn="r"/>
            <a:r>
              <a:rPr lang="en-US" sz="2800" b="1" dirty="0" smtClean="0">
                <a:solidFill>
                  <a:srgbClr val="C00000"/>
                </a:solidFill>
              </a:rPr>
              <a:t>capacity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5105399"/>
            <a:ext cx="20537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Maximizing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collective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capacity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3581400" y="5562600"/>
            <a:ext cx="1219200" cy="2810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尋求夥</a:t>
            </a:r>
            <a:r>
              <a:rPr lang="zh-TW" altLang="en-US" sz="4400" dirty="0"/>
              <a:t>伴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8077200" cy="48463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TW" sz="4400" b="1" dirty="0" smtClean="0"/>
              <a:t>C2C:church(</a:t>
            </a:r>
            <a:r>
              <a:rPr lang="en-US" altLang="zh-TW" sz="4400" b="1" dirty="0" err="1" smtClean="0"/>
              <a:t>es</a:t>
            </a:r>
            <a:r>
              <a:rPr lang="en-US" altLang="zh-TW" sz="4400" b="1" dirty="0" smtClean="0"/>
              <a:t>) 2 church(</a:t>
            </a:r>
            <a:r>
              <a:rPr lang="en-US" altLang="zh-TW" sz="4400" b="1" dirty="0" err="1" smtClean="0"/>
              <a:t>es</a:t>
            </a:r>
            <a:r>
              <a:rPr lang="en-US" altLang="zh-TW" sz="4400" b="1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zh-TW" altLang="en-US" sz="4000" b="1" dirty="0"/>
              <a:t>海</a:t>
            </a:r>
            <a:r>
              <a:rPr lang="zh-TW" altLang="en-US" sz="4000" b="1" dirty="0" smtClean="0"/>
              <a:t>外</a:t>
            </a:r>
            <a:r>
              <a:rPr lang="en-US" altLang="zh-TW" sz="4000" b="1" dirty="0" smtClean="0">
                <a:sym typeface="Wingdings" panose="05000000000000000000" pitchFamily="2" charset="2"/>
              </a:rPr>
              <a:t></a:t>
            </a:r>
            <a:r>
              <a:rPr lang="zh-TW" altLang="en-US" sz="4000" b="1" dirty="0" smtClean="0"/>
              <a:t>本地</a:t>
            </a:r>
            <a:endParaRPr lang="en-US" altLang="zh-TW" sz="4000" b="1" dirty="0" smtClean="0"/>
          </a:p>
          <a:p>
            <a:pPr lvl="1">
              <a:spcBef>
                <a:spcPts val="1200"/>
              </a:spcBef>
            </a:pPr>
            <a:r>
              <a:rPr lang="zh-TW" altLang="en-US" sz="4000" b="1" dirty="0">
                <a:sym typeface="Wingdings" panose="05000000000000000000" pitchFamily="2" charset="2"/>
              </a:rPr>
              <a:t>外地</a:t>
            </a:r>
            <a:r>
              <a:rPr lang="en-US" altLang="zh-TW" sz="4000" b="1" dirty="0" smtClean="0">
                <a:sym typeface="Wingdings" panose="05000000000000000000" pitchFamily="2" charset="2"/>
              </a:rPr>
              <a:t></a:t>
            </a:r>
            <a:r>
              <a:rPr lang="zh-TW" altLang="en-US" sz="4000" b="1" dirty="0"/>
              <a:t>本</a:t>
            </a:r>
            <a:r>
              <a:rPr lang="zh-TW" altLang="en-US" sz="4000" b="1" dirty="0" smtClean="0"/>
              <a:t>地</a:t>
            </a:r>
            <a:endParaRPr lang="en-US" altLang="zh-TW" sz="4000" b="1" dirty="0" smtClean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4400" b="1" dirty="0" smtClean="0"/>
              <a:t>M2M: m</a:t>
            </a:r>
            <a:r>
              <a:rPr lang="en-US" altLang="zh-TW" sz="4400" b="1" dirty="0" smtClean="0"/>
              <a:t>inority 2 minority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zh-TW" altLang="en-US" sz="3800" b="1" dirty="0" smtClean="0"/>
              <a:t>民族同行</a:t>
            </a:r>
            <a:endParaRPr lang="en-US" sz="3800" b="1" dirty="0" smtClean="0"/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144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181974" cy="4724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對當地付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出使徒性的開拓努力</a:t>
            </a:r>
            <a:endParaRPr lang="en-US" sz="3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委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身用當地的語言作跨文化事工</a:t>
            </a:r>
            <a:endParaRPr lang="en-US" sz="3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委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身投入長期事奉</a:t>
            </a:r>
            <a:endParaRPr lang="en-US" sz="3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撒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種耕耘是為了期待看到植堂運動的發生</a:t>
            </a:r>
            <a:endParaRPr lang="en-US" sz="32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C000"/>
                </a:solidFill>
              </a:rPr>
              <a:t>向</a:t>
            </a:r>
            <a:r>
              <a:rPr lang="en-US" altLang="zh-TW" b="1" dirty="0" smtClean="0">
                <a:solidFill>
                  <a:srgbClr val="FFC000"/>
                </a:solidFill>
              </a:rPr>
              <a:t>UUPG</a:t>
            </a:r>
            <a:r>
              <a:rPr lang="zh-TW" altLang="en-US" b="1" dirty="0" smtClean="0">
                <a:solidFill>
                  <a:srgbClr val="FFC000"/>
                </a:solidFill>
              </a:rPr>
              <a:t>委身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7924800" cy="6248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聯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：當地宣教士；苗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族</a:t>
            </a:r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藏族教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會；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外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地教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會；海外教會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下梯次的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短宣隊</a:t>
            </a:r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TW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3600" dirty="0" smtClean="0"/>
              <a:t>跟進</a:t>
            </a:r>
            <a:r>
              <a:rPr lang="en-US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TW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和平之子</a:t>
            </a:r>
            <a:r>
              <a:rPr lang="en-US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None/>
            </a:pPr>
            <a:endParaRPr lang="en-US" altLang="zh-TW" sz="2400" i="1" spc="40" dirty="0" smtClean="0">
              <a:solidFill>
                <a:srgbClr val="5324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少女文字W5" panose="040F0509000000000000" pitchFamily="81" charset="-120"/>
            </a:endParaRPr>
          </a:p>
          <a:p>
            <a:pPr marL="0" indent="0">
              <a:lnSpc>
                <a:spcPts val="4000"/>
              </a:lnSpc>
              <a:spcBef>
                <a:spcPts val="1200"/>
              </a:spcBef>
              <a:buNone/>
            </a:pPr>
            <a:r>
              <a:rPr lang="en-US" altLang="zh-TW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"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禱</a:t>
            </a:r>
            <a:r>
              <a:rPr lang="ja-JP" altLang="en-US" sz="3600" b="1" i="1" spc="40" dirty="0">
                <a:solidFill>
                  <a:srgbClr val="C00000"/>
                </a:solidFill>
                <a:latin typeface="華康少女文字W5" panose="040F0509000000000000" pitchFamily="81" charset="-120"/>
              </a:rPr>
              <a:t>告使我們得著神的能力和引導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；</a:t>
            </a:r>
            <a:endParaRPr lang="en-US" altLang="ja-JP" sz="3600" b="1" i="1" spc="40" dirty="0" smtClean="0">
              <a:solidFill>
                <a:srgbClr val="C00000"/>
              </a:solidFill>
              <a:latin typeface="華康少女文字W5" panose="040F0509000000000000" pitchFamily="81" charset="-120"/>
            </a:endParaRPr>
          </a:p>
          <a:p>
            <a:pPr marL="0" indent="0">
              <a:lnSpc>
                <a:spcPts val="4000"/>
              </a:lnSpc>
              <a:spcBef>
                <a:spcPts val="1200"/>
              </a:spcBef>
              <a:buNone/>
            </a:pPr>
            <a:r>
              <a:rPr lang="zh-TW" altLang="en-US" sz="3600" b="1" i="1" spc="40" dirty="0">
                <a:solidFill>
                  <a:srgbClr val="C00000"/>
                </a:solidFill>
                <a:latin typeface="華康少女文字W5" panose="040F0509000000000000" pitchFamily="81" charset="-120"/>
              </a:rPr>
              <a:t> 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禱</a:t>
            </a:r>
            <a:r>
              <a:rPr lang="ja-JP" altLang="en-US" sz="3600" b="1" i="1" spc="40" dirty="0">
                <a:solidFill>
                  <a:srgbClr val="C00000"/>
                </a:solidFill>
                <a:latin typeface="華康少女文字W5" panose="040F0509000000000000" pitchFamily="81" charset="-120"/>
              </a:rPr>
              <a:t>告使我們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與</a:t>
            </a:r>
            <a:r>
              <a:rPr lang="en-US" altLang="zh-TW" sz="3600" b="1" i="1" spc="40" dirty="0" smtClean="0">
                <a:solidFill>
                  <a:srgbClr val="C00000"/>
                </a:solidFill>
                <a:latin typeface="+mj-lt"/>
              </a:rPr>
              <a:t>UUPG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以</a:t>
            </a:r>
            <a:r>
              <a:rPr lang="ja-JP" altLang="en-US" sz="3600" b="1" i="1" spc="40" dirty="0">
                <a:solidFill>
                  <a:srgbClr val="C00000"/>
                </a:solidFill>
                <a:latin typeface="華康少女文字W5" panose="040F0509000000000000" pitchFamily="81" charset="-120"/>
              </a:rPr>
              <a:t>及他們中間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的</a:t>
            </a:r>
            <a:endParaRPr lang="en-US" altLang="ja-JP" sz="3600" b="1" i="1" spc="40" dirty="0" smtClean="0">
              <a:solidFill>
                <a:srgbClr val="C00000"/>
              </a:solidFill>
              <a:latin typeface="華康少女文字W5" panose="040F0509000000000000" pitchFamily="81" charset="-120"/>
            </a:endParaRPr>
          </a:p>
          <a:p>
            <a:pPr marL="0" indent="0">
              <a:lnSpc>
                <a:spcPts val="4000"/>
              </a:lnSpc>
              <a:spcBef>
                <a:spcPts val="1200"/>
              </a:spcBef>
              <a:buNone/>
            </a:pPr>
            <a:r>
              <a:rPr lang="zh-TW" altLang="en-US" sz="3600" b="1" i="1" spc="40" dirty="0">
                <a:solidFill>
                  <a:srgbClr val="C00000"/>
                </a:solidFill>
                <a:latin typeface="華康少女文字W5" panose="040F0509000000000000" pitchFamily="81" charset="-120"/>
              </a:rPr>
              <a:t> 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宣</a:t>
            </a:r>
            <a:r>
              <a:rPr lang="ja-JP" altLang="en-US" sz="3600" b="1" i="1" spc="40" dirty="0">
                <a:solidFill>
                  <a:srgbClr val="C00000"/>
                </a:solidFill>
                <a:latin typeface="華康少女文字W5" panose="040F0509000000000000" pitchFamily="81" charset="-120"/>
              </a:rPr>
              <a:t>教工人連結起來</a:t>
            </a:r>
            <a:r>
              <a:rPr lang="ja-JP" altLang="en-US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。</a:t>
            </a:r>
            <a:r>
              <a:rPr lang="en-US" altLang="zh-TW" sz="3600" b="1" i="1" spc="40" dirty="0" smtClean="0">
                <a:solidFill>
                  <a:srgbClr val="C00000"/>
                </a:solidFill>
                <a:latin typeface="華康少女文字W5" panose="040F0509000000000000" pitchFamily="81" charset="-120"/>
              </a:rPr>
              <a:t>”</a:t>
            </a:r>
            <a:endParaRPr lang="en-US" altLang="zh-TW" sz="3600" b="1" dirty="0" smtClean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239000" cy="1143000"/>
          </a:xfrm>
        </p:spPr>
        <p:txBody>
          <a:bodyPr>
            <a:normAutofit/>
          </a:bodyPr>
          <a:lstStyle/>
          <a:p>
            <a:r>
              <a:rPr lang="en-US" altLang="zh-TW" sz="4800" dirty="0" smtClean="0"/>
              <a:t>Next Step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0819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-152400"/>
            <a:ext cx="7620000" cy="8492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</a:t>
            </a:r>
            <a:r>
              <a:rPr lang="en-US" altLang="zh-TW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UUPG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7772400" cy="5562600"/>
          </a:xfrm>
        </p:spPr>
        <p:txBody>
          <a:bodyPr>
            <a:noAutofit/>
          </a:bodyPr>
          <a:lstStyle/>
          <a:p>
            <a:pPr algn="just">
              <a:lnSpc>
                <a:spcPts val="4200"/>
              </a:lnSpc>
              <a:spcBef>
                <a:spcPts val="1200"/>
              </a:spcBef>
              <a:spcAft>
                <a:spcPts val="600"/>
              </a:spcAft>
            </a:pP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求主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賜得救的智慧給</a:t>
            </a:r>
            <a:r>
              <a:rPr lang="en-US" altLang="zh-TW" sz="3000" b="1" spc="30" dirty="0" smtClean="0">
                <a:solidFill>
                  <a:srgbClr val="C00000"/>
                </a:solidFill>
                <a:latin typeface="+mj-lt"/>
                <a:ea typeface="華康中圓體" panose="020F0509000000000000" pitchFamily="49" charset="-120"/>
              </a:rPr>
              <a:t>UUPG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，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使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他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們脫離偶像</a:t>
            </a:r>
            <a:r>
              <a:rPr lang="en-US" altLang="zh-TW" sz="3000" b="1" spc="30" dirty="0" smtClean="0">
                <a:latin typeface="+mj-lt"/>
                <a:ea typeface="華康中圓體" panose="020F0509000000000000" pitchFamily="49" charset="-120"/>
              </a:rPr>
              <a:t>/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祖靈</a:t>
            </a:r>
            <a:r>
              <a:rPr lang="zh-TW" altLang="en-US" sz="3000" b="1" spc="30" dirty="0">
                <a:latin typeface="+mj-lt"/>
                <a:ea typeface="華康中圓體" panose="020F0509000000000000" pitchFamily="49" charset="-120"/>
              </a:rPr>
              <a:t>崇拜的綑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綁，單單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敬拜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真</a:t>
            </a:r>
            <a:r>
              <a:rPr lang="zh-TW" altLang="en-US" sz="3000" b="1" spc="30" dirty="0">
                <a:latin typeface="+mj-lt"/>
                <a:ea typeface="華康中圓體" panose="020F0509000000000000" pitchFamily="49" charset="-120"/>
              </a:rPr>
              <a:t>神上帝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。</a:t>
            </a:r>
            <a:endParaRPr lang="en-US" altLang="zh-TW" sz="3000" b="1" spc="30" dirty="0" smtClean="0">
              <a:latin typeface="+mj-lt"/>
              <a:ea typeface="華康中圓體" panose="020F0509000000000000" pitchFamily="49" charset="-120"/>
            </a:endParaRPr>
          </a:p>
          <a:p>
            <a:pPr algn="just">
              <a:lnSpc>
                <a:spcPts val="4200"/>
              </a:lnSpc>
              <a:spcBef>
                <a:spcPts val="1200"/>
              </a:spcBef>
              <a:spcAft>
                <a:spcPts val="600"/>
              </a:spcAft>
            </a:pP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求主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差派宣教士，並感動在</a:t>
            </a:r>
            <a:r>
              <a:rPr lang="en-US" altLang="zh-TW" sz="3000" b="1" spc="30" dirty="0" smtClean="0">
                <a:solidFill>
                  <a:srgbClr val="C00000"/>
                </a:solidFill>
                <a:latin typeface="+mj-lt"/>
                <a:ea typeface="華康中圓體" panose="020F0509000000000000" pitchFamily="49" charset="-120"/>
              </a:rPr>
              <a:t>UUPG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周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邊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的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教會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向</a:t>
            </a:r>
            <a:r>
              <a:rPr lang="en-US" altLang="zh-TW" sz="3000" b="1" spc="30" dirty="0" smtClean="0">
                <a:solidFill>
                  <a:srgbClr val="C00000"/>
                </a:solidFill>
                <a:latin typeface="+mj-lt"/>
                <a:ea typeface="華康中圓體" panose="020F0509000000000000" pitchFamily="49" charset="-120"/>
              </a:rPr>
              <a:t>UUPG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傳福</a:t>
            </a:r>
            <a:r>
              <a:rPr lang="zh-TW" altLang="en-US" sz="3000" b="1" spc="30" dirty="0">
                <a:latin typeface="+mj-lt"/>
                <a:ea typeface="華康中圓體" panose="020F0509000000000000" pitchFamily="49" charset="-120"/>
              </a:rPr>
              <a:t>音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。</a:t>
            </a:r>
            <a:r>
              <a:rPr lang="en-US" altLang="zh-TW" sz="3000" b="1" spc="30" dirty="0" smtClean="0">
                <a:latin typeface="+mj-lt"/>
                <a:ea typeface="華康中圓體" panose="020F0509000000000000" pitchFamily="49" charset="-120"/>
              </a:rPr>
              <a:t>(</a:t>
            </a:r>
            <a:r>
              <a:rPr lang="zh-TW" altLang="en-US" sz="3000" b="1" spc="30" dirty="0" smtClean="0">
                <a:solidFill>
                  <a:srgbClr val="00CC00"/>
                </a:solidFill>
                <a:latin typeface="+mj-lt"/>
                <a:ea typeface="+mj-ea"/>
              </a:rPr>
              <a:t>漢</a:t>
            </a:r>
            <a:r>
              <a:rPr lang="en-US" altLang="zh-TW" sz="3000" b="1" spc="30" dirty="0" smtClean="0">
                <a:solidFill>
                  <a:srgbClr val="00CC00"/>
                </a:solidFill>
                <a:latin typeface="+mj-lt"/>
                <a:ea typeface="+mj-ea"/>
              </a:rPr>
              <a:t>/</a:t>
            </a:r>
            <a:r>
              <a:rPr lang="zh-TW" altLang="en-US" sz="3000" b="1" spc="30" dirty="0" smtClean="0">
                <a:solidFill>
                  <a:srgbClr val="00CC00"/>
                </a:solidFill>
                <a:latin typeface="+mj-lt"/>
                <a:ea typeface="+mj-ea"/>
              </a:rPr>
              <a:t>苗</a:t>
            </a:r>
            <a:r>
              <a:rPr lang="en-US" altLang="zh-TW" sz="3000" b="1" spc="30" dirty="0" smtClean="0">
                <a:solidFill>
                  <a:srgbClr val="00CC00"/>
                </a:solidFill>
                <a:latin typeface="+mj-lt"/>
                <a:ea typeface="+mj-ea"/>
              </a:rPr>
              <a:t>/</a:t>
            </a:r>
            <a:r>
              <a:rPr lang="zh-TW" altLang="en-US" sz="3000" b="1" spc="30" dirty="0" smtClean="0">
                <a:solidFill>
                  <a:srgbClr val="00CC00"/>
                </a:solidFill>
                <a:latin typeface="+mj-lt"/>
                <a:ea typeface="+mj-ea"/>
              </a:rPr>
              <a:t>傈僳</a:t>
            </a:r>
            <a:r>
              <a:rPr lang="en-US" altLang="zh-TW" sz="3000" b="1" spc="30" dirty="0" smtClean="0">
                <a:solidFill>
                  <a:srgbClr val="00CC00"/>
                </a:solidFill>
                <a:latin typeface="+mj-lt"/>
                <a:ea typeface="+mj-ea"/>
              </a:rPr>
              <a:t>/</a:t>
            </a:r>
            <a:r>
              <a:rPr lang="zh-TW" altLang="en-US" sz="3000" b="1" spc="30" dirty="0" smtClean="0">
                <a:solidFill>
                  <a:srgbClr val="00CC00"/>
                </a:solidFill>
                <a:latin typeface="+mj-lt"/>
                <a:ea typeface="+mj-ea"/>
              </a:rPr>
              <a:t>藏族</a:t>
            </a:r>
            <a:r>
              <a:rPr lang="en-US" altLang="zh-TW" sz="3000" b="1" spc="30" dirty="0" smtClean="0">
                <a:latin typeface="+mj-lt"/>
              </a:rPr>
              <a:t>)</a:t>
            </a:r>
          </a:p>
          <a:p>
            <a:pPr algn="just">
              <a:lnSpc>
                <a:spcPts val="4200"/>
              </a:lnSpc>
              <a:spcBef>
                <a:spcPts val="1200"/>
              </a:spcBef>
            </a:pPr>
            <a:r>
              <a:rPr lang="zh-CN" altLang="en-US" sz="3000" spc="30" dirty="0" smtClean="0">
                <a:latin typeface="+mj-lt"/>
                <a:ea typeface="華康中圓體" panose="020F0509000000000000" pitchFamily="49" charset="-120"/>
              </a:rPr>
              <a:t>求主</a:t>
            </a:r>
            <a:r>
              <a:rPr lang="zh-TW" altLang="en-US" sz="3000" spc="30" dirty="0" smtClean="0">
                <a:latin typeface="+mj-lt"/>
                <a:ea typeface="華康中圓體" panose="020F0509000000000000" pitchFamily="49" charset="-120"/>
              </a:rPr>
              <a:t>得著許多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在外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工作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求學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的</a:t>
            </a:r>
            <a:r>
              <a:rPr lang="en-US" altLang="zh-TW" sz="3000" b="1" spc="30" dirty="0" smtClean="0">
                <a:solidFill>
                  <a:srgbClr val="C00000"/>
                </a:solidFill>
                <a:latin typeface="+mj-lt"/>
                <a:ea typeface="華康中圓體" panose="020F0509000000000000" pitchFamily="49" charset="-120"/>
              </a:rPr>
              <a:t>UUPG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年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輕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人，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使他們向本族人作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福音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的好見證</a:t>
            </a:r>
            <a:r>
              <a:rPr lang="zh-CN" altLang="en-US" sz="3000" b="1" spc="30" dirty="0" smtClean="0">
                <a:latin typeface="+mj-lt"/>
                <a:ea typeface="華康中圓體" panose="020F0509000000000000" pitchFamily="49" charset="-120"/>
              </a:rPr>
              <a:t>。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 </a:t>
            </a:r>
            <a:r>
              <a:rPr lang="en-US" altLang="zh-TW" sz="3000" b="1" spc="30" dirty="0" smtClean="0">
                <a:latin typeface="+mj-lt"/>
                <a:ea typeface="華康中圓體" panose="020F0509000000000000" pitchFamily="49" charset="-120"/>
              </a:rPr>
              <a:t>(P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姐妹</a:t>
            </a:r>
            <a:r>
              <a:rPr lang="en-US" altLang="zh-TW" sz="3000" b="1" spc="30" dirty="0" smtClean="0">
                <a:latin typeface="+mj-lt"/>
                <a:ea typeface="華康中圓體" panose="020F0509000000000000" pitchFamily="49" charset="-120"/>
              </a:rPr>
              <a:t>)</a:t>
            </a:r>
            <a:endParaRPr lang="en-US" altLang="zh-CN" sz="3000" b="1" spc="30" dirty="0" smtClean="0">
              <a:latin typeface="+mj-lt"/>
              <a:ea typeface="華康中圓體" panose="020F0509000000000000" pitchFamily="49" charset="-120"/>
            </a:endParaRPr>
          </a:p>
          <a:p>
            <a:pPr algn="just">
              <a:lnSpc>
                <a:spcPts val="4200"/>
              </a:lnSpc>
              <a:spcBef>
                <a:spcPts val="1200"/>
              </a:spcBef>
            </a:pP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求主</a:t>
            </a:r>
            <a:r>
              <a:rPr lang="zh-TW" altLang="en-US" sz="3000" spc="30" dirty="0">
                <a:latin typeface="+mj-lt"/>
                <a:ea typeface="華康中圓體" panose="020F0509000000000000" pitchFamily="49" charset="-120"/>
              </a:rPr>
              <a:t>感</a:t>
            </a:r>
            <a:r>
              <a:rPr lang="zh-TW" altLang="en-US" sz="3000" spc="30" dirty="0" smtClean="0">
                <a:latin typeface="+mj-lt"/>
                <a:ea typeface="華康中圓體" panose="020F0509000000000000" pitchFamily="49" charset="-120"/>
              </a:rPr>
              <a:t>動眾教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會和差會，透過資源聯結，促成事半功倍的</a:t>
            </a:r>
            <a:r>
              <a:rPr lang="en-US" altLang="zh-TW" sz="3000" spc="30" dirty="0">
                <a:solidFill>
                  <a:srgbClr val="C00000"/>
                </a:solidFill>
                <a:ea typeface="華康中圓體" panose="020F0509000000000000" pitchFamily="49" charset="-120"/>
              </a:rPr>
              <a:t>UUPG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宣教果效。</a:t>
            </a:r>
            <a:endParaRPr lang="en-US" altLang="zh-TW" sz="3000" b="1" spc="30" dirty="0" smtClean="0">
              <a:latin typeface="+mj-lt"/>
              <a:ea typeface="華康中圓體" panose="020F0509000000000000" pitchFamily="49" charset="-120"/>
            </a:endParaRPr>
          </a:p>
          <a:p>
            <a:pPr algn="just">
              <a:lnSpc>
                <a:spcPts val="4200"/>
              </a:lnSpc>
              <a:spcBef>
                <a:spcPts val="1200"/>
              </a:spcBef>
            </a:pP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為</a:t>
            </a:r>
            <a:r>
              <a:rPr lang="en-US" altLang="zh-TW" sz="3000" b="1" spc="30" dirty="0" smtClean="0">
                <a:latin typeface="+mj-lt"/>
                <a:ea typeface="華康中圓體" panose="020F0509000000000000" pitchFamily="49" charset="-120"/>
              </a:rPr>
              <a:t>CN-7 </a:t>
            </a:r>
            <a:r>
              <a:rPr lang="zh-TW" altLang="en-US" sz="3000" b="1" spc="30" dirty="0" smtClean="0">
                <a:latin typeface="+mj-lt"/>
                <a:ea typeface="華康中圓體" panose="020F0509000000000000" pitchFamily="49" charset="-120"/>
              </a:rPr>
              <a:t>下一步行動求主領路。</a:t>
            </a:r>
            <a:endParaRPr lang="en-US" altLang="zh-TW" sz="3000" b="1" spc="30" dirty="0" smtClean="0">
              <a:latin typeface="+mj-lt"/>
              <a:ea typeface="華康中圓體" panose="020F0509000000000000" pitchFamily="49" charset="-120"/>
            </a:endParaRPr>
          </a:p>
          <a:p>
            <a:pPr algn="just">
              <a:lnSpc>
                <a:spcPts val="3800"/>
              </a:lnSpc>
              <a:spcBef>
                <a:spcPts val="600"/>
              </a:spcBef>
            </a:pPr>
            <a:endParaRPr lang="en-US" altLang="zh-CN" sz="3000" b="1" spc="3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35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allery.mailchimp.com/be5bbbc1286b158d628e8e948/images/d686c83a-76f8-4e01-9281-d2f5a4c39861.png"/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" y="1431925"/>
            <a:ext cx="9220706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0386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/>
              <a:t>December 6-8, 2016</a:t>
            </a:r>
            <a:br>
              <a:rPr lang="en-US" sz="4000" b="1" dirty="0"/>
            </a:br>
            <a:r>
              <a:rPr lang="en-US" sz="4000" b="1" dirty="0">
                <a:solidFill>
                  <a:srgbClr val="FFC000"/>
                </a:solidFill>
                <a:hlinkClick r:id="rId3"/>
              </a:rPr>
              <a:t>Saddleback </a:t>
            </a:r>
            <a:r>
              <a:rPr lang="en-US" sz="4000" b="1" dirty="0" smtClean="0">
                <a:solidFill>
                  <a:srgbClr val="FFC000"/>
                </a:solidFill>
                <a:hlinkClick r:id="rId3"/>
              </a:rPr>
              <a:t>Church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620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zh-TW" altLang="en-US" sz="3200" b="1" dirty="0" smtClean="0"/>
              <a:t>上</a:t>
            </a:r>
            <a:r>
              <a:rPr lang="zh-TW" altLang="en-US" sz="3200" b="1" dirty="0"/>
              <a:t>帝</a:t>
            </a:r>
            <a:r>
              <a:rPr lang="zh-TW" altLang="en-US" sz="3200" b="1" dirty="0">
                <a:solidFill>
                  <a:srgbClr val="FF0000"/>
                </a:solidFill>
              </a:rPr>
              <a:t>愛</a:t>
            </a:r>
            <a:r>
              <a:rPr lang="zh-TW" altLang="en-US" sz="3200" b="1" dirty="0"/>
              <a:t>世人、甚至將他的獨生子賜給他們、叫一切信他的、不至滅亡、反得永生</a:t>
            </a:r>
            <a:r>
              <a:rPr lang="zh-TW" altLang="en-US" sz="3200" b="1" dirty="0" smtClean="0"/>
              <a:t>。 </a:t>
            </a:r>
            <a:r>
              <a:rPr lang="en-US" altLang="zh-TW" sz="3200" b="1" dirty="0" smtClean="0"/>
              <a:t>(</a:t>
            </a:r>
            <a:r>
              <a:rPr lang="zh-TW" altLang="en-US" sz="3200" b="1" dirty="0"/>
              <a:t>約</a:t>
            </a:r>
            <a:r>
              <a:rPr lang="en-US" sz="3200" b="1" dirty="0"/>
              <a:t>3:16 </a:t>
            </a:r>
            <a:r>
              <a:rPr lang="en-US" altLang="zh-TW" sz="3200" b="1" dirty="0" smtClean="0"/>
              <a:t>)</a:t>
            </a:r>
          </a:p>
          <a:p>
            <a:pPr>
              <a:lnSpc>
                <a:spcPts val="4200"/>
              </a:lnSpc>
              <a:spcBef>
                <a:spcPts val="2400"/>
              </a:spcBef>
            </a:pPr>
            <a:r>
              <a:rPr lang="zh-TW" altLang="en-US" sz="3200" b="1" dirty="0" smtClean="0"/>
              <a:t>就</a:t>
            </a:r>
            <a:r>
              <a:rPr lang="zh-TW" altLang="en-US" sz="3200" b="1" dirty="0"/>
              <a:t>像上帝在何西阿書上</a:t>
            </a:r>
            <a:r>
              <a:rPr lang="zh-TW" altLang="en-US" sz="3200" b="1" dirty="0" smtClean="0"/>
              <a:t>說：</a:t>
            </a:r>
            <a:r>
              <a:rPr lang="en-US" altLang="zh-TW" sz="3200" b="1" dirty="0" smtClean="0"/>
              <a:t>『</a:t>
            </a:r>
            <a:r>
              <a:rPr lang="zh-TW" altLang="en-US" sz="3200" b="1" dirty="0"/>
              <a:t>那本來不是我子民的、我要稱為我的子民</a:t>
            </a:r>
            <a:r>
              <a:rPr lang="en-US" altLang="zh-TW" sz="3200" b="1" dirty="0"/>
              <a:t>‧</a:t>
            </a:r>
            <a:r>
              <a:rPr lang="zh-TW" altLang="en-US" sz="3200" b="1" dirty="0"/>
              <a:t>本來不是</a:t>
            </a:r>
            <a:r>
              <a:rPr lang="zh-TW" altLang="en-US" sz="3200" b="1" dirty="0">
                <a:solidFill>
                  <a:srgbClr val="FF0000"/>
                </a:solidFill>
              </a:rPr>
              <a:t>蒙愛的</a:t>
            </a:r>
            <a:r>
              <a:rPr lang="zh-TW" altLang="en-US" sz="3200" b="1" dirty="0"/>
              <a:t>、我要稱為</a:t>
            </a:r>
            <a:r>
              <a:rPr lang="zh-TW" altLang="en-US" sz="3200" b="1" dirty="0">
                <a:solidFill>
                  <a:srgbClr val="FF0000"/>
                </a:solidFill>
              </a:rPr>
              <a:t>蒙愛的</a:t>
            </a:r>
            <a:r>
              <a:rPr lang="zh-TW" altLang="en-US" sz="3200" b="1" dirty="0" smtClean="0"/>
              <a:t>。</a:t>
            </a:r>
            <a:r>
              <a:rPr lang="en-US" altLang="zh-TW" sz="3200" b="1" dirty="0" smtClean="0"/>
              <a:t>(</a:t>
            </a:r>
            <a:r>
              <a:rPr lang="zh-TW" altLang="en-US" sz="3200" b="1" dirty="0"/>
              <a:t>羅</a:t>
            </a:r>
            <a:r>
              <a:rPr lang="en-US" sz="3200" b="1" dirty="0"/>
              <a:t>9:25 </a:t>
            </a:r>
            <a:r>
              <a:rPr lang="en-US" altLang="zh-TW" sz="3200" b="1" dirty="0" smtClean="0"/>
              <a:t>)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6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620000" cy="4876800"/>
          </a:xfrm>
        </p:spPr>
        <p:txBody>
          <a:bodyPr>
            <a:normAutofit/>
          </a:bodyPr>
          <a:lstStyle/>
          <a:p>
            <a:r>
              <a:rPr lang="zh-TW" altLang="en-US" sz="2800" b="1" dirty="0" smtClean="0"/>
              <a:t>他</a:t>
            </a:r>
            <a:r>
              <a:rPr lang="zh-TW" altLang="en-US" sz="2800" b="1" dirty="0"/>
              <a:t>願意</a:t>
            </a:r>
            <a:r>
              <a:rPr lang="zh-TW" altLang="en-US" sz="2800" b="1" dirty="0">
                <a:solidFill>
                  <a:srgbClr val="FF0000"/>
                </a:solidFill>
              </a:rPr>
              <a:t>萬人</a:t>
            </a:r>
            <a:r>
              <a:rPr lang="zh-TW" altLang="en-US" sz="2800" b="1" dirty="0"/>
              <a:t>得救、明白真道</a:t>
            </a:r>
            <a:r>
              <a:rPr lang="en-US" altLang="zh-TW" sz="2800" b="1" dirty="0" smtClean="0"/>
              <a:t>‧(</a:t>
            </a:r>
            <a:r>
              <a:rPr lang="zh-TW" altLang="en-US" sz="2800" b="1" dirty="0"/>
              <a:t>提前</a:t>
            </a:r>
            <a:r>
              <a:rPr lang="en-US" sz="2800" b="1" dirty="0"/>
              <a:t>2:4 </a:t>
            </a:r>
            <a:r>
              <a:rPr lang="en-US" altLang="zh-TW" sz="2800" b="1" dirty="0" smtClean="0"/>
              <a:t>)</a:t>
            </a:r>
          </a:p>
          <a:p>
            <a:endParaRPr lang="en-US" sz="2800" b="1" dirty="0"/>
          </a:p>
          <a:p>
            <a:pPr>
              <a:lnSpc>
                <a:spcPts val="4200"/>
              </a:lnSpc>
              <a:spcBef>
                <a:spcPts val="2400"/>
              </a:spcBef>
            </a:pPr>
            <a:r>
              <a:rPr lang="zh-TW" altLang="en-US" sz="2800" b="1" dirty="0" smtClean="0"/>
              <a:t>所</a:t>
            </a:r>
            <a:r>
              <a:rPr lang="zh-TW" altLang="en-US" sz="2800" b="1" dirty="0"/>
              <a:t>以你們要去、使</a:t>
            </a:r>
            <a:r>
              <a:rPr lang="zh-TW" altLang="en-US" sz="2800" b="1" dirty="0">
                <a:solidFill>
                  <a:srgbClr val="FF0000"/>
                </a:solidFill>
              </a:rPr>
              <a:t>萬民</a:t>
            </a:r>
            <a:r>
              <a:rPr lang="zh-TW" altLang="en-US" sz="2800" b="1" dirty="0"/>
              <a:t>作我的門徒、奉父子聖靈的名、給他們施</a:t>
            </a:r>
            <a:r>
              <a:rPr lang="zh-TW" altLang="en-US" sz="2800" b="1" dirty="0" smtClean="0"/>
              <a:t>洗，凡</a:t>
            </a:r>
            <a:r>
              <a:rPr lang="zh-TW" altLang="en-US" sz="2800" b="1" dirty="0"/>
              <a:t>我所吩咐你們的、都教訓他們遵守我就常與你們同在、直到世界的末了</a:t>
            </a:r>
            <a:r>
              <a:rPr lang="zh-TW" altLang="en-US" sz="2800" b="1" dirty="0" smtClean="0"/>
              <a:t>。</a:t>
            </a:r>
            <a:r>
              <a:rPr lang="en-US" altLang="zh-TW" sz="2800" b="1" dirty="0" smtClean="0"/>
              <a:t>(</a:t>
            </a:r>
            <a:r>
              <a:rPr lang="zh-TW" altLang="en-US" sz="2800" b="1" dirty="0"/>
              <a:t>太</a:t>
            </a:r>
            <a:r>
              <a:rPr lang="en-US" sz="2800" b="1" dirty="0"/>
              <a:t>28:19 </a:t>
            </a:r>
            <a:r>
              <a:rPr lang="en-US" sz="2800" b="1" dirty="0" smtClean="0"/>
              <a:t>-20</a:t>
            </a:r>
            <a:r>
              <a:rPr lang="en-US" altLang="zh-TW" sz="2800" b="1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2362200"/>
            <a:ext cx="395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(ethnos) </a:t>
            </a:r>
            <a:r>
              <a:rPr lang="en-US" altLang="zh-TW" sz="2400" b="1" dirty="0" smtClean="0">
                <a:solidFill>
                  <a:srgbClr val="000099"/>
                </a:solidFill>
              </a:rPr>
              <a:t>: (1)</a:t>
            </a:r>
            <a:r>
              <a:rPr lang="zh-TW" altLang="en-US" sz="2400" b="1" dirty="0" smtClean="0">
                <a:solidFill>
                  <a:srgbClr val="000099"/>
                </a:solidFill>
              </a:rPr>
              <a:t>國家</a:t>
            </a:r>
            <a:r>
              <a:rPr lang="en-US" altLang="zh-TW" sz="2400" b="1" dirty="0" smtClean="0">
                <a:solidFill>
                  <a:srgbClr val="000099"/>
                </a:solidFill>
              </a:rPr>
              <a:t>; (2)</a:t>
            </a:r>
            <a:r>
              <a:rPr lang="zh-TW" altLang="en-US" sz="2400" b="1" dirty="0" smtClean="0">
                <a:solidFill>
                  <a:srgbClr val="000099"/>
                </a:solidFill>
              </a:rPr>
              <a:t>群體</a:t>
            </a:r>
            <a:r>
              <a:rPr lang="en-US" altLang="zh-TW" sz="2400" b="1" dirty="0" smtClean="0">
                <a:solidFill>
                  <a:srgbClr val="000099"/>
                </a:solidFill>
              </a:rPr>
              <a:t>)</a:t>
            </a:r>
            <a:endParaRPr lang="en-US" sz="2400" b="1" dirty="0">
              <a:solidFill>
                <a:srgbClr val="000099"/>
              </a:solidFill>
            </a:endParaRPr>
          </a:p>
        </p:txBody>
      </p:sp>
      <p:pic>
        <p:nvPicPr>
          <p:cNvPr id="7" name="Picture 6" descr="ori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74912"/>
            <a:ext cx="1305560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7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33400" y="1524000"/>
            <a:ext cx="7848600" cy="3967163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</a:pPr>
            <a:r>
              <a:rPr lang="zh-TW" altLang="en-US" sz="4000" i="0" dirty="0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這天國的福音、要傳遍天下</a:t>
            </a:r>
            <a:r>
              <a:rPr lang="zh-TW" altLang="en-US" sz="4000" i="0" dirty="0" smtClean="0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、</a:t>
            </a:r>
            <a:endParaRPr lang="en-US" altLang="zh-TW" sz="4000" i="0" dirty="0" smtClean="0">
              <a:solidFill>
                <a:schemeClr val="tx1"/>
              </a:solidFill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zh-TW" altLang="en-US" sz="4000" i="0" dirty="0" smtClean="0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對</a:t>
            </a:r>
            <a:r>
              <a:rPr lang="zh-TW" altLang="en-US" sz="4000" i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萬民</a:t>
            </a:r>
            <a:r>
              <a:rPr lang="zh-TW" altLang="en-US" sz="4000" i="0" dirty="0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作見證、然後末期才來到</a:t>
            </a:r>
            <a:r>
              <a:rPr lang="zh-TW" altLang="en-US" sz="4000" i="0" dirty="0" smtClean="0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  <a:cs typeface="Arial" panose="020B0604020202020204" pitchFamily="34" charset="0"/>
              </a:rPr>
              <a:t>。</a:t>
            </a:r>
            <a:endParaRPr lang="en-US" altLang="zh-TW" sz="4000" i="0" dirty="0" smtClean="0">
              <a:solidFill>
                <a:schemeClr val="tx1"/>
              </a:solidFill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altLang="zh-TW" sz="4000" i="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" panose="020B0604020202020204" pitchFamily="34" charset="0"/>
              </a:rPr>
              <a:t>(</a:t>
            </a:r>
            <a:r>
              <a:rPr lang="zh-TW" altLang="en-US" sz="4000" i="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" panose="020B0604020202020204" pitchFamily="34" charset="0"/>
              </a:rPr>
              <a:t>太 </a:t>
            </a:r>
            <a:r>
              <a:rPr lang="en-US" sz="4000" i="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" panose="020B0604020202020204" pitchFamily="34" charset="0"/>
              </a:rPr>
              <a:t>24:14 </a:t>
            </a:r>
            <a:r>
              <a:rPr lang="en-US" altLang="zh-TW" sz="4000" i="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" panose="020B0604020202020204" pitchFamily="34" charset="0"/>
              </a:rPr>
              <a:t>)</a:t>
            </a:r>
            <a:endParaRPr lang="en-US" sz="4000" i="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0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951" r="77484" b="35268"/>
          <a:stretch/>
        </p:blipFill>
        <p:spPr bwMode="auto">
          <a:xfrm>
            <a:off x="7384898" y="4343400"/>
            <a:ext cx="1759101" cy="113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19" y="1295400"/>
            <a:ext cx="7680960" cy="20574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尋找上帝的心上人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6" r="1731" b="32363"/>
          <a:stretch/>
        </p:blipFill>
        <p:spPr bwMode="auto">
          <a:xfrm>
            <a:off x="27215" y="4321787"/>
            <a:ext cx="7677326" cy="11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5" r="1962" b="40566"/>
          <a:stretch/>
        </p:blipFill>
        <p:spPr bwMode="auto">
          <a:xfrm>
            <a:off x="0" y="5491067"/>
            <a:ext cx="8503936" cy="113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5" t="36650" r="35242" b="40565"/>
          <a:stretch/>
        </p:blipFill>
        <p:spPr bwMode="auto">
          <a:xfrm>
            <a:off x="8260079" y="5529457"/>
            <a:ext cx="944880" cy="111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6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676400"/>
            <a:ext cx="7680960" cy="472440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altLang="zh-TW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Unengaged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(no one is trying to reach them)</a:t>
            </a:r>
            <a:endParaRPr lang="en-US" altLang="zh-TW" sz="2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lvl="1"/>
            <a:r>
              <a:rPr lang="zh-TW" altLang="en-US" sz="3000" b="1" dirty="0" smtClean="0"/>
              <a:t>沒有</a:t>
            </a:r>
            <a:r>
              <a:rPr lang="zh-TW" altLang="en-US" sz="3000" b="1" dirty="0"/>
              <a:t>當</a:t>
            </a:r>
            <a:r>
              <a:rPr lang="zh-TW" altLang="en-US" sz="3000" b="1" dirty="0" smtClean="0"/>
              <a:t>地</a:t>
            </a:r>
            <a:r>
              <a:rPr lang="zh-TW" altLang="en-US" sz="3000" b="1" dirty="0"/>
              <a:t>語言</a:t>
            </a:r>
            <a:r>
              <a:rPr lang="zh-TW" altLang="en-US" sz="3000" b="1" dirty="0" smtClean="0"/>
              <a:t>的聖經</a:t>
            </a:r>
            <a:endParaRPr lang="en-US" altLang="zh-TW" sz="3000" b="1" dirty="0" smtClean="0"/>
          </a:p>
          <a:p>
            <a:pPr lvl="1"/>
            <a:r>
              <a:rPr lang="zh-TW" altLang="en-US" sz="3000" b="1" dirty="0"/>
              <a:t>沒有</a:t>
            </a:r>
            <a:r>
              <a:rPr lang="en-US" altLang="zh-TW" sz="3000" b="1" dirty="0"/>
              <a:t>(</a:t>
            </a:r>
            <a:r>
              <a:rPr lang="zh-TW" altLang="en-US" sz="3000" b="1" dirty="0" smtClean="0"/>
              <a:t>已知的</a:t>
            </a:r>
            <a:r>
              <a:rPr lang="en-US" altLang="zh-TW" sz="3000" b="1" dirty="0"/>
              <a:t>)</a:t>
            </a:r>
            <a:r>
              <a:rPr lang="zh-TW" altLang="en-US" sz="3000" b="1" dirty="0"/>
              <a:t>信</a:t>
            </a:r>
            <a:r>
              <a:rPr lang="zh-TW" altLang="en-US" sz="3000" b="1" dirty="0" smtClean="0"/>
              <a:t>徒</a:t>
            </a:r>
            <a:endParaRPr lang="en-US" altLang="zh-TW" sz="3000" b="1" dirty="0" smtClean="0"/>
          </a:p>
          <a:p>
            <a:pPr lvl="1"/>
            <a:r>
              <a:rPr lang="zh-TW" altLang="en-US" sz="3000" b="1" dirty="0" smtClean="0"/>
              <a:t>沒</a:t>
            </a:r>
            <a:r>
              <a:rPr lang="zh-TW" altLang="en-US" sz="3000" b="1" dirty="0" smtClean="0"/>
              <a:t>有本土教</a:t>
            </a:r>
            <a:r>
              <a:rPr lang="zh-TW" altLang="en-US" sz="3000" b="1" dirty="0" smtClean="0"/>
              <a:t>會</a:t>
            </a:r>
            <a:endParaRPr lang="en-US" altLang="zh-TW" sz="3000" b="1" dirty="0" smtClean="0"/>
          </a:p>
          <a:p>
            <a:pPr lvl="1"/>
            <a:r>
              <a:rPr lang="zh-TW" altLang="en-US" sz="3000" b="1" dirty="0"/>
              <a:t>沒有宣教士投</a:t>
            </a:r>
            <a:r>
              <a:rPr lang="zh-TW" altLang="en-US" sz="3000" b="1" dirty="0" smtClean="0"/>
              <a:t>入</a:t>
            </a:r>
            <a:endParaRPr lang="en-US" altLang="zh-TW" sz="3000" b="1" dirty="0" smtClean="0"/>
          </a:p>
          <a:p>
            <a:pPr lvl="1"/>
            <a:r>
              <a:rPr lang="zh-TW" altLang="en-US" sz="3000" b="1" dirty="0" smtClean="0"/>
              <a:t>沒</a:t>
            </a:r>
            <a:r>
              <a:rPr lang="zh-TW" altLang="en-US" sz="3000" b="1" dirty="0"/>
              <a:t>有管道接觸到福音</a:t>
            </a:r>
            <a:endParaRPr lang="en-US" sz="3000" b="1" dirty="0"/>
          </a:p>
          <a:p>
            <a:pPr marL="0" lvl="0" indent="0">
              <a:lnSpc>
                <a:spcPts val="2400"/>
              </a:lnSpc>
              <a:buNone/>
            </a:pPr>
            <a:endParaRPr lang="en-US" sz="3200" b="1" dirty="0"/>
          </a:p>
          <a:p>
            <a:pPr marL="0" lvl="0" indent="0">
              <a:buNone/>
            </a:pPr>
            <a:r>
              <a:rPr lang="en-US" altLang="zh-TW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Unreached</a:t>
            </a:r>
            <a:r>
              <a:rPr lang="en-US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(less then 2% evangelical believers)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/>
            <a:r>
              <a:rPr lang="zh-TW" altLang="en-US" sz="3000" b="1" dirty="0" smtClean="0"/>
              <a:t>當地信徒人數低於</a:t>
            </a:r>
            <a:r>
              <a:rPr lang="en-US" altLang="zh-TW" sz="3000" b="1" dirty="0" smtClean="0"/>
              <a:t>2% </a:t>
            </a:r>
            <a:r>
              <a:rPr lang="zh-TW" altLang="en-US" sz="3000" b="1" dirty="0" smtClean="0"/>
              <a:t> </a:t>
            </a:r>
            <a:endParaRPr lang="en-US" altLang="zh-TW" sz="2600" b="1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62974" cy="10668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latin typeface="+mj-ea"/>
              </a:rPr>
              <a:t>UUPG </a:t>
            </a:r>
            <a:r>
              <a:rPr lang="en-US" altLang="zh-TW" sz="3200" b="1" dirty="0" smtClean="0">
                <a:latin typeface="+mj-ea"/>
              </a:rPr>
              <a:t/>
            </a:r>
            <a:br>
              <a:rPr lang="en-US" altLang="zh-TW" sz="3200" b="1" dirty="0" smtClean="0">
                <a:latin typeface="+mj-ea"/>
              </a:rPr>
            </a:br>
            <a:r>
              <a:rPr lang="en-US" altLang="zh-TW" sz="3200" b="1" dirty="0" smtClean="0">
                <a:latin typeface="+mj-ea"/>
              </a:rPr>
              <a:t>(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Unengaged, Unreached People Group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572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1075" r="1355" b="6250"/>
          <a:stretch/>
        </p:blipFill>
        <p:spPr bwMode="auto">
          <a:xfrm>
            <a:off x="131106" y="1554480"/>
            <a:ext cx="9012894" cy="454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5139" y="457200"/>
            <a:ext cx="487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www.joshuaproject.net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9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737</TotalTime>
  <Words>1902</Words>
  <Application>Microsoft Office PowerPoint</Application>
  <PresentationFormat>On-screen Show (4:3)</PresentationFormat>
  <Paragraphs>235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Mylar</vt:lpstr>
      <vt:lpstr>Default Design</vt:lpstr>
      <vt:lpstr>Opulent</vt:lpstr>
      <vt:lpstr>1_Opulent</vt:lpstr>
      <vt:lpstr>3_Opulent</vt:lpstr>
      <vt:lpstr>4_Opulent</vt:lpstr>
      <vt:lpstr>5_Opulent</vt:lpstr>
      <vt:lpstr>6_Opulent</vt:lpstr>
      <vt:lpstr>Module</vt:lpstr>
      <vt:lpstr>2_Opulent</vt:lpstr>
      <vt:lpstr>     ABC  2016    </vt:lpstr>
      <vt:lpstr>尋找上帝的心上人</vt:lpstr>
      <vt:lpstr>PowerPoint Presentation</vt:lpstr>
      <vt:lpstr>PowerPoint Presentation</vt:lpstr>
      <vt:lpstr>PowerPoint Presentation</vt:lpstr>
      <vt:lpstr>PowerPoint Presentation</vt:lpstr>
      <vt:lpstr>尋找上帝的心上人</vt:lpstr>
      <vt:lpstr>UUPG  (Unengaged, Unreached People Group)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UUPG 認領步驟 (過程)</vt:lpstr>
      <vt:lpstr>PowerPoint Presentation</vt:lpstr>
      <vt:lpstr>PowerPoint Presentation</vt:lpstr>
      <vt:lpstr>China 7 Project</vt:lpstr>
      <vt:lpstr>PAMOJA adopted 7 UUPGs in China  </vt:lpstr>
      <vt:lpstr>民数记13:1-29</vt:lpstr>
      <vt:lpstr>民数记13:1-29</vt:lpstr>
      <vt:lpstr>未及之民與鄉鎮關係調研</vt:lpstr>
      <vt:lpstr>未及之民與鄉鎮關係調研</vt:lpstr>
      <vt:lpstr>未及之民與鄉鎮關係調研</vt:lpstr>
      <vt:lpstr>PowerPoint Presentation</vt:lpstr>
      <vt:lpstr>PowerPoint Presentation</vt:lpstr>
      <vt:lpstr>FOLLOW God’s agenda</vt:lpstr>
      <vt:lpstr>PowerPoint Presentation</vt:lpstr>
      <vt:lpstr>尋求夥伴</vt:lpstr>
      <vt:lpstr>向UUPG委身</vt:lpstr>
      <vt:lpstr>Next Step</vt:lpstr>
      <vt:lpstr>PrayER for UUPG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尋找上帝的心上人</dc:title>
  <dc:creator>sandra</dc:creator>
  <cp:lastModifiedBy>sandra</cp:lastModifiedBy>
  <cp:revision>35</cp:revision>
  <dcterms:created xsi:type="dcterms:W3CDTF">2016-09-16T00:11:27Z</dcterms:created>
  <dcterms:modified xsi:type="dcterms:W3CDTF">2016-09-17T09:51:17Z</dcterms:modified>
</cp:coreProperties>
</file>