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92" r:id="rId3"/>
    <p:sldId id="290" r:id="rId4"/>
    <p:sldId id="291" r:id="rId5"/>
    <p:sldId id="256" r:id="rId6"/>
    <p:sldId id="257" r:id="rId7"/>
    <p:sldId id="258" r:id="rId8"/>
    <p:sldId id="259" r:id="rId9"/>
    <p:sldId id="261" r:id="rId10"/>
    <p:sldId id="276" r:id="rId11"/>
    <p:sldId id="277" r:id="rId12"/>
    <p:sldId id="278" r:id="rId13"/>
    <p:sldId id="279" r:id="rId14"/>
    <p:sldId id="262" r:id="rId15"/>
    <p:sldId id="263" r:id="rId16"/>
    <p:sldId id="264" r:id="rId17"/>
    <p:sldId id="265" r:id="rId18"/>
    <p:sldId id="266" r:id="rId19"/>
    <p:sldId id="267" r:id="rId20"/>
    <p:sldId id="268" r:id="rId21"/>
    <p:sldId id="269" r:id="rId22"/>
    <p:sldId id="270" r:id="rId23"/>
    <p:sldId id="271" r:id="rId24"/>
    <p:sldId id="280" r:id="rId25"/>
    <p:sldId id="286" r:id="rId26"/>
    <p:sldId id="287" r:id="rId27"/>
    <p:sldId id="288" r:id="rId28"/>
    <p:sldId id="289"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sorterViewPr>
    <p:cViewPr>
      <p:scale>
        <a:sx n="100" d="100"/>
        <a:sy n="100" d="100"/>
      </p:scale>
      <p:origin x="0" y="6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372327E-A99D-47CD-8880-E06C6BA1D762}" type="datetimeFigureOut">
              <a:rPr lang="en-US" smtClean="0"/>
              <a:t>9/16/2011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62CF110-7F50-4E2C-B0C3-BB72C50771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2327E-A99D-47CD-8880-E06C6BA1D762}"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F110-7F50-4E2C-B0C3-BB72C50771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2327E-A99D-47CD-8880-E06C6BA1D762}"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F110-7F50-4E2C-B0C3-BB72C50771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72327E-A99D-47CD-8880-E06C6BA1D762}"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F110-7F50-4E2C-B0C3-BB72C5077107}"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72327E-A99D-47CD-8880-E06C6BA1D762}" type="datetimeFigureOut">
              <a:rPr lang="en-US" smtClean="0"/>
              <a:t>9/16/2011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F110-7F50-4E2C-B0C3-BB72C507710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72327E-A99D-47CD-8880-E06C6BA1D762}"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F110-7F50-4E2C-B0C3-BB72C5077107}"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72327E-A99D-47CD-8880-E06C6BA1D762}" type="datetimeFigureOut">
              <a:rPr lang="en-US" smtClean="0"/>
              <a:t>9/16/2011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F110-7F50-4E2C-B0C3-BB72C50771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72327E-A99D-47CD-8880-E06C6BA1D762}" type="datetimeFigureOut">
              <a:rPr lang="en-US" smtClean="0"/>
              <a:t>9/16/2011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F110-7F50-4E2C-B0C3-BB72C507710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72327E-A99D-47CD-8880-E06C6BA1D762}"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F110-7F50-4E2C-B0C3-BB72C50771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2327E-A99D-47CD-8880-E06C6BA1D762}"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F110-7F50-4E2C-B0C3-BB72C5077107}"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2327E-A99D-47CD-8880-E06C6BA1D762}" type="datetimeFigureOut">
              <a:rPr lang="en-US" smtClean="0"/>
              <a:t>9/16/2011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F110-7F50-4E2C-B0C3-BB72C50771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372327E-A99D-47CD-8880-E06C6BA1D762}" type="datetimeFigureOut">
              <a:rPr lang="en-US" smtClean="0"/>
              <a:t>9/16/2011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62CF110-7F50-4E2C-B0C3-BB72C50771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828800"/>
            <a:ext cx="7162800" cy="12192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b="1" dirty="0" smtClean="0"/>
              <a:t>Life coaching</a:t>
            </a:r>
            <a:endParaRPr lang="en-US" b="1" dirty="0"/>
          </a:p>
        </p:txBody>
      </p:sp>
      <p:sp>
        <p:nvSpPr>
          <p:cNvPr id="3" name="Subtitle 2"/>
          <p:cNvSpPr>
            <a:spLocks noGrp="1"/>
          </p:cNvSpPr>
          <p:nvPr>
            <p:ph type="subTitle" idx="1"/>
          </p:nvPr>
        </p:nvSpPr>
        <p:spPr>
          <a:xfrm>
            <a:off x="914400" y="3505200"/>
            <a:ext cx="7239000" cy="1600200"/>
          </a:xfrm>
        </p:spPr>
        <p:txBody>
          <a:bodyPr>
            <a:normAutofit/>
          </a:bodyPr>
          <a:lstStyle/>
          <a:p>
            <a:r>
              <a:rPr lang="en-US" sz="1800" i="0" dirty="0" smtClean="0">
                <a:solidFill>
                  <a:schemeClr val="tx1"/>
                </a:solidFill>
                <a:latin typeface="Georgia" pitchFamily="18" charset="0"/>
              </a:rPr>
              <a:t>New Life Coaching Center</a:t>
            </a:r>
          </a:p>
          <a:p>
            <a:r>
              <a:rPr lang="en-US" sz="1800" i="0" dirty="0" smtClean="0">
                <a:solidFill>
                  <a:schemeClr val="tx1"/>
                </a:solidFill>
                <a:latin typeface="Georgia" pitchFamily="18" charset="0"/>
              </a:rPr>
              <a:t>1891 Alton Parkway Irvine CA 92602</a:t>
            </a:r>
          </a:p>
          <a:p>
            <a:r>
              <a:rPr lang="en-US" sz="1200" b="1" dirty="0" smtClean="0">
                <a:solidFill>
                  <a:schemeClr val="tx1"/>
                </a:solidFill>
                <a:latin typeface="Century" pitchFamily="18" charset="0"/>
              </a:rPr>
              <a:t>Dr. Rev. Andrew Chen</a:t>
            </a:r>
            <a:endParaRPr lang="en-US" sz="1200" b="1" dirty="0">
              <a:solidFill>
                <a:schemeClr val="tx1"/>
              </a:solidFill>
              <a:latin typeface="Century" pitchFamily="18" charset="0"/>
            </a:endParaRPr>
          </a:p>
        </p:txBody>
      </p:sp>
    </p:spTree>
    <p:extLst>
      <p:ext uri="{BB962C8B-B14F-4D97-AF65-F5344CB8AC3E}">
        <p14:creationId xmlns:p14="http://schemas.microsoft.com/office/powerpoint/2010/main" val="1497187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133600"/>
            <a:ext cx="7239000" cy="3429000"/>
          </a:xfrm>
        </p:spPr>
        <p:txBody>
          <a:bodyPr>
            <a:normAutofit/>
          </a:bodyPr>
          <a:lstStyle/>
          <a:p>
            <a:pPr algn="l"/>
            <a:r>
              <a:rPr lang="en-US" altLang="zh-TW" sz="2800" i="0" dirty="0">
                <a:solidFill>
                  <a:schemeClr val="tx1"/>
                </a:solidFill>
              </a:rPr>
              <a:t>1.</a:t>
            </a:r>
            <a:r>
              <a:rPr lang="zh-TW" altLang="en-US" sz="2800" i="0" dirty="0">
                <a:solidFill>
                  <a:schemeClr val="tx1"/>
                </a:solidFill>
              </a:rPr>
              <a:t>為何需要生命教練</a:t>
            </a:r>
            <a:r>
              <a:rPr lang="en-US" altLang="zh-TW" sz="2800" i="0" dirty="0">
                <a:solidFill>
                  <a:schemeClr val="tx1"/>
                </a:solidFill>
              </a:rPr>
              <a:t>?(</a:t>
            </a:r>
            <a:r>
              <a:rPr lang="en-US" sz="2800" i="0" dirty="0">
                <a:solidFill>
                  <a:schemeClr val="tx1"/>
                </a:solidFill>
              </a:rPr>
              <a:t>why we need a life coach</a:t>
            </a:r>
            <a:r>
              <a:rPr lang="en-US" sz="2800" i="0" dirty="0" smtClean="0">
                <a:solidFill>
                  <a:schemeClr val="tx1"/>
                </a:solidFill>
              </a:rPr>
              <a:t>?)</a:t>
            </a:r>
          </a:p>
          <a:p>
            <a:pPr algn="l"/>
            <a:r>
              <a:rPr lang="zh-TW" altLang="en-US" i="0" dirty="0" smtClean="0">
                <a:solidFill>
                  <a:schemeClr val="tx1"/>
                </a:solidFill>
              </a:rPr>
              <a:t>箴</a:t>
            </a:r>
            <a:r>
              <a:rPr lang="en-US" altLang="zh-TW" i="0" dirty="0">
                <a:solidFill>
                  <a:schemeClr val="tx1"/>
                </a:solidFill>
              </a:rPr>
              <a:t>20:5</a:t>
            </a:r>
            <a:r>
              <a:rPr lang="zh-TW" altLang="en-US" i="0" dirty="0">
                <a:solidFill>
                  <a:schemeClr val="tx1"/>
                </a:solidFill>
              </a:rPr>
              <a:t>人心懷藏謀略，好像深水，惟明哲人才能汲引出來</a:t>
            </a:r>
            <a:r>
              <a:rPr lang="zh-TW" altLang="en-US" i="0" dirty="0" smtClean="0">
                <a:solidFill>
                  <a:schemeClr val="tx1"/>
                </a:solidFill>
              </a:rPr>
              <a:t>。</a:t>
            </a:r>
            <a:endParaRPr lang="en-US" altLang="zh-TW" i="0" dirty="0" smtClean="0">
              <a:solidFill>
                <a:schemeClr val="tx1"/>
              </a:solidFill>
            </a:endParaRPr>
          </a:p>
          <a:p>
            <a:pPr algn="l"/>
            <a:r>
              <a:rPr lang="zh-TW" altLang="en-US" i="0" dirty="0">
                <a:solidFill>
                  <a:schemeClr val="tx1"/>
                </a:solidFill>
              </a:rPr>
              <a:t>徒</a:t>
            </a:r>
            <a:r>
              <a:rPr lang="en-US" altLang="zh-TW" i="0" dirty="0">
                <a:solidFill>
                  <a:schemeClr val="tx1"/>
                </a:solidFill>
              </a:rPr>
              <a:t>9:26-27</a:t>
            </a:r>
            <a:r>
              <a:rPr lang="zh-TW" altLang="en-US" i="0" dirty="0">
                <a:solidFill>
                  <a:schemeClr val="tx1"/>
                </a:solidFill>
              </a:rPr>
              <a:t>掃羅到了耶路撒冷，想與門徒結交，他們卻都怕他，不信他是門徒。惟有巴拿巴接待他，領去見使徒，把他在路上怎麼看見主，主怎麼向他說話，他在大馬士革怎麼奉耶穌的名放膽傳道，都述說出來。</a:t>
            </a:r>
            <a:endParaRPr lang="en-US" i="0" dirty="0">
              <a:solidFill>
                <a:schemeClr val="tx1"/>
              </a:solidFill>
            </a:endParaRPr>
          </a:p>
        </p:txBody>
      </p:sp>
    </p:spTree>
    <p:extLst>
      <p:ext uri="{BB962C8B-B14F-4D97-AF65-F5344CB8AC3E}">
        <p14:creationId xmlns:p14="http://schemas.microsoft.com/office/powerpoint/2010/main" val="15196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057400"/>
            <a:ext cx="7239000" cy="3733800"/>
          </a:xfrm>
        </p:spPr>
        <p:txBody>
          <a:bodyPr>
            <a:normAutofit fontScale="92500"/>
          </a:bodyPr>
          <a:lstStyle/>
          <a:p>
            <a:pPr algn="l"/>
            <a:r>
              <a:rPr lang="en-US" altLang="zh-TW" sz="2800" i="0" dirty="0">
                <a:solidFill>
                  <a:schemeClr val="tx1"/>
                </a:solidFill>
              </a:rPr>
              <a:t>2.</a:t>
            </a:r>
            <a:r>
              <a:rPr lang="zh-TW" altLang="en-US" sz="2800" i="0" dirty="0">
                <a:solidFill>
                  <a:schemeClr val="tx1"/>
                </a:solidFill>
              </a:rPr>
              <a:t>生命教練的特質</a:t>
            </a:r>
            <a:r>
              <a:rPr lang="en-US" altLang="zh-TW" sz="2800" i="0" dirty="0">
                <a:solidFill>
                  <a:schemeClr val="tx1"/>
                </a:solidFill>
              </a:rPr>
              <a:t>(</a:t>
            </a:r>
            <a:r>
              <a:rPr lang="en-US" sz="2800" i="0" dirty="0">
                <a:solidFill>
                  <a:schemeClr val="tx1"/>
                </a:solidFill>
              </a:rPr>
              <a:t>The characters of a life coach</a:t>
            </a:r>
            <a:r>
              <a:rPr lang="en-US" sz="2800" i="0" dirty="0" smtClean="0">
                <a:solidFill>
                  <a:schemeClr val="tx1"/>
                </a:solidFill>
              </a:rPr>
              <a:t>)</a:t>
            </a:r>
          </a:p>
          <a:p>
            <a:pPr algn="l"/>
            <a:r>
              <a:rPr lang="en-US" altLang="zh-TW" sz="2600" i="0" dirty="0">
                <a:solidFill>
                  <a:schemeClr val="tx1"/>
                </a:solidFill>
              </a:rPr>
              <a:t>A.</a:t>
            </a:r>
            <a:r>
              <a:rPr lang="zh-TW" altLang="en-US" sz="2600" i="0" dirty="0">
                <a:solidFill>
                  <a:schemeClr val="tx1"/>
                </a:solidFill>
              </a:rPr>
              <a:t>有聆聽的能</a:t>
            </a:r>
            <a:r>
              <a:rPr lang="zh-TW" altLang="en-US" sz="2600" i="0" dirty="0" smtClean="0">
                <a:solidFill>
                  <a:schemeClr val="tx1"/>
                </a:solidFill>
              </a:rPr>
              <a:t>力</a:t>
            </a:r>
            <a:endParaRPr lang="en-US" altLang="zh-TW" sz="2600" i="0" dirty="0" smtClean="0">
              <a:solidFill>
                <a:schemeClr val="tx1"/>
              </a:solidFill>
            </a:endParaRPr>
          </a:p>
          <a:p>
            <a:pPr algn="l"/>
            <a:r>
              <a:rPr lang="zh-TW" altLang="en-US" sz="2200" i="0" dirty="0" smtClean="0">
                <a:solidFill>
                  <a:schemeClr val="tx1"/>
                </a:solidFill>
              </a:rPr>
              <a:t>傳</a:t>
            </a:r>
            <a:r>
              <a:rPr lang="en-US" altLang="zh-TW" sz="2200" i="0" dirty="0">
                <a:solidFill>
                  <a:schemeClr val="tx1"/>
                </a:solidFill>
              </a:rPr>
              <a:t>4:12</a:t>
            </a:r>
            <a:r>
              <a:rPr lang="zh-TW" altLang="en-US" sz="2200" i="0" dirty="0">
                <a:solidFill>
                  <a:schemeClr val="tx1"/>
                </a:solidFill>
              </a:rPr>
              <a:t>有人攻勝孤身一人，若有二人便能敵擋他；三股合成的繩子不容易折斷</a:t>
            </a:r>
            <a:r>
              <a:rPr lang="zh-TW" altLang="en-US" sz="2200" i="0" dirty="0" smtClean="0">
                <a:solidFill>
                  <a:schemeClr val="tx1"/>
                </a:solidFill>
              </a:rPr>
              <a:t>。</a:t>
            </a:r>
            <a:endParaRPr lang="en-US" altLang="zh-TW" sz="2200" i="0" dirty="0" smtClean="0">
              <a:solidFill>
                <a:schemeClr val="tx1"/>
              </a:solidFill>
            </a:endParaRPr>
          </a:p>
          <a:p>
            <a:pPr algn="l"/>
            <a:r>
              <a:rPr lang="zh-TW" altLang="en-US" sz="2200" i="0" dirty="0" smtClean="0">
                <a:solidFill>
                  <a:schemeClr val="tx1"/>
                </a:solidFill>
              </a:rPr>
              <a:t>約</a:t>
            </a:r>
            <a:r>
              <a:rPr lang="en-US" altLang="zh-TW" sz="2200" i="0" dirty="0">
                <a:solidFill>
                  <a:schemeClr val="tx1"/>
                </a:solidFill>
              </a:rPr>
              <a:t>16:13</a:t>
            </a:r>
            <a:r>
              <a:rPr lang="zh-TW" altLang="en-US" sz="2200" i="0" dirty="0">
                <a:solidFill>
                  <a:schemeClr val="tx1"/>
                </a:solidFill>
              </a:rPr>
              <a:t>只等真理的聖靈來了，他要引導你們明白（原文是進入）一切的真理；因為他不是憑自己說的，乃是把他所聽見的都說出來，並要把將來的事告訴你們。</a:t>
            </a:r>
            <a:endParaRPr lang="en-US" sz="2200" i="0" dirty="0">
              <a:solidFill>
                <a:schemeClr val="tx1"/>
              </a:solidFill>
            </a:endParaRPr>
          </a:p>
        </p:txBody>
      </p:sp>
    </p:spTree>
    <p:extLst>
      <p:ext uri="{BB962C8B-B14F-4D97-AF65-F5344CB8AC3E}">
        <p14:creationId xmlns:p14="http://schemas.microsoft.com/office/powerpoint/2010/main" val="46208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133600"/>
            <a:ext cx="7239000" cy="3429000"/>
          </a:xfrm>
        </p:spPr>
        <p:txBody>
          <a:bodyPr>
            <a:normAutofit/>
          </a:bodyPr>
          <a:lstStyle/>
          <a:p>
            <a:pPr algn="l"/>
            <a:endParaRPr lang="en-US" altLang="zh-TW" sz="2400" i="0" dirty="0" smtClean="0">
              <a:solidFill>
                <a:schemeClr val="tx1"/>
              </a:solidFill>
            </a:endParaRPr>
          </a:p>
          <a:p>
            <a:pPr algn="l"/>
            <a:r>
              <a:rPr lang="en-US" altLang="zh-TW" sz="2400" i="0" dirty="0" smtClean="0">
                <a:solidFill>
                  <a:schemeClr val="tx1"/>
                </a:solidFill>
              </a:rPr>
              <a:t>B</a:t>
            </a:r>
            <a:r>
              <a:rPr lang="en-US" altLang="zh-TW" sz="2400" i="0" dirty="0">
                <a:solidFill>
                  <a:schemeClr val="tx1"/>
                </a:solidFill>
              </a:rPr>
              <a:t>.</a:t>
            </a:r>
            <a:r>
              <a:rPr lang="zh-TW" altLang="en-US" sz="2400" i="0" dirty="0">
                <a:solidFill>
                  <a:schemeClr val="tx1"/>
                </a:solidFill>
              </a:rPr>
              <a:t>發掘人生命的潛能</a:t>
            </a:r>
            <a:r>
              <a:rPr lang="en-US" altLang="zh-TW" sz="2400" i="0" dirty="0" smtClean="0">
                <a:solidFill>
                  <a:schemeClr val="tx1"/>
                </a:solidFill>
              </a:rPr>
              <a:t>:</a:t>
            </a:r>
            <a:endParaRPr lang="en-US" i="0" dirty="0">
              <a:solidFill>
                <a:schemeClr val="tx1"/>
              </a:solidFill>
            </a:endParaRPr>
          </a:p>
          <a:p>
            <a:pPr algn="l"/>
            <a:r>
              <a:rPr lang="zh-TW" altLang="en-US" i="0" dirty="0">
                <a:solidFill>
                  <a:schemeClr val="tx1"/>
                </a:solidFill>
              </a:rPr>
              <a:t>徒</a:t>
            </a:r>
            <a:r>
              <a:rPr lang="en-US" altLang="zh-TW" i="0" dirty="0">
                <a:solidFill>
                  <a:schemeClr val="tx1"/>
                </a:solidFill>
              </a:rPr>
              <a:t>9:28/30-31</a:t>
            </a:r>
            <a:r>
              <a:rPr lang="zh-TW" altLang="en-US" i="0" dirty="0">
                <a:solidFill>
                  <a:schemeClr val="tx1"/>
                </a:solidFill>
              </a:rPr>
              <a:t>於是掃羅在耶路撒冷和門徒出入來往</a:t>
            </a:r>
            <a:r>
              <a:rPr lang="en-US" altLang="zh-TW" i="0" dirty="0">
                <a:solidFill>
                  <a:schemeClr val="tx1"/>
                </a:solidFill>
              </a:rPr>
              <a:t>…. </a:t>
            </a:r>
            <a:r>
              <a:rPr lang="zh-TW" altLang="en-US" i="0" dirty="0">
                <a:solidFill>
                  <a:schemeClr val="tx1"/>
                </a:solidFill>
              </a:rPr>
              <a:t>弟兄們知道了就送他下凱撒利亞，打發他往大數去。那時，猶太、加利利、撒馬利亞各處的教會都得平安，被建立；凡事敬畏主，蒙聖靈的安慰，人數就增多了。</a:t>
            </a:r>
            <a:endParaRPr lang="en-US" i="0" dirty="0">
              <a:solidFill>
                <a:schemeClr val="tx1"/>
              </a:solidFill>
            </a:endParaRPr>
          </a:p>
        </p:txBody>
      </p:sp>
    </p:spTree>
    <p:extLst>
      <p:ext uri="{BB962C8B-B14F-4D97-AF65-F5344CB8AC3E}">
        <p14:creationId xmlns:p14="http://schemas.microsoft.com/office/powerpoint/2010/main" val="26448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09800"/>
            <a:ext cx="7239000" cy="3429000"/>
          </a:xfrm>
        </p:spPr>
        <p:txBody>
          <a:bodyPr>
            <a:normAutofit/>
          </a:bodyPr>
          <a:lstStyle/>
          <a:p>
            <a:pPr algn="l"/>
            <a:endParaRPr lang="en-US" altLang="zh-TW" i="0" dirty="0" smtClean="0">
              <a:solidFill>
                <a:schemeClr val="tx1"/>
              </a:solidFill>
            </a:endParaRPr>
          </a:p>
          <a:p>
            <a:pPr algn="l"/>
            <a:r>
              <a:rPr lang="en-US" altLang="zh-TW" sz="2400" i="0" dirty="0" smtClean="0">
                <a:solidFill>
                  <a:schemeClr val="tx1"/>
                </a:solidFill>
              </a:rPr>
              <a:t>C.</a:t>
            </a:r>
            <a:r>
              <a:rPr lang="zh-TW" altLang="en-US" sz="2400" i="0" dirty="0" smtClean="0">
                <a:solidFill>
                  <a:schemeClr val="tx1"/>
                </a:solidFill>
              </a:rPr>
              <a:t>是</a:t>
            </a:r>
            <a:r>
              <a:rPr lang="zh-TW" altLang="en-US" sz="2400" i="0" dirty="0">
                <a:solidFill>
                  <a:schemeClr val="tx1"/>
                </a:solidFill>
              </a:rPr>
              <a:t>關係的連結者</a:t>
            </a:r>
            <a:r>
              <a:rPr lang="en-US" altLang="zh-TW" sz="2400" i="0" dirty="0" smtClean="0">
                <a:solidFill>
                  <a:schemeClr val="tx1"/>
                </a:solidFill>
              </a:rPr>
              <a:t>:</a:t>
            </a:r>
          </a:p>
          <a:p>
            <a:pPr algn="l"/>
            <a:r>
              <a:rPr lang="zh-TW" altLang="en-US" i="0" dirty="0" smtClean="0">
                <a:solidFill>
                  <a:schemeClr val="tx1"/>
                </a:solidFill>
              </a:rPr>
              <a:t>徒</a:t>
            </a:r>
            <a:r>
              <a:rPr lang="en-US" altLang="zh-TW" i="0" dirty="0">
                <a:solidFill>
                  <a:schemeClr val="tx1"/>
                </a:solidFill>
              </a:rPr>
              <a:t>13:1-2</a:t>
            </a:r>
            <a:r>
              <a:rPr lang="zh-TW" altLang="en-US" i="0" dirty="0">
                <a:solidFill>
                  <a:schemeClr val="tx1"/>
                </a:solidFill>
              </a:rPr>
              <a:t>在安提阿的教會中，有幾位先知和教師，就是巴拿巴和稱呼尼結的西面、古利奈人路求，與分封之王希律同養的馬念，並掃羅。他們事奉主、禁食的時候，聖靈說：「要為我分派巴拿巴和掃羅，去做我召他們所做的工。」</a:t>
            </a:r>
            <a:endParaRPr lang="en-US" i="0" dirty="0">
              <a:solidFill>
                <a:schemeClr val="tx1"/>
              </a:solidFill>
            </a:endParaRPr>
          </a:p>
        </p:txBody>
      </p:sp>
    </p:spTree>
    <p:extLst>
      <p:ext uri="{BB962C8B-B14F-4D97-AF65-F5344CB8AC3E}">
        <p14:creationId xmlns:p14="http://schemas.microsoft.com/office/powerpoint/2010/main" val="21421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09800"/>
            <a:ext cx="7239000" cy="3429000"/>
          </a:xfrm>
        </p:spPr>
        <p:txBody>
          <a:bodyPr/>
          <a:lstStyle/>
          <a:p>
            <a:pPr algn="l"/>
            <a:r>
              <a:rPr lang="en-US" altLang="zh-TW" sz="2400" i="0" dirty="0">
                <a:solidFill>
                  <a:schemeClr val="tx1"/>
                </a:solidFill>
              </a:rPr>
              <a:t>1.</a:t>
            </a:r>
            <a:r>
              <a:rPr lang="zh-TW" altLang="en-US" sz="2400" i="0" dirty="0">
                <a:solidFill>
                  <a:schemeClr val="tx1"/>
                </a:solidFill>
              </a:rPr>
              <a:t>教練指導是一種轉化的對話</a:t>
            </a:r>
            <a:r>
              <a:rPr lang="en-US" altLang="zh-TW" sz="2400" i="0" dirty="0" smtClean="0">
                <a:solidFill>
                  <a:schemeClr val="tx1"/>
                </a:solidFill>
              </a:rPr>
              <a:t>.             </a:t>
            </a:r>
          </a:p>
          <a:p>
            <a:pPr algn="l"/>
            <a:r>
              <a:rPr lang="en-US" altLang="zh-TW" i="0" dirty="0" smtClean="0">
                <a:solidFill>
                  <a:schemeClr val="tx1"/>
                </a:solidFill>
              </a:rPr>
              <a:t> </a:t>
            </a:r>
            <a:r>
              <a:rPr lang="en-US" altLang="zh-TW" i="0" dirty="0">
                <a:solidFill>
                  <a:schemeClr val="tx1"/>
                </a:solidFill>
              </a:rPr>
              <a:t>(Coaching is a Transformational Conversation)</a:t>
            </a:r>
          </a:p>
          <a:p>
            <a:pPr algn="l"/>
            <a:r>
              <a:rPr lang="zh-TW" altLang="en-US" i="0" dirty="0">
                <a:solidFill>
                  <a:schemeClr val="tx1"/>
                </a:solidFill>
              </a:rPr>
              <a:t>對許多的學員來說最驚訝的是</a:t>
            </a:r>
            <a:r>
              <a:rPr lang="en-US" altLang="zh-TW" i="0" dirty="0">
                <a:solidFill>
                  <a:schemeClr val="tx1"/>
                </a:solidFill>
              </a:rPr>
              <a:t>,</a:t>
            </a:r>
            <a:r>
              <a:rPr lang="zh-TW" altLang="en-US" i="0" dirty="0">
                <a:solidFill>
                  <a:schemeClr val="tx1"/>
                </a:solidFill>
              </a:rPr>
              <a:t>他們第一次體會到教練指導不是給予意見或是指導</a:t>
            </a:r>
            <a:r>
              <a:rPr lang="en-US" altLang="zh-TW" i="0" dirty="0">
                <a:solidFill>
                  <a:schemeClr val="tx1"/>
                </a:solidFill>
              </a:rPr>
              <a:t>.</a:t>
            </a:r>
            <a:r>
              <a:rPr lang="zh-TW" altLang="en-US" i="0" dirty="0">
                <a:solidFill>
                  <a:schemeClr val="tx1"/>
                </a:solidFill>
              </a:rPr>
              <a:t>而是透過許多刺激性的思想來幫助我們思考在我們裡面</a:t>
            </a:r>
            <a:r>
              <a:rPr lang="en-US" altLang="zh-TW" i="0" dirty="0">
                <a:solidFill>
                  <a:schemeClr val="tx1"/>
                </a:solidFill>
              </a:rPr>
              <a:t>,</a:t>
            </a:r>
            <a:r>
              <a:rPr lang="zh-TW" altLang="en-US" i="0" dirty="0">
                <a:solidFill>
                  <a:schemeClr val="tx1"/>
                </a:solidFill>
              </a:rPr>
              <a:t>我們真正想要的是什麼</a:t>
            </a:r>
            <a:r>
              <a:rPr lang="en-US" altLang="zh-TW" i="0" dirty="0">
                <a:solidFill>
                  <a:schemeClr val="tx1"/>
                </a:solidFill>
              </a:rPr>
              <a:t>?</a:t>
            </a:r>
            <a:r>
              <a:rPr lang="zh-TW" altLang="en-US" i="0" dirty="0">
                <a:solidFill>
                  <a:schemeClr val="tx1"/>
                </a:solidFill>
              </a:rPr>
              <a:t>而且從不同的觀點來思考</a:t>
            </a:r>
            <a:r>
              <a:rPr lang="en-US" altLang="zh-TW" i="0" dirty="0">
                <a:solidFill>
                  <a:schemeClr val="tx1"/>
                </a:solidFill>
              </a:rPr>
              <a:t>.</a:t>
            </a:r>
            <a:r>
              <a:rPr lang="zh-TW" altLang="en-US" i="0" dirty="0">
                <a:solidFill>
                  <a:schemeClr val="tx1"/>
                </a:solidFill>
              </a:rPr>
              <a:t>教練指導的對談將會改變我們對自己的看法</a:t>
            </a:r>
            <a:r>
              <a:rPr lang="en-US" altLang="zh-TW" i="0" dirty="0">
                <a:solidFill>
                  <a:schemeClr val="tx1"/>
                </a:solidFill>
              </a:rPr>
              <a:t>.</a:t>
            </a:r>
          </a:p>
          <a:p>
            <a:pPr algn="l"/>
            <a:endParaRPr lang="en-US"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09800"/>
            <a:ext cx="7239000" cy="3429000"/>
          </a:xfrm>
        </p:spPr>
        <p:txBody>
          <a:bodyPr/>
          <a:lstStyle/>
          <a:p>
            <a:pPr algn="l"/>
            <a:r>
              <a:rPr lang="en-US" altLang="zh-TW" sz="2400" i="0" dirty="0">
                <a:solidFill>
                  <a:schemeClr val="tx1"/>
                </a:solidFill>
              </a:rPr>
              <a:t>2.</a:t>
            </a:r>
            <a:r>
              <a:rPr lang="zh-TW" altLang="en-US" sz="2400" i="0" dirty="0">
                <a:solidFill>
                  <a:schemeClr val="tx1"/>
                </a:solidFill>
              </a:rPr>
              <a:t>教練指導是一種敞開透明的關係</a:t>
            </a:r>
            <a:r>
              <a:rPr lang="en-US" altLang="zh-TW" sz="2400" i="0" dirty="0">
                <a:solidFill>
                  <a:schemeClr val="tx1"/>
                </a:solidFill>
              </a:rPr>
              <a:t>. </a:t>
            </a:r>
            <a:endParaRPr lang="en-US" altLang="zh-TW" sz="2400" i="0" dirty="0" smtClean="0">
              <a:solidFill>
                <a:schemeClr val="tx1"/>
              </a:solidFill>
            </a:endParaRPr>
          </a:p>
          <a:p>
            <a:pPr algn="l"/>
            <a:r>
              <a:rPr lang="en-US" altLang="zh-TW" i="0" dirty="0" smtClean="0">
                <a:solidFill>
                  <a:schemeClr val="tx1"/>
                </a:solidFill>
              </a:rPr>
              <a:t>(</a:t>
            </a:r>
            <a:r>
              <a:rPr lang="en-US" altLang="zh-TW" i="0" dirty="0">
                <a:solidFill>
                  <a:schemeClr val="tx1"/>
                </a:solidFill>
              </a:rPr>
              <a:t>Coaching is a Transparent Relationship)</a:t>
            </a:r>
          </a:p>
          <a:p>
            <a:pPr algn="l"/>
            <a:r>
              <a:rPr lang="zh-TW" altLang="en-US" i="0" dirty="0">
                <a:solidFill>
                  <a:schemeClr val="tx1"/>
                </a:solidFill>
              </a:rPr>
              <a:t>一位教練可以說是一位知心的朋友</a:t>
            </a:r>
            <a:r>
              <a:rPr lang="en-US" altLang="zh-TW" i="0" dirty="0">
                <a:solidFill>
                  <a:schemeClr val="tx1"/>
                </a:solidFill>
              </a:rPr>
              <a:t>.</a:t>
            </a:r>
            <a:r>
              <a:rPr lang="zh-TW" altLang="en-US" i="0" dirty="0">
                <a:solidFill>
                  <a:schemeClr val="tx1"/>
                </a:solidFill>
              </a:rPr>
              <a:t>是你最好的支持者</a:t>
            </a:r>
            <a:r>
              <a:rPr lang="en-US" altLang="zh-TW" i="0" dirty="0">
                <a:solidFill>
                  <a:schemeClr val="tx1"/>
                </a:solidFill>
              </a:rPr>
              <a:t>,</a:t>
            </a:r>
            <a:r>
              <a:rPr lang="zh-TW" altLang="en-US" i="0" dirty="0">
                <a:solidFill>
                  <a:schemeClr val="tx1"/>
                </a:solidFill>
              </a:rPr>
              <a:t>換句話說是一位真正認識你的人</a:t>
            </a:r>
            <a:r>
              <a:rPr lang="en-US" altLang="zh-TW" i="0" dirty="0">
                <a:solidFill>
                  <a:schemeClr val="tx1"/>
                </a:solidFill>
              </a:rPr>
              <a:t>,</a:t>
            </a:r>
            <a:r>
              <a:rPr lang="zh-TW" altLang="en-US" i="0" dirty="0">
                <a:solidFill>
                  <a:schemeClr val="tx1"/>
                </a:solidFill>
              </a:rPr>
              <a:t>他可以把你生命中的好都發展出來</a:t>
            </a:r>
            <a:r>
              <a:rPr lang="en-US" altLang="zh-TW" i="0" dirty="0">
                <a:solidFill>
                  <a:schemeClr val="tx1"/>
                </a:solidFill>
              </a:rPr>
              <a:t>.</a:t>
            </a:r>
            <a:r>
              <a:rPr lang="zh-TW" altLang="en-US" i="0" dirty="0">
                <a:solidFill>
                  <a:schemeClr val="tx1"/>
                </a:solidFill>
              </a:rPr>
              <a:t>與你的教練發展一個敞開透明的關係</a:t>
            </a:r>
            <a:r>
              <a:rPr lang="en-US" altLang="zh-TW" i="0" dirty="0">
                <a:solidFill>
                  <a:schemeClr val="tx1"/>
                </a:solidFill>
              </a:rPr>
              <a:t>,</a:t>
            </a:r>
            <a:r>
              <a:rPr lang="zh-TW" altLang="en-US" i="0" dirty="0">
                <a:solidFill>
                  <a:schemeClr val="tx1"/>
                </a:solidFill>
              </a:rPr>
              <a:t>會更自由的幫助你去到你從沒有去過的領域或是層面</a:t>
            </a:r>
            <a:r>
              <a:rPr lang="en-US" altLang="zh-TW" i="0" dirty="0">
                <a:solidFill>
                  <a:schemeClr val="tx1"/>
                </a:solidFill>
              </a:rPr>
              <a:t>.</a:t>
            </a:r>
          </a:p>
          <a:p>
            <a:pPr algn="l"/>
            <a:endParaRPr lang="en-US"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86000"/>
            <a:ext cx="7239000" cy="3429000"/>
          </a:xfrm>
        </p:spPr>
        <p:txBody>
          <a:bodyPr>
            <a:normAutofit lnSpcReduction="10000"/>
          </a:bodyPr>
          <a:lstStyle/>
          <a:p>
            <a:pPr algn="l"/>
            <a:r>
              <a:rPr lang="en-US" altLang="zh-TW" sz="2400" i="0" dirty="0">
                <a:solidFill>
                  <a:schemeClr val="tx1"/>
                </a:solidFill>
              </a:rPr>
              <a:t>3.</a:t>
            </a:r>
            <a:r>
              <a:rPr lang="zh-TW" altLang="en-US" sz="2400" i="0" dirty="0">
                <a:solidFill>
                  <a:schemeClr val="tx1"/>
                </a:solidFill>
              </a:rPr>
              <a:t>教練指導是一個支持系統帶來改變</a:t>
            </a:r>
            <a:r>
              <a:rPr lang="en-US" altLang="zh-TW" sz="2400" i="0" dirty="0">
                <a:solidFill>
                  <a:schemeClr val="tx1"/>
                </a:solidFill>
              </a:rPr>
              <a:t>. </a:t>
            </a:r>
            <a:endParaRPr lang="en-US" altLang="zh-TW" sz="2400" i="0" dirty="0" smtClean="0">
              <a:solidFill>
                <a:schemeClr val="tx1"/>
              </a:solidFill>
            </a:endParaRPr>
          </a:p>
          <a:p>
            <a:pPr algn="l"/>
            <a:r>
              <a:rPr lang="en-US" altLang="zh-TW" i="0" dirty="0" smtClean="0">
                <a:solidFill>
                  <a:schemeClr val="tx1"/>
                </a:solidFill>
              </a:rPr>
              <a:t>(</a:t>
            </a:r>
            <a:r>
              <a:rPr lang="en-US" altLang="zh-TW" i="0" dirty="0">
                <a:solidFill>
                  <a:schemeClr val="tx1"/>
                </a:solidFill>
              </a:rPr>
              <a:t>Coaching is a Support System for Change)</a:t>
            </a:r>
          </a:p>
          <a:p>
            <a:pPr algn="l"/>
            <a:r>
              <a:rPr lang="zh-TW" altLang="en-US" i="0" dirty="0">
                <a:solidFill>
                  <a:schemeClr val="tx1"/>
                </a:solidFill>
              </a:rPr>
              <a:t>從某一位真正認識我們</a:t>
            </a:r>
            <a:r>
              <a:rPr lang="en-US" altLang="zh-TW" i="0" dirty="0">
                <a:solidFill>
                  <a:schemeClr val="tx1"/>
                </a:solidFill>
              </a:rPr>
              <a:t>,</a:t>
            </a:r>
            <a:r>
              <a:rPr lang="zh-TW" altLang="en-US" i="0" dirty="0">
                <a:solidFill>
                  <a:schemeClr val="tx1"/>
                </a:solidFill>
              </a:rPr>
              <a:t>也信任我們的人</a:t>
            </a:r>
            <a:r>
              <a:rPr lang="en-US" altLang="zh-TW" i="0" dirty="0">
                <a:solidFill>
                  <a:schemeClr val="tx1"/>
                </a:solidFill>
              </a:rPr>
              <a:t>,</a:t>
            </a:r>
            <a:r>
              <a:rPr lang="zh-TW" altLang="en-US" i="0" dirty="0">
                <a:solidFill>
                  <a:schemeClr val="tx1"/>
                </a:solidFill>
              </a:rPr>
              <a:t>得到藉他的支持</a:t>
            </a:r>
            <a:r>
              <a:rPr lang="en-US" altLang="zh-TW" i="0" dirty="0">
                <a:solidFill>
                  <a:schemeClr val="tx1"/>
                </a:solidFill>
              </a:rPr>
              <a:t>,</a:t>
            </a:r>
            <a:r>
              <a:rPr lang="zh-TW" altLang="en-US" i="0" dirty="0">
                <a:solidFill>
                  <a:schemeClr val="tx1"/>
                </a:solidFill>
              </a:rPr>
              <a:t>鼓勵</a:t>
            </a:r>
            <a:r>
              <a:rPr lang="en-US" altLang="zh-TW" i="0" dirty="0">
                <a:solidFill>
                  <a:schemeClr val="tx1"/>
                </a:solidFill>
              </a:rPr>
              <a:t>,</a:t>
            </a:r>
            <a:r>
              <a:rPr lang="zh-TW" altLang="en-US" i="0" dirty="0">
                <a:solidFill>
                  <a:schemeClr val="tx1"/>
                </a:solidFill>
              </a:rPr>
              <a:t>與守望</a:t>
            </a:r>
            <a:r>
              <a:rPr lang="en-US" altLang="zh-TW" i="0" dirty="0">
                <a:solidFill>
                  <a:schemeClr val="tx1"/>
                </a:solidFill>
              </a:rPr>
              <a:t>,</a:t>
            </a:r>
            <a:r>
              <a:rPr lang="zh-TW" altLang="en-US" i="0" dirty="0">
                <a:solidFill>
                  <a:schemeClr val="tx1"/>
                </a:solidFill>
              </a:rPr>
              <a:t>我們可以完成過去靠著自己一個人所不能完成的</a:t>
            </a:r>
            <a:r>
              <a:rPr lang="en-US" altLang="zh-TW" i="0" dirty="0">
                <a:solidFill>
                  <a:schemeClr val="tx1"/>
                </a:solidFill>
              </a:rPr>
              <a:t>.</a:t>
            </a:r>
            <a:r>
              <a:rPr lang="zh-TW" altLang="en-US" i="0" dirty="0">
                <a:solidFill>
                  <a:schemeClr val="tx1"/>
                </a:solidFill>
              </a:rPr>
              <a:t>一位好的教練會幫助你繼續停留在對的軌道上</a:t>
            </a:r>
            <a:r>
              <a:rPr lang="en-US" altLang="zh-TW" i="0" dirty="0">
                <a:solidFill>
                  <a:schemeClr val="tx1"/>
                </a:solidFill>
              </a:rPr>
              <a:t>.</a:t>
            </a:r>
            <a:r>
              <a:rPr lang="zh-TW" altLang="en-US" i="0" dirty="0">
                <a:solidFill>
                  <a:schemeClr val="tx1"/>
                </a:solidFill>
              </a:rPr>
              <a:t>幫助你克服所有的障礙</a:t>
            </a:r>
            <a:r>
              <a:rPr lang="en-US" altLang="zh-TW" i="0" dirty="0">
                <a:solidFill>
                  <a:schemeClr val="tx1"/>
                </a:solidFill>
              </a:rPr>
              <a:t>,</a:t>
            </a:r>
            <a:r>
              <a:rPr lang="zh-TW" altLang="en-US" i="0" dirty="0">
                <a:solidFill>
                  <a:schemeClr val="tx1"/>
                </a:solidFill>
              </a:rPr>
              <a:t>把你的期待與夢想轉變成每一步實際可行的步驟</a:t>
            </a:r>
            <a:r>
              <a:rPr lang="en-US" altLang="zh-TW" i="0" dirty="0">
                <a:solidFill>
                  <a:schemeClr val="tx1"/>
                </a:solidFill>
              </a:rPr>
              <a:t>,</a:t>
            </a:r>
            <a:r>
              <a:rPr lang="zh-TW" altLang="en-US" i="0" dirty="0">
                <a:solidFill>
                  <a:schemeClr val="tx1"/>
                </a:solidFill>
              </a:rPr>
              <a:t>直到在你所定的日期完成它</a:t>
            </a:r>
            <a:r>
              <a:rPr lang="en-US" altLang="zh-TW" i="0" dirty="0">
                <a:solidFill>
                  <a:schemeClr val="tx1"/>
                </a:solidFill>
              </a:rPr>
              <a:t>.</a:t>
            </a:r>
          </a:p>
          <a:p>
            <a:pPr algn="l"/>
            <a:endParaRPr lang="en-US"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09800"/>
            <a:ext cx="7239000" cy="3429000"/>
          </a:xfrm>
        </p:spPr>
        <p:txBody>
          <a:bodyPr/>
          <a:lstStyle/>
          <a:p>
            <a:pPr algn="l"/>
            <a:r>
              <a:rPr lang="en-US" altLang="zh-TW" sz="2400" i="0" dirty="0">
                <a:solidFill>
                  <a:schemeClr val="tx1"/>
                </a:solidFill>
              </a:rPr>
              <a:t>4.</a:t>
            </a:r>
            <a:r>
              <a:rPr lang="zh-TW" altLang="en-US" sz="2400" i="0" dirty="0">
                <a:solidFill>
                  <a:schemeClr val="tx1"/>
                </a:solidFill>
              </a:rPr>
              <a:t>教練指導是一個持續的領導力發展</a:t>
            </a:r>
            <a:r>
              <a:rPr lang="en-US" altLang="zh-TW" sz="2400" i="0" dirty="0">
                <a:solidFill>
                  <a:schemeClr val="tx1"/>
                </a:solidFill>
              </a:rPr>
              <a:t>. </a:t>
            </a:r>
            <a:endParaRPr lang="en-US" altLang="zh-TW" sz="2400" i="0" dirty="0" smtClean="0">
              <a:solidFill>
                <a:schemeClr val="tx1"/>
              </a:solidFill>
            </a:endParaRPr>
          </a:p>
          <a:p>
            <a:pPr algn="l"/>
            <a:r>
              <a:rPr lang="en-US" altLang="zh-TW" i="0" dirty="0" smtClean="0">
                <a:solidFill>
                  <a:schemeClr val="tx1"/>
                </a:solidFill>
              </a:rPr>
              <a:t>(</a:t>
            </a:r>
            <a:r>
              <a:rPr lang="en-US" altLang="zh-TW" i="0" dirty="0">
                <a:solidFill>
                  <a:schemeClr val="tx1"/>
                </a:solidFill>
              </a:rPr>
              <a:t>Coaching is Continuous Leadership Development)</a:t>
            </a:r>
          </a:p>
          <a:p>
            <a:pPr algn="l"/>
            <a:r>
              <a:rPr lang="zh-TW" altLang="en-US" i="0" dirty="0">
                <a:solidFill>
                  <a:schemeClr val="tx1"/>
                </a:solidFill>
              </a:rPr>
              <a:t>教練不是為你提供解決的辦法</a:t>
            </a:r>
            <a:r>
              <a:rPr lang="en-US" altLang="zh-TW" i="0" dirty="0">
                <a:solidFill>
                  <a:schemeClr val="tx1"/>
                </a:solidFill>
              </a:rPr>
              <a:t>,</a:t>
            </a:r>
            <a:r>
              <a:rPr lang="zh-TW" altLang="en-US" i="0" dirty="0">
                <a:solidFill>
                  <a:schemeClr val="tx1"/>
                </a:solidFill>
              </a:rPr>
              <a:t>他是幫助你解決你自己所面對的問題</a:t>
            </a:r>
            <a:r>
              <a:rPr lang="en-US" altLang="zh-TW" i="0" dirty="0">
                <a:solidFill>
                  <a:schemeClr val="tx1"/>
                </a:solidFill>
              </a:rPr>
              <a:t>.</a:t>
            </a:r>
            <a:r>
              <a:rPr lang="zh-TW" altLang="en-US" i="0" dirty="0">
                <a:solidFill>
                  <a:schemeClr val="tx1"/>
                </a:solidFill>
              </a:rPr>
              <a:t>教練指導是幫助你學習多過於告訴你應該做什麼</a:t>
            </a:r>
            <a:r>
              <a:rPr lang="en-US" altLang="zh-TW" i="0" dirty="0">
                <a:solidFill>
                  <a:schemeClr val="tx1"/>
                </a:solidFill>
              </a:rPr>
              <a:t>.</a:t>
            </a:r>
            <a:r>
              <a:rPr lang="zh-TW" altLang="en-US" i="0" dirty="0">
                <a:solidFill>
                  <a:schemeClr val="tx1"/>
                </a:solidFill>
              </a:rPr>
              <a:t>透過扭轉並影響每一個情況來為你自己建立更強的承擔力成為一位更好的領袖</a:t>
            </a:r>
            <a:r>
              <a:rPr lang="en-US" altLang="zh-TW" i="0" dirty="0">
                <a:solidFill>
                  <a:schemeClr val="tx1"/>
                </a:solidFill>
              </a:rPr>
              <a:t>.</a:t>
            </a:r>
            <a:r>
              <a:rPr lang="zh-TW" altLang="en-US" i="0" dirty="0">
                <a:solidFill>
                  <a:schemeClr val="tx1"/>
                </a:solidFill>
              </a:rPr>
              <a:t>教練指導是預備你在將來可以征服更大的挑戰</a:t>
            </a:r>
            <a:r>
              <a:rPr lang="en-US" altLang="zh-TW" i="0" dirty="0">
                <a:solidFill>
                  <a:schemeClr val="tx1"/>
                </a:solidFill>
              </a:rPr>
              <a:t>.</a:t>
            </a:r>
          </a:p>
          <a:p>
            <a:pPr algn="l"/>
            <a:endParaRPr lang="en-US"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838200" y="3429000"/>
            <a:ext cx="7239000" cy="1720403"/>
          </a:xfrm>
        </p:spPr>
        <p:txBody>
          <a:bodyPr>
            <a:normAutofit/>
          </a:bodyPr>
          <a:lstStyle/>
          <a:p>
            <a:r>
              <a:rPr lang="zh-TW" altLang="en-US" sz="3200" i="0" dirty="0">
                <a:solidFill>
                  <a:schemeClr val="tx1"/>
                </a:solidFill>
              </a:rPr>
              <a:t>改變生命的五個要素</a:t>
            </a:r>
            <a:endParaRPr lang="en-US" sz="3200"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514600"/>
            <a:ext cx="7239000" cy="3429000"/>
          </a:xfrm>
        </p:spPr>
        <p:txBody>
          <a:bodyPr>
            <a:normAutofit/>
          </a:bodyPr>
          <a:lstStyle/>
          <a:p>
            <a:pPr algn="l"/>
            <a:r>
              <a:rPr lang="en-US" altLang="zh-TW" sz="3200" i="0" dirty="0">
                <a:solidFill>
                  <a:schemeClr val="tx1"/>
                </a:solidFill>
              </a:rPr>
              <a:t>1.</a:t>
            </a:r>
            <a:r>
              <a:rPr lang="zh-TW" altLang="en-US" sz="3200" i="0" dirty="0">
                <a:solidFill>
                  <a:schemeClr val="tx1"/>
                </a:solidFill>
              </a:rPr>
              <a:t>焦點放在</a:t>
            </a:r>
            <a:r>
              <a:rPr lang="zh-TW" altLang="en-US" sz="3200" i="0" dirty="0" smtClean="0">
                <a:solidFill>
                  <a:schemeClr val="tx1"/>
                </a:solidFill>
              </a:rPr>
              <a:t>終點</a:t>
            </a:r>
            <a:r>
              <a:rPr lang="en-US" altLang="zh-TW" sz="2400" i="0" dirty="0" smtClean="0">
                <a:solidFill>
                  <a:schemeClr val="tx1"/>
                </a:solidFill>
              </a:rPr>
              <a:t>(Focus on the Destination ):</a:t>
            </a:r>
            <a:endParaRPr lang="en-US" sz="2400" i="0" dirty="0">
              <a:solidFill>
                <a:schemeClr val="tx1"/>
              </a:solidFill>
            </a:endParaRPr>
          </a:p>
          <a:p>
            <a:pPr algn="l"/>
            <a:r>
              <a:rPr lang="zh-TW" altLang="en-US" i="0" dirty="0">
                <a:solidFill>
                  <a:schemeClr val="tx1"/>
                </a:solidFill>
              </a:rPr>
              <a:t>林前</a:t>
            </a:r>
            <a:r>
              <a:rPr lang="en-US" altLang="zh-TW" i="0" dirty="0">
                <a:solidFill>
                  <a:schemeClr val="tx1"/>
                </a:solidFill>
              </a:rPr>
              <a:t>9:24-26</a:t>
            </a:r>
            <a:r>
              <a:rPr lang="zh-TW" altLang="en-US" i="0" dirty="0">
                <a:solidFill>
                  <a:schemeClr val="tx1"/>
                </a:solidFill>
              </a:rPr>
              <a:t>豈不知在場上賽跑的都跑，但得獎賞的只有一人？你們也當這樣跑，好叫你們得著獎賞。</a:t>
            </a:r>
            <a:r>
              <a:rPr lang="en-US" altLang="zh-TW" i="0" dirty="0">
                <a:solidFill>
                  <a:schemeClr val="tx1"/>
                </a:solidFill>
              </a:rPr>
              <a:t>….</a:t>
            </a:r>
            <a:r>
              <a:rPr lang="zh-TW" altLang="en-US" i="0" dirty="0">
                <a:solidFill>
                  <a:schemeClr val="tx1"/>
                </a:solidFill>
              </a:rPr>
              <a:t>所以，我奔跑不像無定向的；我鬥拳不像打空氣的。</a:t>
            </a:r>
            <a:endParaRPr lang="en-US"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514600"/>
            <a:ext cx="7239000" cy="3429000"/>
          </a:xfrm>
        </p:spPr>
        <p:txBody>
          <a:bodyPr/>
          <a:lstStyle/>
          <a:p>
            <a:pPr algn="l"/>
            <a:r>
              <a:rPr lang="zh-TW" altLang="en-US" sz="2800" i="0" dirty="0" smtClean="0">
                <a:solidFill>
                  <a:schemeClr val="tx1"/>
                </a:solidFill>
              </a:rPr>
              <a:t>何謂教練</a:t>
            </a:r>
            <a:r>
              <a:rPr lang="en-US" altLang="zh-TW" sz="2800" i="0" dirty="0" smtClean="0">
                <a:solidFill>
                  <a:schemeClr val="tx1"/>
                </a:solidFill>
              </a:rPr>
              <a:t>?</a:t>
            </a:r>
          </a:p>
          <a:p>
            <a:pPr algn="l"/>
            <a:r>
              <a:rPr lang="zh-TW" altLang="en-US" sz="2400" i="0" dirty="0" smtClean="0">
                <a:solidFill>
                  <a:schemeClr val="tx1"/>
                </a:solidFill>
              </a:rPr>
              <a:t>教練專注於未來的可能性</a:t>
            </a:r>
            <a:r>
              <a:rPr lang="en-US" altLang="zh-TW" sz="2400" i="0" dirty="0" smtClean="0">
                <a:solidFill>
                  <a:schemeClr val="tx1"/>
                </a:solidFill>
              </a:rPr>
              <a:t>,</a:t>
            </a:r>
            <a:r>
              <a:rPr lang="zh-TW" altLang="en-US" sz="2400" i="0" dirty="0" smtClean="0">
                <a:solidFill>
                  <a:schemeClr val="tx1"/>
                </a:solidFill>
              </a:rPr>
              <a:t>而非過去的錯誤</a:t>
            </a:r>
            <a:r>
              <a:rPr lang="en-US" altLang="zh-TW" sz="2400" i="0" dirty="0" smtClean="0">
                <a:solidFill>
                  <a:schemeClr val="tx1"/>
                </a:solidFill>
              </a:rPr>
              <a:t>.</a:t>
            </a:r>
            <a:endParaRPr lang="en-US" sz="2400" i="0" dirty="0">
              <a:solidFill>
                <a:schemeClr val="tx1"/>
              </a:solidFill>
            </a:endParaRPr>
          </a:p>
        </p:txBody>
      </p:sp>
    </p:spTree>
    <p:extLst>
      <p:ext uri="{BB962C8B-B14F-4D97-AF65-F5344CB8AC3E}">
        <p14:creationId xmlns:p14="http://schemas.microsoft.com/office/powerpoint/2010/main" val="239239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438400"/>
            <a:ext cx="7239000" cy="3429000"/>
          </a:xfrm>
        </p:spPr>
        <p:txBody>
          <a:bodyPr>
            <a:normAutofit/>
          </a:bodyPr>
          <a:lstStyle/>
          <a:p>
            <a:pPr algn="l"/>
            <a:r>
              <a:rPr lang="en-US" altLang="zh-TW" sz="3200" i="0" dirty="0">
                <a:solidFill>
                  <a:schemeClr val="tx1"/>
                </a:solidFill>
              </a:rPr>
              <a:t>2.</a:t>
            </a:r>
            <a:r>
              <a:rPr lang="zh-TW" altLang="en-US" sz="3200" i="0" dirty="0">
                <a:solidFill>
                  <a:schemeClr val="tx1"/>
                </a:solidFill>
              </a:rPr>
              <a:t>主要的動</a:t>
            </a:r>
            <a:r>
              <a:rPr lang="zh-TW" altLang="en-US" sz="3200" i="0" dirty="0" smtClean="0">
                <a:solidFill>
                  <a:schemeClr val="tx1"/>
                </a:solidFill>
              </a:rPr>
              <a:t>機</a:t>
            </a:r>
            <a:r>
              <a:rPr lang="en-US" altLang="zh-TW" sz="2400" i="0" dirty="0" smtClean="0">
                <a:solidFill>
                  <a:schemeClr val="tx1"/>
                </a:solidFill>
              </a:rPr>
              <a:t>(</a:t>
            </a:r>
            <a:r>
              <a:rPr lang="en-US" sz="2400" i="0" dirty="0" smtClean="0"/>
              <a:t>Major </a:t>
            </a:r>
            <a:r>
              <a:rPr lang="en-US" sz="2400" i="0" dirty="0"/>
              <a:t>in </a:t>
            </a:r>
            <a:r>
              <a:rPr lang="en-US" sz="2400" i="0" dirty="0" smtClean="0"/>
              <a:t>Motivation)</a:t>
            </a:r>
            <a:r>
              <a:rPr lang="en-US" altLang="zh-TW" sz="2400" i="0" dirty="0" smtClean="0">
                <a:solidFill>
                  <a:schemeClr val="tx1"/>
                </a:solidFill>
              </a:rPr>
              <a:t>:</a:t>
            </a:r>
          </a:p>
          <a:p>
            <a:pPr algn="l"/>
            <a:r>
              <a:rPr lang="zh-TW" altLang="en-US" i="0" dirty="0">
                <a:solidFill>
                  <a:schemeClr val="tx1"/>
                </a:solidFill>
              </a:rPr>
              <a:t>在靈感與真實之間最大的差距是在於什麼是你最強的動機要改變</a:t>
            </a:r>
            <a:r>
              <a:rPr lang="en-US" altLang="zh-TW" i="0" dirty="0">
                <a:solidFill>
                  <a:schemeClr val="tx1"/>
                </a:solidFill>
              </a:rPr>
              <a:t>?</a:t>
            </a:r>
            <a:r>
              <a:rPr lang="zh-TW" altLang="en-US" i="0" dirty="0">
                <a:solidFill>
                  <a:schemeClr val="tx1"/>
                </a:solidFill>
              </a:rPr>
              <a:t>改變是動機的一種功能</a:t>
            </a:r>
            <a:r>
              <a:rPr lang="en-US" altLang="zh-TW" i="0" dirty="0">
                <a:solidFill>
                  <a:schemeClr val="tx1"/>
                </a:solidFill>
              </a:rPr>
              <a:t>(function)</a:t>
            </a:r>
            <a:r>
              <a:rPr lang="zh-TW" altLang="en-US" i="0" dirty="0">
                <a:solidFill>
                  <a:schemeClr val="tx1"/>
                </a:solidFill>
              </a:rPr>
              <a:t>而不是一個訊息而已</a:t>
            </a:r>
            <a:r>
              <a:rPr lang="en-US" altLang="zh-TW" i="0" dirty="0">
                <a:solidFill>
                  <a:schemeClr val="tx1"/>
                </a:solidFill>
              </a:rPr>
              <a:t>.</a:t>
            </a:r>
            <a:r>
              <a:rPr lang="zh-TW" altLang="en-US" i="0" dirty="0">
                <a:solidFill>
                  <a:schemeClr val="tx1"/>
                </a:solidFill>
              </a:rPr>
              <a:t>換句話來說</a:t>
            </a:r>
            <a:r>
              <a:rPr lang="en-US" altLang="zh-TW" i="0" dirty="0">
                <a:solidFill>
                  <a:schemeClr val="tx1"/>
                </a:solidFill>
              </a:rPr>
              <a:t>,</a:t>
            </a:r>
            <a:r>
              <a:rPr lang="zh-TW" altLang="en-US" i="0" dirty="0">
                <a:solidFill>
                  <a:schemeClr val="tx1"/>
                </a:solidFill>
              </a:rPr>
              <a:t>你成功與失敗之間最大的一個事</a:t>
            </a:r>
            <a:r>
              <a:rPr lang="zh-TW" altLang="en-US" i="0" dirty="0" smtClean="0">
                <a:solidFill>
                  <a:schemeClr val="tx1"/>
                </a:solidFill>
              </a:rPr>
              <a:t>實</a:t>
            </a:r>
            <a:r>
              <a:rPr lang="en-US" altLang="zh-TW" i="0" dirty="0">
                <a:solidFill>
                  <a:schemeClr val="tx1"/>
                </a:solidFill>
              </a:rPr>
              <a:t>,</a:t>
            </a:r>
            <a:r>
              <a:rPr lang="zh-TW" altLang="en-US" i="0" dirty="0" smtClean="0">
                <a:solidFill>
                  <a:schemeClr val="tx1"/>
                </a:solidFill>
              </a:rPr>
              <a:t>就</a:t>
            </a:r>
            <a:r>
              <a:rPr lang="zh-TW" altLang="en-US" i="0" dirty="0">
                <a:solidFill>
                  <a:schemeClr val="tx1"/>
                </a:solidFill>
              </a:rPr>
              <a:t>是不在於你是否知道要如何做</a:t>
            </a:r>
            <a:r>
              <a:rPr lang="en-US" altLang="zh-TW" i="0" dirty="0">
                <a:solidFill>
                  <a:schemeClr val="tx1"/>
                </a:solidFill>
              </a:rPr>
              <a:t>?</a:t>
            </a:r>
            <a:r>
              <a:rPr lang="zh-TW" altLang="en-US" i="0" dirty="0">
                <a:solidFill>
                  <a:schemeClr val="tx1"/>
                </a:solidFill>
              </a:rPr>
              <a:t>而是什麼樣的動機使你去做</a:t>
            </a:r>
            <a:r>
              <a:rPr lang="en-US" altLang="zh-TW" i="0" dirty="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25497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514600"/>
            <a:ext cx="7239000" cy="3429000"/>
          </a:xfrm>
        </p:spPr>
        <p:txBody>
          <a:bodyPr>
            <a:normAutofit/>
          </a:bodyPr>
          <a:lstStyle/>
          <a:p>
            <a:pPr algn="l"/>
            <a:r>
              <a:rPr lang="en-US" altLang="zh-TW" sz="3200" i="0" dirty="0">
                <a:solidFill>
                  <a:schemeClr val="tx1"/>
                </a:solidFill>
              </a:rPr>
              <a:t>3.</a:t>
            </a:r>
            <a:r>
              <a:rPr lang="zh-TW" altLang="en-US" sz="3200" i="0" dirty="0">
                <a:solidFill>
                  <a:schemeClr val="tx1"/>
                </a:solidFill>
              </a:rPr>
              <a:t>從一個目標開</a:t>
            </a:r>
            <a:r>
              <a:rPr lang="zh-TW" altLang="en-US" sz="3200" i="0" dirty="0" smtClean="0">
                <a:solidFill>
                  <a:schemeClr val="tx1"/>
                </a:solidFill>
              </a:rPr>
              <a:t>始</a:t>
            </a:r>
            <a:r>
              <a:rPr lang="en-US" altLang="zh-TW" sz="2400" i="0" dirty="0" smtClean="0">
                <a:solidFill>
                  <a:schemeClr val="tx1"/>
                </a:solidFill>
              </a:rPr>
              <a:t>(Start with one goal):</a:t>
            </a:r>
          </a:p>
          <a:p>
            <a:pPr algn="l"/>
            <a:r>
              <a:rPr lang="zh-TW" altLang="en-US" i="0" dirty="0" smtClean="0">
                <a:solidFill>
                  <a:schemeClr val="tx1"/>
                </a:solidFill>
              </a:rPr>
              <a:t>一</a:t>
            </a:r>
            <a:r>
              <a:rPr lang="zh-TW" altLang="en-US" i="0" dirty="0">
                <a:solidFill>
                  <a:schemeClr val="tx1"/>
                </a:solidFill>
              </a:rPr>
              <a:t>次開始一個目標就好</a:t>
            </a:r>
            <a:r>
              <a:rPr lang="en-US" altLang="zh-TW" i="0" dirty="0">
                <a:solidFill>
                  <a:schemeClr val="tx1"/>
                </a:solidFill>
              </a:rPr>
              <a:t>.</a:t>
            </a:r>
            <a:r>
              <a:rPr lang="zh-TW" altLang="en-US" i="0" dirty="0">
                <a:solidFill>
                  <a:schemeClr val="tx1"/>
                </a:solidFill>
              </a:rPr>
              <a:t>剛開始的時候將你的期待放低一點</a:t>
            </a:r>
            <a:r>
              <a:rPr lang="en-US" altLang="zh-TW" i="0" dirty="0">
                <a:solidFill>
                  <a:schemeClr val="tx1"/>
                </a:solidFill>
              </a:rPr>
              <a:t>.</a:t>
            </a:r>
            <a:r>
              <a:rPr lang="zh-TW" altLang="en-US" i="0" dirty="0">
                <a:solidFill>
                  <a:schemeClr val="tx1"/>
                </a:solidFill>
              </a:rPr>
              <a:t>然後慢慢的增加</a:t>
            </a:r>
            <a:r>
              <a:rPr lang="en-US" altLang="zh-TW" i="0" dirty="0">
                <a:solidFill>
                  <a:schemeClr val="tx1"/>
                </a:solidFill>
              </a:rPr>
              <a:t>.</a:t>
            </a:r>
            <a:r>
              <a:rPr lang="zh-TW" altLang="en-US" i="0" dirty="0">
                <a:solidFill>
                  <a:schemeClr val="tx1"/>
                </a:solidFill>
              </a:rPr>
              <a:t>當你有更多的時間或是有更多的體力</a:t>
            </a:r>
            <a:r>
              <a:rPr lang="en-US" altLang="zh-TW" i="0" dirty="0">
                <a:solidFill>
                  <a:schemeClr val="tx1"/>
                </a:solidFill>
              </a:rPr>
              <a:t>,</a:t>
            </a:r>
            <a:r>
              <a:rPr lang="zh-TW" altLang="en-US" i="0" dirty="0">
                <a:solidFill>
                  <a:schemeClr val="tx1"/>
                </a:solidFill>
              </a:rPr>
              <a:t>你可以提高你的期待</a:t>
            </a:r>
            <a:r>
              <a:rPr lang="en-US" altLang="zh-TW" i="0" dirty="0" smtClean="0">
                <a:solidFill>
                  <a:schemeClr val="tx1"/>
                </a:solidFill>
              </a:rPr>
              <a:t>.</a:t>
            </a:r>
            <a:r>
              <a:rPr lang="zh-TW" altLang="en-US" i="0" dirty="0">
                <a:solidFill>
                  <a:schemeClr val="tx1"/>
                </a:solidFill>
              </a:rPr>
              <a:t>就是每一次你所定的目標都達到</a:t>
            </a:r>
            <a:r>
              <a:rPr lang="en-US" i="0" dirty="0">
                <a:solidFill>
                  <a:schemeClr val="tx1"/>
                </a:solidFill>
              </a:rPr>
              <a:t>,</a:t>
            </a:r>
            <a:r>
              <a:rPr lang="zh-TW" altLang="en-US" i="0" dirty="0">
                <a:solidFill>
                  <a:schemeClr val="tx1"/>
                </a:solidFill>
              </a:rPr>
              <a:t>因為成功會帶來下一個成功</a:t>
            </a:r>
            <a:r>
              <a:rPr lang="en-US" i="0" dirty="0">
                <a:solidFill>
                  <a:schemeClr val="tx1"/>
                </a:solidFill>
              </a:rPr>
              <a:t>.</a:t>
            </a:r>
          </a:p>
        </p:txBody>
      </p:sp>
    </p:spTree>
    <p:extLst>
      <p:ext uri="{BB962C8B-B14F-4D97-AF65-F5344CB8AC3E}">
        <p14:creationId xmlns:p14="http://schemas.microsoft.com/office/powerpoint/2010/main" val="25497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514600"/>
            <a:ext cx="7239000" cy="3429000"/>
          </a:xfrm>
        </p:spPr>
        <p:txBody>
          <a:bodyPr/>
          <a:lstStyle/>
          <a:p>
            <a:pPr algn="l"/>
            <a:r>
              <a:rPr lang="en-US" altLang="zh-TW" sz="3200" i="0" dirty="0">
                <a:solidFill>
                  <a:schemeClr val="tx1"/>
                </a:solidFill>
              </a:rPr>
              <a:t>4.</a:t>
            </a:r>
            <a:r>
              <a:rPr lang="zh-TW" altLang="en-US" sz="3200" i="0" dirty="0">
                <a:solidFill>
                  <a:schemeClr val="tx1"/>
                </a:solidFill>
              </a:rPr>
              <a:t>要儘量簡</a:t>
            </a:r>
            <a:r>
              <a:rPr lang="zh-TW" altLang="en-US" sz="3200" i="0" dirty="0" smtClean="0">
                <a:solidFill>
                  <a:schemeClr val="tx1"/>
                </a:solidFill>
              </a:rPr>
              <a:t>潔</a:t>
            </a:r>
            <a:r>
              <a:rPr lang="en-US" altLang="zh-TW" sz="2400" i="0" dirty="0" smtClean="0">
                <a:solidFill>
                  <a:schemeClr val="tx1"/>
                </a:solidFill>
              </a:rPr>
              <a:t>(</a:t>
            </a:r>
            <a:r>
              <a:rPr lang="en-US" sz="2400" i="0" dirty="0" smtClean="0"/>
              <a:t>Be Concise)</a:t>
            </a:r>
            <a:r>
              <a:rPr lang="en-US" altLang="zh-TW" sz="2400" i="0" dirty="0" smtClean="0">
                <a:solidFill>
                  <a:schemeClr val="tx1"/>
                </a:solidFill>
              </a:rPr>
              <a:t>:</a:t>
            </a:r>
          </a:p>
          <a:p>
            <a:pPr algn="l"/>
            <a:r>
              <a:rPr lang="zh-TW" altLang="en-US" i="0" dirty="0" smtClean="0">
                <a:solidFill>
                  <a:schemeClr val="tx1"/>
                </a:solidFill>
              </a:rPr>
              <a:t>最</a:t>
            </a:r>
            <a:r>
              <a:rPr lang="zh-TW" altLang="en-US" i="0" dirty="0">
                <a:solidFill>
                  <a:schemeClr val="tx1"/>
                </a:solidFill>
              </a:rPr>
              <a:t>好的目標是越簡潔越好</a:t>
            </a:r>
            <a:r>
              <a:rPr lang="en-US" altLang="zh-TW" i="0" dirty="0">
                <a:solidFill>
                  <a:schemeClr val="tx1"/>
                </a:solidFill>
              </a:rPr>
              <a:t>.</a:t>
            </a:r>
            <a:r>
              <a:rPr lang="zh-TW" altLang="en-US" i="0" dirty="0">
                <a:solidFill>
                  <a:schemeClr val="tx1"/>
                </a:solidFill>
              </a:rPr>
              <a:t>而且是越容易達成越好</a:t>
            </a:r>
            <a:r>
              <a:rPr lang="en-US" altLang="zh-TW" i="0" dirty="0">
                <a:solidFill>
                  <a:schemeClr val="tx1"/>
                </a:solidFill>
              </a:rPr>
              <a:t>.</a:t>
            </a:r>
            <a:r>
              <a:rPr lang="zh-TW" altLang="en-US" i="0" dirty="0">
                <a:solidFill>
                  <a:schemeClr val="tx1"/>
                </a:solidFill>
              </a:rPr>
              <a:t>目標最好只是一個簡單的句子</a:t>
            </a:r>
            <a:r>
              <a:rPr lang="en-US" altLang="zh-TW" i="0" dirty="0">
                <a:solidFill>
                  <a:schemeClr val="tx1"/>
                </a:solidFill>
              </a:rPr>
              <a:t>.</a:t>
            </a:r>
            <a:r>
              <a:rPr lang="zh-TW" altLang="en-US" i="0" dirty="0">
                <a:solidFill>
                  <a:schemeClr val="tx1"/>
                </a:solidFill>
              </a:rPr>
              <a:t>想清楚你要什麼</a:t>
            </a:r>
            <a:r>
              <a:rPr lang="en-US" altLang="zh-TW" i="0" dirty="0">
                <a:solidFill>
                  <a:schemeClr val="tx1"/>
                </a:solidFill>
              </a:rPr>
              <a:t>?</a:t>
            </a:r>
            <a:r>
              <a:rPr lang="zh-TW" altLang="en-US" i="0" dirty="0">
                <a:solidFill>
                  <a:schemeClr val="tx1"/>
                </a:solidFill>
              </a:rPr>
              <a:t>然後試著用一個句子把你的目標</a:t>
            </a:r>
            <a:r>
              <a:rPr lang="en-US" altLang="zh-TW" i="0" dirty="0">
                <a:solidFill>
                  <a:schemeClr val="tx1"/>
                </a:solidFill>
              </a:rPr>
              <a:t>(</a:t>
            </a:r>
            <a:r>
              <a:rPr lang="zh-TW" altLang="en-US" i="0" dirty="0">
                <a:solidFill>
                  <a:schemeClr val="tx1"/>
                </a:solidFill>
              </a:rPr>
              <a:t>你心中的夢想</a:t>
            </a:r>
            <a:r>
              <a:rPr lang="en-US" altLang="zh-TW" i="0" dirty="0">
                <a:solidFill>
                  <a:schemeClr val="tx1"/>
                </a:solidFill>
              </a:rPr>
              <a:t>)</a:t>
            </a:r>
            <a:r>
              <a:rPr lang="zh-TW" altLang="en-US" i="0" dirty="0">
                <a:solidFill>
                  <a:schemeClr val="tx1"/>
                </a:solidFill>
              </a:rPr>
              <a:t>說出來</a:t>
            </a:r>
            <a:r>
              <a:rPr lang="en-US" altLang="zh-TW" i="0" dirty="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25497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514600"/>
            <a:ext cx="7239000" cy="3429000"/>
          </a:xfrm>
        </p:spPr>
        <p:txBody>
          <a:bodyPr/>
          <a:lstStyle/>
          <a:p>
            <a:pPr algn="l"/>
            <a:r>
              <a:rPr lang="en-US" altLang="zh-TW" sz="3200" i="0" dirty="0">
                <a:solidFill>
                  <a:schemeClr val="tx1"/>
                </a:solidFill>
              </a:rPr>
              <a:t>5.</a:t>
            </a:r>
            <a:r>
              <a:rPr lang="zh-TW" altLang="en-US" sz="3200" i="0" dirty="0">
                <a:solidFill>
                  <a:schemeClr val="tx1"/>
                </a:solidFill>
              </a:rPr>
              <a:t>不要自己一個人</a:t>
            </a:r>
            <a:r>
              <a:rPr lang="zh-TW" altLang="en-US" sz="3200" i="0" dirty="0" smtClean="0">
                <a:solidFill>
                  <a:schemeClr val="tx1"/>
                </a:solidFill>
              </a:rPr>
              <a:t>做</a:t>
            </a:r>
            <a:r>
              <a:rPr lang="en-US" altLang="zh-TW" sz="2400" i="0" dirty="0" smtClean="0">
                <a:solidFill>
                  <a:schemeClr val="tx1"/>
                </a:solidFill>
              </a:rPr>
              <a:t>(Don’t do it alone):</a:t>
            </a:r>
          </a:p>
          <a:p>
            <a:pPr algn="l"/>
            <a:r>
              <a:rPr lang="zh-TW" altLang="en-US" i="0" dirty="0">
                <a:solidFill>
                  <a:schemeClr val="tx1"/>
                </a:solidFill>
              </a:rPr>
              <a:t>把你的目標告訴其他的人</a:t>
            </a:r>
            <a:r>
              <a:rPr lang="en-US" altLang="zh-TW" i="0" dirty="0">
                <a:solidFill>
                  <a:schemeClr val="tx1"/>
                </a:solidFill>
              </a:rPr>
              <a:t>,</a:t>
            </a:r>
            <a:r>
              <a:rPr lang="zh-TW" altLang="en-US" i="0" dirty="0">
                <a:solidFill>
                  <a:schemeClr val="tx1"/>
                </a:solidFill>
              </a:rPr>
              <a:t>會加深你對目標的委身度</a:t>
            </a:r>
            <a:r>
              <a:rPr lang="en-US" altLang="zh-TW" i="0" dirty="0">
                <a:solidFill>
                  <a:schemeClr val="tx1"/>
                </a:solidFill>
              </a:rPr>
              <a:t>.</a:t>
            </a:r>
            <a:r>
              <a:rPr lang="zh-TW" altLang="en-US" i="0" dirty="0">
                <a:solidFill>
                  <a:schemeClr val="tx1"/>
                </a:solidFill>
              </a:rPr>
              <a:t>同樣的原則</a:t>
            </a:r>
            <a:r>
              <a:rPr lang="en-US" altLang="zh-TW" i="0" dirty="0">
                <a:solidFill>
                  <a:schemeClr val="tx1"/>
                </a:solidFill>
              </a:rPr>
              <a:t>,</a:t>
            </a:r>
            <a:r>
              <a:rPr lang="zh-TW" altLang="en-US" i="0" dirty="0">
                <a:solidFill>
                  <a:schemeClr val="tx1"/>
                </a:solidFill>
              </a:rPr>
              <a:t>在羅</a:t>
            </a:r>
            <a:r>
              <a:rPr lang="en-US" altLang="zh-TW" i="0" dirty="0">
                <a:solidFill>
                  <a:schemeClr val="tx1"/>
                </a:solidFill>
              </a:rPr>
              <a:t>10:10</a:t>
            </a:r>
            <a:r>
              <a:rPr lang="zh-TW" altLang="en-US" i="0" dirty="0">
                <a:solidFill>
                  <a:schemeClr val="tx1"/>
                </a:solidFill>
              </a:rPr>
              <a:t>因為，人心裏相信就可以稱義，口裏承認就可以得救。當你的目標宣告出來</a:t>
            </a:r>
            <a:r>
              <a:rPr lang="en-US" altLang="zh-TW" i="0" dirty="0">
                <a:solidFill>
                  <a:schemeClr val="tx1"/>
                </a:solidFill>
              </a:rPr>
              <a:t>,</a:t>
            </a:r>
            <a:r>
              <a:rPr lang="zh-TW" altLang="en-US" i="0" dirty="0">
                <a:solidFill>
                  <a:schemeClr val="tx1"/>
                </a:solidFill>
              </a:rPr>
              <a:t>而不是隱藏起來</a:t>
            </a:r>
            <a:r>
              <a:rPr lang="en-US" altLang="zh-TW" i="0" dirty="0">
                <a:solidFill>
                  <a:schemeClr val="tx1"/>
                </a:solidFill>
              </a:rPr>
              <a:t>.</a:t>
            </a:r>
            <a:r>
              <a:rPr lang="zh-TW" altLang="en-US" i="0" dirty="0">
                <a:solidFill>
                  <a:schemeClr val="tx1"/>
                </a:solidFill>
              </a:rPr>
              <a:t>你會經歷一個意想不到的能力臨到你身上</a:t>
            </a:r>
            <a:r>
              <a:rPr lang="en-US" altLang="zh-TW" i="0" dirty="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25497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1828800"/>
            <a:ext cx="7239000" cy="3429000"/>
          </a:xfrm>
        </p:spPr>
        <p:txBody>
          <a:bodyPr/>
          <a:lstStyle/>
          <a:p>
            <a:pPr algn="l"/>
            <a:endParaRPr lang="en-US" altLang="zh-TW" sz="2800" i="0" dirty="0" smtClean="0">
              <a:solidFill>
                <a:schemeClr val="tx1"/>
              </a:solidFill>
            </a:endParaRPr>
          </a:p>
          <a:p>
            <a:pPr algn="l"/>
            <a:r>
              <a:rPr lang="zh-TW" altLang="en-US" sz="2800" i="0" dirty="0" smtClean="0">
                <a:solidFill>
                  <a:schemeClr val="tx1"/>
                </a:solidFill>
              </a:rPr>
              <a:t>教練的過程</a:t>
            </a:r>
            <a:r>
              <a:rPr lang="en-US" altLang="zh-TW" sz="2800" i="0" dirty="0" smtClean="0">
                <a:solidFill>
                  <a:schemeClr val="tx1"/>
                </a:solidFill>
              </a:rPr>
              <a:t>(5Rs Coaching Process)</a:t>
            </a:r>
            <a:endParaRPr lang="en-US" sz="2800" i="0" dirty="0">
              <a:solidFill>
                <a:schemeClr val="tx1"/>
              </a:solidFill>
            </a:endParaRPr>
          </a:p>
          <a:p>
            <a:pPr algn="l"/>
            <a:r>
              <a:rPr lang="en-US" sz="2400" i="0" dirty="0" smtClean="0">
                <a:solidFill>
                  <a:schemeClr val="tx1"/>
                </a:solidFill>
              </a:rPr>
              <a:t>1.</a:t>
            </a:r>
            <a:r>
              <a:rPr lang="zh-TW" altLang="en-US" sz="2400" i="0" dirty="0" smtClean="0">
                <a:solidFill>
                  <a:schemeClr val="tx1"/>
                </a:solidFill>
              </a:rPr>
              <a:t>建立關係</a:t>
            </a:r>
            <a:r>
              <a:rPr lang="en-US" altLang="zh-TW" sz="2400" i="0" dirty="0" smtClean="0">
                <a:solidFill>
                  <a:schemeClr val="tx1"/>
                </a:solidFill>
              </a:rPr>
              <a:t>(</a:t>
            </a:r>
            <a:r>
              <a:rPr lang="en-US" altLang="zh-TW" sz="2400" b="1" i="0" dirty="0" smtClean="0">
                <a:solidFill>
                  <a:srgbClr val="FF0000"/>
                </a:solidFill>
              </a:rPr>
              <a:t>R</a:t>
            </a:r>
            <a:r>
              <a:rPr lang="en-US" altLang="zh-TW" sz="2400" i="0" dirty="0" smtClean="0">
                <a:solidFill>
                  <a:schemeClr val="tx1"/>
                </a:solidFill>
              </a:rPr>
              <a:t>elate)</a:t>
            </a:r>
          </a:p>
          <a:p>
            <a:pPr algn="l"/>
            <a:r>
              <a:rPr lang="zh-TW" altLang="en-US" sz="2400" i="0" dirty="0" smtClean="0">
                <a:solidFill>
                  <a:schemeClr val="tx1"/>
                </a:solidFill>
              </a:rPr>
              <a:t>建立教練指導關係</a:t>
            </a:r>
            <a:r>
              <a:rPr lang="en-US" altLang="zh-TW" sz="2400" i="0" dirty="0" smtClean="0">
                <a:solidFill>
                  <a:schemeClr val="tx1"/>
                </a:solidFill>
              </a:rPr>
              <a:t>,</a:t>
            </a:r>
            <a:r>
              <a:rPr lang="zh-TW" altLang="en-US" sz="2400" i="0" dirty="0" smtClean="0">
                <a:solidFill>
                  <a:schemeClr val="tx1"/>
                </a:solidFill>
              </a:rPr>
              <a:t>及定下學習的內容</a:t>
            </a:r>
            <a:r>
              <a:rPr lang="en-US" altLang="zh-TW" sz="2400" i="0" dirty="0" smtClean="0">
                <a:solidFill>
                  <a:schemeClr val="tx1"/>
                </a:solidFill>
              </a:rPr>
              <a:t>.</a:t>
            </a:r>
            <a:endParaRPr lang="en-US" sz="2400" i="0" dirty="0">
              <a:solidFill>
                <a:schemeClr val="tx1"/>
              </a:solidFill>
            </a:endParaRPr>
          </a:p>
        </p:txBody>
      </p:sp>
    </p:spTree>
    <p:extLst>
      <p:ext uri="{BB962C8B-B14F-4D97-AF65-F5344CB8AC3E}">
        <p14:creationId xmlns:p14="http://schemas.microsoft.com/office/powerpoint/2010/main" val="1067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1828800"/>
            <a:ext cx="7239000" cy="3429000"/>
          </a:xfrm>
        </p:spPr>
        <p:txBody>
          <a:bodyPr/>
          <a:lstStyle/>
          <a:p>
            <a:pPr algn="l"/>
            <a:endParaRPr lang="en-US" altLang="zh-TW" sz="2800" i="0" dirty="0" smtClean="0">
              <a:solidFill>
                <a:schemeClr val="tx1"/>
              </a:solidFill>
            </a:endParaRPr>
          </a:p>
          <a:p>
            <a:pPr algn="l"/>
            <a:r>
              <a:rPr lang="zh-TW" altLang="en-US" sz="2800" i="0" dirty="0" smtClean="0">
                <a:solidFill>
                  <a:schemeClr val="tx1"/>
                </a:solidFill>
              </a:rPr>
              <a:t>教練的過程</a:t>
            </a:r>
            <a:r>
              <a:rPr lang="en-US" altLang="zh-TW" sz="2800" i="0" dirty="0" smtClean="0">
                <a:solidFill>
                  <a:schemeClr val="tx1"/>
                </a:solidFill>
              </a:rPr>
              <a:t>(5Rs Coaching Process)</a:t>
            </a:r>
            <a:endParaRPr lang="en-US" sz="2800" i="0" dirty="0">
              <a:solidFill>
                <a:schemeClr val="tx1"/>
              </a:solidFill>
            </a:endParaRPr>
          </a:p>
          <a:p>
            <a:pPr algn="l"/>
            <a:r>
              <a:rPr lang="en-US" sz="2400" i="0" dirty="0">
                <a:solidFill>
                  <a:schemeClr val="tx1"/>
                </a:solidFill>
              </a:rPr>
              <a:t>2</a:t>
            </a:r>
            <a:r>
              <a:rPr lang="en-US" sz="2400" i="0" dirty="0" smtClean="0">
                <a:solidFill>
                  <a:schemeClr val="tx1"/>
                </a:solidFill>
              </a:rPr>
              <a:t>.</a:t>
            </a:r>
            <a:r>
              <a:rPr lang="zh-TW" altLang="en-US" sz="2400" i="0" dirty="0" smtClean="0">
                <a:solidFill>
                  <a:schemeClr val="tx1"/>
                </a:solidFill>
              </a:rPr>
              <a:t>思考反省</a:t>
            </a:r>
            <a:r>
              <a:rPr lang="en-US" altLang="zh-TW" sz="2400" i="0" dirty="0" smtClean="0">
                <a:solidFill>
                  <a:schemeClr val="tx1"/>
                </a:solidFill>
              </a:rPr>
              <a:t>(</a:t>
            </a:r>
            <a:r>
              <a:rPr lang="en-US" altLang="zh-TW" sz="2400" b="1" i="0" dirty="0" smtClean="0">
                <a:solidFill>
                  <a:srgbClr val="FF0000"/>
                </a:solidFill>
              </a:rPr>
              <a:t>R</a:t>
            </a:r>
            <a:r>
              <a:rPr lang="en-US" altLang="zh-TW" sz="2400" i="0" dirty="0" smtClean="0">
                <a:solidFill>
                  <a:schemeClr val="tx1"/>
                </a:solidFill>
              </a:rPr>
              <a:t>eflect)</a:t>
            </a:r>
          </a:p>
          <a:p>
            <a:pPr algn="l"/>
            <a:r>
              <a:rPr lang="zh-TW" altLang="en-US" sz="2400" i="0" dirty="0" smtClean="0">
                <a:solidFill>
                  <a:schemeClr val="tx1"/>
                </a:solidFill>
              </a:rPr>
              <a:t>發掘與探索重要課題</a:t>
            </a:r>
            <a:r>
              <a:rPr lang="en-US" altLang="zh-TW" sz="2400" i="0" dirty="0" smtClean="0">
                <a:solidFill>
                  <a:schemeClr val="tx1"/>
                </a:solidFill>
              </a:rPr>
              <a:t>.</a:t>
            </a:r>
            <a:endParaRPr lang="en-US" sz="2400" i="0" dirty="0">
              <a:solidFill>
                <a:schemeClr val="tx1"/>
              </a:solidFill>
            </a:endParaRPr>
          </a:p>
        </p:txBody>
      </p:sp>
    </p:spTree>
    <p:extLst>
      <p:ext uri="{BB962C8B-B14F-4D97-AF65-F5344CB8AC3E}">
        <p14:creationId xmlns:p14="http://schemas.microsoft.com/office/powerpoint/2010/main" val="14896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1828800"/>
            <a:ext cx="7239000" cy="3429000"/>
          </a:xfrm>
        </p:spPr>
        <p:txBody>
          <a:bodyPr/>
          <a:lstStyle/>
          <a:p>
            <a:pPr algn="l"/>
            <a:endParaRPr lang="en-US" altLang="zh-TW" sz="2800" i="0" dirty="0" smtClean="0">
              <a:solidFill>
                <a:schemeClr val="tx1"/>
              </a:solidFill>
            </a:endParaRPr>
          </a:p>
          <a:p>
            <a:pPr algn="l"/>
            <a:r>
              <a:rPr lang="zh-TW" altLang="en-US" sz="2800" i="0" dirty="0" smtClean="0">
                <a:solidFill>
                  <a:schemeClr val="tx1"/>
                </a:solidFill>
              </a:rPr>
              <a:t>教練的過程</a:t>
            </a:r>
            <a:r>
              <a:rPr lang="en-US" altLang="zh-TW" sz="2800" i="0" dirty="0" smtClean="0">
                <a:solidFill>
                  <a:schemeClr val="tx1"/>
                </a:solidFill>
              </a:rPr>
              <a:t>(5Rs Coaching Process)</a:t>
            </a:r>
            <a:endParaRPr lang="en-US" sz="2800" i="0" dirty="0">
              <a:solidFill>
                <a:schemeClr val="tx1"/>
              </a:solidFill>
            </a:endParaRPr>
          </a:p>
          <a:p>
            <a:pPr algn="l"/>
            <a:r>
              <a:rPr lang="en-US" sz="2400" i="0" dirty="0" smtClean="0">
                <a:solidFill>
                  <a:schemeClr val="tx1"/>
                </a:solidFill>
              </a:rPr>
              <a:t>3.</a:t>
            </a:r>
            <a:r>
              <a:rPr lang="zh-TW" altLang="en-US" sz="2400" i="0" dirty="0" smtClean="0">
                <a:solidFill>
                  <a:schemeClr val="tx1"/>
                </a:solidFill>
              </a:rPr>
              <a:t>校正目標</a:t>
            </a:r>
            <a:r>
              <a:rPr lang="en-US" altLang="zh-TW" sz="2400" i="0" dirty="0" smtClean="0">
                <a:solidFill>
                  <a:schemeClr val="tx1"/>
                </a:solidFill>
              </a:rPr>
              <a:t>(</a:t>
            </a:r>
            <a:r>
              <a:rPr lang="en-US" altLang="zh-TW" sz="2400" b="1" i="0" dirty="0" smtClean="0">
                <a:solidFill>
                  <a:srgbClr val="FF0000"/>
                </a:solidFill>
              </a:rPr>
              <a:t>R</a:t>
            </a:r>
            <a:r>
              <a:rPr lang="en-US" altLang="zh-TW" sz="2400" i="0" dirty="0" smtClean="0">
                <a:solidFill>
                  <a:schemeClr val="tx1"/>
                </a:solidFill>
              </a:rPr>
              <a:t>efocus)</a:t>
            </a:r>
          </a:p>
          <a:p>
            <a:pPr algn="l"/>
            <a:r>
              <a:rPr lang="zh-TW" altLang="en-US" sz="2400" i="0" dirty="0" smtClean="0">
                <a:solidFill>
                  <a:schemeClr val="tx1"/>
                </a:solidFill>
              </a:rPr>
              <a:t>決定優先次序與行動步驟</a:t>
            </a:r>
            <a:r>
              <a:rPr lang="en-US" altLang="zh-TW" sz="2400" i="0" dirty="0" smtClean="0">
                <a:solidFill>
                  <a:schemeClr val="tx1"/>
                </a:solidFill>
              </a:rPr>
              <a:t>.</a:t>
            </a:r>
            <a:endParaRPr lang="en-US" sz="2400" i="0" dirty="0">
              <a:solidFill>
                <a:schemeClr val="tx1"/>
              </a:solidFill>
            </a:endParaRPr>
          </a:p>
        </p:txBody>
      </p:sp>
    </p:spTree>
    <p:extLst>
      <p:ext uri="{BB962C8B-B14F-4D97-AF65-F5344CB8AC3E}">
        <p14:creationId xmlns:p14="http://schemas.microsoft.com/office/powerpoint/2010/main" val="14896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1828800"/>
            <a:ext cx="7239000" cy="3429000"/>
          </a:xfrm>
        </p:spPr>
        <p:txBody>
          <a:bodyPr/>
          <a:lstStyle/>
          <a:p>
            <a:pPr algn="l"/>
            <a:endParaRPr lang="en-US" altLang="zh-TW" sz="2800" i="0" dirty="0" smtClean="0">
              <a:solidFill>
                <a:schemeClr val="tx1"/>
              </a:solidFill>
            </a:endParaRPr>
          </a:p>
          <a:p>
            <a:pPr algn="l"/>
            <a:r>
              <a:rPr lang="zh-TW" altLang="en-US" sz="2800" i="0" dirty="0" smtClean="0">
                <a:solidFill>
                  <a:schemeClr val="tx1"/>
                </a:solidFill>
              </a:rPr>
              <a:t>教練的過程</a:t>
            </a:r>
            <a:r>
              <a:rPr lang="en-US" altLang="zh-TW" sz="2800" i="0" dirty="0" smtClean="0">
                <a:solidFill>
                  <a:schemeClr val="tx1"/>
                </a:solidFill>
              </a:rPr>
              <a:t>(5Rs Coaching Process)</a:t>
            </a:r>
            <a:endParaRPr lang="en-US" sz="2800" i="0" dirty="0">
              <a:solidFill>
                <a:schemeClr val="tx1"/>
              </a:solidFill>
            </a:endParaRPr>
          </a:p>
          <a:p>
            <a:pPr algn="l"/>
            <a:r>
              <a:rPr lang="en-US" sz="2400" i="0" dirty="0" smtClean="0">
                <a:solidFill>
                  <a:schemeClr val="tx1"/>
                </a:solidFill>
              </a:rPr>
              <a:t>4.</a:t>
            </a:r>
            <a:r>
              <a:rPr lang="zh-TW" altLang="en-US" sz="2400" i="0" dirty="0" smtClean="0">
                <a:solidFill>
                  <a:schemeClr val="tx1"/>
                </a:solidFill>
              </a:rPr>
              <a:t>善用資源</a:t>
            </a:r>
            <a:r>
              <a:rPr lang="en-US" altLang="zh-TW" sz="2400" i="0" dirty="0" smtClean="0">
                <a:solidFill>
                  <a:schemeClr val="tx1"/>
                </a:solidFill>
              </a:rPr>
              <a:t>(</a:t>
            </a:r>
            <a:r>
              <a:rPr lang="en-US" altLang="zh-TW" sz="2400" b="1" i="0" dirty="0" smtClean="0">
                <a:solidFill>
                  <a:srgbClr val="FF0000"/>
                </a:solidFill>
              </a:rPr>
              <a:t>R</a:t>
            </a:r>
            <a:r>
              <a:rPr lang="en-US" altLang="zh-TW" sz="2400" i="0" dirty="0" smtClean="0">
                <a:solidFill>
                  <a:schemeClr val="tx1"/>
                </a:solidFill>
              </a:rPr>
              <a:t>esource)</a:t>
            </a:r>
          </a:p>
          <a:p>
            <a:pPr algn="l"/>
            <a:r>
              <a:rPr lang="zh-TW" altLang="en-US" sz="2400" i="0" dirty="0" smtClean="0">
                <a:solidFill>
                  <a:schemeClr val="tx1"/>
                </a:solidFill>
              </a:rPr>
              <a:t>提供資源與鼓勵</a:t>
            </a:r>
            <a:r>
              <a:rPr lang="en-US" altLang="zh-TW" sz="2400" i="0" dirty="0" smtClean="0">
                <a:solidFill>
                  <a:schemeClr val="tx1"/>
                </a:solidFill>
              </a:rPr>
              <a:t>.</a:t>
            </a:r>
            <a:endParaRPr lang="en-US" sz="2400" i="0" dirty="0">
              <a:solidFill>
                <a:schemeClr val="tx1"/>
              </a:solidFill>
            </a:endParaRPr>
          </a:p>
        </p:txBody>
      </p:sp>
    </p:spTree>
    <p:extLst>
      <p:ext uri="{BB962C8B-B14F-4D97-AF65-F5344CB8AC3E}">
        <p14:creationId xmlns:p14="http://schemas.microsoft.com/office/powerpoint/2010/main" val="14896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1828800"/>
            <a:ext cx="7239000" cy="3429000"/>
          </a:xfrm>
        </p:spPr>
        <p:txBody>
          <a:bodyPr/>
          <a:lstStyle/>
          <a:p>
            <a:pPr algn="l"/>
            <a:endParaRPr lang="en-US" altLang="zh-TW" sz="2800" i="0" dirty="0" smtClean="0">
              <a:solidFill>
                <a:schemeClr val="tx1"/>
              </a:solidFill>
            </a:endParaRPr>
          </a:p>
          <a:p>
            <a:pPr algn="l"/>
            <a:r>
              <a:rPr lang="zh-TW" altLang="en-US" sz="2800" i="0" dirty="0" smtClean="0">
                <a:solidFill>
                  <a:schemeClr val="tx1"/>
                </a:solidFill>
              </a:rPr>
              <a:t>教練的過程</a:t>
            </a:r>
            <a:r>
              <a:rPr lang="en-US" altLang="zh-TW" sz="2800" i="0" dirty="0" smtClean="0">
                <a:solidFill>
                  <a:schemeClr val="tx1"/>
                </a:solidFill>
              </a:rPr>
              <a:t>(5Rs Coaching Process)</a:t>
            </a:r>
            <a:endParaRPr lang="en-US" sz="2800" i="0" dirty="0">
              <a:solidFill>
                <a:schemeClr val="tx1"/>
              </a:solidFill>
            </a:endParaRPr>
          </a:p>
          <a:p>
            <a:pPr algn="l"/>
            <a:r>
              <a:rPr lang="en-US" sz="2400" i="0" dirty="0" smtClean="0">
                <a:solidFill>
                  <a:schemeClr val="tx1"/>
                </a:solidFill>
              </a:rPr>
              <a:t>5.</a:t>
            </a:r>
            <a:r>
              <a:rPr lang="zh-TW" altLang="en-US" sz="2400" i="0" dirty="0" smtClean="0">
                <a:solidFill>
                  <a:schemeClr val="tx1"/>
                </a:solidFill>
              </a:rPr>
              <a:t>檢討複閱</a:t>
            </a:r>
            <a:r>
              <a:rPr lang="en-US" altLang="zh-TW" sz="2400" i="0" dirty="0" smtClean="0">
                <a:solidFill>
                  <a:schemeClr val="tx1"/>
                </a:solidFill>
              </a:rPr>
              <a:t>(</a:t>
            </a:r>
            <a:r>
              <a:rPr lang="en-US" altLang="zh-TW" sz="2400" b="1" i="0" dirty="0" smtClean="0">
                <a:solidFill>
                  <a:srgbClr val="FF0000"/>
                </a:solidFill>
              </a:rPr>
              <a:t>R</a:t>
            </a:r>
            <a:r>
              <a:rPr lang="en-US" altLang="zh-TW" sz="2400" i="0" dirty="0" smtClean="0">
                <a:solidFill>
                  <a:schemeClr val="tx1"/>
                </a:solidFill>
              </a:rPr>
              <a:t>eview)</a:t>
            </a:r>
          </a:p>
          <a:p>
            <a:pPr algn="l"/>
            <a:r>
              <a:rPr lang="zh-TW" altLang="en-US" sz="2400" i="0" dirty="0" smtClean="0">
                <a:solidFill>
                  <a:schemeClr val="tx1"/>
                </a:solidFill>
              </a:rPr>
              <a:t>評估</a:t>
            </a:r>
            <a:r>
              <a:rPr lang="en-US" altLang="zh-TW" sz="2400" i="0" dirty="0" smtClean="0">
                <a:solidFill>
                  <a:schemeClr val="tx1"/>
                </a:solidFill>
              </a:rPr>
              <a:t>,</a:t>
            </a:r>
            <a:r>
              <a:rPr lang="zh-TW" altLang="en-US" sz="2400" i="0" dirty="0" smtClean="0">
                <a:solidFill>
                  <a:schemeClr val="tx1"/>
                </a:solidFill>
              </a:rPr>
              <a:t>慶賀與修定計劃</a:t>
            </a:r>
            <a:r>
              <a:rPr lang="en-US" altLang="zh-TW" sz="2400" i="0" dirty="0" smtClean="0">
                <a:solidFill>
                  <a:schemeClr val="tx1"/>
                </a:solidFill>
              </a:rPr>
              <a:t>.</a:t>
            </a:r>
            <a:endParaRPr lang="en-US" sz="2400" i="0" dirty="0">
              <a:solidFill>
                <a:schemeClr val="tx1"/>
              </a:solidFill>
            </a:endParaRPr>
          </a:p>
        </p:txBody>
      </p:sp>
    </p:spTree>
    <p:extLst>
      <p:ext uri="{BB962C8B-B14F-4D97-AF65-F5344CB8AC3E}">
        <p14:creationId xmlns:p14="http://schemas.microsoft.com/office/powerpoint/2010/main" val="14896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716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1981200"/>
            <a:ext cx="7239000" cy="3124200"/>
          </a:xfrm>
        </p:spPr>
        <p:txBody>
          <a:bodyPr>
            <a:normAutofit lnSpcReduction="10000"/>
          </a:bodyPr>
          <a:lstStyle/>
          <a:p>
            <a:pPr algn="l"/>
            <a:endParaRPr lang="en-US" altLang="zh-TW" i="0" dirty="0" smtClean="0">
              <a:solidFill>
                <a:schemeClr val="tx1"/>
              </a:solidFill>
            </a:endParaRPr>
          </a:p>
          <a:p>
            <a:r>
              <a:rPr lang="zh-TW" altLang="en-US" sz="2400" i="0" dirty="0" smtClean="0">
                <a:solidFill>
                  <a:schemeClr val="tx1"/>
                </a:solidFill>
              </a:rPr>
              <a:t>若是您對個人</a:t>
            </a:r>
            <a:r>
              <a:rPr lang="en-US" altLang="zh-TW" sz="2400" i="0" dirty="0" smtClean="0">
                <a:solidFill>
                  <a:schemeClr val="tx1"/>
                </a:solidFill>
              </a:rPr>
              <a:t>”Life Coaching”(</a:t>
            </a:r>
            <a:r>
              <a:rPr lang="zh-TW" altLang="en-US" sz="2400" i="0" dirty="0" smtClean="0">
                <a:solidFill>
                  <a:schemeClr val="tx1"/>
                </a:solidFill>
              </a:rPr>
              <a:t>生命教練</a:t>
            </a:r>
            <a:r>
              <a:rPr lang="en-US" altLang="zh-TW" sz="2400" i="0" dirty="0" smtClean="0">
                <a:solidFill>
                  <a:schemeClr val="tx1"/>
                </a:solidFill>
              </a:rPr>
              <a:t>)</a:t>
            </a:r>
            <a:r>
              <a:rPr lang="zh-TW" altLang="en-US" sz="2400" i="0" dirty="0" smtClean="0">
                <a:solidFill>
                  <a:schemeClr val="tx1"/>
                </a:solidFill>
              </a:rPr>
              <a:t>有興趣請聯絡</a:t>
            </a:r>
            <a:r>
              <a:rPr lang="en-US" altLang="zh-TW" sz="2400" i="0" dirty="0" smtClean="0">
                <a:solidFill>
                  <a:schemeClr val="tx1"/>
                </a:solidFill>
              </a:rPr>
              <a:t>:</a:t>
            </a:r>
          </a:p>
          <a:p>
            <a:endParaRPr lang="en-US" i="0" dirty="0" smtClean="0">
              <a:solidFill>
                <a:schemeClr val="tx1"/>
              </a:solidFill>
            </a:endParaRPr>
          </a:p>
          <a:p>
            <a:r>
              <a:rPr lang="en-US" i="0" dirty="0" smtClean="0">
                <a:solidFill>
                  <a:schemeClr val="tx1"/>
                </a:solidFill>
              </a:rPr>
              <a:t>Dr. Andrew Chen</a:t>
            </a:r>
          </a:p>
          <a:p>
            <a:r>
              <a:rPr lang="en-US" i="0" u="sng" dirty="0" smtClean="0">
                <a:solidFill>
                  <a:schemeClr val="tx1"/>
                </a:solidFill>
              </a:rPr>
              <a:t>Tel:  949-439-8533</a:t>
            </a:r>
          </a:p>
          <a:p>
            <a:r>
              <a:rPr lang="en-US" i="0" dirty="0" err="1" smtClean="0">
                <a:solidFill>
                  <a:schemeClr val="tx1"/>
                </a:solidFill>
              </a:rPr>
              <a:t>E-mail:dunameichen@msn.com</a:t>
            </a:r>
            <a:endParaRPr lang="en-US" i="0" dirty="0">
              <a:solidFill>
                <a:schemeClr val="tx1"/>
              </a:solidFill>
            </a:endParaRPr>
          </a:p>
        </p:txBody>
      </p:sp>
    </p:spTree>
    <p:extLst>
      <p:ext uri="{BB962C8B-B14F-4D97-AF65-F5344CB8AC3E}">
        <p14:creationId xmlns:p14="http://schemas.microsoft.com/office/powerpoint/2010/main" val="10672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86000"/>
            <a:ext cx="7239000" cy="3429000"/>
          </a:xfrm>
        </p:spPr>
        <p:txBody>
          <a:bodyPr/>
          <a:lstStyle/>
          <a:p>
            <a:pPr algn="l"/>
            <a:r>
              <a:rPr lang="en-US" altLang="zh-TW" i="0" dirty="0" smtClean="0">
                <a:solidFill>
                  <a:schemeClr val="tx1"/>
                </a:solidFill>
              </a:rPr>
              <a:t>“</a:t>
            </a:r>
            <a:r>
              <a:rPr lang="zh-TW" altLang="en-US" i="0" dirty="0" smtClean="0">
                <a:solidFill>
                  <a:schemeClr val="tx1"/>
                </a:solidFill>
              </a:rPr>
              <a:t>教練</a:t>
            </a:r>
            <a:r>
              <a:rPr lang="en-US" altLang="zh-TW" i="0" dirty="0" smtClean="0">
                <a:solidFill>
                  <a:schemeClr val="tx1"/>
                </a:solidFill>
              </a:rPr>
              <a:t>”</a:t>
            </a:r>
            <a:r>
              <a:rPr lang="zh-TW" altLang="en-US" i="0" dirty="0" smtClean="0">
                <a:solidFill>
                  <a:schemeClr val="tx1"/>
                </a:solidFill>
              </a:rPr>
              <a:t>的英文是</a:t>
            </a:r>
            <a:r>
              <a:rPr lang="en-US" altLang="zh-TW" i="0" dirty="0" smtClean="0">
                <a:solidFill>
                  <a:schemeClr val="tx1"/>
                </a:solidFill>
              </a:rPr>
              <a:t>Coach.</a:t>
            </a:r>
            <a:r>
              <a:rPr lang="zh-TW" altLang="en-US" i="0" dirty="0" smtClean="0">
                <a:solidFill>
                  <a:schemeClr val="tx1"/>
                </a:solidFill>
              </a:rPr>
              <a:t>這個字也有</a:t>
            </a:r>
            <a:r>
              <a:rPr lang="en-US" altLang="zh-TW" i="0" dirty="0" smtClean="0">
                <a:solidFill>
                  <a:schemeClr val="tx1"/>
                </a:solidFill>
              </a:rPr>
              <a:t>”</a:t>
            </a:r>
            <a:r>
              <a:rPr lang="zh-TW" altLang="en-US" i="0" dirty="0" smtClean="0">
                <a:solidFill>
                  <a:schemeClr val="tx1"/>
                </a:solidFill>
              </a:rPr>
              <a:t>大客車</a:t>
            </a:r>
            <a:r>
              <a:rPr lang="en-US" altLang="zh-TW" i="0" dirty="0" smtClean="0">
                <a:solidFill>
                  <a:schemeClr val="tx1"/>
                </a:solidFill>
              </a:rPr>
              <a:t>”</a:t>
            </a:r>
            <a:r>
              <a:rPr lang="zh-TW" altLang="en-US" i="0" dirty="0" smtClean="0">
                <a:solidFill>
                  <a:schemeClr val="tx1"/>
                </a:solidFill>
              </a:rPr>
              <a:t>的意思</a:t>
            </a:r>
            <a:r>
              <a:rPr lang="en-US" altLang="zh-TW" i="0" dirty="0" smtClean="0">
                <a:solidFill>
                  <a:schemeClr val="tx1"/>
                </a:solidFill>
              </a:rPr>
              <a:t>.</a:t>
            </a:r>
            <a:r>
              <a:rPr lang="zh-TW" altLang="en-US" i="0" dirty="0" smtClean="0">
                <a:solidFill>
                  <a:schemeClr val="tx1"/>
                </a:solidFill>
              </a:rPr>
              <a:t>因此教練可以定義為</a:t>
            </a:r>
            <a:r>
              <a:rPr lang="en-US" altLang="zh-TW" i="0" dirty="0" smtClean="0">
                <a:solidFill>
                  <a:schemeClr val="tx1"/>
                </a:solidFill>
              </a:rPr>
              <a:t>”</a:t>
            </a:r>
            <a:r>
              <a:rPr lang="zh-TW" altLang="en-US" i="0" dirty="0" smtClean="0">
                <a:solidFill>
                  <a:schemeClr val="tx1"/>
                </a:solidFill>
              </a:rPr>
              <a:t>把重要的人舒適的從目前所在之地</a:t>
            </a:r>
            <a:r>
              <a:rPr lang="en-US" altLang="zh-TW" i="0" dirty="0" smtClean="0">
                <a:solidFill>
                  <a:schemeClr val="tx1"/>
                </a:solidFill>
              </a:rPr>
              <a:t>,</a:t>
            </a:r>
            <a:r>
              <a:rPr lang="zh-TW" altLang="en-US" i="0" dirty="0" smtClean="0">
                <a:solidFill>
                  <a:schemeClr val="tx1"/>
                </a:solidFill>
              </a:rPr>
              <a:t>送到他們想要去的</a:t>
            </a:r>
            <a:r>
              <a:rPr lang="zh-TW" altLang="en-US" i="0" dirty="0" smtClean="0">
                <a:solidFill>
                  <a:schemeClr val="tx1"/>
                </a:solidFill>
              </a:rPr>
              <a:t>目的地</a:t>
            </a:r>
            <a:r>
              <a:rPr lang="en-US" altLang="zh-TW" i="0" dirty="0" smtClean="0">
                <a:solidFill>
                  <a:schemeClr val="tx1"/>
                </a:solidFill>
              </a:rPr>
              <a:t>.”</a:t>
            </a:r>
          </a:p>
          <a:p>
            <a:pPr algn="l"/>
            <a:r>
              <a:rPr lang="zh-TW" altLang="en-US" i="0" dirty="0" smtClean="0">
                <a:solidFill>
                  <a:schemeClr val="tx1"/>
                </a:solidFill>
              </a:rPr>
              <a:t>現代心靈教練要滿足的就是幫助當事人</a:t>
            </a:r>
            <a:r>
              <a:rPr lang="en-US" altLang="zh-TW" i="0" dirty="0" smtClean="0">
                <a:solidFill>
                  <a:schemeClr val="tx1"/>
                </a:solidFill>
              </a:rPr>
              <a:t>,</a:t>
            </a:r>
            <a:r>
              <a:rPr lang="zh-TW" altLang="en-US" i="0" dirty="0" smtClean="0">
                <a:solidFill>
                  <a:schemeClr val="tx1"/>
                </a:solidFill>
              </a:rPr>
              <a:t>從目前的地方快速的</a:t>
            </a:r>
            <a:r>
              <a:rPr lang="en-US" altLang="zh-TW" i="0" dirty="0" smtClean="0">
                <a:solidFill>
                  <a:schemeClr val="tx1"/>
                </a:solidFill>
              </a:rPr>
              <a:t>,</a:t>
            </a:r>
            <a:r>
              <a:rPr lang="zh-TW" altLang="en-US" i="0" dirty="0" smtClean="0">
                <a:solidFill>
                  <a:schemeClr val="tx1"/>
                </a:solidFill>
              </a:rPr>
              <a:t>舒適的</a:t>
            </a:r>
            <a:r>
              <a:rPr lang="en-US" altLang="zh-TW" i="0" dirty="0" smtClean="0">
                <a:solidFill>
                  <a:schemeClr val="tx1"/>
                </a:solidFill>
              </a:rPr>
              <a:t>,</a:t>
            </a:r>
            <a:r>
              <a:rPr lang="zh-TW" altLang="en-US" i="0" dirty="0" smtClean="0">
                <a:solidFill>
                  <a:schemeClr val="tx1"/>
                </a:solidFill>
              </a:rPr>
              <a:t>抵達他們的目標</a:t>
            </a:r>
            <a:r>
              <a:rPr lang="en-US" altLang="zh-TW" i="0" dirty="0" smtClean="0">
                <a:solidFill>
                  <a:schemeClr val="tx1"/>
                </a:solidFill>
              </a:rPr>
              <a:t>.</a:t>
            </a:r>
            <a:r>
              <a:rPr lang="zh-TW" altLang="en-US" i="0" dirty="0" smtClean="0">
                <a:solidFill>
                  <a:schemeClr val="tx1"/>
                </a:solidFill>
              </a:rPr>
              <a:t>不論是生活上或是工作上的目標</a:t>
            </a:r>
            <a:r>
              <a:rPr lang="en-US" altLang="zh-TW" i="0" dirty="0" smtClean="0">
                <a:solidFill>
                  <a:schemeClr val="tx1"/>
                </a:solidFill>
              </a:rPr>
              <a:t>,</a:t>
            </a:r>
            <a:r>
              <a:rPr lang="zh-TW" altLang="en-US" i="0" dirty="0" smtClean="0">
                <a:solidFill>
                  <a:schemeClr val="tx1"/>
                </a:solidFill>
              </a:rPr>
              <a:t>願景</a:t>
            </a:r>
            <a:r>
              <a:rPr lang="en-US" altLang="zh-TW" i="0" dirty="0" smtClean="0">
                <a:solidFill>
                  <a:schemeClr val="tx1"/>
                </a:solidFill>
              </a:rPr>
              <a:t>,</a:t>
            </a:r>
            <a:r>
              <a:rPr lang="zh-TW" altLang="en-US" i="0" dirty="0" smtClean="0">
                <a:solidFill>
                  <a:schemeClr val="tx1"/>
                </a:solidFill>
              </a:rPr>
              <a:t>或是夢想</a:t>
            </a:r>
            <a:r>
              <a:rPr lang="en-US" altLang="zh-TW" i="0" dirty="0" smtClean="0">
                <a:solidFill>
                  <a:schemeClr val="tx1"/>
                </a:solidFill>
              </a:rPr>
              <a:t>.</a:t>
            </a:r>
            <a:r>
              <a:rPr lang="zh-TW" altLang="en-US" i="0" dirty="0" smtClean="0">
                <a:solidFill>
                  <a:schemeClr val="tx1"/>
                </a:solidFill>
              </a:rPr>
              <a:t>基本上</a:t>
            </a:r>
            <a:r>
              <a:rPr lang="en-US" altLang="zh-TW" i="0" dirty="0" smtClean="0">
                <a:solidFill>
                  <a:schemeClr val="tx1"/>
                </a:solidFill>
              </a:rPr>
              <a:t>,</a:t>
            </a:r>
            <a:r>
              <a:rPr lang="zh-TW" altLang="en-US" i="0" dirty="0" smtClean="0">
                <a:solidFill>
                  <a:schemeClr val="tx1"/>
                </a:solidFill>
              </a:rPr>
              <a:t>生命教練</a:t>
            </a:r>
            <a:r>
              <a:rPr lang="en-US" altLang="zh-TW" i="0" dirty="0" smtClean="0">
                <a:solidFill>
                  <a:schemeClr val="tx1"/>
                </a:solidFill>
              </a:rPr>
              <a:t>(Coaching)</a:t>
            </a:r>
            <a:r>
              <a:rPr lang="zh-TW" altLang="en-US" i="0" dirty="0" smtClean="0">
                <a:solidFill>
                  <a:schemeClr val="tx1"/>
                </a:solidFill>
              </a:rPr>
              <a:t>的基礎是為當事人</a:t>
            </a:r>
            <a:r>
              <a:rPr lang="en-US" altLang="zh-TW" i="0" dirty="0" smtClean="0">
                <a:solidFill>
                  <a:schemeClr val="tx1"/>
                </a:solidFill>
              </a:rPr>
              <a:t>”</a:t>
            </a:r>
            <a:r>
              <a:rPr lang="zh-TW" altLang="en-US" i="0" dirty="0" smtClean="0">
                <a:solidFill>
                  <a:schemeClr val="tx1"/>
                </a:solidFill>
              </a:rPr>
              <a:t>量身打造</a:t>
            </a:r>
            <a:r>
              <a:rPr lang="en-US" altLang="zh-TW" i="0" dirty="0" smtClean="0">
                <a:solidFill>
                  <a:schemeClr val="tx1"/>
                </a:solidFill>
              </a:rPr>
              <a:t>”</a:t>
            </a:r>
            <a:r>
              <a:rPr lang="zh-TW" altLang="en-US" i="0" dirty="0" smtClean="0">
                <a:solidFill>
                  <a:schemeClr val="tx1"/>
                </a:solidFill>
              </a:rPr>
              <a:t>的</a:t>
            </a:r>
            <a:r>
              <a:rPr lang="en-US" altLang="zh-TW" i="0" dirty="0" smtClean="0">
                <a:solidFill>
                  <a:schemeClr val="tx1"/>
                </a:solidFill>
              </a:rPr>
              <a:t>,</a:t>
            </a:r>
            <a:r>
              <a:rPr lang="zh-TW" altLang="en-US" i="0" dirty="0" smtClean="0">
                <a:solidFill>
                  <a:schemeClr val="tx1"/>
                </a:solidFill>
              </a:rPr>
              <a:t>這是有別於一般的訓練</a:t>
            </a:r>
            <a:r>
              <a:rPr lang="en-US" altLang="zh-TW" i="0" dirty="0" smtClean="0">
                <a:solidFill>
                  <a:schemeClr val="tx1"/>
                </a:solidFill>
              </a:rPr>
              <a:t>(Training).</a:t>
            </a:r>
            <a:endParaRPr lang="en-US" i="0" dirty="0">
              <a:solidFill>
                <a:schemeClr val="tx1"/>
              </a:solidFill>
            </a:endParaRPr>
          </a:p>
        </p:txBody>
      </p:sp>
    </p:spTree>
    <p:extLst>
      <p:ext uri="{BB962C8B-B14F-4D97-AF65-F5344CB8AC3E}">
        <p14:creationId xmlns:p14="http://schemas.microsoft.com/office/powerpoint/2010/main" val="29557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86000"/>
            <a:ext cx="7239000" cy="3429000"/>
          </a:xfrm>
        </p:spPr>
        <p:txBody>
          <a:bodyPr/>
          <a:lstStyle/>
          <a:p>
            <a:pPr algn="l"/>
            <a:r>
              <a:rPr lang="zh-TW" altLang="en-US" i="0" dirty="0" smtClean="0">
                <a:solidFill>
                  <a:schemeClr val="tx1"/>
                </a:solidFill>
                <a:latin typeface="微軟正黑體"/>
                <a:ea typeface="微軟正黑體"/>
              </a:rPr>
              <a:t>◆</a:t>
            </a:r>
            <a:r>
              <a:rPr lang="zh-TW" altLang="en-US" i="0" dirty="0" smtClean="0">
                <a:solidFill>
                  <a:schemeClr val="tx1"/>
                </a:solidFill>
              </a:rPr>
              <a:t>教練就是釋放人們的潛能</a:t>
            </a:r>
            <a:r>
              <a:rPr lang="en-US" altLang="zh-TW" i="0" dirty="0" smtClean="0">
                <a:solidFill>
                  <a:schemeClr val="tx1"/>
                </a:solidFill>
              </a:rPr>
              <a:t>,</a:t>
            </a:r>
            <a:r>
              <a:rPr lang="zh-TW" altLang="en-US" i="0" dirty="0" smtClean="0">
                <a:solidFill>
                  <a:schemeClr val="tx1"/>
                </a:solidFill>
              </a:rPr>
              <a:t>使他們做出極致的表現</a:t>
            </a:r>
            <a:r>
              <a:rPr lang="en-US" altLang="zh-TW" i="0" dirty="0" smtClean="0">
                <a:solidFill>
                  <a:schemeClr val="tx1"/>
                </a:solidFill>
              </a:rPr>
              <a:t>,</a:t>
            </a:r>
            <a:r>
              <a:rPr lang="zh-TW" altLang="en-US" i="0" dirty="0" smtClean="0">
                <a:solidFill>
                  <a:schemeClr val="tx1"/>
                </a:solidFill>
              </a:rPr>
              <a:t>是幫助他們</a:t>
            </a:r>
            <a:r>
              <a:rPr lang="en-US" altLang="zh-TW" i="0" dirty="0" smtClean="0">
                <a:solidFill>
                  <a:schemeClr val="tx1"/>
                </a:solidFill>
              </a:rPr>
              <a:t>”</a:t>
            </a:r>
            <a:r>
              <a:rPr lang="zh-TW" altLang="en-US" i="0" u="sng" dirty="0" smtClean="0">
                <a:solidFill>
                  <a:schemeClr val="tx1"/>
                </a:solidFill>
              </a:rPr>
              <a:t>學習</a:t>
            </a:r>
            <a:r>
              <a:rPr lang="en-US" altLang="zh-TW" i="0" dirty="0" smtClean="0">
                <a:solidFill>
                  <a:schemeClr val="tx1"/>
                </a:solidFill>
              </a:rPr>
              <a:t>”,</a:t>
            </a:r>
            <a:r>
              <a:rPr lang="zh-TW" altLang="en-US" i="0" dirty="0" smtClean="0">
                <a:solidFill>
                  <a:schemeClr val="tx1"/>
                </a:solidFill>
              </a:rPr>
              <a:t>而不是</a:t>
            </a:r>
            <a:r>
              <a:rPr lang="en-US" altLang="zh-TW" i="0" dirty="0" smtClean="0">
                <a:solidFill>
                  <a:schemeClr val="tx1"/>
                </a:solidFill>
              </a:rPr>
              <a:t>”</a:t>
            </a:r>
            <a:r>
              <a:rPr lang="zh-TW" altLang="en-US" i="0" u="sng" dirty="0" smtClean="0">
                <a:solidFill>
                  <a:schemeClr val="tx1"/>
                </a:solidFill>
              </a:rPr>
              <a:t>教導</a:t>
            </a:r>
            <a:r>
              <a:rPr lang="en-US" altLang="zh-TW" i="0" dirty="0" smtClean="0">
                <a:solidFill>
                  <a:schemeClr val="tx1"/>
                </a:solidFill>
              </a:rPr>
              <a:t>”</a:t>
            </a:r>
            <a:r>
              <a:rPr lang="zh-TW" altLang="en-US" i="0" dirty="0" smtClean="0">
                <a:solidFill>
                  <a:schemeClr val="tx1"/>
                </a:solidFill>
              </a:rPr>
              <a:t>他們</a:t>
            </a:r>
            <a:r>
              <a:rPr lang="en-US" altLang="zh-TW" i="0" dirty="0" smtClean="0">
                <a:solidFill>
                  <a:schemeClr val="tx1"/>
                </a:solidFill>
              </a:rPr>
              <a:t>.</a:t>
            </a:r>
          </a:p>
          <a:p>
            <a:pPr algn="l"/>
            <a:r>
              <a:rPr lang="en-US" altLang="zh-TW" i="0" dirty="0" smtClean="0">
                <a:solidFill>
                  <a:schemeClr val="tx1"/>
                </a:solidFill>
                <a:latin typeface="微軟正黑體"/>
                <a:ea typeface="微軟正黑體"/>
              </a:rPr>
              <a:t>◆</a:t>
            </a:r>
            <a:r>
              <a:rPr lang="zh-TW" altLang="en-US" i="0" dirty="0" smtClean="0">
                <a:solidFill>
                  <a:schemeClr val="tx1"/>
                </a:solidFill>
                <a:latin typeface="+mj-ea"/>
                <a:ea typeface="+mj-ea"/>
              </a:rPr>
              <a:t>教練必須從人的潛力去思考</a:t>
            </a:r>
            <a:r>
              <a:rPr lang="en-US" altLang="zh-TW" i="0" dirty="0" smtClean="0">
                <a:solidFill>
                  <a:schemeClr val="tx1"/>
                </a:solidFill>
                <a:latin typeface="+mj-ea"/>
                <a:ea typeface="+mj-ea"/>
              </a:rPr>
              <a:t>,</a:t>
            </a:r>
            <a:r>
              <a:rPr lang="zh-TW" altLang="en-US" i="0" dirty="0" smtClean="0">
                <a:solidFill>
                  <a:schemeClr val="tx1"/>
                </a:solidFill>
                <a:latin typeface="+mj-ea"/>
                <a:ea typeface="+mj-ea"/>
              </a:rPr>
              <a:t>而不只是從他們的表現</a:t>
            </a:r>
            <a:r>
              <a:rPr lang="en-US" altLang="zh-TW" i="0" dirty="0" smtClean="0">
                <a:solidFill>
                  <a:schemeClr val="tx1"/>
                </a:solidFill>
                <a:latin typeface="+mj-ea"/>
                <a:ea typeface="+mj-ea"/>
              </a:rPr>
              <a:t>.</a:t>
            </a:r>
            <a:endParaRPr lang="en-US" altLang="zh-TW" i="0" dirty="0" smtClean="0">
              <a:solidFill>
                <a:schemeClr val="tx1"/>
              </a:solidFill>
              <a:latin typeface="微軟正黑體"/>
              <a:ea typeface="微軟正黑體"/>
            </a:endParaRPr>
          </a:p>
          <a:p>
            <a:pPr algn="l"/>
            <a:r>
              <a:rPr lang="en-US" altLang="zh-TW" i="0" dirty="0" smtClean="0">
                <a:solidFill>
                  <a:schemeClr val="tx1"/>
                </a:solidFill>
                <a:latin typeface="微軟正黑體"/>
                <a:ea typeface="微軟正黑體"/>
              </a:rPr>
              <a:t>◆</a:t>
            </a:r>
            <a:r>
              <a:rPr lang="zh-TW" altLang="en-US" i="0" dirty="0" smtClean="0">
                <a:solidFill>
                  <a:schemeClr val="tx1"/>
                </a:solidFill>
                <a:latin typeface="+mj-ea"/>
                <a:ea typeface="+mj-ea"/>
              </a:rPr>
              <a:t>教練的工作重點是</a:t>
            </a:r>
            <a:r>
              <a:rPr lang="en-US" altLang="zh-TW" i="0" dirty="0" smtClean="0">
                <a:solidFill>
                  <a:schemeClr val="tx1"/>
                </a:solidFill>
                <a:latin typeface="+mj-ea"/>
                <a:ea typeface="+mj-ea"/>
              </a:rPr>
              <a:t>:</a:t>
            </a:r>
            <a:r>
              <a:rPr lang="zh-TW" altLang="en-US" i="0" dirty="0" smtClean="0">
                <a:solidFill>
                  <a:schemeClr val="tx1"/>
                </a:solidFill>
                <a:latin typeface="+mj-ea"/>
                <a:ea typeface="+mj-ea"/>
              </a:rPr>
              <a:t>培養被教練者的</a:t>
            </a:r>
            <a:r>
              <a:rPr lang="zh-TW" altLang="en-US" i="0" u="sng" dirty="0" smtClean="0">
                <a:solidFill>
                  <a:schemeClr val="tx1"/>
                </a:solidFill>
                <a:latin typeface="+mj-ea"/>
                <a:ea typeface="+mj-ea"/>
              </a:rPr>
              <a:t>覺察力</a:t>
            </a:r>
            <a:r>
              <a:rPr lang="en-US" altLang="zh-TW" i="0" dirty="0" smtClean="0">
                <a:solidFill>
                  <a:schemeClr val="tx1"/>
                </a:solidFill>
                <a:latin typeface="+mj-ea"/>
                <a:ea typeface="+mj-ea"/>
              </a:rPr>
              <a:t>(</a:t>
            </a:r>
            <a:r>
              <a:rPr lang="zh-TW" altLang="en-US" i="0" dirty="0" smtClean="0">
                <a:solidFill>
                  <a:schemeClr val="tx1"/>
                </a:solidFill>
                <a:latin typeface="+mj-ea"/>
                <a:ea typeface="+mj-ea"/>
              </a:rPr>
              <a:t>感知</a:t>
            </a:r>
            <a:r>
              <a:rPr lang="en-US" altLang="zh-TW" i="0" dirty="0" smtClean="0">
                <a:solidFill>
                  <a:schemeClr val="tx1"/>
                </a:solidFill>
                <a:latin typeface="+mj-ea"/>
                <a:ea typeface="+mj-ea"/>
              </a:rPr>
              <a:t>,</a:t>
            </a:r>
            <a:r>
              <a:rPr lang="zh-TW" altLang="en-US" i="0" dirty="0" smtClean="0">
                <a:solidFill>
                  <a:schemeClr val="tx1"/>
                </a:solidFill>
                <a:latin typeface="+mj-ea"/>
                <a:ea typeface="+mj-ea"/>
              </a:rPr>
              <a:t>觀察能力</a:t>
            </a:r>
            <a:r>
              <a:rPr lang="en-US" altLang="zh-TW" i="0" dirty="0" smtClean="0">
                <a:solidFill>
                  <a:schemeClr val="tx1"/>
                </a:solidFill>
                <a:latin typeface="+mj-ea"/>
                <a:ea typeface="+mj-ea"/>
              </a:rPr>
              <a:t>)</a:t>
            </a:r>
            <a:r>
              <a:rPr lang="zh-TW" altLang="en-US" i="0" dirty="0" smtClean="0">
                <a:solidFill>
                  <a:schemeClr val="tx1"/>
                </a:solidFill>
                <a:latin typeface="+mj-ea"/>
                <a:ea typeface="+mj-ea"/>
              </a:rPr>
              <a:t>和</a:t>
            </a:r>
            <a:r>
              <a:rPr lang="zh-TW" altLang="en-US" i="0" u="sng" dirty="0" smtClean="0">
                <a:solidFill>
                  <a:schemeClr val="tx1"/>
                </a:solidFill>
                <a:latin typeface="+mj-ea"/>
                <a:ea typeface="+mj-ea"/>
              </a:rPr>
              <a:t>責任感</a:t>
            </a:r>
            <a:r>
              <a:rPr lang="en-US" altLang="zh-TW" i="0" dirty="0" smtClean="0">
                <a:solidFill>
                  <a:schemeClr val="tx1"/>
                </a:solidFill>
                <a:latin typeface="+mj-ea"/>
                <a:ea typeface="+mj-ea"/>
              </a:rPr>
              <a:t>(</a:t>
            </a:r>
            <a:r>
              <a:rPr lang="zh-TW" altLang="en-US" i="0" dirty="0" smtClean="0">
                <a:solidFill>
                  <a:schemeClr val="tx1"/>
                </a:solidFill>
                <a:latin typeface="+mj-ea"/>
                <a:ea typeface="+mj-ea"/>
              </a:rPr>
              <a:t>有權做出選擇</a:t>
            </a:r>
            <a:r>
              <a:rPr lang="en-US" altLang="zh-TW" i="0" dirty="0" smtClean="0">
                <a:solidFill>
                  <a:schemeClr val="tx1"/>
                </a:solidFill>
                <a:latin typeface="+mj-ea"/>
                <a:ea typeface="+mj-ea"/>
              </a:rPr>
              <a:t>),</a:t>
            </a:r>
            <a:r>
              <a:rPr lang="zh-TW" altLang="en-US" i="0" dirty="0" smtClean="0">
                <a:solidFill>
                  <a:schemeClr val="tx1"/>
                </a:solidFill>
                <a:latin typeface="+mj-ea"/>
                <a:ea typeface="+mj-ea"/>
              </a:rPr>
              <a:t>一個人若能對自己負責</a:t>
            </a:r>
            <a:r>
              <a:rPr lang="en-US" altLang="zh-TW" i="0" dirty="0" smtClean="0">
                <a:solidFill>
                  <a:schemeClr val="tx1"/>
                </a:solidFill>
                <a:latin typeface="+mj-ea"/>
                <a:ea typeface="+mj-ea"/>
              </a:rPr>
              <a:t>,</a:t>
            </a:r>
            <a:r>
              <a:rPr lang="zh-TW" altLang="en-US" i="0" dirty="0" smtClean="0">
                <a:solidFill>
                  <a:schemeClr val="tx1"/>
                </a:solidFill>
                <a:latin typeface="+mj-ea"/>
                <a:ea typeface="+mj-ea"/>
              </a:rPr>
              <a:t>就能提高效能</a:t>
            </a:r>
            <a:r>
              <a:rPr lang="en-US" altLang="zh-TW" i="0" dirty="0" smtClean="0">
                <a:solidFill>
                  <a:schemeClr val="tx1"/>
                </a:solidFill>
                <a:latin typeface="+mj-ea"/>
                <a:ea typeface="+mj-ea"/>
              </a:rPr>
              <a:t>.</a:t>
            </a:r>
            <a:endParaRPr lang="en-US" altLang="zh-TW" i="0" dirty="0" smtClean="0">
              <a:solidFill>
                <a:schemeClr val="tx1"/>
              </a:solidFill>
              <a:latin typeface="微軟正黑體"/>
              <a:ea typeface="微軟正黑體"/>
            </a:endParaRPr>
          </a:p>
        </p:txBody>
      </p:sp>
    </p:spTree>
    <p:extLst>
      <p:ext uri="{BB962C8B-B14F-4D97-AF65-F5344CB8AC3E}">
        <p14:creationId xmlns:p14="http://schemas.microsoft.com/office/powerpoint/2010/main" val="29557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86000"/>
            <a:ext cx="7239000" cy="3429000"/>
          </a:xfrm>
        </p:spPr>
        <p:txBody>
          <a:bodyPr/>
          <a:lstStyle/>
          <a:p>
            <a:pPr algn="l"/>
            <a:r>
              <a:rPr lang="zh-TW" altLang="en-US" i="0" dirty="0" smtClean="0">
                <a:solidFill>
                  <a:schemeClr val="tx1"/>
                </a:solidFill>
              </a:rPr>
              <a:t>面對耶穌基督的大</a:t>
            </a:r>
            <a:r>
              <a:rPr lang="zh-TW" altLang="en-US" i="0" dirty="0">
                <a:solidFill>
                  <a:schemeClr val="tx1"/>
                </a:solidFill>
              </a:rPr>
              <a:t>使</a:t>
            </a:r>
            <a:r>
              <a:rPr lang="zh-TW" altLang="en-US" i="0" dirty="0" smtClean="0">
                <a:solidFill>
                  <a:schemeClr val="tx1"/>
                </a:solidFill>
              </a:rPr>
              <a:t>命</a:t>
            </a:r>
            <a:r>
              <a:rPr lang="en-US" altLang="zh-TW" i="0" dirty="0" smtClean="0">
                <a:solidFill>
                  <a:schemeClr val="tx1"/>
                </a:solidFill>
              </a:rPr>
              <a:t>,</a:t>
            </a:r>
            <a:r>
              <a:rPr lang="zh-TW" altLang="en-US" i="0" dirty="0" smtClean="0">
                <a:solidFill>
                  <a:schemeClr val="tx1"/>
                </a:solidFill>
              </a:rPr>
              <a:t>教會除了贏得更多的靈魂</a:t>
            </a:r>
            <a:r>
              <a:rPr lang="en-US" altLang="zh-TW" i="0" dirty="0" smtClean="0">
                <a:solidFill>
                  <a:schemeClr val="tx1"/>
                </a:solidFill>
              </a:rPr>
              <a:t>,</a:t>
            </a:r>
            <a:r>
              <a:rPr lang="zh-TW" altLang="en-US" i="0" dirty="0" smtClean="0">
                <a:solidFill>
                  <a:schemeClr val="tx1"/>
                </a:solidFill>
              </a:rPr>
              <a:t>更重要的是培訓更多的人成為耶穌基督的門徒</a:t>
            </a:r>
            <a:r>
              <a:rPr lang="en-US" altLang="zh-TW" i="0" dirty="0" smtClean="0">
                <a:solidFill>
                  <a:schemeClr val="tx1"/>
                </a:solidFill>
              </a:rPr>
              <a:t>.</a:t>
            </a:r>
            <a:r>
              <a:rPr lang="zh-TW" altLang="en-US" i="0" dirty="0" smtClean="0">
                <a:solidFill>
                  <a:schemeClr val="tx1"/>
                </a:solidFill>
              </a:rPr>
              <a:t>使每一個人可以在神的國度裡</a:t>
            </a:r>
            <a:endParaRPr lang="en-US" altLang="zh-TW" i="0" dirty="0" smtClean="0">
              <a:solidFill>
                <a:schemeClr val="tx1"/>
              </a:solidFill>
            </a:endParaRPr>
          </a:p>
          <a:p>
            <a:pPr algn="l"/>
            <a:r>
              <a:rPr lang="zh-TW" altLang="en-US" i="0" dirty="0" smtClean="0">
                <a:solidFill>
                  <a:schemeClr val="tx1"/>
                </a:solidFill>
              </a:rPr>
              <a:t>執行他們特殊的使命</a:t>
            </a:r>
            <a:r>
              <a:rPr lang="en-US" altLang="zh-TW" i="0" dirty="0" smtClean="0">
                <a:solidFill>
                  <a:schemeClr val="tx1"/>
                </a:solidFill>
              </a:rPr>
              <a:t>.</a:t>
            </a:r>
            <a:r>
              <a:rPr lang="zh-TW" altLang="en-US" i="0" dirty="0" smtClean="0">
                <a:solidFill>
                  <a:schemeClr val="tx1"/>
                </a:solidFill>
              </a:rPr>
              <a:t>使他們可以與神一起同工</a:t>
            </a:r>
            <a:r>
              <a:rPr lang="en-US" altLang="zh-TW" i="0" dirty="0" smtClean="0">
                <a:solidFill>
                  <a:schemeClr val="tx1"/>
                </a:solidFill>
              </a:rPr>
              <a:t>.</a:t>
            </a:r>
            <a:r>
              <a:rPr lang="zh-TW" altLang="en-US" i="0" dirty="0" smtClean="0">
                <a:solidFill>
                  <a:schemeClr val="tx1"/>
                </a:solidFill>
              </a:rPr>
              <a:t>但不可否認的處在後現代的今天</a:t>
            </a:r>
            <a:r>
              <a:rPr lang="en-US" altLang="zh-TW" i="0" dirty="0" smtClean="0">
                <a:solidFill>
                  <a:schemeClr val="tx1"/>
                </a:solidFill>
              </a:rPr>
              <a:t>,</a:t>
            </a:r>
            <a:r>
              <a:rPr lang="zh-TW" altLang="en-US" i="0" dirty="0" smtClean="0">
                <a:solidFill>
                  <a:schemeClr val="tx1"/>
                </a:solidFill>
              </a:rPr>
              <a:t>這樣的使命更具挑戰性</a:t>
            </a:r>
            <a:r>
              <a:rPr lang="en-US" altLang="zh-TW" i="0" dirty="0" smtClean="0">
                <a:solidFill>
                  <a:schemeClr val="tx1"/>
                </a:solidFill>
              </a:rPr>
              <a:t>.</a:t>
            </a:r>
            <a:r>
              <a:rPr lang="zh-TW" altLang="en-US" i="0" dirty="0" smtClean="0">
                <a:solidFill>
                  <a:schemeClr val="tx1"/>
                </a:solidFill>
              </a:rPr>
              <a:t>因此</a:t>
            </a:r>
            <a:r>
              <a:rPr lang="en-US" altLang="zh-TW" i="0" dirty="0" smtClean="0">
                <a:solidFill>
                  <a:schemeClr val="tx1"/>
                </a:solidFill>
              </a:rPr>
              <a:t>,</a:t>
            </a:r>
            <a:r>
              <a:rPr lang="zh-TW" altLang="en-US" i="0" dirty="0" smtClean="0">
                <a:solidFill>
                  <a:schemeClr val="tx1"/>
                </a:solidFill>
              </a:rPr>
              <a:t>我們需要有新的構思來完成這樣一個艱巨的使命</a:t>
            </a:r>
            <a:r>
              <a:rPr lang="en-US" altLang="zh-TW" i="0" dirty="0" smtClean="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361433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362200"/>
            <a:ext cx="7239000" cy="3429000"/>
          </a:xfrm>
        </p:spPr>
        <p:txBody>
          <a:bodyPr/>
          <a:lstStyle/>
          <a:p>
            <a:pPr algn="l"/>
            <a:r>
              <a:rPr lang="zh-TW" altLang="en-US" i="0" dirty="0" smtClean="0">
                <a:solidFill>
                  <a:schemeClr val="tx1"/>
                </a:solidFill>
              </a:rPr>
              <a:t>新的構思</a:t>
            </a:r>
            <a:r>
              <a:rPr lang="en-US" altLang="zh-TW" i="0" dirty="0" smtClean="0">
                <a:solidFill>
                  <a:schemeClr val="tx1"/>
                </a:solidFill>
              </a:rPr>
              <a:t>(Innovative)</a:t>
            </a:r>
            <a:r>
              <a:rPr lang="zh-TW" altLang="en-US" i="0" dirty="0" smtClean="0">
                <a:solidFill>
                  <a:schemeClr val="tx1"/>
                </a:solidFill>
              </a:rPr>
              <a:t>所代表的意義是一種觀念的轉化</a:t>
            </a:r>
            <a:r>
              <a:rPr lang="en-US" altLang="zh-TW" i="0" dirty="0" smtClean="0">
                <a:solidFill>
                  <a:schemeClr val="tx1"/>
                </a:solidFill>
              </a:rPr>
              <a:t>.</a:t>
            </a:r>
            <a:r>
              <a:rPr lang="zh-TW" altLang="en-US" i="0" dirty="0" smtClean="0">
                <a:solidFill>
                  <a:schemeClr val="tx1"/>
                </a:solidFill>
              </a:rPr>
              <a:t>生命教練主要的目的是透過關係的建立</a:t>
            </a:r>
            <a:r>
              <a:rPr lang="en-US" altLang="zh-TW" i="0" dirty="0" smtClean="0">
                <a:solidFill>
                  <a:schemeClr val="tx1"/>
                </a:solidFill>
              </a:rPr>
              <a:t>,</a:t>
            </a:r>
            <a:r>
              <a:rPr lang="zh-TW" altLang="en-US" i="0" dirty="0" smtClean="0">
                <a:solidFill>
                  <a:schemeClr val="tx1"/>
                </a:solidFill>
              </a:rPr>
              <a:t>幫助每一位神的兒女完成神在他們生命中的命定</a:t>
            </a:r>
            <a:r>
              <a:rPr lang="en-US" altLang="zh-TW" i="0" dirty="0" smtClean="0">
                <a:solidFill>
                  <a:schemeClr val="tx1"/>
                </a:solidFill>
              </a:rPr>
              <a:t>.</a:t>
            </a:r>
            <a:r>
              <a:rPr lang="zh-TW" altLang="en-US" i="0" dirty="0" smtClean="0">
                <a:solidFill>
                  <a:schemeClr val="tx1"/>
                </a:solidFill>
              </a:rPr>
              <a:t>生命教練的方法好像是讓神的兒女從神的鏡子中來看我們與祂的互動</a:t>
            </a:r>
            <a:r>
              <a:rPr lang="en-US" altLang="zh-TW" i="0" dirty="0" smtClean="0">
                <a:solidFill>
                  <a:schemeClr val="tx1"/>
                </a:solidFill>
              </a:rPr>
              <a:t>.</a:t>
            </a:r>
            <a:r>
              <a:rPr lang="zh-TW" altLang="en-US" i="0" dirty="0" smtClean="0">
                <a:solidFill>
                  <a:schemeClr val="tx1"/>
                </a:solidFill>
              </a:rPr>
              <a:t>進而幫助教會的領袖與信徒更有果效的從事佈道</a:t>
            </a:r>
            <a:r>
              <a:rPr lang="en-US" altLang="zh-TW" i="0" dirty="0" smtClean="0">
                <a:solidFill>
                  <a:schemeClr val="tx1"/>
                </a:solidFill>
              </a:rPr>
              <a:t>,</a:t>
            </a:r>
            <a:r>
              <a:rPr lang="zh-TW" altLang="en-US" i="0" dirty="0" smtClean="0">
                <a:solidFill>
                  <a:schemeClr val="tx1"/>
                </a:solidFill>
              </a:rPr>
              <a:t>門徒訓練</a:t>
            </a:r>
            <a:r>
              <a:rPr lang="en-US" altLang="zh-TW" i="0" dirty="0" smtClean="0">
                <a:solidFill>
                  <a:schemeClr val="tx1"/>
                </a:solidFill>
              </a:rPr>
              <a:t>,</a:t>
            </a:r>
            <a:r>
              <a:rPr lang="zh-TW" altLang="en-US" i="0" dirty="0" smtClean="0">
                <a:solidFill>
                  <a:schemeClr val="tx1"/>
                </a:solidFill>
              </a:rPr>
              <a:t>幫助信徒發掘並使用他們獨特的恩賜</a:t>
            </a:r>
            <a:r>
              <a:rPr lang="en-US" altLang="zh-TW" i="0" dirty="0" smtClean="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291281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286000"/>
            <a:ext cx="7315200" cy="3429000"/>
          </a:xfrm>
        </p:spPr>
        <p:txBody>
          <a:bodyPr>
            <a:normAutofit lnSpcReduction="10000"/>
          </a:bodyPr>
          <a:lstStyle/>
          <a:p>
            <a:pPr algn="l"/>
            <a:r>
              <a:rPr lang="zh-TW" altLang="en-US" i="0" dirty="0" smtClean="0">
                <a:solidFill>
                  <a:schemeClr val="tx1"/>
                </a:solidFill>
              </a:rPr>
              <a:t>什麼是生命教練</a:t>
            </a:r>
            <a:r>
              <a:rPr lang="en-US" altLang="zh-TW" i="0" dirty="0" smtClean="0">
                <a:solidFill>
                  <a:schemeClr val="tx1"/>
                </a:solidFill>
              </a:rPr>
              <a:t>(what is life coaching)?</a:t>
            </a:r>
          </a:p>
          <a:p>
            <a:pPr algn="l"/>
            <a:r>
              <a:rPr lang="zh-TW" altLang="en-US" i="0" dirty="0" smtClean="0">
                <a:solidFill>
                  <a:schemeClr val="tx1"/>
                </a:solidFill>
              </a:rPr>
              <a:t>是透過一種獨特而且具有意義的關係建立</a:t>
            </a:r>
            <a:r>
              <a:rPr lang="en-US" altLang="zh-TW" i="0" dirty="0" smtClean="0">
                <a:solidFill>
                  <a:schemeClr val="tx1"/>
                </a:solidFill>
              </a:rPr>
              <a:t>,</a:t>
            </a:r>
            <a:r>
              <a:rPr lang="zh-TW" altLang="en-US" i="0" dirty="0" smtClean="0">
                <a:solidFill>
                  <a:schemeClr val="tx1"/>
                </a:solidFill>
              </a:rPr>
              <a:t>並經過精心的設計</a:t>
            </a:r>
            <a:r>
              <a:rPr lang="en-US" altLang="zh-TW" i="0" dirty="0" smtClean="0">
                <a:solidFill>
                  <a:schemeClr val="tx1"/>
                </a:solidFill>
              </a:rPr>
              <a:t>,</a:t>
            </a:r>
            <a:r>
              <a:rPr lang="zh-TW" altLang="en-US" i="0" dirty="0" smtClean="0">
                <a:solidFill>
                  <a:schemeClr val="tx1"/>
                </a:solidFill>
              </a:rPr>
              <a:t>創</a:t>
            </a:r>
            <a:endParaRPr lang="en-US" altLang="zh-TW" i="0" dirty="0" smtClean="0">
              <a:solidFill>
                <a:schemeClr val="tx1"/>
              </a:solidFill>
            </a:endParaRPr>
          </a:p>
          <a:p>
            <a:pPr algn="l"/>
            <a:r>
              <a:rPr lang="zh-TW" altLang="en-US" i="0" dirty="0" smtClean="0">
                <a:solidFill>
                  <a:schemeClr val="tx1"/>
                </a:solidFill>
              </a:rPr>
              <a:t>造出一種穩定的成長</a:t>
            </a:r>
            <a:r>
              <a:rPr lang="en-US" altLang="zh-TW" i="0" dirty="0" smtClean="0">
                <a:solidFill>
                  <a:schemeClr val="tx1"/>
                </a:solidFill>
              </a:rPr>
              <a:t>,</a:t>
            </a:r>
            <a:r>
              <a:rPr lang="zh-TW" altLang="en-US" i="0" dirty="0" smtClean="0">
                <a:solidFill>
                  <a:schemeClr val="tx1"/>
                </a:solidFill>
              </a:rPr>
              <a:t>並帶來卓越的改變</a:t>
            </a:r>
            <a:r>
              <a:rPr lang="en-US" altLang="zh-TW" i="0" dirty="0" smtClean="0">
                <a:solidFill>
                  <a:schemeClr val="tx1"/>
                </a:solidFill>
              </a:rPr>
              <a:t>,</a:t>
            </a:r>
            <a:r>
              <a:rPr lang="zh-TW" altLang="en-US" i="0" dirty="0">
                <a:solidFill>
                  <a:schemeClr val="tx1"/>
                </a:solidFill>
              </a:rPr>
              <a:t>和</a:t>
            </a:r>
            <a:r>
              <a:rPr lang="zh-TW" altLang="en-US" i="0" dirty="0" smtClean="0">
                <a:solidFill>
                  <a:schemeClr val="tx1"/>
                </a:solidFill>
              </a:rPr>
              <a:t>持續性的果效在生命的各個層面中</a:t>
            </a:r>
            <a:r>
              <a:rPr lang="en-US" altLang="zh-TW" i="0" dirty="0" smtClean="0">
                <a:solidFill>
                  <a:schemeClr val="tx1"/>
                </a:solidFill>
              </a:rPr>
              <a:t>.</a:t>
            </a:r>
          </a:p>
          <a:p>
            <a:pPr algn="l"/>
            <a:r>
              <a:rPr lang="en-US" i="0" dirty="0">
                <a:solidFill>
                  <a:schemeClr val="tx1"/>
                </a:solidFill>
                <a:latin typeface="Adobe Caslon Pro" pitchFamily="18" charset="0"/>
              </a:rPr>
              <a:t>An extraordinary and unique relationship designed to create a significant impact and sustainable results in all areas of a person’s life</a:t>
            </a:r>
            <a:r>
              <a:rPr lang="en-US" i="0" dirty="0" smtClean="0">
                <a:solidFill>
                  <a:schemeClr val="tx1"/>
                </a:solidFill>
                <a:latin typeface="Adobe Caslon Pro" pitchFamily="18" charset="0"/>
              </a:rPr>
              <a:t>.</a:t>
            </a:r>
          </a:p>
          <a:p>
            <a:pPr algn="l"/>
            <a:r>
              <a:rPr lang="en-US" i="0" dirty="0">
                <a:solidFill>
                  <a:schemeClr val="tx1"/>
                </a:solidFill>
                <a:latin typeface="Adobe Caslon Pro" pitchFamily="18" charset="0"/>
              </a:rPr>
              <a:t> </a:t>
            </a:r>
            <a:r>
              <a:rPr lang="en-US" i="0" dirty="0" smtClean="0">
                <a:solidFill>
                  <a:schemeClr val="tx1"/>
                </a:solidFill>
                <a:latin typeface="Adobe Caslon Pro" pitchFamily="18" charset="0"/>
              </a:rPr>
              <a:t>                                                                                                - ICF -</a:t>
            </a:r>
            <a:endParaRPr lang="en-US" i="0" dirty="0">
              <a:solidFill>
                <a:schemeClr val="tx1"/>
              </a:solidFill>
              <a:latin typeface="Adobe Caslon Pro" pitchFamily="18" charset="0"/>
            </a:endParaRPr>
          </a:p>
        </p:txBody>
      </p:sp>
    </p:spTree>
    <p:extLst>
      <p:ext uri="{BB962C8B-B14F-4D97-AF65-F5344CB8AC3E}">
        <p14:creationId xmlns:p14="http://schemas.microsoft.com/office/powerpoint/2010/main" val="25527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362200"/>
            <a:ext cx="7239000" cy="3429000"/>
          </a:xfrm>
        </p:spPr>
        <p:txBody>
          <a:bodyPr/>
          <a:lstStyle/>
          <a:p>
            <a:pPr algn="l"/>
            <a:r>
              <a:rPr lang="zh-TW" altLang="en-US" i="0" dirty="0">
                <a:solidFill>
                  <a:schemeClr val="tx1"/>
                </a:solidFill>
              </a:rPr>
              <a:t>一位專業的生命教練是一位改變生命的專家</a:t>
            </a:r>
            <a:r>
              <a:rPr lang="en-US" altLang="zh-TW" i="0" dirty="0">
                <a:solidFill>
                  <a:schemeClr val="tx1"/>
                </a:solidFill>
              </a:rPr>
              <a:t>.</a:t>
            </a:r>
            <a:r>
              <a:rPr lang="zh-TW" altLang="en-US" i="0" dirty="0">
                <a:solidFill>
                  <a:schemeClr val="tx1"/>
                </a:solidFill>
              </a:rPr>
              <a:t>透過生命教練的幫助</a:t>
            </a:r>
            <a:r>
              <a:rPr lang="en-US" altLang="zh-TW" i="0" dirty="0">
                <a:solidFill>
                  <a:schemeClr val="tx1"/>
                </a:solidFill>
              </a:rPr>
              <a:t>,</a:t>
            </a:r>
            <a:r>
              <a:rPr lang="zh-TW" altLang="en-US" i="0" dirty="0">
                <a:solidFill>
                  <a:schemeClr val="tx1"/>
                </a:solidFill>
              </a:rPr>
              <a:t>人們的生命可以成長的更快</a:t>
            </a:r>
            <a:r>
              <a:rPr lang="en-US" altLang="zh-TW" i="0" dirty="0">
                <a:solidFill>
                  <a:schemeClr val="tx1"/>
                </a:solidFill>
              </a:rPr>
              <a:t>,</a:t>
            </a:r>
            <a:r>
              <a:rPr lang="zh-TW" altLang="en-US" i="0" dirty="0">
                <a:solidFill>
                  <a:schemeClr val="tx1"/>
                </a:solidFill>
              </a:rPr>
              <a:t>更穩</a:t>
            </a:r>
            <a:r>
              <a:rPr lang="en-US" altLang="zh-TW" i="0" dirty="0">
                <a:solidFill>
                  <a:schemeClr val="tx1"/>
                </a:solidFill>
              </a:rPr>
              <a:t>,</a:t>
            </a:r>
            <a:r>
              <a:rPr lang="zh-TW" altLang="en-US" i="0" dirty="0">
                <a:solidFill>
                  <a:schemeClr val="tx1"/>
                </a:solidFill>
              </a:rPr>
              <a:t>更有保握</a:t>
            </a:r>
            <a:r>
              <a:rPr lang="en-US" altLang="zh-TW" i="0" dirty="0">
                <a:solidFill>
                  <a:schemeClr val="tx1"/>
                </a:solidFill>
              </a:rPr>
              <a:t>.</a:t>
            </a:r>
            <a:r>
              <a:rPr lang="zh-TW" altLang="en-US" i="0" dirty="0">
                <a:solidFill>
                  <a:schemeClr val="tx1"/>
                </a:solidFill>
              </a:rPr>
              <a:t>使他們在各方面都能有更傑出的表現</a:t>
            </a:r>
            <a:r>
              <a:rPr lang="en-US" altLang="zh-TW" i="0" dirty="0">
                <a:solidFill>
                  <a:schemeClr val="tx1"/>
                </a:solidFill>
              </a:rPr>
              <a:t>.</a:t>
            </a:r>
            <a:r>
              <a:rPr lang="zh-TW" altLang="en-US" i="0" dirty="0">
                <a:solidFill>
                  <a:schemeClr val="tx1"/>
                </a:solidFill>
              </a:rPr>
              <a:t>對自己也能更深入的瞭解</a:t>
            </a:r>
            <a:r>
              <a:rPr lang="en-US" altLang="zh-TW" i="0" dirty="0">
                <a:solidFill>
                  <a:schemeClr val="tx1"/>
                </a:solidFill>
              </a:rPr>
              <a:t>.</a:t>
            </a:r>
            <a:r>
              <a:rPr lang="zh-TW" altLang="en-US" i="0" dirty="0">
                <a:solidFill>
                  <a:schemeClr val="tx1"/>
                </a:solidFill>
              </a:rPr>
              <a:t>使你的生命能活出被造的目的</a:t>
            </a:r>
            <a:r>
              <a:rPr lang="en-US" altLang="zh-TW" i="0" dirty="0">
                <a:solidFill>
                  <a:schemeClr val="tx1"/>
                </a:solidFill>
              </a:rPr>
              <a:t>,</a:t>
            </a:r>
            <a:r>
              <a:rPr lang="zh-TW" altLang="en-US" i="0" dirty="0">
                <a:solidFill>
                  <a:schemeClr val="tx1"/>
                </a:solidFill>
              </a:rPr>
              <a:t>並成全生命的特質</a:t>
            </a:r>
            <a:r>
              <a:rPr lang="en-US" altLang="zh-TW" i="0" dirty="0">
                <a:solidFill>
                  <a:schemeClr val="tx1"/>
                </a:solidFill>
              </a:rPr>
              <a:t>.</a:t>
            </a:r>
            <a:r>
              <a:rPr lang="zh-TW" altLang="en-US" i="0" dirty="0">
                <a:solidFill>
                  <a:schemeClr val="tx1"/>
                </a:solidFill>
              </a:rPr>
              <a:t>正如一位運動教練一樣</a:t>
            </a:r>
            <a:r>
              <a:rPr lang="en-US" altLang="zh-TW" i="0" dirty="0">
                <a:solidFill>
                  <a:schemeClr val="tx1"/>
                </a:solidFill>
              </a:rPr>
              <a:t>,</a:t>
            </a:r>
            <a:r>
              <a:rPr lang="zh-TW" altLang="en-US" i="0" dirty="0">
                <a:solidFill>
                  <a:schemeClr val="tx1"/>
                </a:solidFill>
              </a:rPr>
              <a:t>他可以幫助並指導運動員在他的領域達致巔峰的狀態</a:t>
            </a:r>
            <a:r>
              <a:rPr lang="en-US" altLang="zh-TW" i="0" dirty="0">
                <a:solidFill>
                  <a:schemeClr val="tx1"/>
                </a:solidFill>
              </a:rPr>
              <a:t>.</a:t>
            </a:r>
            <a:r>
              <a:rPr lang="zh-TW" altLang="en-US" i="0" dirty="0">
                <a:solidFill>
                  <a:schemeClr val="tx1"/>
                </a:solidFill>
              </a:rPr>
              <a:t>一位專業的生命教練可以將你生命的優點與強項都發展出來</a:t>
            </a:r>
            <a:r>
              <a:rPr lang="en-US" altLang="zh-TW" i="0" dirty="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255279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62800" cy="990600"/>
          </a:xfrm>
        </p:spPr>
        <p:txBody>
          <a:bodyPr>
            <a:normAutofit fontScale="90000"/>
          </a:bodyPr>
          <a:lstStyle/>
          <a:p>
            <a:r>
              <a:rPr lang="zh-TW" altLang="en-US" sz="4400" dirty="0" smtClean="0"/>
              <a:t>生命教練</a:t>
            </a:r>
            <a:r>
              <a:rPr lang="en-US" altLang="zh-TW" dirty="0" smtClean="0"/>
              <a:t/>
            </a:r>
            <a:br>
              <a:rPr lang="en-US" altLang="zh-TW" dirty="0" smtClean="0"/>
            </a:br>
            <a:r>
              <a:rPr lang="en-US" altLang="zh-TW" sz="3100" b="1" dirty="0" smtClean="0"/>
              <a:t>Life coaching</a:t>
            </a:r>
            <a:endParaRPr lang="en-US" sz="3100" b="1" dirty="0"/>
          </a:p>
        </p:txBody>
      </p:sp>
      <p:sp>
        <p:nvSpPr>
          <p:cNvPr id="3" name="Subtitle 2"/>
          <p:cNvSpPr>
            <a:spLocks noGrp="1"/>
          </p:cNvSpPr>
          <p:nvPr>
            <p:ph type="subTitle" idx="1"/>
          </p:nvPr>
        </p:nvSpPr>
        <p:spPr>
          <a:xfrm>
            <a:off x="914400" y="2362200"/>
            <a:ext cx="7239000" cy="3429000"/>
          </a:xfrm>
        </p:spPr>
        <p:txBody>
          <a:bodyPr/>
          <a:lstStyle/>
          <a:p>
            <a:pPr algn="l"/>
            <a:r>
              <a:rPr lang="zh-TW" altLang="en-US" i="0" dirty="0">
                <a:solidFill>
                  <a:schemeClr val="tx1"/>
                </a:solidFill>
              </a:rPr>
              <a:t>一位屬靈生命的教練也是幫助你可以清楚的剖析並看清楚你現在生命中的各種光景</a:t>
            </a:r>
            <a:r>
              <a:rPr lang="en-US" altLang="zh-TW" i="0" dirty="0">
                <a:solidFill>
                  <a:schemeClr val="tx1"/>
                </a:solidFill>
              </a:rPr>
              <a:t>,</a:t>
            </a:r>
            <a:r>
              <a:rPr lang="zh-TW" altLang="en-US" i="0" dirty="0">
                <a:solidFill>
                  <a:schemeClr val="tx1"/>
                </a:solidFill>
              </a:rPr>
              <a:t>不論是你的心思</a:t>
            </a:r>
            <a:r>
              <a:rPr lang="en-US" altLang="zh-TW" i="0" dirty="0">
                <a:solidFill>
                  <a:schemeClr val="tx1"/>
                </a:solidFill>
              </a:rPr>
              <a:t>,</a:t>
            </a:r>
            <a:r>
              <a:rPr lang="zh-TW" altLang="en-US" i="0" dirty="0">
                <a:solidFill>
                  <a:schemeClr val="tx1"/>
                </a:solidFill>
              </a:rPr>
              <a:t>情緒</a:t>
            </a:r>
            <a:r>
              <a:rPr lang="en-US" altLang="zh-TW" i="0" dirty="0">
                <a:solidFill>
                  <a:schemeClr val="tx1"/>
                </a:solidFill>
              </a:rPr>
              <a:t>,</a:t>
            </a:r>
            <a:r>
              <a:rPr lang="zh-TW" altLang="en-US" i="0" dirty="0">
                <a:solidFill>
                  <a:schemeClr val="tx1"/>
                </a:solidFill>
              </a:rPr>
              <a:t>關係</a:t>
            </a:r>
            <a:r>
              <a:rPr lang="en-US" altLang="zh-TW" i="0" dirty="0">
                <a:solidFill>
                  <a:schemeClr val="tx1"/>
                </a:solidFill>
              </a:rPr>
              <a:t>,</a:t>
            </a:r>
            <a:r>
              <a:rPr lang="zh-TW" altLang="en-US" i="0" dirty="0">
                <a:solidFill>
                  <a:schemeClr val="tx1"/>
                </a:solidFill>
              </a:rPr>
              <a:t>事業</a:t>
            </a:r>
            <a:r>
              <a:rPr lang="en-US" altLang="zh-TW" i="0" dirty="0">
                <a:solidFill>
                  <a:schemeClr val="tx1"/>
                </a:solidFill>
              </a:rPr>
              <a:t>…</a:t>
            </a:r>
            <a:r>
              <a:rPr lang="zh-TW" altLang="en-US" i="0" dirty="0">
                <a:solidFill>
                  <a:schemeClr val="tx1"/>
                </a:solidFill>
              </a:rPr>
              <a:t>他可以幫助你看見生命裡更大的圖畫與你生活的模式</a:t>
            </a:r>
            <a:r>
              <a:rPr lang="en-US" altLang="zh-TW" i="0" dirty="0">
                <a:solidFill>
                  <a:schemeClr val="tx1"/>
                </a:solidFill>
              </a:rPr>
              <a:t>.</a:t>
            </a:r>
            <a:r>
              <a:rPr lang="zh-TW" altLang="en-US" i="0" dirty="0">
                <a:solidFill>
                  <a:schemeClr val="tx1"/>
                </a:solidFill>
              </a:rPr>
              <a:t>為你提供清楚的引導與洞見</a:t>
            </a:r>
            <a:r>
              <a:rPr lang="en-US" altLang="zh-TW" i="0" dirty="0">
                <a:solidFill>
                  <a:schemeClr val="tx1"/>
                </a:solidFill>
              </a:rPr>
              <a:t>,</a:t>
            </a:r>
            <a:r>
              <a:rPr lang="zh-TW" altLang="en-US" i="0" dirty="0">
                <a:solidFill>
                  <a:schemeClr val="tx1"/>
                </a:solidFill>
              </a:rPr>
              <a:t>使你繼續專注你所領受的異象</a:t>
            </a:r>
            <a:r>
              <a:rPr lang="en-US" altLang="zh-TW" i="0" dirty="0">
                <a:solidFill>
                  <a:schemeClr val="tx1"/>
                </a:solidFill>
              </a:rPr>
              <a:t>,</a:t>
            </a:r>
            <a:r>
              <a:rPr lang="zh-TW" altLang="en-US" i="0" dirty="0">
                <a:solidFill>
                  <a:schemeClr val="tx1"/>
                </a:solidFill>
              </a:rPr>
              <a:t>並持續有動力走在神給你的命定上</a:t>
            </a:r>
            <a:r>
              <a:rPr lang="en-US" altLang="zh-TW" i="0" dirty="0">
                <a:solidFill>
                  <a:schemeClr val="tx1"/>
                </a:solidFill>
              </a:rPr>
              <a:t>.</a:t>
            </a:r>
            <a:r>
              <a:rPr lang="zh-TW" altLang="en-US" i="0" dirty="0">
                <a:solidFill>
                  <a:schemeClr val="tx1"/>
                </a:solidFill>
              </a:rPr>
              <a:t>一位好的屬靈教練會陪伴你並鼓勵你如何依靠神釋放你內在的壓力與焦慮</a:t>
            </a:r>
            <a:r>
              <a:rPr lang="en-US" altLang="zh-TW" i="0" dirty="0">
                <a:solidFill>
                  <a:schemeClr val="tx1"/>
                </a:solidFill>
              </a:rPr>
              <a:t>.</a:t>
            </a:r>
            <a:endParaRPr lang="en-US" i="0" dirty="0">
              <a:solidFill>
                <a:schemeClr val="tx1"/>
              </a:solidFill>
            </a:endParaRPr>
          </a:p>
        </p:txBody>
      </p:sp>
    </p:spTree>
    <p:extLst>
      <p:ext uri="{BB962C8B-B14F-4D97-AF65-F5344CB8AC3E}">
        <p14:creationId xmlns:p14="http://schemas.microsoft.com/office/powerpoint/2010/main" val="1462454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648</TotalTime>
  <Words>2825</Words>
  <Application>Microsoft Office PowerPoint</Application>
  <PresentationFormat>On-screen Show (4:3)</PresentationFormat>
  <Paragraphs>111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Couture</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lpstr>生命教練 Life coaching</vt:lpstr>
    </vt:vector>
  </TitlesOfParts>
  <Company>NLCCOC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24</cp:revision>
  <dcterms:created xsi:type="dcterms:W3CDTF">2011-09-14T17:43:53Z</dcterms:created>
  <dcterms:modified xsi:type="dcterms:W3CDTF">2011-09-17T08:47:29Z</dcterms:modified>
</cp:coreProperties>
</file>