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92" r:id="rId2"/>
    <p:sldId id="291" r:id="rId3"/>
    <p:sldId id="285" r:id="rId4"/>
    <p:sldId id="286" r:id="rId5"/>
    <p:sldId id="287" r:id="rId6"/>
    <p:sldId id="284" r:id="rId7"/>
    <p:sldId id="288" r:id="rId8"/>
    <p:sldId id="289" r:id="rId9"/>
    <p:sldId id="290" r:id="rId10"/>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00" autoAdjust="0"/>
    <p:restoredTop sz="94660"/>
  </p:normalViewPr>
  <p:slideViewPr>
    <p:cSldViewPr>
      <p:cViewPr varScale="1">
        <p:scale>
          <a:sx n="51" d="100"/>
          <a:sy n="51" d="100"/>
        </p:scale>
        <p:origin x="-557"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B59F0463-DD35-42A7-8B09-9A7477274FCA}" type="datetimeFigureOut">
              <a:rPr lang="en-US" smtClean="0"/>
              <a:pPr/>
              <a:t>9/17/2015</a:t>
            </a:fld>
            <a:endParaRPr lang="en-US"/>
          </a:p>
        </p:txBody>
      </p:sp>
      <p:sp>
        <p:nvSpPr>
          <p:cNvPr id="4" name="Footer Placeholder 3"/>
          <p:cNvSpPr>
            <a:spLocks noGrp="1"/>
          </p:cNvSpPr>
          <p:nvPr>
            <p:ph type="ftr" sz="quarter" idx="2"/>
          </p:nvPr>
        </p:nvSpPr>
        <p:spPr>
          <a:xfrm>
            <a:off x="0" y="9428163"/>
            <a:ext cx="2889250" cy="4968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778250" y="9428163"/>
            <a:ext cx="2889250" cy="496887"/>
          </a:xfrm>
          <a:prstGeom prst="rect">
            <a:avLst/>
          </a:prstGeom>
        </p:spPr>
        <p:txBody>
          <a:bodyPr vert="horz" lIns="91440" tIns="45720" rIns="91440" bIns="45720" rtlCol="0" anchor="b"/>
          <a:lstStyle>
            <a:lvl1pPr algn="r">
              <a:defRPr sz="1200"/>
            </a:lvl1pPr>
          </a:lstStyle>
          <a:p>
            <a:fld id="{B38A73E3-B571-43E6-B3C9-05592307B24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192830B2-8196-4BE3-B5DD-7A040FE6311C}" type="datetimeFigureOut">
              <a:rPr lang="en-US" smtClean="0"/>
              <a:pPr/>
              <a:t>9/17/2015</a:t>
            </a:fld>
            <a:endParaRPr lang="en-US"/>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D28650B1-F017-4059-82F4-F0FC3B32E2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E5308A7D-CB0C-4089-B49C-04D5A864C42E}" type="slidenum">
              <a:rPr lang="en-US"/>
              <a:pPr/>
              <a:t>1</a:t>
            </a:fld>
            <a:endParaRPr 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A6835B-602C-4FA7-8B1B-A9A1A5BA587F}" type="datetimeFigureOut">
              <a:rPr lang="en-US" smtClean="0"/>
              <a:pPr/>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5CDE0-E295-4608-AA11-15991A7290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A6835B-602C-4FA7-8B1B-A9A1A5BA587F}" type="datetimeFigureOut">
              <a:rPr lang="en-US" smtClean="0"/>
              <a:pPr/>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5CDE0-E295-4608-AA11-15991A7290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A6835B-602C-4FA7-8B1B-A9A1A5BA587F}" type="datetimeFigureOut">
              <a:rPr lang="en-US" smtClean="0"/>
              <a:pPr/>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5CDE0-E295-4608-AA11-15991A7290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A6835B-602C-4FA7-8B1B-A9A1A5BA587F}" type="datetimeFigureOut">
              <a:rPr lang="en-US" smtClean="0"/>
              <a:pPr/>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5CDE0-E295-4608-AA11-15991A7290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A6835B-602C-4FA7-8B1B-A9A1A5BA587F}" type="datetimeFigureOut">
              <a:rPr lang="en-US" smtClean="0"/>
              <a:pPr/>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5CDE0-E295-4608-AA11-15991A7290A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A6835B-602C-4FA7-8B1B-A9A1A5BA587F}" type="datetimeFigureOut">
              <a:rPr lang="en-US" smtClean="0"/>
              <a:pPr/>
              <a:t>9/17/2015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D5CDE0-E295-4608-AA11-15991A7290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A6835B-602C-4FA7-8B1B-A9A1A5BA587F}" type="datetimeFigureOut">
              <a:rPr lang="en-US" smtClean="0"/>
              <a:pPr/>
              <a:t>9/17/2015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D5CDE0-E295-4608-AA11-15991A7290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A6835B-602C-4FA7-8B1B-A9A1A5BA587F}" type="datetimeFigureOut">
              <a:rPr lang="en-US" smtClean="0"/>
              <a:pPr/>
              <a:t>9/17/2015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D5CDE0-E295-4608-AA11-15991A7290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A6835B-602C-4FA7-8B1B-A9A1A5BA587F}" type="datetimeFigureOut">
              <a:rPr lang="en-US" smtClean="0"/>
              <a:pPr/>
              <a:t>9/17/2015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D5CDE0-E295-4608-AA11-15991A7290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A6835B-602C-4FA7-8B1B-A9A1A5BA587F}" type="datetimeFigureOut">
              <a:rPr lang="en-US" smtClean="0"/>
              <a:pPr/>
              <a:t>9/17/2015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D5CDE0-E295-4608-AA11-15991A7290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A6835B-602C-4FA7-8B1B-A9A1A5BA587F}" type="datetimeFigureOut">
              <a:rPr lang="en-US" smtClean="0"/>
              <a:pPr/>
              <a:t>9/17/2015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D5CDE0-E295-4608-AA11-15991A7290A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A6835B-602C-4FA7-8B1B-A9A1A5BA587F}" type="datetimeFigureOut">
              <a:rPr lang="en-US" smtClean="0"/>
              <a:pPr/>
              <a:t>9/17/2015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D5CDE0-E295-4608-AA11-15991A7290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CC"/>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52400" y="228600"/>
            <a:ext cx="8839200" cy="762000"/>
          </a:xfrm>
          <a:solidFill>
            <a:schemeClr val="accent2"/>
          </a:solidFill>
          <a:ln w="76200" cmpd="tri">
            <a:solidFill>
              <a:schemeClr val="bg1"/>
            </a:solidFill>
          </a:ln>
        </p:spPr>
        <p:txBody>
          <a:bodyPr/>
          <a:lstStyle/>
          <a:p>
            <a:pPr algn="l" eaLnBrk="1" hangingPunct="1"/>
            <a:r>
              <a:rPr lang="en-US" sz="4000" b="1" i="1" smtClean="0">
                <a:solidFill>
                  <a:srgbClr val="FFFF00"/>
                </a:solidFill>
                <a:latin typeface="Matura MT Script Capitals" pitchFamily="66" charset="0"/>
                <a:ea typeface="Batang" pitchFamily="18" charset="-127"/>
              </a:rPr>
              <a:t>     ABC</a:t>
            </a:r>
            <a:r>
              <a:rPr lang="en-US" sz="4000" smtClean="0">
                <a:solidFill>
                  <a:srgbClr val="FFFF00"/>
                </a:solidFill>
                <a:latin typeface="Matura MT Script Capitals" pitchFamily="66" charset="0"/>
              </a:rPr>
              <a:t>  2015 </a:t>
            </a:r>
            <a:r>
              <a:rPr lang="zh-TW" altLang="en-US" sz="4000" smtClean="0">
                <a:ea typeface="新細明體" pitchFamily="18" charset="-120"/>
              </a:rPr>
              <a:t>    </a:t>
            </a:r>
            <a:endParaRPr lang="en-US" sz="4000" smtClean="0"/>
          </a:p>
        </p:txBody>
      </p:sp>
      <p:sp>
        <p:nvSpPr>
          <p:cNvPr id="102403" name="Rectangle 3"/>
          <p:cNvSpPr>
            <a:spLocks noGrp="1" noChangeArrowheads="1"/>
          </p:cNvSpPr>
          <p:nvPr>
            <p:ph type="body" idx="1"/>
          </p:nvPr>
        </p:nvSpPr>
        <p:spPr>
          <a:xfrm>
            <a:off x="152400" y="1066800"/>
            <a:ext cx="8839200" cy="5638800"/>
          </a:xfrm>
          <a:gradFill rotWithShape="1">
            <a:gsLst>
              <a:gs pos="0">
                <a:schemeClr val="accent2"/>
              </a:gs>
              <a:gs pos="50000">
                <a:schemeClr val="accent2">
                  <a:gamma/>
                  <a:shade val="46275"/>
                  <a:invGamma/>
                </a:schemeClr>
              </a:gs>
              <a:gs pos="100000">
                <a:schemeClr val="accent2"/>
              </a:gs>
            </a:gsLst>
            <a:lin ang="5400000" scaled="1"/>
          </a:gradFill>
          <a:ln w="76200" cmpd="tri">
            <a:solidFill>
              <a:schemeClr val="bg1"/>
            </a:solidFill>
          </a:ln>
        </p:spPr>
        <p:txBody>
          <a:bodyPr/>
          <a:lstStyle/>
          <a:p>
            <a:pPr>
              <a:buNone/>
              <a:defRPr/>
            </a:pPr>
            <a:r>
              <a:rPr lang="zh-CN" altLang="en-US" b="1" dirty="0" smtClean="0">
                <a:solidFill>
                  <a:srgbClr val="FFFF00"/>
                </a:solidFill>
                <a:ea typeface="DFKai-SB" pitchFamily="65" charset="-120"/>
              </a:rPr>
              <a:t>課碼</a:t>
            </a:r>
            <a:r>
              <a:rPr lang="en-US" altLang="zh-CN" b="1" dirty="0" smtClean="0">
                <a:solidFill>
                  <a:srgbClr val="FFFF00"/>
                </a:solidFill>
                <a:ea typeface="DFKai-SB" pitchFamily="65" charset="-120"/>
              </a:rPr>
              <a:t>(Workshop): </a:t>
            </a:r>
            <a:r>
              <a:rPr lang="zh-TW" altLang="en-US" b="1" dirty="0" smtClean="0">
                <a:solidFill>
                  <a:srgbClr val="FFFF00"/>
                </a:solidFill>
                <a:ea typeface="DFKai-SB" pitchFamily="65" charset="-120"/>
              </a:rPr>
              <a:t> </a:t>
            </a:r>
            <a:r>
              <a:rPr lang="en-US" altLang="en-US" b="1" dirty="0" smtClean="0">
                <a:solidFill>
                  <a:srgbClr val="FFFF00"/>
                </a:solidFill>
                <a:ea typeface="DFKai-SB" pitchFamily="65" charset="-120"/>
              </a:rPr>
              <a:t>M-301</a:t>
            </a:r>
            <a:r>
              <a:rPr lang="en-US" altLang="en-US" b="1" dirty="0" smtClean="0">
                <a:solidFill>
                  <a:srgbClr val="FFFF00"/>
                </a:solidFill>
                <a:ea typeface="DFKai-SB" pitchFamily="65" charset="-120"/>
              </a:rPr>
              <a:t>		</a:t>
            </a:r>
            <a:endParaRPr lang="en-US" altLang="zh-CN" b="1" dirty="0" smtClean="0">
              <a:solidFill>
                <a:srgbClr val="FFFF00"/>
              </a:solidFill>
              <a:ea typeface="DFKai-SB" pitchFamily="65" charset="-120"/>
            </a:endParaRPr>
          </a:p>
          <a:p>
            <a:pPr>
              <a:buNone/>
              <a:defRPr/>
            </a:pPr>
            <a:r>
              <a:rPr lang="zh-CN" altLang="en-US" b="1" dirty="0" smtClean="0">
                <a:solidFill>
                  <a:srgbClr val="FFFF00"/>
                </a:solidFill>
                <a:ea typeface="DFKai-SB" pitchFamily="65" charset="-120"/>
              </a:rPr>
              <a:t>教室</a:t>
            </a:r>
            <a:r>
              <a:rPr lang="en-US" altLang="zh-CN" b="1" dirty="0" smtClean="0">
                <a:solidFill>
                  <a:srgbClr val="FFFF00"/>
                </a:solidFill>
                <a:ea typeface="DFKai-SB" pitchFamily="65" charset="-120"/>
              </a:rPr>
              <a:t>(Room #):  </a:t>
            </a:r>
            <a:r>
              <a:rPr lang="zh-TW" altLang="en-US" b="1" dirty="0" smtClean="0">
                <a:solidFill>
                  <a:srgbClr val="FFFF00"/>
                </a:solidFill>
                <a:ea typeface="DFKai-SB" pitchFamily="65" charset="-120"/>
              </a:rPr>
              <a:t> </a:t>
            </a:r>
            <a:r>
              <a:rPr lang="zh-CN" altLang="en-US" b="1" dirty="0" smtClean="0">
                <a:solidFill>
                  <a:srgbClr val="FFFF00"/>
                </a:solidFill>
                <a:ea typeface="DFKai-SB" pitchFamily="65" charset="-120"/>
              </a:rPr>
              <a:t>北</a:t>
            </a:r>
            <a:r>
              <a:rPr lang="en-US" altLang="en-US" b="1" dirty="0" smtClean="0">
                <a:solidFill>
                  <a:srgbClr val="FFFF00"/>
                </a:solidFill>
                <a:ea typeface="DFKai-SB" pitchFamily="65" charset="-120"/>
              </a:rPr>
              <a:t>N2</a:t>
            </a:r>
            <a:endParaRPr lang="en-US" altLang="zh-CN" b="1" dirty="0" smtClean="0">
              <a:solidFill>
                <a:srgbClr val="FFFF00"/>
              </a:solidFill>
              <a:ea typeface="DFKai-SB" pitchFamily="65" charset="-120"/>
            </a:endParaRPr>
          </a:p>
          <a:p>
            <a:pPr>
              <a:buNone/>
            </a:pPr>
            <a:r>
              <a:rPr lang="zh-TW" altLang="en-US" b="1" dirty="0" smtClean="0">
                <a:solidFill>
                  <a:srgbClr val="FFFF00"/>
                </a:solidFill>
                <a:ea typeface="DFKai-SB" pitchFamily="65" charset="-120"/>
              </a:rPr>
              <a:t>講員</a:t>
            </a:r>
            <a:r>
              <a:rPr lang="en-US" altLang="zh-TW" b="1" dirty="0" smtClean="0">
                <a:solidFill>
                  <a:srgbClr val="FFFF00"/>
                </a:solidFill>
                <a:ea typeface="DFKai-SB" pitchFamily="65" charset="-120"/>
              </a:rPr>
              <a:t>(Speaker):  </a:t>
            </a:r>
            <a:r>
              <a:rPr lang="zh-TW" altLang="en-US" b="1" dirty="0" smtClean="0">
                <a:solidFill>
                  <a:srgbClr val="FFFF00"/>
                </a:solidFill>
                <a:ea typeface="DFKai-SB" pitchFamily="65" charset="-120"/>
              </a:rPr>
              <a:t>黃雲英師母</a:t>
            </a:r>
            <a:endParaRPr lang="en-US" altLang="en-US" b="1" dirty="0" smtClean="0">
              <a:solidFill>
                <a:srgbClr val="FFFF00"/>
              </a:solidFill>
              <a:ea typeface="DFKai-SB" pitchFamily="65" charset="-120"/>
            </a:endParaRPr>
          </a:p>
          <a:p>
            <a:pPr>
              <a:buNone/>
              <a:defRPr/>
            </a:pPr>
            <a:r>
              <a:rPr lang="zh-CN" altLang="en-US" b="1" dirty="0" smtClean="0">
                <a:solidFill>
                  <a:srgbClr val="FFFF00"/>
                </a:solidFill>
                <a:ea typeface="DFKai-SB" pitchFamily="65" charset="-120"/>
              </a:rPr>
              <a:t>授課語言</a:t>
            </a:r>
            <a:r>
              <a:rPr lang="en-US" altLang="zh-CN" b="1" dirty="0" smtClean="0">
                <a:solidFill>
                  <a:srgbClr val="FFFF00"/>
                </a:solidFill>
                <a:ea typeface="DFKai-SB" pitchFamily="65" charset="-120"/>
              </a:rPr>
              <a:t>:</a:t>
            </a:r>
            <a:r>
              <a:rPr lang="zh-TW" altLang="en-US" b="1" dirty="0" smtClean="0">
                <a:solidFill>
                  <a:srgbClr val="FFFF00"/>
                </a:solidFill>
                <a:ea typeface="DFKai-SB" pitchFamily="65" charset="-120"/>
              </a:rPr>
              <a:t>  </a:t>
            </a:r>
            <a:r>
              <a:rPr lang="zh-CN" altLang="en-US" b="1" dirty="0" smtClean="0">
                <a:solidFill>
                  <a:srgbClr val="FFFF00"/>
                </a:solidFill>
                <a:ea typeface="DFKai-SB" pitchFamily="65" charset="-120"/>
              </a:rPr>
              <a:t>華語</a:t>
            </a:r>
            <a:endParaRPr lang="en-US" altLang="zh-CN" b="1" dirty="0" smtClean="0">
              <a:solidFill>
                <a:srgbClr val="FFFF00"/>
              </a:solidFill>
              <a:ea typeface="DFKai-SB" pitchFamily="65" charset="-120"/>
            </a:endParaRPr>
          </a:p>
          <a:p>
            <a:pPr>
              <a:buNone/>
              <a:defRPr/>
            </a:pPr>
            <a:r>
              <a:rPr lang="zh-TW" altLang="en-US" b="1" dirty="0" smtClean="0">
                <a:solidFill>
                  <a:srgbClr val="FFFF00"/>
                </a:solidFill>
                <a:ea typeface="DFKai-SB" pitchFamily="65" charset="-120"/>
              </a:rPr>
              <a:t>題目</a:t>
            </a:r>
            <a:r>
              <a:rPr lang="en-US" altLang="zh-TW" b="1" dirty="0" smtClean="0">
                <a:solidFill>
                  <a:srgbClr val="FFFF00"/>
                </a:solidFill>
                <a:ea typeface="DFKai-SB" pitchFamily="65" charset="-120"/>
              </a:rPr>
              <a:t>(Topic): </a:t>
            </a:r>
            <a:r>
              <a:rPr lang="zh-TW" altLang="en-US" b="1" dirty="0" smtClean="0">
                <a:solidFill>
                  <a:srgbClr val="FFFF00"/>
                </a:solidFill>
                <a:ea typeface="DFKai-SB" pitchFamily="65" charset="-120"/>
              </a:rPr>
              <a:t>   華人教</a:t>
            </a:r>
            <a:r>
              <a:rPr lang="zh-TW" altLang="en-US" b="1" dirty="0" smtClean="0">
                <a:solidFill>
                  <a:srgbClr val="FFFF00"/>
                </a:solidFill>
                <a:ea typeface="DFKai-SB" pitchFamily="65" charset="-120"/>
              </a:rPr>
              <a:t>會的「活」路</a:t>
            </a:r>
            <a:endParaRPr lang="en-US" altLang="zh-CN" b="1" dirty="0" smtClean="0">
              <a:solidFill>
                <a:srgbClr val="FFFF00"/>
              </a:solidFill>
              <a:ea typeface="DFKai-SB" pitchFamily="65" charset="-120"/>
            </a:endParaRPr>
          </a:p>
          <a:p>
            <a:pPr eaLnBrk="1" hangingPunct="1">
              <a:buFontTx/>
              <a:buNone/>
              <a:defRPr/>
            </a:pPr>
            <a:r>
              <a:rPr lang="zh-CN" altLang="en-US" b="1" dirty="0" smtClean="0">
                <a:solidFill>
                  <a:srgbClr val="FFFF00"/>
                </a:solidFill>
                <a:ea typeface="DFKai-SB" pitchFamily="65" charset="-120"/>
              </a:rPr>
              <a:t>專題簡介</a:t>
            </a:r>
            <a:r>
              <a:rPr lang="en-US" altLang="zh-CN" b="1" dirty="0" smtClean="0">
                <a:solidFill>
                  <a:srgbClr val="FFFF00"/>
                </a:solidFill>
                <a:ea typeface="DFKai-SB" pitchFamily="65" charset="-120"/>
              </a:rPr>
              <a:t>:</a:t>
            </a:r>
            <a:r>
              <a:rPr lang="zh-TW" altLang="en-US" b="1" dirty="0" smtClean="0">
                <a:solidFill>
                  <a:srgbClr val="FFFF00"/>
                </a:solidFill>
                <a:ea typeface="DFKai-SB" pitchFamily="65" charset="-120"/>
              </a:rPr>
              <a:t>   宣教是教會的「活」路，宣教是教會成長成熟的重要指標，宣教更是建立兩代三個語言合一的平台。	</a:t>
            </a:r>
          </a:p>
          <a:p>
            <a:pPr eaLnBrk="1" hangingPunct="1">
              <a:buFontTx/>
              <a:buNone/>
              <a:defRPr/>
            </a:pPr>
            <a:endParaRPr lang="en-US" altLang="zh-CN" b="1" dirty="0" smtClean="0">
              <a:solidFill>
                <a:srgbClr val="FFFF00"/>
              </a:solidFill>
              <a:ea typeface="DFKai-SB" pitchFamily="65" charset="-120"/>
            </a:endParaRPr>
          </a:p>
        </p:txBody>
      </p:sp>
      <p:sp>
        <p:nvSpPr>
          <p:cNvPr id="102404" name="Text Box 4"/>
          <p:cNvSpPr txBox="1">
            <a:spLocks noChangeArrowheads="1"/>
          </p:cNvSpPr>
          <p:nvPr/>
        </p:nvSpPr>
        <p:spPr bwMode="auto">
          <a:xfrm>
            <a:off x="4038600" y="228600"/>
            <a:ext cx="4495800" cy="793750"/>
          </a:xfrm>
          <a:prstGeom prst="rect">
            <a:avLst/>
          </a:prstGeom>
          <a:noFill/>
          <a:ln w="9525">
            <a:noFill/>
            <a:miter lim="800000"/>
            <a:headEnd/>
            <a:tailEnd/>
          </a:ln>
          <a:effectLst/>
        </p:spPr>
        <p:txBody>
          <a:bodyPr>
            <a:spAutoFit/>
          </a:bodyPr>
          <a:lstStyle>
            <a:lvl1pPr eaLnBrk="0" hangingPunct="0">
              <a:defRPr>
                <a:solidFill>
                  <a:schemeClr val="tx1"/>
                </a:solidFill>
                <a:latin typeface="Baskerville Old Face" pitchFamily="18" charset="0"/>
              </a:defRPr>
            </a:lvl1pPr>
            <a:lvl2pPr marL="742950" indent="-285750" eaLnBrk="0" hangingPunct="0">
              <a:defRPr>
                <a:solidFill>
                  <a:schemeClr val="tx1"/>
                </a:solidFill>
                <a:latin typeface="Baskerville Old Face" pitchFamily="18" charset="0"/>
              </a:defRPr>
            </a:lvl2pPr>
            <a:lvl3pPr marL="1143000" indent="-228600" eaLnBrk="0" hangingPunct="0">
              <a:defRPr>
                <a:solidFill>
                  <a:schemeClr val="tx1"/>
                </a:solidFill>
                <a:latin typeface="Baskerville Old Face" pitchFamily="18" charset="0"/>
              </a:defRPr>
            </a:lvl3pPr>
            <a:lvl4pPr marL="1600200" indent="-228600" eaLnBrk="0" hangingPunct="0">
              <a:defRPr>
                <a:solidFill>
                  <a:schemeClr val="tx1"/>
                </a:solidFill>
                <a:latin typeface="Baskerville Old Face" pitchFamily="18" charset="0"/>
              </a:defRPr>
            </a:lvl4pPr>
            <a:lvl5pPr marL="2057400" indent="-228600" eaLnBrk="0" hangingPunct="0">
              <a:defRPr>
                <a:solidFill>
                  <a:schemeClr val="tx1"/>
                </a:solidFill>
                <a:latin typeface="Baskerville Old Face" pitchFamily="18" charset="0"/>
              </a:defRPr>
            </a:lvl5pPr>
            <a:lvl6pPr marL="2514600" indent="-228600" eaLnBrk="0" fontAlgn="base" hangingPunct="0">
              <a:spcBef>
                <a:spcPct val="0"/>
              </a:spcBef>
              <a:spcAft>
                <a:spcPct val="0"/>
              </a:spcAft>
              <a:defRPr>
                <a:solidFill>
                  <a:schemeClr val="tx1"/>
                </a:solidFill>
                <a:latin typeface="Baskerville Old Face" pitchFamily="18" charset="0"/>
              </a:defRPr>
            </a:lvl6pPr>
            <a:lvl7pPr marL="2971800" indent="-228600" eaLnBrk="0" fontAlgn="base" hangingPunct="0">
              <a:spcBef>
                <a:spcPct val="0"/>
              </a:spcBef>
              <a:spcAft>
                <a:spcPct val="0"/>
              </a:spcAft>
              <a:defRPr>
                <a:solidFill>
                  <a:schemeClr val="tx1"/>
                </a:solidFill>
                <a:latin typeface="Baskerville Old Face" pitchFamily="18" charset="0"/>
              </a:defRPr>
            </a:lvl7pPr>
            <a:lvl8pPr marL="3429000" indent="-228600" eaLnBrk="0" fontAlgn="base" hangingPunct="0">
              <a:spcBef>
                <a:spcPct val="0"/>
              </a:spcBef>
              <a:spcAft>
                <a:spcPct val="0"/>
              </a:spcAft>
              <a:defRPr>
                <a:solidFill>
                  <a:schemeClr val="tx1"/>
                </a:solidFill>
                <a:latin typeface="Baskerville Old Face" pitchFamily="18" charset="0"/>
              </a:defRPr>
            </a:lvl8pPr>
            <a:lvl9pPr marL="3886200" indent="-228600" eaLnBrk="0" fontAlgn="base" hangingPunct="0">
              <a:spcBef>
                <a:spcPct val="0"/>
              </a:spcBef>
              <a:spcAft>
                <a:spcPct val="0"/>
              </a:spcAft>
              <a:defRPr>
                <a:solidFill>
                  <a:schemeClr val="tx1"/>
                </a:solidFill>
                <a:latin typeface="Baskerville Old Face" pitchFamily="18" charset="0"/>
              </a:defRPr>
            </a:lvl9pPr>
          </a:lstStyle>
          <a:p>
            <a:pPr eaLnBrk="1" hangingPunct="1">
              <a:defRPr/>
            </a:pPr>
            <a:r>
              <a:rPr lang="zh-TW" altLang="en-US" sz="2800" b="1" smtClean="0">
                <a:solidFill>
                  <a:schemeClr val="bg1"/>
                </a:solidFill>
                <a:effectLst>
                  <a:outerShdw blurRad="38100" dist="38100" dir="2700000" algn="tl">
                    <a:srgbClr val="000000"/>
                  </a:outerShdw>
                </a:effectLst>
                <a:ea typeface="新細明體" pitchFamily="18" charset="-120"/>
              </a:rPr>
              <a:t> 北美華人基督徒教育大會</a:t>
            </a:r>
            <a:endParaRPr lang="en-US" sz="2800" smtClean="0">
              <a:solidFill>
                <a:srgbClr val="00FF00"/>
              </a:solidFill>
            </a:endParaRPr>
          </a:p>
          <a:p>
            <a:pPr eaLnBrk="1" hangingPunct="1">
              <a:defRPr/>
            </a:pPr>
            <a:r>
              <a:rPr lang="en-US" smtClean="0">
                <a:solidFill>
                  <a:srgbClr val="00FF00"/>
                </a:solidFill>
              </a:rPr>
              <a:t>             </a:t>
            </a:r>
            <a:r>
              <a:rPr lang="en-US" smtClean="0">
                <a:solidFill>
                  <a:srgbClr val="FFFF00"/>
                </a:solidFill>
                <a:effectLst>
                  <a:outerShdw blurRad="38100" dist="38100" dir="2700000" algn="tl">
                    <a:srgbClr val="000000"/>
                  </a:outerShdw>
                </a:effectLst>
                <a:latin typeface="Matura MT Script Capitals" pitchFamily="66" charset="0"/>
                <a:ea typeface="MS Gothic" pitchFamily="49" charset="-128"/>
              </a:rPr>
              <a:t>A</a:t>
            </a:r>
            <a:r>
              <a:rPr lang="en-US" smtClean="0">
                <a:solidFill>
                  <a:srgbClr val="00FF00"/>
                </a:solidFill>
                <a:effectLst>
                  <a:outerShdw blurRad="38100" dist="38100" dir="2700000" algn="tl">
                    <a:srgbClr val="000000"/>
                  </a:outerShdw>
                </a:effectLst>
                <a:latin typeface="Matura MT Script Capitals" pitchFamily="66" charset="0"/>
                <a:ea typeface="MS Gothic" pitchFamily="49" charset="-128"/>
              </a:rPr>
              <a:t>ccess </a:t>
            </a:r>
            <a:r>
              <a:rPr lang="en-US" smtClean="0">
                <a:solidFill>
                  <a:srgbClr val="FFFF00"/>
                </a:solidFill>
                <a:effectLst>
                  <a:outerShdw blurRad="38100" dist="38100" dir="2700000" algn="tl">
                    <a:srgbClr val="000000"/>
                  </a:outerShdw>
                </a:effectLst>
                <a:latin typeface="Matura MT Script Capitals" pitchFamily="66" charset="0"/>
                <a:ea typeface="MS Gothic" pitchFamily="49" charset="-128"/>
              </a:rPr>
              <a:t>B</a:t>
            </a:r>
            <a:r>
              <a:rPr lang="en-US" smtClean="0">
                <a:solidFill>
                  <a:srgbClr val="00FF00"/>
                </a:solidFill>
                <a:effectLst>
                  <a:outerShdw blurRad="38100" dist="38100" dir="2700000" algn="tl">
                    <a:srgbClr val="000000"/>
                  </a:outerShdw>
                </a:effectLst>
                <a:latin typeface="Matura MT Script Capitals" pitchFamily="66" charset="0"/>
                <a:ea typeface="MS Gothic" pitchFamily="49" charset="-128"/>
              </a:rPr>
              <a:t>ible </a:t>
            </a:r>
            <a:r>
              <a:rPr lang="en-US" smtClean="0">
                <a:solidFill>
                  <a:srgbClr val="FFFF00"/>
                </a:solidFill>
                <a:effectLst>
                  <a:outerShdw blurRad="38100" dist="38100" dir="2700000" algn="tl">
                    <a:srgbClr val="000000"/>
                  </a:outerShdw>
                </a:effectLst>
                <a:latin typeface="Matura MT Script Capitals" pitchFamily="66" charset="0"/>
                <a:ea typeface="MS Gothic" pitchFamily="49" charset="-128"/>
              </a:rPr>
              <a:t>C</a:t>
            </a:r>
            <a:r>
              <a:rPr lang="en-US" smtClean="0">
                <a:solidFill>
                  <a:srgbClr val="00FF00"/>
                </a:solidFill>
                <a:effectLst>
                  <a:outerShdw blurRad="38100" dist="38100" dir="2700000" algn="tl">
                    <a:srgbClr val="000000"/>
                  </a:outerShdw>
                </a:effectLst>
                <a:latin typeface="Matura MT Script Capitals" pitchFamily="66" charset="0"/>
                <a:ea typeface="MS Gothic" pitchFamily="49" charset="-128"/>
              </a:rPr>
              <a:t>onvention</a:t>
            </a:r>
            <a:r>
              <a:rPr lang="en-US" smtClean="0">
                <a:solidFill>
                  <a:srgbClr val="00FF00"/>
                </a:solidFill>
              </a:rPr>
              <a:t> </a:t>
            </a:r>
          </a:p>
        </p:txBody>
      </p:sp>
      <p:pic>
        <p:nvPicPr>
          <p:cNvPr id="2053" name="Picture 5" descr="abc logo_color (2)"/>
          <p:cNvPicPr>
            <a:picLocks noChangeAspect="1" noChangeArrowheads="1"/>
          </p:cNvPicPr>
          <p:nvPr/>
        </p:nvPicPr>
        <p:blipFill>
          <a:blip r:embed="rId3" cstate="print"/>
          <a:srcRect/>
          <a:stretch>
            <a:fillRect/>
          </a:stretch>
        </p:blipFill>
        <p:spPr bwMode="auto">
          <a:xfrm>
            <a:off x="228600" y="304800"/>
            <a:ext cx="685800" cy="609600"/>
          </a:xfrm>
          <a:prstGeom prst="rect">
            <a:avLst/>
          </a:prstGeom>
          <a:noFill/>
          <a:ln w="57150" cmpd="thinThick">
            <a:solidFill>
              <a:srgbClr val="FFFF00"/>
            </a:solidFill>
            <a:miter lim="800000"/>
            <a:headEnd/>
            <a:tailEnd/>
          </a:ln>
        </p:spPr>
      </p:pic>
      <p:pic>
        <p:nvPicPr>
          <p:cNvPr id="2054" name="Picture 1"/>
          <p:cNvPicPr>
            <a:picLocks noChangeAspect="1"/>
          </p:cNvPicPr>
          <p:nvPr/>
        </p:nvPicPr>
        <p:blipFill>
          <a:blip r:embed="rId4" cstate="print"/>
          <a:srcRect/>
          <a:stretch>
            <a:fillRect/>
          </a:stretch>
        </p:blipFill>
        <p:spPr bwMode="auto">
          <a:xfrm>
            <a:off x="8305800" y="282575"/>
            <a:ext cx="685800" cy="685800"/>
          </a:xfrm>
          <a:prstGeom prst="rect">
            <a:avLst/>
          </a:prstGeom>
          <a:noFill/>
          <a:ln w="28575">
            <a:solidFill>
              <a:srgbClr val="FFFF00"/>
            </a:solid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2" descr="C:\_Jms-Sys-Root\1-Jms-Doc-Root\!0.3__CD-2.~669MB\!3.3__Monthly.My-Pray-L\Py-Card.Family-Pic=全家福\全家福._2004.1031.Moffat.01.JPG"/>
          <p:cNvPicPr>
            <a:picLocks noChangeAspect="1" noChangeArrowheads="1"/>
          </p:cNvPicPr>
          <p:nvPr/>
        </p:nvPicPr>
        <p:blipFill>
          <a:blip r:embed="rId2" cstate="print"/>
          <a:srcRect/>
          <a:stretch>
            <a:fillRect/>
          </a:stretch>
        </p:blipFill>
        <p:spPr bwMode="auto">
          <a:xfrm>
            <a:off x="-152400" y="1828800"/>
            <a:ext cx="5384800" cy="4038600"/>
          </a:xfrm>
          <a:prstGeom prst="rect">
            <a:avLst/>
          </a:prstGeom>
          <a:noFill/>
          <a:ln w="9525">
            <a:noFill/>
            <a:miter lim="800000"/>
            <a:headEnd/>
            <a:tailEnd/>
          </a:ln>
        </p:spPr>
      </p:pic>
      <p:pic>
        <p:nvPicPr>
          <p:cNvPr id="1028" name="Picture 4" descr="C:\_Jms-Sys-Root\1-Jms-Doc-Root\!0.3__CD-2.~669MB\!3.3__Monthly.My-Pray-L\Py-Card.Family-Pic=全家福\Fmly-Pic=全家福._2010.0627.RVA.01-sub1.jpg"/>
          <p:cNvPicPr>
            <a:picLocks noChangeAspect="1" noChangeArrowheads="1"/>
          </p:cNvPicPr>
          <p:nvPr/>
        </p:nvPicPr>
        <p:blipFill>
          <a:blip r:embed="rId3" cstate="print"/>
          <a:srcRect l="8764" t="6483" r="10121"/>
          <a:stretch>
            <a:fillRect/>
          </a:stretch>
        </p:blipFill>
        <p:spPr bwMode="auto">
          <a:xfrm>
            <a:off x="4648200" y="1547813"/>
            <a:ext cx="4495800" cy="4624387"/>
          </a:xfrm>
          <a:prstGeom prst="rect">
            <a:avLst/>
          </a:prstGeom>
          <a:solidFill>
            <a:srgbClr val="FFFFFF">
              <a:shade val="85000"/>
            </a:srgbClr>
          </a:solidFill>
          <a:ln w="63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7" name="Title 1"/>
          <p:cNvSpPr>
            <a:spLocks noGrp="1"/>
          </p:cNvSpPr>
          <p:nvPr>
            <p:ph type="title"/>
          </p:nvPr>
        </p:nvSpPr>
        <p:spPr>
          <a:xfrm>
            <a:off x="457200" y="274638"/>
            <a:ext cx="8229600" cy="1143000"/>
          </a:xfrm>
        </p:spPr>
        <p:txBody>
          <a:bodyPr>
            <a:normAutofit fontScale="90000"/>
          </a:bodyPr>
          <a:lstStyle/>
          <a:p>
            <a:r>
              <a:rPr lang="en-US" b="1" dirty="0" smtClean="0">
                <a:solidFill>
                  <a:srgbClr val="0000CC"/>
                </a:solidFill>
              </a:rPr>
              <a:t>Introduction:</a:t>
            </a:r>
            <a:r>
              <a:rPr lang="en-US" b="1" dirty="0" smtClean="0">
                <a:solidFill>
                  <a:srgbClr val="FF0000"/>
                </a:solidFill>
              </a:rPr>
              <a:t> Missionaries to Kenya </a:t>
            </a:r>
            <a:r>
              <a:rPr lang="en-US" b="1" dirty="0" smtClean="0">
                <a:solidFill>
                  <a:srgbClr val="0000CC"/>
                </a:solidFill>
              </a:rPr>
              <a:t>from 2004-2014</a:t>
            </a:r>
            <a:endParaRPr lang="en-US" b="1" dirty="0">
              <a:solidFill>
                <a:srgbClr val="0000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 calcmode="lin" valueType="num">
                                      <p:cBhvr additive="base">
                                        <p:cTn id="7" dur="500" fill="hold"/>
                                        <p:tgtEl>
                                          <p:spTgt spid="1028"/>
                                        </p:tgtEl>
                                        <p:attrNameLst>
                                          <p:attrName>ppt_x</p:attrName>
                                        </p:attrNameLst>
                                      </p:cBhvr>
                                      <p:tavLst>
                                        <p:tav tm="0">
                                          <p:val>
                                            <p:strVal val="1+#ppt_w/2"/>
                                          </p:val>
                                        </p:tav>
                                        <p:tav tm="100000">
                                          <p:val>
                                            <p:strVal val="#ppt_x"/>
                                          </p:val>
                                        </p:tav>
                                      </p:tavLst>
                                    </p:anim>
                                    <p:anim calcmode="lin" valueType="num">
                                      <p:cBhvr additive="base">
                                        <p:cTn id="8" dur="500" fill="hold"/>
                                        <p:tgtEl>
                                          <p:spTgt spid="10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1143000"/>
          </a:xfrm>
        </p:spPr>
        <p:txBody>
          <a:bodyPr>
            <a:normAutofit/>
          </a:bodyPr>
          <a:lstStyle/>
          <a:p>
            <a:pPr algn="l"/>
            <a:r>
              <a:rPr lang="en-US" altLang="zh-CN" sz="3200" b="1" dirty="0" smtClean="0"/>
              <a:t>※</a:t>
            </a:r>
            <a:r>
              <a:rPr lang="en-US" sz="3200" b="1" dirty="0" smtClean="0"/>
              <a:t>3 years old </a:t>
            </a:r>
            <a:r>
              <a:rPr lang="en-US" sz="3200" b="1" dirty="0" err="1" smtClean="0"/>
              <a:t>Aylan’s</a:t>
            </a:r>
            <a:r>
              <a:rPr lang="en-US" sz="3200" b="1" dirty="0" smtClean="0"/>
              <a:t> </a:t>
            </a:r>
            <a:r>
              <a:rPr lang="en-US" sz="3200" b="1" dirty="0" smtClean="0"/>
              <a:t>picture</a:t>
            </a:r>
            <a:endParaRPr lang="en-US" sz="3200" b="1" dirty="0"/>
          </a:p>
        </p:txBody>
      </p:sp>
      <p:pic>
        <p:nvPicPr>
          <p:cNvPr id="4" name="Picture 2" descr="C:\_Jms-Sys-Root\5-Jms-Pic\My-Pic._Missions+Maps\My-Pic.M.Syria\Syrian-Boy.Aylan-Kurdi-3-Yr-Old-on-Turkish-Beach.01.jpg"/>
          <p:cNvPicPr>
            <a:picLocks noChangeAspect="1" noChangeArrowheads="1"/>
          </p:cNvPicPr>
          <p:nvPr/>
        </p:nvPicPr>
        <p:blipFill>
          <a:blip r:embed="rId2" cstate="print"/>
          <a:srcRect/>
          <a:stretch>
            <a:fillRect/>
          </a:stretch>
        </p:blipFill>
        <p:spPr bwMode="auto">
          <a:xfrm>
            <a:off x="715154" y="1099926"/>
            <a:ext cx="7285846" cy="5377074"/>
          </a:xfrm>
          <a:prstGeom prst="rect">
            <a:avLst/>
          </a:prstGeom>
          <a:noFill/>
        </p:spPr>
      </p:pic>
      <p:sp>
        <p:nvSpPr>
          <p:cNvPr id="3" name="Content Placeholder 2"/>
          <p:cNvSpPr>
            <a:spLocks noGrp="1"/>
          </p:cNvSpPr>
          <p:nvPr>
            <p:ph idx="1"/>
          </p:nvPr>
        </p:nvSpPr>
        <p:spPr>
          <a:xfrm>
            <a:off x="1905000" y="5257800"/>
            <a:ext cx="6858000" cy="1066800"/>
          </a:xfrm>
        </p:spPr>
        <p:txBody>
          <a:bodyPr>
            <a:normAutofit/>
          </a:bodyPr>
          <a:lstStyle/>
          <a:p>
            <a:pPr>
              <a:spcBef>
                <a:spcPts val="0"/>
              </a:spcBef>
            </a:pPr>
            <a:r>
              <a:rPr lang="en-US" b="1" dirty="0" smtClean="0"/>
              <a:t>What do you </a:t>
            </a:r>
            <a:r>
              <a:rPr lang="en-US" b="1" dirty="0" smtClean="0">
                <a:solidFill>
                  <a:srgbClr val="FF0000"/>
                </a:solidFill>
              </a:rPr>
              <a:t>see</a:t>
            </a:r>
            <a:r>
              <a:rPr lang="en-US" b="1" dirty="0" smtClean="0"/>
              <a:t>? </a:t>
            </a:r>
          </a:p>
          <a:p>
            <a:pPr>
              <a:spcBef>
                <a:spcPts val="0"/>
              </a:spcBef>
            </a:pPr>
            <a:r>
              <a:rPr lang="en-US" b="1" dirty="0" smtClean="0"/>
              <a:t>How do you </a:t>
            </a:r>
            <a:r>
              <a:rPr lang="en-US" b="1" dirty="0" smtClean="0">
                <a:solidFill>
                  <a:srgbClr val="FF0000"/>
                </a:solidFill>
              </a:rPr>
              <a:t>feel</a:t>
            </a:r>
            <a:r>
              <a:rPr lang="en-US" b="1" dirty="0" smtClean="0"/>
              <a:t>?</a:t>
            </a:r>
            <a:endParaRPr lang="en-US"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smtClean="0">
                <a:solidFill>
                  <a:srgbClr val="0000CC"/>
                </a:solidFill>
              </a:rPr>
              <a:t>The </a:t>
            </a:r>
            <a:r>
              <a:rPr lang="en-US" sz="3600" b="1" dirty="0" smtClean="0">
                <a:solidFill>
                  <a:srgbClr val="FF0000"/>
                </a:solidFill>
              </a:rPr>
              <a:t>six</a:t>
            </a:r>
            <a:r>
              <a:rPr lang="en-US" sz="3600" b="1" dirty="0" smtClean="0">
                <a:solidFill>
                  <a:srgbClr val="0000CC"/>
                </a:solidFill>
              </a:rPr>
              <a:t> </a:t>
            </a:r>
            <a:r>
              <a:rPr lang="en-US" sz="3600" b="1" u="sng" dirty="0" smtClean="0">
                <a:solidFill>
                  <a:srgbClr val="0000CC"/>
                </a:solidFill>
              </a:rPr>
              <a:t>rich neighboring Muslim </a:t>
            </a:r>
            <a:r>
              <a:rPr lang="en-US" sz="3600" b="1" u="sng" dirty="0" smtClean="0">
                <a:solidFill>
                  <a:srgbClr val="0000CC"/>
                </a:solidFill>
              </a:rPr>
              <a:t>countries</a:t>
            </a:r>
            <a:endParaRPr lang="en-US" sz="3600" b="1" u="sng" dirty="0">
              <a:solidFill>
                <a:srgbClr val="0000CC"/>
              </a:solidFill>
            </a:endParaRPr>
          </a:p>
        </p:txBody>
      </p:sp>
      <p:sp>
        <p:nvSpPr>
          <p:cNvPr id="3" name="Content Placeholder 2"/>
          <p:cNvSpPr>
            <a:spLocks noGrp="1"/>
          </p:cNvSpPr>
          <p:nvPr>
            <p:ph idx="1"/>
          </p:nvPr>
        </p:nvSpPr>
        <p:spPr>
          <a:xfrm>
            <a:off x="381000" y="990600"/>
            <a:ext cx="8229600" cy="914400"/>
          </a:xfrm>
        </p:spPr>
        <p:txBody>
          <a:bodyPr/>
          <a:lstStyle/>
          <a:p>
            <a:r>
              <a:rPr lang="en-US" b="1" dirty="0" smtClean="0"/>
              <a:t>picture </a:t>
            </a:r>
            <a:r>
              <a:rPr lang="en-US" b="1" dirty="0" smtClean="0">
                <a:solidFill>
                  <a:srgbClr val="FF0000"/>
                </a:solidFill>
              </a:rPr>
              <a:t>"</a:t>
            </a:r>
            <a:r>
              <a:rPr lang="en-US" b="1" u="sng" dirty="0" smtClean="0">
                <a:solidFill>
                  <a:srgbClr val="FF0000"/>
                </a:solidFill>
              </a:rPr>
              <a:t>No Refugees </a:t>
            </a:r>
            <a:r>
              <a:rPr lang="en-US" b="1" u="sng" dirty="0" smtClean="0">
                <a:solidFill>
                  <a:srgbClr val="FF0000"/>
                </a:solidFill>
              </a:rPr>
              <a:t>Allowed</a:t>
            </a:r>
            <a:r>
              <a:rPr lang="en-US" b="1" dirty="0" smtClean="0">
                <a:solidFill>
                  <a:srgbClr val="FF0000"/>
                </a:solidFill>
              </a:rPr>
              <a:t>"</a:t>
            </a:r>
          </a:p>
          <a:p>
            <a:endParaRPr lang="en-US" b="1" dirty="0"/>
          </a:p>
        </p:txBody>
      </p:sp>
      <p:sp>
        <p:nvSpPr>
          <p:cNvPr id="4" name="Content Placeholder 2"/>
          <p:cNvSpPr txBox="1">
            <a:spLocks/>
          </p:cNvSpPr>
          <p:nvPr/>
        </p:nvSpPr>
        <p:spPr>
          <a:xfrm>
            <a:off x="5334000" y="5380037"/>
            <a:ext cx="3810000" cy="1096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What do you </a:t>
            </a:r>
            <a:r>
              <a:rPr kumimoji="0" lang="en-US" sz="3200" b="1" i="0" u="none" strike="noStrike" kern="1200" cap="none" spc="0" normalizeH="0" baseline="0" noProof="0" dirty="0" smtClean="0">
                <a:ln>
                  <a:noFill/>
                </a:ln>
                <a:solidFill>
                  <a:srgbClr val="FF0000"/>
                </a:solidFill>
                <a:effectLst/>
                <a:uLnTx/>
                <a:uFillTx/>
                <a:latin typeface="+mn-lt"/>
                <a:ea typeface="+mn-ea"/>
                <a:cs typeface="+mn-cs"/>
              </a:rPr>
              <a:t>see</a:t>
            </a:r>
            <a:r>
              <a:rPr kumimoji="0" lang="en-US" sz="3200" b="1"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How do you </a:t>
            </a:r>
            <a:r>
              <a:rPr kumimoji="0" lang="en-US" sz="3200" b="1" i="0" u="none" strike="noStrike" kern="1200" cap="none" spc="0" normalizeH="0" baseline="0" noProof="0" dirty="0" smtClean="0">
                <a:ln>
                  <a:noFill/>
                </a:ln>
                <a:solidFill>
                  <a:srgbClr val="FF0000"/>
                </a:solidFill>
                <a:effectLst/>
                <a:uLnTx/>
                <a:uFillTx/>
                <a:latin typeface="+mn-lt"/>
                <a:ea typeface="+mn-ea"/>
                <a:cs typeface="+mn-cs"/>
              </a:rPr>
              <a:t>feel</a:t>
            </a:r>
            <a:r>
              <a:rPr kumimoji="0" lang="en-US" sz="3200" b="1" i="0" u="none" strike="noStrike" kern="1200" cap="none" spc="0" normalizeH="0" baseline="0" noProof="0" dirty="0" smtClean="0">
                <a:ln>
                  <a:noFill/>
                </a:ln>
                <a:solidFill>
                  <a:schemeClr val="tx1"/>
                </a:solidFill>
                <a:effectLst/>
                <a:uLnTx/>
                <a:uFillTx/>
                <a:latin typeface="+mn-lt"/>
                <a:ea typeface="+mn-ea"/>
                <a:cs typeface="+mn-cs"/>
              </a:rPr>
              <a:t>?</a:t>
            </a:r>
            <a:endParaRPr kumimoji="0" lang="en-US" sz="3200" b="1" i="0" u="none" strike="noStrike" kern="1200" cap="none" spc="0" normalizeH="0" baseline="0" noProof="0" dirty="0">
              <a:ln>
                <a:noFill/>
              </a:ln>
              <a:solidFill>
                <a:schemeClr val="tx1"/>
              </a:solidFill>
              <a:effectLst/>
              <a:uLnTx/>
              <a:uFillTx/>
              <a:latin typeface="+mn-lt"/>
              <a:ea typeface="+mn-ea"/>
              <a:cs typeface="+mn-cs"/>
            </a:endParaRPr>
          </a:p>
        </p:txBody>
      </p:sp>
      <p:pic>
        <p:nvPicPr>
          <p:cNvPr id="6146" name="Picture 2" descr="http://twimg.edgesuite.net/images/ReNews/20150904/420_cf9d3ccf3c9f7cdb77666c7fd497c863.jpg"/>
          <p:cNvPicPr>
            <a:picLocks noChangeAspect="1" noChangeArrowheads="1"/>
          </p:cNvPicPr>
          <p:nvPr/>
        </p:nvPicPr>
        <p:blipFill>
          <a:blip r:embed="rId2" cstate="print"/>
          <a:srcRect/>
          <a:stretch>
            <a:fillRect/>
          </a:stretch>
        </p:blipFill>
        <p:spPr bwMode="auto">
          <a:xfrm>
            <a:off x="385099" y="1590675"/>
            <a:ext cx="4939492" cy="48101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zh-TW" altLang="en-US" b="1" dirty="0" smtClean="0">
                <a:solidFill>
                  <a:srgbClr val="FF0000"/>
                </a:solidFill>
                <a:ea typeface="DFKai-SB" pitchFamily="65" charset="-120"/>
              </a:rPr>
              <a:t>德</a:t>
            </a:r>
            <a:r>
              <a:rPr lang="zh-TW" altLang="en-US" b="1" dirty="0" smtClean="0">
                <a:solidFill>
                  <a:srgbClr val="FF0000"/>
                </a:solidFill>
                <a:ea typeface="DFKai-SB" pitchFamily="65" charset="-120"/>
              </a:rPr>
              <a:t>國</a:t>
            </a:r>
            <a:r>
              <a:rPr lang="zh-TW" altLang="en-US" b="1" dirty="0" smtClean="0">
                <a:ea typeface="DFKai-SB" pitchFamily="65" charset="-120"/>
              </a:rPr>
              <a:t>計</a:t>
            </a:r>
            <a:r>
              <a:rPr lang="zh-TW" altLang="en-US" b="1" dirty="0" smtClean="0">
                <a:ea typeface="DFKai-SB" pitchFamily="65" charset="-120"/>
              </a:rPr>
              <a:t>劃每年收</a:t>
            </a:r>
            <a:r>
              <a:rPr lang="en-US" b="1" dirty="0" smtClean="0">
                <a:ea typeface="DFKai-SB" pitchFamily="65" charset="-120"/>
              </a:rPr>
              <a:t>50</a:t>
            </a:r>
            <a:r>
              <a:rPr lang="zh-TW" altLang="en-US" b="1" dirty="0" smtClean="0">
                <a:ea typeface="DFKai-SB" pitchFamily="65" charset="-120"/>
              </a:rPr>
              <a:t>萬敘國難民 </a:t>
            </a:r>
            <a:endParaRPr lang="en-US" altLang="zh-TW" b="1" dirty="0" smtClean="0">
              <a:ea typeface="DFKai-SB" pitchFamily="65" charset="-120"/>
            </a:endParaRPr>
          </a:p>
          <a:p>
            <a:endParaRPr lang="en-US" b="1" dirty="0" smtClean="0">
              <a:ea typeface="DFKai-SB" pitchFamily="65" charset="-120"/>
            </a:endParaRPr>
          </a:p>
          <a:p>
            <a:r>
              <a:rPr lang="zh-TW" altLang="en-US" b="1" dirty="0" smtClean="0">
                <a:solidFill>
                  <a:srgbClr val="FF0000"/>
                </a:solidFill>
                <a:ea typeface="DFKai-SB" pitchFamily="65" charset="-120"/>
              </a:rPr>
              <a:t>英國</a:t>
            </a:r>
            <a:r>
              <a:rPr lang="zh-TW" altLang="en-US" b="1" dirty="0" smtClean="0">
                <a:ea typeface="DFKai-SB" pitchFamily="65" charset="-120"/>
              </a:rPr>
              <a:t>收</a:t>
            </a:r>
            <a:r>
              <a:rPr lang="en-US" b="1" dirty="0" smtClean="0">
                <a:ea typeface="DFKai-SB" pitchFamily="65" charset="-120"/>
              </a:rPr>
              <a:t>20</a:t>
            </a:r>
            <a:r>
              <a:rPr lang="zh-TW" altLang="en-US" b="1" dirty="0" smtClean="0">
                <a:ea typeface="DFKai-SB" pitchFamily="65" charset="-120"/>
              </a:rPr>
              <a:t>萬 </a:t>
            </a:r>
            <a:endParaRPr lang="en-US" altLang="zh-TW" b="1" dirty="0" smtClean="0">
              <a:ea typeface="DFKai-SB" pitchFamily="65" charset="-120"/>
            </a:endParaRPr>
          </a:p>
          <a:p>
            <a:endParaRPr lang="en-US" b="1" dirty="0" smtClean="0">
              <a:ea typeface="DFKai-SB" pitchFamily="65" charset="-120"/>
            </a:endParaRPr>
          </a:p>
          <a:p>
            <a:r>
              <a:rPr lang="zh-TW" altLang="en-US" b="1" dirty="0" smtClean="0">
                <a:solidFill>
                  <a:srgbClr val="FF0000"/>
                </a:solidFill>
                <a:ea typeface="DFKai-SB" pitchFamily="65" charset="-120"/>
              </a:rPr>
              <a:t>美國</a:t>
            </a:r>
            <a:r>
              <a:rPr lang="zh-TW" altLang="en-US" b="1" dirty="0" smtClean="0">
                <a:ea typeface="DFKai-SB" pitchFamily="65" charset="-120"/>
              </a:rPr>
              <a:t>暫收</a:t>
            </a:r>
            <a:r>
              <a:rPr lang="en-US" b="1" dirty="0" smtClean="0">
                <a:ea typeface="DFKai-SB" pitchFamily="65" charset="-120"/>
              </a:rPr>
              <a:t>1 </a:t>
            </a:r>
            <a:r>
              <a:rPr lang="zh-TW" altLang="en-US" b="1" dirty="0" smtClean="0">
                <a:ea typeface="DFKai-SB" pitchFamily="65" charset="-120"/>
              </a:rPr>
              <a:t>萬，將定居在</a:t>
            </a:r>
            <a:r>
              <a:rPr lang="en-US" b="1" dirty="0" smtClean="0">
                <a:ea typeface="DFKai-SB" pitchFamily="65" charset="-120"/>
              </a:rPr>
              <a:t>L.A., N.Y., Jersey metro </a:t>
            </a:r>
            <a:endParaRPr lang="en-US" b="1" dirty="0">
              <a:ea typeface="DFKai-SB" pitchFamily="65" charset="-12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b="1" dirty="0" smtClean="0">
                <a:solidFill>
                  <a:srgbClr val="FF0000"/>
                </a:solidFill>
                <a:latin typeface="DFKai-SB" pitchFamily="65" charset="-120"/>
                <a:ea typeface="DFKai-SB" pitchFamily="65" charset="-120"/>
              </a:rPr>
              <a:t>宣教</a:t>
            </a:r>
            <a:r>
              <a:rPr lang="en-US" b="1" dirty="0" smtClean="0">
                <a:solidFill>
                  <a:srgbClr val="FF0000"/>
                </a:solidFill>
                <a:latin typeface="DFKai-SB" pitchFamily="65" charset="-120"/>
                <a:ea typeface="DFKai-SB" pitchFamily="65" charset="-120"/>
              </a:rPr>
              <a:t>/</a:t>
            </a:r>
            <a:r>
              <a:rPr lang="zh-TW" altLang="en-US" b="1" dirty="0" smtClean="0">
                <a:solidFill>
                  <a:srgbClr val="FF0000"/>
                </a:solidFill>
                <a:latin typeface="DFKai-SB" pitchFamily="65" charset="-120"/>
                <a:ea typeface="DFKai-SB" pitchFamily="65" charset="-120"/>
              </a:rPr>
              <a:t>外展機</a:t>
            </a:r>
            <a:r>
              <a:rPr lang="zh-TW" altLang="en-US" b="1" dirty="0" smtClean="0">
                <a:solidFill>
                  <a:srgbClr val="FF0000"/>
                </a:solidFill>
                <a:latin typeface="DFKai-SB" pitchFamily="65" charset="-120"/>
                <a:ea typeface="DFKai-SB" pitchFamily="65" charset="-120"/>
              </a:rPr>
              <a:t>會</a:t>
            </a:r>
            <a:endParaRPr lang="en-US" b="1" dirty="0">
              <a:solidFill>
                <a:srgbClr val="FF0000"/>
              </a:solidFill>
            </a:endParaRPr>
          </a:p>
        </p:txBody>
      </p:sp>
      <p:sp>
        <p:nvSpPr>
          <p:cNvPr id="3" name="Content Placeholder 2"/>
          <p:cNvSpPr>
            <a:spLocks noGrp="1"/>
          </p:cNvSpPr>
          <p:nvPr>
            <p:ph idx="1"/>
          </p:nvPr>
        </p:nvSpPr>
        <p:spPr/>
        <p:txBody>
          <a:bodyPr/>
          <a:lstStyle/>
          <a:p>
            <a:r>
              <a:rPr lang="zh-TW" altLang="en-US" b="1" dirty="0" smtClean="0">
                <a:latin typeface="DFKai-SB" pitchFamily="65" charset="-120"/>
                <a:ea typeface="DFKai-SB" pitchFamily="65" charset="-120"/>
              </a:rPr>
              <a:t>學</a:t>
            </a:r>
            <a:r>
              <a:rPr lang="zh-TW" altLang="en-US" b="1" dirty="0" smtClean="0">
                <a:solidFill>
                  <a:srgbClr val="0000CC"/>
                </a:solidFill>
                <a:latin typeface="DFKai-SB" pitchFamily="65" charset="-120"/>
                <a:ea typeface="DFKai-SB" pitchFamily="65" charset="-120"/>
              </a:rPr>
              <a:t>阿拉伯</a:t>
            </a:r>
            <a:r>
              <a:rPr lang="zh-TW" altLang="en-US" b="1" dirty="0" smtClean="0">
                <a:solidFill>
                  <a:srgbClr val="0000CC"/>
                </a:solidFill>
                <a:latin typeface="DFKai-SB" pitchFamily="65" charset="-120"/>
                <a:ea typeface="DFKai-SB" pitchFamily="65" charset="-120"/>
              </a:rPr>
              <a:t>文</a:t>
            </a:r>
            <a:endParaRPr lang="en-US" b="1" dirty="0" smtClean="0">
              <a:latin typeface="DFKai-SB" pitchFamily="65" charset="-120"/>
              <a:ea typeface="DFKai-SB" pitchFamily="65" charset="-120"/>
            </a:endParaRPr>
          </a:p>
          <a:p>
            <a:endParaRPr lang="en-US" b="1" dirty="0">
              <a:latin typeface="DFKai-SB" pitchFamily="65" charset="-120"/>
              <a:ea typeface="DFKai-SB" pitchFamily="65" charset="-12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latin typeface="+mn-lt"/>
                <a:ea typeface="DFKai-SB" pitchFamily="65" charset="-120"/>
              </a:rPr>
              <a:t>ISIS </a:t>
            </a:r>
            <a:r>
              <a:rPr lang="zh-TW" altLang="en-US" b="1" dirty="0" smtClean="0">
                <a:solidFill>
                  <a:srgbClr val="FF0000"/>
                </a:solidFill>
                <a:latin typeface="+mn-lt"/>
                <a:ea typeface="DFKai-SB" pitchFamily="65" charset="-120"/>
              </a:rPr>
              <a:t>正在向他們招</a:t>
            </a:r>
            <a:r>
              <a:rPr lang="zh-TW" altLang="en-US" b="1" dirty="0" smtClean="0">
                <a:solidFill>
                  <a:srgbClr val="FF0000"/>
                </a:solidFill>
                <a:latin typeface="+mn-lt"/>
                <a:ea typeface="DFKai-SB" pitchFamily="65" charset="-120"/>
              </a:rPr>
              <a:t>手</a:t>
            </a:r>
            <a:endParaRPr lang="en-US" b="1" dirty="0">
              <a:solidFill>
                <a:srgbClr val="FF0000"/>
              </a:solidFill>
              <a:latin typeface="+mn-lt"/>
            </a:endParaRPr>
          </a:p>
        </p:txBody>
      </p:sp>
      <p:sp>
        <p:nvSpPr>
          <p:cNvPr id="3" name="Content Placeholder 2"/>
          <p:cNvSpPr>
            <a:spLocks noGrp="1"/>
          </p:cNvSpPr>
          <p:nvPr>
            <p:ph idx="1"/>
          </p:nvPr>
        </p:nvSpPr>
        <p:spPr/>
        <p:txBody>
          <a:bodyPr/>
          <a:lstStyle/>
          <a:p>
            <a:r>
              <a:rPr lang="en-US" b="1" dirty="0" smtClean="0">
                <a:solidFill>
                  <a:srgbClr val="0000CC"/>
                </a:solidFill>
              </a:rPr>
              <a:t>What you do</a:t>
            </a:r>
            <a:r>
              <a:rPr lang="en-US" b="1" u="sng" dirty="0" smtClean="0">
                <a:solidFill>
                  <a:srgbClr val="0000CC"/>
                </a:solidFill>
              </a:rPr>
              <a:t>n't</a:t>
            </a:r>
            <a:r>
              <a:rPr lang="en-US" b="1" dirty="0" smtClean="0">
                <a:solidFill>
                  <a:srgbClr val="0000CC"/>
                </a:solidFill>
              </a:rPr>
              <a:t> know</a:t>
            </a:r>
            <a:endParaRPr lang="en-US" b="1" dirty="0" smtClean="0">
              <a:solidFill>
                <a:srgbClr val="0000CC"/>
              </a:solidFill>
              <a:latin typeface="DFKai-SB" pitchFamily="65" charset="-120"/>
              <a:ea typeface="DFKai-SB" pitchFamily="65" charset="-120"/>
            </a:endParaRPr>
          </a:p>
          <a:p>
            <a:pPr marL="514350" indent="-514350">
              <a:buAutoNum type="arabicPeriod"/>
            </a:pPr>
            <a:r>
              <a:rPr lang="zh-TW" altLang="en-US" b="1" dirty="0" smtClean="0">
                <a:latin typeface="DFKai-SB" pitchFamily="65" charset="-120"/>
                <a:ea typeface="DFKai-SB" pitchFamily="65" charset="-120"/>
              </a:rPr>
              <a:t>今</a:t>
            </a:r>
            <a:r>
              <a:rPr lang="zh-TW" altLang="en-US" b="1" dirty="0" smtClean="0">
                <a:latin typeface="DFKai-SB" pitchFamily="65" charset="-120"/>
                <a:ea typeface="DFKai-SB" pitchFamily="65" charset="-120"/>
              </a:rPr>
              <a:t>之統治土地，有如英國大小</a:t>
            </a:r>
            <a:r>
              <a:rPr lang="en-US" b="1" dirty="0" smtClean="0">
                <a:latin typeface="DFKai-SB" pitchFamily="65" charset="-120"/>
                <a:ea typeface="DFKai-SB" pitchFamily="65" charset="-120"/>
              </a:rPr>
              <a:t> </a:t>
            </a:r>
            <a:endParaRPr lang="en-US" b="1" dirty="0" smtClean="0">
              <a:latin typeface="DFKai-SB" pitchFamily="65" charset="-120"/>
              <a:ea typeface="DFKai-SB" pitchFamily="65" charset="-120"/>
            </a:endParaRPr>
          </a:p>
          <a:p>
            <a:pPr marL="514350" indent="-514350">
              <a:buAutoNum type="arabicPeriod"/>
            </a:pPr>
            <a:r>
              <a:rPr lang="zh-TW" altLang="en-US" b="1" dirty="0" smtClean="0">
                <a:latin typeface="DFKai-SB" pitchFamily="65" charset="-120"/>
                <a:ea typeface="DFKai-SB" pitchFamily="65" charset="-120"/>
              </a:rPr>
              <a:t>將</a:t>
            </a:r>
            <a:r>
              <a:rPr lang="zh-TW" altLang="en-US" b="1" dirty="0" smtClean="0">
                <a:latin typeface="DFKai-SB" pitchFamily="65" charset="-120"/>
                <a:ea typeface="DFKai-SB" pitchFamily="65" charset="-120"/>
              </a:rPr>
              <a:t>來擴張版圖，西起西班牙，經中東，至中國边</a:t>
            </a:r>
            <a:r>
              <a:rPr lang="en-US" b="1" dirty="0" smtClean="0">
                <a:latin typeface="DFKai-SB" pitchFamily="65" charset="-120"/>
                <a:ea typeface="DFKai-SB" pitchFamily="65" charset="-120"/>
              </a:rPr>
              <a:t> ~</a:t>
            </a:r>
            <a:r>
              <a:rPr lang="zh-TW" altLang="en-US" b="1" dirty="0" smtClean="0">
                <a:latin typeface="DFKai-SB" pitchFamily="65" charset="-120"/>
                <a:ea typeface="DFKai-SB" pitchFamily="65" charset="-120"/>
              </a:rPr>
              <a:t>歷史的借鏡</a:t>
            </a:r>
            <a:r>
              <a:rPr lang="en-US" b="1" dirty="0" smtClean="0">
                <a:latin typeface="DFKai-SB" pitchFamily="65" charset="-120"/>
                <a:ea typeface="DFKai-SB" pitchFamily="65" charset="-120"/>
              </a:rPr>
              <a:t>622 AD </a:t>
            </a:r>
            <a:r>
              <a:rPr lang="zh-TW" altLang="en-US" b="1" dirty="0" smtClean="0">
                <a:latin typeface="DFKai-SB" pitchFamily="65" charset="-120"/>
                <a:ea typeface="DFKai-SB" pitchFamily="65" charset="-120"/>
              </a:rPr>
              <a:t>伊斯蘭教建立</a:t>
            </a:r>
            <a:r>
              <a:rPr lang="en-US" b="1" dirty="0" smtClean="0">
                <a:latin typeface="DFKai-SB" pitchFamily="65" charset="-120"/>
                <a:ea typeface="DFKai-SB" pitchFamily="65" charset="-120"/>
              </a:rPr>
              <a:t> </a:t>
            </a:r>
            <a:endParaRPr lang="en-US" b="1" dirty="0" smtClean="0">
              <a:latin typeface="DFKai-SB" pitchFamily="65" charset="-120"/>
              <a:ea typeface="DFKai-SB" pitchFamily="65" charset="-120"/>
            </a:endParaRPr>
          </a:p>
          <a:p>
            <a:pPr marL="514350" indent="-514350">
              <a:buAutoNum type="arabicPeriod"/>
            </a:pPr>
            <a:r>
              <a:rPr lang="zh-TW" altLang="en-US" b="1" dirty="0" smtClean="0">
                <a:latin typeface="DFKai-SB" pitchFamily="65" charset="-120"/>
                <a:ea typeface="DFKai-SB" pitchFamily="65" charset="-120"/>
              </a:rPr>
              <a:t>軍</a:t>
            </a:r>
            <a:r>
              <a:rPr lang="zh-TW" altLang="en-US" b="1" dirty="0" smtClean="0">
                <a:latin typeface="DFKai-SB" pitchFamily="65" charset="-120"/>
                <a:ea typeface="DFKai-SB" pitchFamily="65" charset="-120"/>
              </a:rPr>
              <a:t>、政分</a:t>
            </a:r>
            <a:r>
              <a:rPr lang="zh-TW" altLang="en-US" b="1" dirty="0" smtClean="0">
                <a:latin typeface="DFKai-SB" pitchFamily="65" charset="-120"/>
                <a:ea typeface="DFKai-SB" pitchFamily="65" charset="-120"/>
              </a:rPr>
              <a:t>治</a:t>
            </a:r>
            <a:endParaRPr lang="en-US" b="1" dirty="0" smtClean="0">
              <a:latin typeface="DFKai-SB" pitchFamily="65" charset="-120"/>
              <a:ea typeface="DFKai-SB" pitchFamily="65" charset="-120"/>
            </a:endParaRPr>
          </a:p>
          <a:p>
            <a:pPr marL="514350" indent="-514350">
              <a:buAutoNum type="arabicPeriod"/>
            </a:pPr>
            <a:r>
              <a:rPr lang="zh-TW" altLang="en-US" b="1" dirty="0" smtClean="0">
                <a:latin typeface="DFKai-SB" pitchFamily="65" charset="-120"/>
                <a:ea typeface="DFKai-SB" pitchFamily="65" charset="-120"/>
              </a:rPr>
              <a:t>招</a:t>
            </a:r>
            <a:r>
              <a:rPr lang="zh-TW" altLang="en-US" b="1" dirty="0" smtClean="0">
                <a:latin typeface="DFKai-SB" pitchFamily="65" charset="-120"/>
                <a:ea typeface="DFKai-SB" pitchFamily="65" charset="-120"/>
              </a:rPr>
              <a:t>募在尋找人生價值感和使命感的歐美青年為伊斯蘭國的烏托邦開疆僻土</a:t>
            </a:r>
            <a:r>
              <a:rPr lang="en-US" b="1" dirty="0" smtClean="0">
                <a:latin typeface="DFKai-SB" pitchFamily="65" charset="-120"/>
                <a:ea typeface="DFKai-SB" pitchFamily="65" charset="-120"/>
              </a:rPr>
              <a:t> </a:t>
            </a:r>
          </a:p>
          <a:p>
            <a:endParaRPr lang="en-US" b="1" dirty="0">
              <a:latin typeface="DFKai-SB" pitchFamily="65" charset="-120"/>
              <a:ea typeface="DFKai-SB" pitchFamily="65" charset="-12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b="1" dirty="0" smtClean="0">
                <a:solidFill>
                  <a:srgbClr val="0000CC"/>
                </a:solidFill>
                <a:latin typeface="DFKai-SB" pitchFamily="65" charset="-120"/>
                <a:ea typeface="DFKai-SB" pitchFamily="65" charset="-120"/>
              </a:rPr>
              <a:t>華人</a:t>
            </a:r>
            <a:r>
              <a:rPr lang="zh-TW" altLang="en-US" b="1" u="sng" dirty="0" smtClean="0">
                <a:solidFill>
                  <a:srgbClr val="FF0000"/>
                </a:solidFill>
                <a:latin typeface="DFKai-SB" pitchFamily="65" charset="-120"/>
                <a:ea typeface="DFKai-SB" pitchFamily="65" charset="-120"/>
              </a:rPr>
              <a:t>現今</a:t>
            </a:r>
            <a:r>
              <a:rPr lang="zh-TW" altLang="en-US" b="1" dirty="0" smtClean="0">
                <a:solidFill>
                  <a:srgbClr val="0000CC"/>
                </a:solidFill>
                <a:latin typeface="DFKai-SB" pitchFamily="65" charset="-120"/>
                <a:ea typeface="DFKai-SB" pitchFamily="65" charset="-120"/>
              </a:rPr>
              <a:t>的機會</a:t>
            </a:r>
            <a:endParaRPr lang="en-US" b="1" dirty="0">
              <a:solidFill>
                <a:srgbClr val="0000CC"/>
              </a:solidFill>
              <a:latin typeface="DFKai-SB" pitchFamily="65" charset="-120"/>
              <a:ea typeface="DFKai-SB" pitchFamily="65" charset="-120"/>
            </a:endParaRPr>
          </a:p>
        </p:txBody>
      </p:sp>
      <p:sp>
        <p:nvSpPr>
          <p:cNvPr id="3" name="Content Placeholder 2"/>
          <p:cNvSpPr>
            <a:spLocks noGrp="1"/>
          </p:cNvSpPr>
          <p:nvPr>
            <p:ph idx="1"/>
          </p:nvPr>
        </p:nvSpPr>
        <p:spPr/>
        <p:txBody>
          <a:bodyPr/>
          <a:lstStyle/>
          <a:p>
            <a:r>
              <a:rPr lang="zh-TW" altLang="en-US" b="1" dirty="0" smtClean="0">
                <a:latin typeface="DFKai-SB" pitchFamily="65" charset="-120"/>
                <a:ea typeface="DFKai-SB" pitchFamily="65" charset="-120"/>
              </a:rPr>
              <a:t>宣</a:t>
            </a:r>
            <a:r>
              <a:rPr lang="zh-TW" altLang="en-US" b="1" dirty="0" smtClean="0">
                <a:latin typeface="DFKai-SB" pitchFamily="65" charset="-120"/>
                <a:ea typeface="DFKai-SB" pitchFamily="65" charset="-120"/>
              </a:rPr>
              <a:t>教的黃金窗口</a:t>
            </a:r>
            <a:r>
              <a:rPr lang="en-US" b="1" dirty="0" smtClean="0">
                <a:latin typeface="DFKai-SB" pitchFamily="65" charset="-120"/>
                <a:ea typeface="DFKai-SB" pitchFamily="65" charset="-120"/>
              </a:rPr>
              <a:t> </a:t>
            </a:r>
          </a:p>
          <a:p>
            <a:endParaRPr lang="en-US" b="1" dirty="0">
              <a:latin typeface="DFKai-SB" pitchFamily="65" charset="-120"/>
              <a:ea typeface="DFKai-SB" pitchFamily="65" charset="-12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b="1" dirty="0" smtClean="0">
                <a:solidFill>
                  <a:srgbClr val="FF0000"/>
                </a:solidFill>
                <a:latin typeface="DFKai-SB" pitchFamily="65" charset="-120"/>
                <a:ea typeface="DFKai-SB" pitchFamily="65" charset="-120"/>
              </a:rPr>
              <a:t>北美</a:t>
            </a:r>
            <a:r>
              <a:rPr lang="zh-TW" altLang="en-US" b="1" dirty="0" smtClean="0">
                <a:solidFill>
                  <a:srgbClr val="0000CC"/>
                </a:solidFill>
                <a:latin typeface="DFKai-SB" pitchFamily="65" charset="-120"/>
                <a:ea typeface="DFKai-SB" pitchFamily="65" charset="-120"/>
              </a:rPr>
              <a:t>華人教會內在的</a:t>
            </a:r>
            <a:r>
              <a:rPr lang="zh-TW" altLang="en-US" b="1" u="sng" dirty="0" smtClean="0">
                <a:solidFill>
                  <a:srgbClr val="FF0000"/>
                </a:solidFill>
                <a:latin typeface="DFKai-SB" pitchFamily="65" charset="-120"/>
                <a:ea typeface="DFKai-SB" pitchFamily="65" charset="-120"/>
              </a:rPr>
              <a:t>危險</a:t>
            </a:r>
            <a:r>
              <a:rPr lang="zh-TW" altLang="en-US" b="1" dirty="0" smtClean="0">
                <a:solidFill>
                  <a:srgbClr val="0000CC"/>
                </a:solidFill>
                <a:latin typeface="DFKai-SB" pitchFamily="65" charset="-120"/>
                <a:ea typeface="DFKai-SB" pitchFamily="65" charset="-120"/>
              </a:rPr>
              <a:t>和</a:t>
            </a:r>
            <a:r>
              <a:rPr lang="zh-TW" altLang="en-US" b="1" u="sng" dirty="0" smtClean="0">
                <a:solidFill>
                  <a:srgbClr val="FF0000"/>
                </a:solidFill>
                <a:latin typeface="DFKai-SB" pitchFamily="65" charset="-120"/>
                <a:ea typeface="DFKai-SB" pitchFamily="65" charset="-120"/>
              </a:rPr>
              <a:t>機會</a:t>
            </a:r>
            <a:endParaRPr lang="en-US" b="1" u="sng" dirty="0">
              <a:solidFill>
                <a:srgbClr val="FF0000"/>
              </a:solidFill>
              <a:latin typeface="DFKai-SB" pitchFamily="65" charset="-120"/>
              <a:ea typeface="DFKai-SB" pitchFamily="65" charset="-120"/>
            </a:endParaRPr>
          </a:p>
        </p:txBody>
      </p:sp>
      <p:sp>
        <p:nvSpPr>
          <p:cNvPr id="3" name="Content Placeholder 2"/>
          <p:cNvSpPr>
            <a:spLocks noGrp="1"/>
          </p:cNvSpPr>
          <p:nvPr>
            <p:ph idx="1"/>
          </p:nvPr>
        </p:nvSpPr>
        <p:spPr>
          <a:xfrm>
            <a:off x="457200" y="1570037"/>
            <a:ext cx="8229600" cy="4525963"/>
          </a:xfrm>
        </p:spPr>
        <p:txBody>
          <a:bodyPr/>
          <a:lstStyle/>
          <a:p>
            <a:pPr marL="514350" indent="-514350">
              <a:buAutoNum type="arabicPeriod"/>
            </a:pPr>
            <a:r>
              <a:rPr lang="zh-TW" altLang="en-US" b="1" dirty="0" smtClean="0">
                <a:solidFill>
                  <a:srgbClr val="FF0000"/>
                </a:solidFill>
                <a:ea typeface="DFKai-SB" pitchFamily="65" charset="-120"/>
              </a:rPr>
              <a:t>年</a:t>
            </a:r>
            <a:r>
              <a:rPr lang="zh-TW" altLang="en-US" b="1" dirty="0" smtClean="0">
                <a:solidFill>
                  <a:srgbClr val="FF0000"/>
                </a:solidFill>
                <a:ea typeface="DFKai-SB" pitchFamily="65" charset="-120"/>
              </a:rPr>
              <a:t>輕一代</a:t>
            </a:r>
            <a:r>
              <a:rPr lang="zh-TW" altLang="en-US" b="1" dirty="0" smtClean="0">
                <a:ea typeface="DFKai-SB" pitchFamily="65" charset="-120"/>
              </a:rPr>
              <a:t>的流失</a:t>
            </a:r>
            <a:r>
              <a:rPr lang="en-US" b="1" dirty="0" smtClean="0">
                <a:ea typeface="DFKai-SB" pitchFamily="65" charset="-120"/>
              </a:rPr>
              <a:t>~</a:t>
            </a:r>
            <a:r>
              <a:rPr lang="zh-TW" altLang="en-US" b="1" dirty="0" smtClean="0">
                <a:solidFill>
                  <a:srgbClr val="0000CC"/>
                </a:solidFill>
                <a:ea typeface="DFKai-SB" pitchFamily="65" charset="-120"/>
              </a:rPr>
              <a:t>外在環境</a:t>
            </a:r>
            <a:r>
              <a:rPr lang="zh-TW" altLang="en-US" b="1" dirty="0" smtClean="0">
                <a:ea typeface="DFKai-SB" pitchFamily="65" charset="-120"/>
              </a:rPr>
              <a:t>的</a:t>
            </a:r>
            <a:r>
              <a:rPr lang="zh-TW" altLang="en-US" b="1" dirty="0" smtClean="0">
                <a:solidFill>
                  <a:srgbClr val="FF0000"/>
                </a:solidFill>
                <a:ea typeface="DFKai-SB" pitchFamily="65" charset="-120"/>
              </a:rPr>
              <a:t>吸力</a:t>
            </a:r>
            <a:r>
              <a:rPr lang="zh-TW" altLang="en-US" b="1" dirty="0" smtClean="0">
                <a:ea typeface="DFKai-SB" pitchFamily="65" charset="-120"/>
              </a:rPr>
              <a:t>和</a:t>
            </a:r>
            <a:r>
              <a:rPr lang="zh-TW" altLang="en-US" b="1" dirty="0" smtClean="0">
                <a:solidFill>
                  <a:srgbClr val="FF0000"/>
                </a:solidFill>
                <a:ea typeface="DFKai-SB" pitchFamily="65" charset="-120"/>
              </a:rPr>
              <a:t>壓</a:t>
            </a:r>
            <a:r>
              <a:rPr lang="zh-TW" altLang="en-US" b="1" dirty="0" smtClean="0">
                <a:solidFill>
                  <a:srgbClr val="FF0000"/>
                </a:solidFill>
                <a:ea typeface="DFKai-SB" pitchFamily="65" charset="-120"/>
              </a:rPr>
              <a:t>力</a:t>
            </a:r>
            <a:endParaRPr lang="en-US" altLang="zh-TW" b="1" dirty="0" smtClean="0">
              <a:solidFill>
                <a:srgbClr val="FF0000"/>
              </a:solidFill>
              <a:ea typeface="DFKai-SB" pitchFamily="65" charset="-120"/>
            </a:endParaRPr>
          </a:p>
          <a:p>
            <a:pPr marL="514350" indent="-514350">
              <a:buAutoNum type="arabicPeriod"/>
            </a:pPr>
            <a:endParaRPr lang="en-US" b="1" dirty="0" smtClean="0">
              <a:ea typeface="DFKai-SB" pitchFamily="65" charset="-120"/>
            </a:endParaRPr>
          </a:p>
          <a:p>
            <a:pPr marL="514350" indent="-514350">
              <a:buAutoNum type="arabicPeriod"/>
            </a:pPr>
            <a:r>
              <a:rPr lang="zh-TW" altLang="en-US" b="1" dirty="0" smtClean="0">
                <a:ea typeface="DFKai-SB" pitchFamily="65" charset="-120"/>
              </a:rPr>
              <a:t>教</a:t>
            </a:r>
            <a:r>
              <a:rPr lang="zh-TW" altLang="en-US" b="1" dirty="0" smtClean="0">
                <a:ea typeface="DFKai-SB" pitchFamily="65" charset="-120"/>
              </a:rPr>
              <a:t>會的</a:t>
            </a:r>
            <a:r>
              <a:rPr lang="zh-TW" altLang="en-US" b="1" dirty="0" smtClean="0">
                <a:solidFill>
                  <a:srgbClr val="FF0000"/>
                </a:solidFill>
                <a:ea typeface="DFKai-SB" pitchFamily="65" charset="-120"/>
              </a:rPr>
              <a:t>次等</a:t>
            </a:r>
            <a:r>
              <a:rPr lang="zh-TW" altLang="en-US" b="1" dirty="0" smtClean="0">
                <a:ea typeface="DFKai-SB" pitchFamily="65" charset="-120"/>
              </a:rPr>
              <a:t>公民</a:t>
            </a:r>
            <a:endParaRPr lang="en-US" b="1" dirty="0" smtClean="0">
              <a:ea typeface="DFKai-SB" pitchFamily="65" charset="-120"/>
            </a:endParaRPr>
          </a:p>
          <a:p>
            <a:endParaRPr lang="en-US" b="1" dirty="0">
              <a:ea typeface="DFKai-SB" pitchFamily="65" charset="-12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832</TotalTime>
  <Words>268</Words>
  <Application>Microsoft Office PowerPoint</Application>
  <PresentationFormat>On-screen Show (4:3)</PresentationFormat>
  <Paragraphs>37</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ABC  2015     </vt:lpstr>
      <vt:lpstr>Introduction: Missionaries to Kenya from 2004-2014</vt:lpstr>
      <vt:lpstr>※3 years old Aylan’s picture</vt:lpstr>
      <vt:lpstr>The six rich neighboring Muslim countries</vt:lpstr>
      <vt:lpstr>Slide 5</vt:lpstr>
      <vt:lpstr>宣教/外展機會</vt:lpstr>
      <vt:lpstr>ISIS 正在向他們招手</vt:lpstr>
      <vt:lpstr>華人現今的機會</vt:lpstr>
      <vt:lpstr>北美華人教會內在的危險和機會</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PTS531 牧養與領導 I Shepherding and Leadership I</dc:title>
  <dc:creator>James</dc:creator>
  <cp:lastModifiedBy>James</cp:lastModifiedBy>
  <cp:revision>17</cp:revision>
  <dcterms:created xsi:type="dcterms:W3CDTF">2015-09-01T20:21:32Z</dcterms:created>
  <dcterms:modified xsi:type="dcterms:W3CDTF">2015-09-18T05:21:09Z</dcterms:modified>
</cp:coreProperties>
</file>