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5" r:id="rId9"/>
    <p:sldId id="264" r:id="rId10"/>
    <p:sldId id="277" r:id="rId11"/>
    <p:sldId id="282" r:id="rId12"/>
    <p:sldId id="279" r:id="rId13"/>
    <p:sldId id="278" r:id="rId14"/>
    <p:sldId id="267" r:id="rId15"/>
    <p:sldId id="266" r:id="rId16"/>
    <p:sldId id="269" r:id="rId17"/>
    <p:sldId id="268" r:id="rId18"/>
    <p:sldId id="280" r:id="rId19"/>
    <p:sldId id="283" r:id="rId20"/>
    <p:sldId id="271" r:id="rId21"/>
    <p:sldId id="27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261" autoAdjust="0"/>
  </p:normalViewPr>
  <p:slideViewPr>
    <p:cSldViewPr>
      <p:cViewPr varScale="1">
        <p:scale>
          <a:sx n="64" d="100"/>
          <a:sy n="64" d="100"/>
        </p:scale>
        <p:origin x="-89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7EFAA-D854-4495-9092-722600EB01F8}" type="datetimeFigureOut">
              <a:rPr lang="zh-TW" altLang="en-US"/>
              <a:pPr>
                <a:defRPr/>
              </a:pPr>
              <a:t>2016/9/15</a:t>
            </a:fld>
            <a:endParaRPr lang="en-US" altLang="zh-TW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49D0-2DDA-4E7E-80B7-1B44C7F766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FC1F-852E-4D8F-AF24-D9F81A14719E}" type="datetimeFigureOut">
              <a:rPr lang="zh-TW" altLang="en-US"/>
              <a:pPr>
                <a:defRPr/>
              </a:pPr>
              <a:t>2016/9/15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4060-E7EE-4F30-A3F1-0D677016CB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3F04F-2A0F-4CAE-83C2-F58E666DC522}" type="datetimeFigureOut">
              <a:rPr lang="zh-TW" altLang="en-US"/>
              <a:pPr>
                <a:defRPr/>
              </a:pPr>
              <a:t>2016/9/15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C0861-4E76-43ED-9961-C27C4CFA147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FDEBD-A910-450C-9701-3B5F62D1F0D9}" type="datetimeFigureOut">
              <a:rPr lang="zh-TW" altLang="en-US"/>
              <a:pPr>
                <a:defRPr/>
              </a:pPr>
              <a:t>2016/9/15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7FD4F-512C-41E2-99DD-189B6673EEA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6EAE-051E-4D2D-9CE4-0DE8DA1228B1}" type="datetimeFigureOut">
              <a:rPr lang="zh-TW" altLang="en-US"/>
              <a:pPr>
                <a:defRPr/>
              </a:pPr>
              <a:t>2016/9/15</a:t>
            </a:fld>
            <a:endParaRPr lang="en-US" altLang="zh-TW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1D02A-4416-4F94-9114-41214521E19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5D204-BDF7-474D-83D8-57F24EB85662}" type="datetimeFigureOut">
              <a:rPr lang="zh-TW" altLang="en-US"/>
              <a:pPr>
                <a:defRPr/>
              </a:pPr>
              <a:t>2016/9/15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4C54-BB15-44DB-8629-D3069E90E6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515D6-9D67-480F-AAC9-E6B8B91335FF}" type="datetimeFigureOut">
              <a:rPr lang="zh-TW" altLang="en-US"/>
              <a:pPr>
                <a:defRPr/>
              </a:pPr>
              <a:t>2016/9/15</a:t>
            </a:fld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BF034-2D09-4904-88C6-8DD9A9F4C15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CA31B-0BEA-4D9E-AA60-C557C167FB1F}" type="datetimeFigureOut">
              <a:rPr lang="zh-TW" altLang="en-US"/>
              <a:pPr>
                <a:defRPr/>
              </a:pPr>
              <a:t>2016/9/15</a:t>
            </a:fld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0A4C-D15C-4E4B-97C9-09E967A3766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300E5-F635-43CC-86C7-BC8D7A4F514D}" type="datetimeFigureOut">
              <a:rPr lang="zh-TW" altLang="en-US"/>
              <a:pPr>
                <a:defRPr/>
              </a:pPr>
              <a:t>2016/9/15</a:t>
            </a:fld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81081-593E-48CD-A001-7C9FE2E1712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29AF7-1F53-43D4-A99D-A1CCDAA3605E}" type="datetimeFigureOut">
              <a:rPr lang="zh-TW" altLang="en-US"/>
              <a:pPr>
                <a:defRPr/>
              </a:pPr>
              <a:t>2016/9/15</a:t>
            </a:fld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244F-682A-4F61-B374-C0F2F101944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F8EF-1EAE-4889-8715-040240C1F231}" type="datetimeFigureOut">
              <a:rPr lang="zh-TW" altLang="en-US"/>
              <a:pPr>
                <a:defRPr/>
              </a:pPr>
              <a:t>2016/9/15</a:t>
            </a:fld>
            <a:endParaRPr lang="en-US" altLang="zh-TW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2A6B-0E2D-4C44-B36E-4F1B63006E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ea typeface="新細明體" pitchFamily="18" charset="-120"/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b="1">
                <a:solidFill>
                  <a:srgbClr val="7F7F7F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E9895033-1CD3-4BCA-8F27-CDC09849FA85}" type="datetimeFigureOut">
              <a:rPr lang="zh-TW" altLang="en-US"/>
              <a:pPr>
                <a:defRPr/>
              </a:pPr>
              <a:t>2016/9/15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7F7F7F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015D8ACE-8141-4795-8EE4-AD0620F361E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512511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zh-TW" altLang="en-US" sz="8000" b="0" dirty="0" smtClean="0">
                <a:latin typeface="華康特粗楷體" pitchFamily="65" charset="-120"/>
                <a:ea typeface="華康特粗楷體" pitchFamily="65" charset="-120"/>
              </a:rPr>
              <a:t>信仰的傳承</a:t>
            </a:r>
            <a:endParaRPr lang="en-US" sz="8000" b="0" dirty="0">
              <a:latin typeface="華康特粗楷體" pitchFamily="65" charset="-120"/>
              <a:ea typeface="華康特粗楷體" pitchFamily="65" charset="-12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4114800"/>
            <a:ext cx="6512511" cy="1143000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zh-TW" altLang="en-US" sz="6000" b="0" dirty="0" smtClean="0">
                <a:latin typeface="華康特粗楷體" pitchFamily="65" charset="-120"/>
                <a:ea typeface="華康特粗楷體" pitchFamily="65" charset="-120"/>
              </a:rPr>
              <a:t>蘇文隆牧師</a:t>
            </a:r>
            <a:endParaRPr lang="en-US" sz="6000" b="0" dirty="0">
              <a:latin typeface="華康特粗楷體" pitchFamily="65" charset="-120"/>
              <a:ea typeface="華康特粗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0037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11561" y="411194"/>
            <a:ext cx="8395841" cy="629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文本框 5"/>
          <p:cNvSpPr txBox="1">
            <a:spLocks noChangeArrowheads="1"/>
          </p:cNvSpPr>
          <p:nvPr/>
        </p:nvSpPr>
        <p:spPr bwMode="auto">
          <a:xfrm>
            <a:off x="4573588" y="1152525"/>
            <a:ext cx="423386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1" lang="en-US" altLang="zh-CN" sz="3200" i="1">
                <a:latin typeface="Hannotate TC Regular"/>
                <a:cs typeface="Hannotate TC Regular"/>
              </a:rPr>
              <a:t>Family of </a:t>
            </a:r>
          </a:p>
          <a:p>
            <a:r>
              <a:rPr kumimoji="1" lang="en-US" altLang="zh-CN" sz="3200" i="1">
                <a:latin typeface="Hannotate TC Regular"/>
                <a:cs typeface="Hannotate TC Regular"/>
              </a:rPr>
              <a:t>Wilfred &amp; Ruth Su</a:t>
            </a:r>
          </a:p>
          <a:p>
            <a:endParaRPr kumimoji="1" lang="en-US" altLang="zh-CN" sz="3200" i="1">
              <a:latin typeface="Hannotate TC Regular"/>
              <a:cs typeface="Hannotate TC Regular"/>
            </a:endParaRPr>
          </a:p>
          <a:p>
            <a:r>
              <a:rPr kumimoji="1" lang="zh-CN" altLang="en-US" sz="3200" i="1">
                <a:latin typeface="Hannotate TC Regular"/>
                <a:cs typeface="Hannotate TC Regular"/>
              </a:rPr>
              <a:t>蘇文隆，李惠蓉</a:t>
            </a:r>
            <a:r>
              <a:rPr kumimoji="1" lang="en-US" altLang="zh-CN" sz="3200" i="1">
                <a:latin typeface="Hannotate TC Regular"/>
                <a:cs typeface="Hannotate TC Regular"/>
              </a:rPr>
              <a:t> </a:t>
            </a:r>
            <a:r>
              <a:rPr kumimoji="1" lang="zh-CN" altLang="en-US" sz="3200" i="1">
                <a:latin typeface="Hannotate TC Regular"/>
                <a:cs typeface="Hannotate TC Regular"/>
              </a:rPr>
              <a:t>一家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Jocelyn and Willis Family phot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8" name="文本框 4"/>
          <p:cNvSpPr txBox="1">
            <a:spLocks noChangeArrowheads="1"/>
          </p:cNvSpPr>
          <p:nvPr/>
        </p:nvSpPr>
        <p:spPr bwMode="auto">
          <a:xfrm>
            <a:off x="1341438" y="3068638"/>
            <a:ext cx="190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>
                <a:solidFill>
                  <a:schemeClr val="bg1"/>
                </a:solidFill>
                <a:cs typeface="方正姚体"/>
              </a:rPr>
              <a:t>Jocelyn Han</a:t>
            </a:r>
          </a:p>
          <a:p>
            <a:r>
              <a:rPr kumimoji="1" lang="zh-CN" altLang="en-US">
                <a:solidFill>
                  <a:schemeClr val="bg1"/>
                </a:solidFill>
                <a:cs typeface="方正姚体"/>
              </a:rPr>
              <a:t>韩蘇雅馨</a:t>
            </a:r>
          </a:p>
        </p:txBody>
      </p:sp>
      <p:sp>
        <p:nvSpPr>
          <p:cNvPr id="24579" name="文本框 5"/>
          <p:cNvSpPr txBox="1">
            <a:spLocks noChangeArrowheads="1"/>
          </p:cNvSpPr>
          <p:nvPr/>
        </p:nvSpPr>
        <p:spPr bwMode="auto">
          <a:xfrm>
            <a:off x="4084638" y="1787525"/>
            <a:ext cx="1738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>
                <a:solidFill>
                  <a:srgbClr val="FFFFFF"/>
                </a:solidFill>
                <a:cs typeface="方正姚体"/>
              </a:rPr>
              <a:t>Phoebe Han</a:t>
            </a:r>
          </a:p>
          <a:p>
            <a:r>
              <a:rPr kumimoji="1" lang="zh-CN" altLang="en-US">
                <a:solidFill>
                  <a:srgbClr val="FFFFFF"/>
                </a:solidFill>
                <a:cs typeface="方正姚体"/>
              </a:rPr>
              <a:t>韩明慧</a:t>
            </a:r>
          </a:p>
        </p:txBody>
      </p:sp>
      <p:sp>
        <p:nvSpPr>
          <p:cNvPr id="24580" name="文本框 6"/>
          <p:cNvSpPr txBox="1">
            <a:spLocks noChangeArrowheads="1"/>
          </p:cNvSpPr>
          <p:nvPr/>
        </p:nvSpPr>
        <p:spPr bwMode="auto">
          <a:xfrm>
            <a:off x="7464425" y="2433638"/>
            <a:ext cx="1257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>
                <a:solidFill>
                  <a:srgbClr val="FFFFFF"/>
                </a:solidFill>
                <a:cs typeface="方正姚体"/>
              </a:rPr>
              <a:t>Willis Han</a:t>
            </a:r>
          </a:p>
          <a:p>
            <a:r>
              <a:rPr kumimoji="1" lang="zh-CN" altLang="en-US">
                <a:solidFill>
                  <a:srgbClr val="FFFFFF"/>
                </a:solidFill>
                <a:cs typeface="方正姚体"/>
              </a:rPr>
              <a:t>韩伟炫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368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2" name="文本框 4"/>
          <p:cNvSpPr txBox="1">
            <a:spLocks noChangeArrowheads="1"/>
          </p:cNvSpPr>
          <p:nvPr/>
        </p:nvSpPr>
        <p:spPr bwMode="auto">
          <a:xfrm>
            <a:off x="752475" y="1892300"/>
            <a:ext cx="1000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>
                <a:cs typeface="方正姚体"/>
              </a:rPr>
              <a:t>Joani Su</a:t>
            </a:r>
          </a:p>
          <a:p>
            <a:r>
              <a:rPr kumimoji="1" lang="zh-CN" altLang="en-US">
                <a:cs typeface="方正姚体"/>
              </a:rPr>
              <a:t>蘇敏慧</a:t>
            </a:r>
          </a:p>
        </p:txBody>
      </p:sp>
      <p:sp>
        <p:nvSpPr>
          <p:cNvPr id="25603" name="文本框 5"/>
          <p:cNvSpPr txBox="1">
            <a:spLocks noChangeArrowheads="1"/>
          </p:cNvSpPr>
          <p:nvPr/>
        </p:nvSpPr>
        <p:spPr bwMode="auto">
          <a:xfrm>
            <a:off x="1987550" y="1128713"/>
            <a:ext cx="13636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>
                <a:cs typeface="方正姚体"/>
              </a:rPr>
              <a:t>Jonathan Su</a:t>
            </a:r>
          </a:p>
          <a:p>
            <a:r>
              <a:rPr kumimoji="1" lang="zh-CN" altLang="en-US">
                <a:cs typeface="方正姚体"/>
              </a:rPr>
              <a:t>蘇晳彰</a:t>
            </a:r>
          </a:p>
        </p:txBody>
      </p:sp>
      <p:sp>
        <p:nvSpPr>
          <p:cNvPr id="25604" name="文本框 6"/>
          <p:cNvSpPr txBox="1">
            <a:spLocks noChangeArrowheads="1"/>
          </p:cNvSpPr>
          <p:nvPr/>
        </p:nvSpPr>
        <p:spPr bwMode="auto">
          <a:xfrm>
            <a:off x="3551238" y="1981200"/>
            <a:ext cx="13049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>
                <a:solidFill>
                  <a:srgbClr val="FFFFFF"/>
                </a:solidFill>
                <a:cs typeface="方正姚体"/>
              </a:rPr>
              <a:t>Olivia Su</a:t>
            </a:r>
          </a:p>
          <a:p>
            <a:r>
              <a:rPr kumimoji="1" lang="zh-CN" altLang="en-US">
                <a:solidFill>
                  <a:srgbClr val="FFFFFF"/>
                </a:solidFill>
                <a:cs typeface="方正姚体"/>
              </a:rPr>
              <a:t>蘇宛慧</a:t>
            </a:r>
          </a:p>
        </p:txBody>
      </p:sp>
      <p:sp>
        <p:nvSpPr>
          <p:cNvPr id="25605" name="文本框 7"/>
          <p:cNvSpPr txBox="1">
            <a:spLocks noChangeArrowheads="1"/>
          </p:cNvSpPr>
          <p:nvPr/>
        </p:nvSpPr>
        <p:spPr bwMode="auto">
          <a:xfrm>
            <a:off x="4856163" y="1900238"/>
            <a:ext cx="1587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>
                <a:solidFill>
                  <a:srgbClr val="FFFFFF"/>
                </a:solidFill>
                <a:cs typeface="方正姚体"/>
              </a:rPr>
              <a:t>Annie Su</a:t>
            </a:r>
          </a:p>
          <a:p>
            <a:r>
              <a:rPr kumimoji="1" lang="zh-CN" altLang="en-US">
                <a:solidFill>
                  <a:srgbClr val="FFFFFF"/>
                </a:solidFill>
                <a:cs typeface="方正姚体"/>
              </a:rPr>
              <a:t>蘇吴碧清</a:t>
            </a:r>
          </a:p>
        </p:txBody>
      </p:sp>
      <p:sp>
        <p:nvSpPr>
          <p:cNvPr id="25606" name="文本框 8"/>
          <p:cNvSpPr txBox="1">
            <a:spLocks noChangeArrowheads="1"/>
          </p:cNvSpPr>
          <p:nvPr/>
        </p:nvSpPr>
        <p:spPr bwMode="auto">
          <a:xfrm>
            <a:off x="6256338" y="1258888"/>
            <a:ext cx="1892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>
                <a:cs typeface="方正姚体"/>
              </a:rPr>
              <a:t>Nathan Su</a:t>
            </a:r>
          </a:p>
          <a:p>
            <a:r>
              <a:rPr kumimoji="1" lang="zh-CN" altLang="en-US">
                <a:cs typeface="方正姚体"/>
              </a:rPr>
              <a:t>蘇恩禮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0120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文本框 4"/>
          <p:cNvSpPr txBox="1">
            <a:spLocks noChangeArrowheads="1"/>
          </p:cNvSpPr>
          <p:nvPr/>
        </p:nvSpPr>
        <p:spPr bwMode="auto">
          <a:xfrm>
            <a:off x="1435100" y="1746250"/>
            <a:ext cx="1281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600">
                <a:cs typeface="方正姚体"/>
              </a:rPr>
              <a:t>Jonathan Su</a:t>
            </a:r>
          </a:p>
          <a:p>
            <a:r>
              <a:rPr kumimoji="1" lang="zh-CN" altLang="en-US" sz="1600">
                <a:cs typeface="方正姚体"/>
              </a:rPr>
              <a:t>蘇晳彰</a:t>
            </a:r>
          </a:p>
        </p:txBody>
      </p:sp>
      <p:sp>
        <p:nvSpPr>
          <p:cNvPr id="26627" name="文本框 5"/>
          <p:cNvSpPr txBox="1">
            <a:spLocks noChangeArrowheads="1"/>
          </p:cNvSpPr>
          <p:nvPr/>
        </p:nvSpPr>
        <p:spPr bwMode="auto">
          <a:xfrm>
            <a:off x="835025" y="5532438"/>
            <a:ext cx="1198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600">
                <a:solidFill>
                  <a:schemeClr val="bg1"/>
                </a:solidFill>
                <a:cs typeface="方正姚体"/>
              </a:rPr>
              <a:t>Olivia Su</a:t>
            </a:r>
          </a:p>
          <a:p>
            <a:r>
              <a:rPr kumimoji="1" lang="zh-CN" altLang="en-US" sz="1600">
                <a:solidFill>
                  <a:schemeClr val="bg1"/>
                </a:solidFill>
                <a:cs typeface="方正姚体"/>
              </a:rPr>
              <a:t>蘇宛慧</a:t>
            </a:r>
          </a:p>
        </p:txBody>
      </p:sp>
      <p:sp>
        <p:nvSpPr>
          <p:cNvPr id="26628" name="文本框 6"/>
          <p:cNvSpPr txBox="1">
            <a:spLocks noChangeArrowheads="1"/>
          </p:cNvSpPr>
          <p:nvPr/>
        </p:nvSpPr>
        <p:spPr bwMode="auto">
          <a:xfrm>
            <a:off x="1952625" y="6129338"/>
            <a:ext cx="1316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600">
                <a:solidFill>
                  <a:srgbClr val="FFFFFF"/>
                </a:solidFill>
                <a:cs typeface="方正姚体"/>
              </a:rPr>
              <a:t>Annie Su</a:t>
            </a:r>
          </a:p>
          <a:p>
            <a:r>
              <a:rPr kumimoji="1" lang="zh-CN" altLang="en-US" sz="1600">
                <a:solidFill>
                  <a:srgbClr val="FFFFFF"/>
                </a:solidFill>
                <a:cs typeface="方正姚体"/>
              </a:rPr>
              <a:t>蘇吴碧清</a:t>
            </a:r>
          </a:p>
        </p:txBody>
      </p:sp>
      <p:sp>
        <p:nvSpPr>
          <p:cNvPr id="26629" name="文本框 7"/>
          <p:cNvSpPr txBox="1">
            <a:spLocks noChangeArrowheads="1"/>
          </p:cNvSpPr>
          <p:nvPr/>
        </p:nvSpPr>
        <p:spPr bwMode="auto">
          <a:xfrm>
            <a:off x="2963863" y="1944688"/>
            <a:ext cx="1139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600">
                <a:solidFill>
                  <a:srgbClr val="FFFFFF"/>
                </a:solidFill>
                <a:cs typeface="方正姚体"/>
              </a:rPr>
              <a:t>Nathan Su</a:t>
            </a:r>
          </a:p>
          <a:p>
            <a:r>
              <a:rPr kumimoji="1" lang="zh-CN" altLang="en-US" sz="1600">
                <a:solidFill>
                  <a:srgbClr val="FFFFFF"/>
                </a:solidFill>
                <a:cs typeface="方正姚体"/>
              </a:rPr>
              <a:t>蘇恩禮</a:t>
            </a:r>
          </a:p>
        </p:txBody>
      </p:sp>
      <p:sp>
        <p:nvSpPr>
          <p:cNvPr id="26630" name="文本框 8"/>
          <p:cNvSpPr txBox="1">
            <a:spLocks noChangeArrowheads="1"/>
          </p:cNvSpPr>
          <p:nvPr/>
        </p:nvSpPr>
        <p:spPr bwMode="auto">
          <a:xfrm>
            <a:off x="3533775" y="3051175"/>
            <a:ext cx="1139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1" lang="zh-CN" altLang="en-US">
              <a:cs typeface="方正姚体"/>
            </a:endParaRPr>
          </a:p>
        </p:txBody>
      </p:sp>
      <p:sp>
        <p:nvSpPr>
          <p:cNvPr id="26631" name="文本框 9"/>
          <p:cNvSpPr txBox="1">
            <a:spLocks noChangeArrowheads="1"/>
          </p:cNvSpPr>
          <p:nvPr/>
        </p:nvSpPr>
        <p:spPr bwMode="auto">
          <a:xfrm>
            <a:off x="3586163" y="2646363"/>
            <a:ext cx="131127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600">
                <a:solidFill>
                  <a:srgbClr val="FFFFFF"/>
                </a:solidFill>
                <a:cs typeface="方正姚体"/>
              </a:rPr>
              <a:t>Wilfred Su</a:t>
            </a:r>
          </a:p>
          <a:p>
            <a:r>
              <a:rPr kumimoji="1" lang="zh-CN" altLang="en-US" sz="1600">
                <a:solidFill>
                  <a:srgbClr val="FFFFFF"/>
                </a:solidFill>
                <a:cs typeface="方正姚体"/>
              </a:rPr>
              <a:t>蘇文隆</a:t>
            </a:r>
            <a:endParaRPr kumimoji="1" lang="en-US" altLang="zh-CN" sz="1600">
              <a:solidFill>
                <a:srgbClr val="FFFFFF"/>
              </a:solidFill>
              <a:cs typeface="方正姚体"/>
            </a:endParaRPr>
          </a:p>
          <a:p>
            <a:endParaRPr kumimoji="1" lang="zh-CN" altLang="en-US">
              <a:solidFill>
                <a:srgbClr val="FFFFFF"/>
              </a:solidFill>
              <a:cs typeface="方正姚体"/>
            </a:endParaRPr>
          </a:p>
        </p:txBody>
      </p:sp>
      <p:sp>
        <p:nvSpPr>
          <p:cNvPr id="26632" name="文本框 10"/>
          <p:cNvSpPr txBox="1">
            <a:spLocks noChangeArrowheads="1"/>
          </p:cNvSpPr>
          <p:nvPr/>
        </p:nvSpPr>
        <p:spPr bwMode="auto">
          <a:xfrm>
            <a:off x="4949825" y="2847975"/>
            <a:ext cx="10826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600">
                <a:solidFill>
                  <a:srgbClr val="FFFFFF"/>
                </a:solidFill>
                <a:cs typeface="方正姚体"/>
              </a:rPr>
              <a:t>Ruth Su</a:t>
            </a:r>
          </a:p>
          <a:p>
            <a:r>
              <a:rPr kumimoji="1" lang="zh-CN" altLang="en-US" sz="1600">
                <a:solidFill>
                  <a:srgbClr val="FFFFFF"/>
                </a:solidFill>
                <a:cs typeface="方正姚体"/>
              </a:rPr>
              <a:t>蘇李惠蓉</a:t>
            </a:r>
          </a:p>
        </p:txBody>
      </p:sp>
      <p:sp>
        <p:nvSpPr>
          <p:cNvPr id="26633" name="文本框 11"/>
          <p:cNvSpPr txBox="1">
            <a:spLocks noChangeArrowheads="1"/>
          </p:cNvSpPr>
          <p:nvPr/>
        </p:nvSpPr>
        <p:spPr bwMode="auto">
          <a:xfrm>
            <a:off x="5821363" y="1360488"/>
            <a:ext cx="1339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600">
                <a:cs typeface="方正姚体"/>
              </a:rPr>
              <a:t>Jocelyn Han</a:t>
            </a:r>
          </a:p>
          <a:p>
            <a:r>
              <a:rPr kumimoji="1" lang="zh-CN" altLang="en-US" sz="1600">
                <a:cs typeface="方正姚体"/>
              </a:rPr>
              <a:t>韩蘇雅馨</a:t>
            </a:r>
          </a:p>
        </p:txBody>
      </p:sp>
      <p:sp>
        <p:nvSpPr>
          <p:cNvPr id="26634" name="文本框 12"/>
          <p:cNvSpPr txBox="1">
            <a:spLocks noChangeArrowheads="1"/>
          </p:cNvSpPr>
          <p:nvPr/>
        </p:nvSpPr>
        <p:spPr bwMode="auto">
          <a:xfrm>
            <a:off x="7337425" y="1746250"/>
            <a:ext cx="1293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600">
                <a:cs typeface="方正姚体"/>
              </a:rPr>
              <a:t>Willis Han</a:t>
            </a:r>
          </a:p>
          <a:p>
            <a:r>
              <a:rPr kumimoji="1" lang="zh-CN" altLang="en-US" sz="1600">
                <a:cs typeface="方正姚体"/>
              </a:rPr>
              <a:t>韩伟炫</a:t>
            </a:r>
          </a:p>
        </p:txBody>
      </p:sp>
      <p:sp>
        <p:nvSpPr>
          <p:cNvPr id="26635" name="文本框 13"/>
          <p:cNvSpPr txBox="1">
            <a:spLocks noChangeArrowheads="1"/>
          </p:cNvSpPr>
          <p:nvPr/>
        </p:nvSpPr>
        <p:spPr bwMode="auto">
          <a:xfrm>
            <a:off x="5938838" y="4965700"/>
            <a:ext cx="1033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600">
                <a:solidFill>
                  <a:schemeClr val="bg1"/>
                </a:solidFill>
                <a:cs typeface="方正姚体"/>
              </a:rPr>
              <a:t>Joani Su</a:t>
            </a:r>
          </a:p>
          <a:p>
            <a:r>
              <a:rPr kumimoji="1" lang="zh-CN" altLang="en-US" sz="1600">
                <a:solidFill>
                  <a:schemeClr val="bg1"/>
                </a:solidFill>
                <a:cs typeface="方正姚体"/>
              </a:rPr>
              <a:t>蘇敏慧</a:t>
            </a:r>
          </a:p>
        </p:txBody>
      </p:sp>
      <p:sp>
        <p:nvSpPr>
          <p:cNvPr id="26636" name="文本框 14"/>
          <p:cNvSpPr txBox="1">
            <a:spLocks noChangeArrowheads="1"/>
          </p:cNvSpPr>
          <p:nvPr/>
        </p:nvSpPr>
        <p:spPr bwMode="auto">
          <a:xfrm>
            <a:off x="6832600" y="5549900"/>
            <a:ext cx="11874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CN" sz="1600">
                <a:solidFill>
                  <a:srgbClr val="FFFFFF"/>
                </a:solidFill>
                <a:cs typeface="方正姚体"/>
              </a:rPr>
              <a:t>Phoebe Han</a:t>
            </a:r>
          </a:p>
          <a:p>
            <a:r>
              <a:rPr kumimoji="1" lang="zh-CN" altLang="en-US" sz="1600">
                <a:solidFill>
                  <a:srgbClr val="FFFFFF"/>
                </a:solidFill>
                <a:cs typeface="方正姚体"/>
              </a:rPr>
              <a:t>韩明慧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839200" cy="617220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zh-TW" altLang="en-US" sz="5600" smtClean="0">
                <a:latin typeface="華康特粗楷體"/>
                <a:ea typeface="華康特粗楷體"/>
                <a:cs typeface="華康特粗楷體"/>
              </a:rPr>
              <a:t>三</a:t>
            </a:r>
            <a:r>
              <a:rPr lang="en-US" altLang="zh-TW" sz="5600" smtClean="0">
                <a:latin typeface="華康特粗楷體"/>
                <a:ea typeface="華康特粗楷體"/>
                <a:cs typeface="華康特粗楷體"/>
              </a:rPr>
              <a:t>.</a:t>
            </a:r>
            <a:r>
              <a:rPr lang="zh-TW" altLang="en-US" sz="6000" smtClean="0">
                <a:latin typeface="華康特粗楷體"/>
                <a:ea typeface="華康特粗楷體"/>
                <a:cs typeface="華康特粗楷體"/>
              </a:rPr>
              <a:t>父母的信仰具影響性</a:t>
            </a:r>
          </a:p>
          <a:p>
            <a:pPr marL="822325" lvl="1" indent="-457200" eaLnBrk="1" hangingPunct="1">
              <a:buClr>
                <a:srgbClr val="FF0000"/>
              </a:buClr>
              <a:buFont typeface="Trebuchet MS" pitchFamily="34" charset="0"/>
              <a:buAutoNum type="arabicPeriod"/>
            </a:pPr>
            <a:r>
              <a:rPr lang="zh-TW" altLang="en-US" sz="5400" smtClean="0">
                <a:latin typeface="Times New Roman" pitchFamily="18" charset="0"/>
                <a:ea typeface="華康特粗楷體"/>
                <a:cs typeface="Times New Roman" pitchFamily="18" charset="0"/>
              </a:rPr>
              <a:t>家庭對教會的影響力</a:t>
            </a:r>
          </a:p>
          <a:p>
            <a:pPr marL="822325" lvl="1" indent="-457200" eaLnBrk="1" hangingPunct="1">
              <a:buClr>
                <a:srgbClr val="FF0000"/>
              </a:buClr>
              <a:buFont typeface="Trebuchet MS" pitchFamily="34" charset="0"/>
              <a:buAutoNum type="arabicPeriod"/>
            </a:pPr>
            <a:r>
              <a:rPr lang="zh-TW" altLang="en-US" sz="5400" smtClean="0">
                <a:latin typeface="Times New Roman" pitchFamily="18" charset="0"/>
                <a:ea typeface="華康特粗楷體"/>
                <a:cs typeface="Times New Roman" pitchFamily="18" charset="0"/>
              </a:rPr>
              <a:t>家庭對領袖的影響力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zh-TW" altLang="en-US" sz="5600" smtClean="0">
              <a:latin typeface="華康特粗楷體"/>
              <a:ea typeface="華康特粗楷體"/>
              <a:cs typeface="華康特粗楷體"/>
            </a:endParaRPr>
          </a:p>
        </p:txBody>
      </p:sp>
      <p:pic>
        <p:nvPicPr>
          <p:cNvPr id="27650" name="Picture 4" descr="C:\Users\EFCA02\AppData\Local\Microsoft\Windows\Temporary Internet Files\Content.IE5\BWDLIL10\MP9004484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3906838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6" descr="C:\Users\EFCA02\AppData\Local\Microsoft\Windows\Temporary Internet Files\Content.IE5\OSGVKYX3\MP90040745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267200"/>
            <a:ext cx="34290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839200" cy="617220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zh-TW" altLang="en-US" sz="5600" smtClean="0">
                <a:latin typeface="華康特粗楷體"/>
                <a:ea typeface="華康特粗楷體"/>
                <a:cs typeface="華康特粗楷體"/>
              </a:rPr>
              <a:t>三</a:t>
            </a:r>
            <a:r>
              <a:rPr lang="en-US" altLang="zh-TW" sz="5600" smtClean="0">
                <a:latin typeface="華康特粗楷體"/>
                <a:ea typeface="華康特粗楷體"/>
                <a:cs typeface="華康特粗楷體"/>
              </a:rPr>
              <a:t>.</a:t>
            </a:r>
            <a:r>
              <a:rPr lang="zh-TW" altLang="en-US" sz="6000" smtClean="0">
                <a:latin typeface="華康特粗楷體"/>
                <a:ea typeface="華康特粗楷體"/>
                <a:cs typeface="華康特粗楷體"/>
              </a:rPr>
              <a:t>父母的信仰具影響性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zh-TW" altLang="en-US" sz="5400" smtClean="0">
                <a:solidFill>
                  <a:srgbClr val="D85C00"/>
                </a:solidFill>
                <a:latin typeface="華康特粗楷體"/>
                <a:ea typeface="華康特粗楷體"/>
                <a:cs typeface="華康特粗楷體"/>
              </a:rPr>
              <a:t>提前</a:t>
            </a:r>
            <a:r>
              <a:rPr lang="en-US" altLang="zh-TW" sz="5400" smtClean="0">
                <a:solidFill>
                  <a:srgbClr val="D85C00"/>
                </a:solidFill>
                <a:latin typeface="Times New Roman" pitchFamily="18" charset="0"/>
                <a:ea typeface="華康特粗楷體"/>
                <a:cs typeface="Times New Roman" pitchFamily="18" charset="0"/>
              </a:rPr>
              <a:t>3:4~5</a:t>
            </a:r>
            <a:r>
              <a:rPr lang="zh-TW" altLang="en-US" sz="5400" smtClean="0">
                <a:solidFill>
                  <a:srgbClr val="D85C00"/>
                </a:solidFill>
                <a:latin typeface="Times New Roman" pitchFamily="18" charset="0"/>
                <a:ea typeface="華康特粗楷體"/>
                <a:cs typeface="Times New Roman" pitchFamily="18" charset="0"/>
              </a:rPr>
              <a:t> </a:t>
            </a:r>
            <a:r>
              <a:rPr lang="zh-TW" altLang="en-US" sz="5400" smtClean="0">
                <a:latin typeface="華康特粗楷體"/>
                <a:ea typeface="華康特粗楷體"/>
                <a:cs typeface="華康特粗楷體"/>
              </a:rPr>
              <a:t>好好管理自己的家，使兒女凡事端莊順服。人若不知道管理自己的家，焉能照管神的教會呢？</a:t>
            </a:r>
          </a:p>
        </p:txBody>
      </p:sp>
      <p:pic>
        <p:nvPicPr>
          <p:cNvPr id="28674" name="Picture 5" descr="C:\Users\EFCA02\AppData\Local\Microsoft\Windows\Temporary Internet Files\Content.IE5\BWDLIL10\MC90041053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935413"/>
            <a:ext cx="18272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sz="quarter" idx="13"/>
          </p:nvPr>
        </p:nvSpPr>
        <p:spPr>
          <a:xfrm>
            <a:off x="1447800" y="0"/>
            <a:ext cx="6400800" cy="6248400"/>
          </a:xfrm>
        </p:spPr>
        <p:txBody>
          <a:bodyPr/>
          <a:lstStyle/>
          <a:p>
            <a:endParaRPr lang="en-US" altLang="zh-TW" sz="3600" smtClean="0"/>
          </a:p>
          <a:p>
            <a:pPr>
              <a:buFont typeface="Georgia" pitchFamily="18" charset="0"/>
              <a:buNone/>
            </a:pPr>
            <a:r>
              <a:rPr lang="en-US" altLang="zh-TW" sz="3600" smtClean="0"/>
              <a:t>11.</a:t>
            </a:r>
            <a:r>
              <a:rPr lang="zh-TW" altLang="en-US" sz="3600" smtClean="0"/>
              <a:t>女執事也是如此：必須端莊，不說讒言，有節制，凡事忠心。 </a:t>
            </a:r>
            <a:endParaRPr lang="en-US" altLang="zh-TW" sz="3600" smtClean="0"/>
          </a:p>
          <a:p>
            <a:endParaRPr lang="zh-TW" altLang="en-US" sz="1200" smtClean="0"/>
          </a:p>
          <a:p>
            <a:pPr>
              <a:buFont typeface="Georgia" pitchFamily="18" charset="0"/>
              <a:buNone/>
            </a:pPr>
            <a:r>
              <a:rPr lang="en-US" altLang="zh-TW" sz="3600" smtClean="0"/>
              <a:t>12.</a:t>
            </a:r>
            <a:r>
              <a:rPr lang="zh-TW" altLang="en-US" sz="3600" smtClean="0"/>
              <a:t>執事只要作一個婦人的丈夫，好好管理兒女和自己的家。 </a:t>
            </a:r>
            <a:endParaRPr lang="en-US" altLang="zh-TW" sz="3600" smtClean="0"/>
          </a:p>
          <a:p>
            <a:endParaRPr lang="zh-TW" altLang="en-US" sz="1200" smtClean="0"/>
          </a:p>
          <a:p>
            <a:pPr>
              <a:buFont typeface="Georgia" pitchFamily="18" charset="0"/>
              <a:buNone/>
            </a:pPr>
            <a:r>
              <a:rPr lang="en-US" altLang="zh-TW" sz="3600" smtClean="0"/>
              <a:t>13.</a:t>
            </a:r>
            <a:r>
              <a:rPr lang="zh-TW" altLang="en-US" sz="3600" smtClean="0"/>
              <a:t>因為善作執事的，自己就得到美好的地步，並且在基督耶穌裡的真道上大有膽量。</a:t>
            </a: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839200" cy="617220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zh-TW" altLang="en-US" sz="6000" smtClean="0">
                <a:latin typeface="Times New Roman" pitchFamily="18" charset="0"/>
                <a:ea typeface="華康特粗楷體"/>
                <a:cs typeface="Times New Roman" pitchFamily="18" charset="0"/>
              </a:rPr>
              <a:t>結語：信仰傳承的結果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zh-TW" altLang="en-US" sz="5400" smtClean="0">
                <a:solidFill>
                  <a:srgbClr val="D85C00"/>
                </a:solidFill>
                <a:latin typeface="Times New Roman" pitchFamily="18" charset="0"/>
                <a:ea typeface="華康特粗楷體"/>
                <a:cs typeface="Times New Roman" pitchFamily="18" charset="0"/>
              </a:rPr>
              <a:t>詩</a:t>
            </a:r>
            <a:r>
              <a:rPr lang="en-US" altLang="zh-TW" sz="5400" smtClean="0">
                <a:solidFill>
                  <a:srgbClr val="D85C00"/>
                </a:solidFill>
                <a:latin typeface="Times New Roman" pitchFamily="18" charset="0"/>
                <a:ea typeface="華康特粗楷體"/>
                <a:cs typeface="Times New Roman" pitchFamily="18" charset="0"/>
              </a:rPr>
              <a:t>103:17~18</a:t>
            </a:r>
            <a:r>
              <a:rPr lang="zh-TW" altLang="en-US" sz="5400" smtClean="0">
                <a:solidFill>
                  <a:srgbClr val="D85C00"/>
                </a:solidFill>
                <a:latin typeface="Times New Roman" pitchFamily="18" charset="0"/>
                <a:ea typeface="華康特粗楷體"/>
                <a:cs typeface="Times New Roman" pitchFamily="18" charset="0"/>
              </a:rPr>
              <a:t> </a:t>
            </a:r>
            <a:r>
              <a:rPr lang="zh-TW" altLang="en-US" sz="5400" smtClean="0">
                <a:latin typeface="Times New Roman" pitchFamily="18" charset="0"/>
                <a:ea typeface="華康特粗楷體"/>
                <a:cs typeface="Times New Roman" pitchFamily="18" charset="0"/>
              </a:rPr>
              <a:t>但耶和華的慈愛歸於敬畏他的人，從亙古到永遠；他的公義也歸於子子孫孫，就是那些遵守他的約、記念他的訓詞而遵行的人。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39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1822450" y="411163"/>
            <a:ext cx="6456363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en-US" altLang="zh-CN" sz="2800" i="1" dirty="0">
                <a:solidFill>
                  <a:srgbClr val="FFFFFF"/>
                </a:solidFill>
                <a:latin typeface="Hannotate TC Regular"/>
                <a:ea typeface="+mj-ea"/>
                <a:cs typeface="Hannotate TC Regular"/>
              </a:rPr>
              <a:t>Excited and Welcome to Su Family Reunion 2016! </a:t>
            </a:r>
          </a:p>
          <a:p>
            <a:pPr algn="ctr">
              <a:defRPr/>
            </a:pPr>
            <a:r>
              <a:rPr kumimoji="1" lang="en-US" altLang="zh-CN" sz="2800" i="1" dirty="0">
                <a:solidFill>
                  <a:srgbClr val="FFFFFF"/>
                </a:solidFill>
                <a:latin typeface="Hannotate TC Regular"/>
                <a:ea typeface="+mj-ea"/>
                <a:cs typeface="Hannotate TC Regular"/>
              </a:rPr>
              <a:t>Let’s jump and praise the Lord! </a:t>
            </a:r>
            <a:endParaRPr kumimoji="1" lang="zh-CN" altLang="en-US" sz="2800" i="1" dirty="0">
              <a:solidFill>
                <a:srgbClr val="FFFFFF"/>
              </a:solidFill>
              <a:latin typeface="Hannotate TC Regular"/>
              <a:ea typeface="+mj-ea"/>
              <a:cs typeface="Hannotate TC Regula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chemeClr val="tx1"/>
              </a:solidFill>
              <a:effectLst/>
            </a:endParaRPr>
          </a:p>
        </p:txBody>
      </p:sp>
      <p:pic>
        <p:nvPicPr>
          <p:cNvPr id="36868" name="Picture 4" descr="Three gener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30400" y="-904875"/>
            <a:ext cx="13004800" cy="866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731838"/>
            <a:ext cx="8382000" cy="3475037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zh-TW" altLang="en-US" sz="6600" smtClean="0">
                <a:latin typeface="華康特粗楷體"/>
                <a:ea typeface="華康特粗楷體"/>
                <a:cs typeface="華康特粗楷體"/>
              </a:rPr>
              <a:t>引言：推動搖籃的手，亦是推動世界的手</a:t>
            </a:r>
          </a:p>
        </p:txBody>
      </p:sp>
      <p:pic>
        <p:nvPicPr>
          <p:cNvPr id="14338" name="Picture 4" descr="C:\Users\EFCA02\AppData\Local\Microsoft\Windows\Temporary Internet Files\Content.IE5\BWDLIL10\MP9004312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9718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Content Placeholder 3" descr="00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-914400"/>
            <a:ext cx="5867400" cy="8075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2770" name="Content Placeholder 4" descr="00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457200"/>
            <a:ext cx="5819775" cy="8010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731838"/>
            <a:ext cx="8839200" cy="5897562"/>
          </a:xfrm>
        </p:spPr>
        <p:txBody>
          <a:bodyPr/>
          <a:lstStyle/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zh-TW" altLang="en-US" sz="5600" smtClean="0">
                <a:latin typeface="華康特粗楷體"/>
                <a:ea typeface="華康特粗楷體"/>
                <a:cs typeface="華康特粗楷體"/>
              </a:rPr>
              <a:t>一</a:t>
            </a:r>
            <a:r>
              <a:rPr lang="en-US" altLang="zh-TW" sz="5600" smtClean="0">
                <a:latin typeface="華康特粗楷體"/>
                <a:ea typeface="華康特粗楷體"/>
                <a:cs typeface="華康特粗楷體"/>
              </a:rPr>
              <a:t>.</a:t>
            </a:r>
            <a:r>
              <a:rPr lang="zh-TW" altLang="en-US" sz="5600" smtClean="0">
                <a:latin typeface="華康特粗楷體"/>
                <a:ea typeface="華康特粗楷體"/>
                <a:cs typeface="華康特粗楷體"/>
              </a:rPr>
              <a:t>父母的信仰具權威性</a:t>
            </a: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en-US" altLang="zh-TW" sz="5200" smtClean="0">
                <a:solidFill>
                  <a:srgbClr val="FF0000"/>
                </a:solidFill>
                <a:latin typeface="Times New Roman" pitchFamily="18" charset="0"/>
                <a:ea typeface="華康特粗楷體"/>
                <a:cs typeface="Times New Roman" pitchFamily="18" charset="0"/>
              </a:rPr>
              <a:t>1.</a:t>
            </a:r>
            <a:r>
              <a:rPr lang="zh-TW" altLang="en-US" sz="5200" smtClean="0">
                <a:latin typeface="華康特粗楷體"/>
                <a:ea typeface="華康特粗楷體"/>
                <a:cs typeface="華康特粗楷體"/>
              </a:rPr>
              <a:t>權威來自上帝的話語</a:t>
            </a:r>
            <a:endParaRPr lang="en-US" altLang="zh-TW" sz="5200" smtClean="0">
              <a:latin typeface="華康特粗楷體"/>
              <a:ea typeface="華康特粗楷體"/>
              <a:cs typeface="華康特粗楷體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zh-TW" altLang="en-US" sz="4400" u="sng" smtClean="0">
                <a:solidFill>
                  <a:srgbClr val="D85C00"/>
                </a:solidFill>
                <a:latin typeface="Times New Roman" pitchFamily="18" charset="0"/>
                <a:ea typeface="華康特粗楷體"/>
                <a:cs typeface="華康特粗楷體"/>
              </a:rPr>
              <a:t>提後 </a:t>
            </a:r>
            <a:r>
              <a:rPr lang="en-US" altLang="zh-TW" sz="4400" u="sng" smtClean="0">
                <a:solidFill>
                  <a:srgbClr val="D85C00"/>
                </a:solidFill>
                <a:latin typeface="Times New Roman" pitchFamily="18" charset="0"/>
                <a:ea typeface="華康特粗楷體"/>
                <a:cs typeface="華康特粗楷體"/>
              </a:rPr>
              <a:t>3:14~15</a:t>
            </a:r>
            <a:r>
              <a:rPr lang="zh-TW" altLang="en-US" sz="4400" smtClean="0">
                <a:solidFill>
                  <a:srgbClr val="D85C00"/>
                </a:solidFill>
                <a:latin typeface="Times New Roman" pitchFamily="18" charset="0"/>
                <a:ea typeface="華康特粗楷體"/>
                <a:cs typeface="華康特粗楷體"/>
              </a:rPr>
              <a:t>　</a:t>
            </a:r>
            <a:r>
              <a:rPr lang="zh-TW" altLang="en-US" sz="4800" smtClean="0">
                <a:latin typeface="華康特粗楷體"/>
                <a:ea typeface="華康特粗楷體"/>
                <a:cs typeface="華康特粗楷體"/>
              </a:rPr>
              <a:t>但你所學習的，所確信的，要存在心裡；因為你知道是跟誰學的，並且知道你是從小明白聖經，這聖經能使你因信基督耶穌，有得救的智慧。</a:t>
            </a:r>
            <a:endParaRPr lang="zh-TW" altLang="en-US" sz="4400" smtClean="0">
              <a:solidFill>
                <a:schemeClr val="tx1"/>
              </a:solidFill>
              <a:latin typeface="Calibri" pitchFamily="34" charset="0"/>
              <a:ea typeface="新細明體" pitchFamily="18" charset="-120"/>
            </a:endParaRPr>
          </a:p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endParaRPr lang="en-US" altLang="zh-TW" sz="5200" smtClean="0">
              <a:latin typeface="華康特粗楷體"/>
              <a:ea typeface="華康特粗楷體"/>
              <a:cs typeface="華康特粗楷體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731838"/>
            <a:ext cx="8839200" cy="5897562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zh-TW" altLang="en-US" sz="6000" smtClean="0">
                <a:latin typeface="華康特粗楷體"/>
                <a:ea typeface="華康特粗楷體"/>
                <a:cs typeface="華康特粗楷體"/>
              </a:rPr>
              <a:t>一</a:t>
            </a:r>
            <a:r>
              <a:rPr lang="en-US" altLang="zh-TW" sz="6000" smtClean="0">
                <a:latin typeface="華康特粗楷體"/>
                <a:ea typeface="華康特粗楷體"/>
                <a:cs typeface="華康特粗楷體"/>
              </a:rPr>
              <a:t>.</a:t>
            </a:r>
            <a:r>
              <a:rPr lang="zh-TW" altLang="en-US" sz="6000" smtClean="0">
                <a:latin typeface="華康特粗楷體"/>
                <a:ea typeface="華康特粗楷體"/>
                <a:cs typeface="華康特粗楷體"/>
              </a:rPr>
              <a:t>父母的信仰具權威性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en-US" altLang="zh-TW" sz="5600" smtClean="0">
                <a:solidFill>
                  <a:srgbClr val="FF0000"/>
                </a:solidFill>
                <a:latin typeface="Times New Roman" pitchFamily="18" charset="0"/>
                <a:ea typeface="華康特粗楷體"/>
                <a:cs typeface="Times New Roman" pitchFamily="18" charset="0"/>
              </a:rPr>
              <a:t>1.</a:t>
            </a:r>
            <a:r>
              <a:rPr lang="zh-TW" altLang="en-US" sz="5600" smtClean="0">
                <a:latin typeface="華康特粗楷體"/>
                <a:ea typeface="華康特粗楷體"/>
                <a:cs typeface="華康特粗楷體"/>
              </a:rPr>
              <a:t>權威來自上帝的話語</a:t>
            </a:r>
            <a:endParaRPr lang="en-US" altLang="zh-TW" sz="5600" smtClean="0">
              <a:latin typeface="華康特粗楷體"/>
              <a:ea typeface="華康特粗楷體"/>
              <a:cs typeface="華康特粗楷體"/>
            </a:endParaRPr>
          </a:p>
          <a:p>
            <a:pPr marL="44450" indent="0" eaLnBrk="1" hangingPunct="1">
              <a:buFont typeface="Georgia" pitchFamily="18" charset="0"/>
              <a:buNone/>
            </a:pPr>
            <a:r>
              <a:rPr lang="zh-TW" altLang="en-US" sz="4800" smtClean="0">
                <a:latin typeface="華康特粗楷體"/>
                <a:ea typeface="華康特粗楷體"/>
                <a:cs typeface="華康特粗楷體"/>
              </a:rPr>
              <a:t>加爾文：提摩太在孩提時被母親撫育，除母乳外，他還吮吸到敬虔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en-US" altLang="zh-TW" sz="5600" smtClean="0">
              <a:latin typeface="華康特粗楷體"/>
              <a:ea typeface="華康特粗楷體"/>
              <a:cs typeface="華康特粗楷體"/>
            </a:endParaRPr>
          </a:p>
        </p:txBody>
      </p:sp>
      <p:pic>
        <p:nvPicPr>
          <p:cNvPr id="16386" name="Picture 3" descr="C:\Users\EFCA02\AppData\Local\Microsoft\Windows\Temporary Internet Files\Content.IE5\QP5P3NLD\MP90017878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452938"/>
            <a:ext cx="1563688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731838"/>
            <a:ext cx="8839200" cy="5059362"/>
          </a:xfrm>
        </p:spPr>
        <p:txBody>
          <a:bodyPr rtlCol="0">
            <a:normAutofit/>
          </a:bodyPr>
          <a:lstStyle/>
          <a:p>
            <a:pPr marL="45720" indent="0" eaLnBrk="1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zh-TW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一</a:t>
            </a:r>
            <a:r>
              <a:rPr lang="en-US" altLang="zh-TW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父</a:t>
            </a:r>
            <a:r>
              <a:rPr lang="zh-TW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母的信仰</a:t>
            </a:r>
            <a:r>
              <a:rPr lang="zh-TW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具權威性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44450" indent="928688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altLang="zh-TW" sz="5200" dirty="0" smtClean="0">
                <a:solidFill>
                  <a:srgbClr val="FF0000"/>
                </a:solidFill>
                <a:latin typeface="Times New Roman" pitchFamily="18" charset="0"/>
                <a:ea typeface="華康特粗楷體" pitchFamily="65" charset="-120"/>
                <a:cs typeface="Times New Roman" pitchFamily="18" charset="0"/>
              </a:rPr>
              <a:t>2.</a:t>
            </a:r>
            <a:r>
              <a:rPr lang="zh-TW" altLang="en-US" sz="5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權威來</a:t>
            </a:r>
            <a:r>
              <a:rPr lang="zh-TW" altLang="en-US" sz="5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自對父母的信</a:t>
            </a:r>
            <a:r>
              <a:rPr lang="zh-TW" altLang="en-US" sz="5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任</a:t>
            </a:r>
            <a:endParaRPr lang="en-US" altLang="zh-TW" sz="5200" dirty="0" smtClean="0">
              <a:solidFill>
                <a:schemeClr val="tx1">
                  <a:lumMod val="75000"/>
                  <a:lumOff val="25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44450" indent="1608138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zh-TW" altLang="en-US" sz="5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林肯：母親敬虔的，</a:t>
            </a:r>
            <a:endParaRPr lang="en-US" altLang="zh-TW" sz="5200" dirty="0" smtClean="0">
              <a:solidFill>
                <a:schemeClr val="tx1">
                  <a:lumMod val="75000"/>
                  <a:lumOff val="25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44450" indent="1608138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zh-TW" altLang="en-US" sz="52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　</a:t>
            </a:r>
            <a:r>
              <a:rPr lang="zh-TW" altLang="en-US" sz="5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　　兒女必不窮</a:t>
            </a:r>
            <a:endParaRPr lang="en-US" sz="52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pic>
        <p:nvPicPr>
          <p:cNvPr id="17410" name="Picture 3" descr="C:\Users\EFCA02\AppData\Local\Microsoft\Windows\Temporary Internet Files\Content.IE5\OSGVKYX3\MC9000480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3048000"/>
            <a:ext cx="2017712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839200" cy="617220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zh-TW" altLang="en-US" sz="5600" smtClean="0">
                <a:latin typeface="華康特粗楷體"/>
                <a:ea typeface="華康特粗楷體"/>
                <a:cs typeface="華康特粗楷體"/>
              </a:rPr>
              <a:t>二</a:t>
            </a:r>
            <a:r>
              <a:rPr lang="en-US" altLang="zh-TW" sz="5600" smtClean="0">
                <a:latin typeface="華康特粗楷體"/>
                <a:ea typeface="華康特粗楷體"/>
                <a:cs typeface="華康特粗楷體"/>
              </a:rPr>
              <a:t>.</a:t>
            </a:r>
            <a:r>
              <a:rPr lang="zh-TW" altLang="en-US" sz="5600" smtClean="0">
                <a:latin typeface="華康特粗楷體"/>
                <a:ea typeface="華康特粗楷體"/>
                <a:cs typeface="華康特粗楷體"/>
              </a:rPr>
              <a:t>父母的信仰具傳遞性</a:t>
            </a:r>
          </a:p>
          <a:p>
            <a:pPr marL="365125" lvl="1" indent="0" eaLnBrk="1" hangingPunct="1">
              <a:buFont typeface="Georgia" pitchFamily="18" charset="0"/>
              <a:buNone/>
            </a:pPr>
            <a:r>
              <a:rPr lang="en-US" altLang="zh-TW" sz="4800" smtClean="0">
                <a:solidFill>
                  <a:srgbClr val="FF0000"/>
                </a:solidFill>
                <a:latin typeface="Times New Roman" pitchFamily="18" charset="0"/>
                <a:ea typeface="華康特粗楷體"/>
                <a:cs typeface="Times New Roman" pitchFamily="18" charset="0"/>
              </a:rPr>
              <a:t>1</a:t>
            </a:r>
            <a:r>
              <a:rPr lang="en-US" altLang="zh-TW" sz="4800" smtClean="0">
                <a:solidFill>
                  <a:srgbClr val="FF0000"/>
                </a:solidFill>
                <a:latin typeface="華康特粗楷體"/>
                <a:ea typeface="華康特粗楷體"/>
                <a:cs typeface="華康特粗楷體"/>
              </a:rPr>
              <a:t>.</a:t>
            </a:r>
            <a:r>
              <a:rPr lang="zh-TW" altLang="en-US" sz="4800" smtClean="0">
                <a:latin typeface="華康特粗楷體"/>
                <a:ea typeface="華康特粗楷體"/>
                <a:cs typeface="華康特粗楷體"/>
              </a:rPr>
              <a:t> 藉著個別的教導傳遞</a:t>
            </a:r>
          </a:p>
          <a:p>
            <a:pPr marL="1206500" lvl="4" indent="0" eaLnBrk="1" hangingPunct="1">
              <a:buFont typeface="Georgia" pitchFamily="18" charset="0"/>
              <a:buNone/>
            </a:pPr>
            <a:r>
              <a:rPr lang="zh-TW" altLang="en-US" sz="4000" smtClean="0">
                <a:latin typeface="Times New Roman" pitchFamily="18" charset="0"/>
                <a:ea typeface="華康特粗楷體"/>
                <a:cs typeface="華康特粗楷體"/>
              </a:rPr>
              <a:t>提後</a:t>
            </a:r>
            <a:r>
              <a:rPr lang="en-US" altLang="zh-TW" sz="4000" smtClean="0">
                <a:latin typeface="Times New Roman" pitchFamily="18" charset="0"/>
                <a:ea typeface="華康特粗楷體"/>
                <a:cs typeface="華康特粗楷體"/>
              </a:rPr>
              <a:t>1:3~5; </a:t>
            </a:r>
          </a:p>
          <a:p>
            <a:pPr marL="1206500" lvl="4" indent="0" eaLnBrk="1" hangingPunct="1">
              <a:buFont typeface="Georgia" pitchFamily="18" charset="0"/>
              <a:buNone/>
            </a:pPr>
            <a:r>
              <a:rPr lang="zh-TW" altLang="en-US" sz="4000" smtClean="0">
                <a:latin typeface="Times New Roman" pitchFamily="18" charset="0"/>
                <a:ea typeface="華康特粗楷體"/>
                <a:cs typeface="華康特粗楷體"/>
              </a:rPr>
              <a:t>詩</a:t>
            </a:r>
            <a:r>
              <a:rPr lang="en-US" altLang="zh-TW" sz="4000" smtClean="0">
                <a:latin typeface="Times New Roman" pitchFamily="18" charset="0"/>
                <a:ea typeface="華康特粗楷體"/>
                <a:cs typeface="華康特粗楷體"/>
              </a:rPr>
              <a:t>144:12</a:t>
            </a:r>
          </a:p>
          <a:p>
            <a:pPr marL="365125" lvl="1" indent="0" eaLnBrk="1" hangingPunct="1">
              <a:buFont typeface="Georgia" pitchFamily="18" charset="0"/>
              <a:buNone/>
            </a:pPr>
            <a:r>
              <a:rPr lang="en-US" altLang="zh-TW" sz="4800" smtClean="0">
                <a:solidFill>
                  <a:srgbClr val="FF0000"/>
                </a:solidFill>
                <a:latin typeface="Times New Roman" pitchFamily="18" charset="0"/>
                <a:ea typeface="華康特粗楷體"/>
                <a:cs typeface="華康特粗楷體"/>
              </a:rPr>
              <a:t>2.</a:t>
            </a:r>
            <a:r>
              <a:rPr lang="zh-TW" altLang="en-US" sz="4800" smtClean="0">
                <a:latin typeface="華康特粗楷體"/>
                <a:ea typeface="華康特粗楷體"/>
                <a:cs typeface="華康特粗楷體"/>
              </a:rPr>
              <a:t> 藉著生活的榜樣傳遞</a:t>
            </a:r>
          </a:p>
          <a:p>
            <a:pPr marL="1206500" lvl="4" indent="0" eaLnBrk="1" hangingPunct="1">
              <a:buFont typeface="Georgia" pitchFamily="18" charset="0"/>
              <a:buNone/>
            </a:pPr>
            <a:r>
              <a:rPr lang="zh-TW" altLang="en-US" sz="4000" smtClean="0">
                <a:latin typeface="Times New Roman" pitchFamily="18" charset="0"/>
                <a:ea typeface="華康特粗楷體"/>
                <a:cs typeface="華康特粗楷體"/>
              </a:rPr>
              <a:t>申</a:t>
            </a:r>
            <a:r>
              <a:rPr lang="en-US" altLang="zh-TW" sz="4000" smtClean="0">
                <a:latin typeface="Times New Roman" pitchFamily="18" charset="0"/>
                <a:ea typeface="華康特粗楷體"/>
                <a:cs typeface="華康特粗楷體"/>
              </a:rPr>
              <a:t>6:6~7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zh-TW" altLang="en-US" sz="6000" smtClean="0">
              <a:latin typeface="華康特粗楷體"/>
              <a:ea typeface="華康特粗楷體"/>
              <a:cs typeface="華康特粗楷體"/>
            </a:endParaRPr>
          </a:p>
        </p:txBody>
      </p:sp>
      <p:pic>
        <p:nvPicPr>
          <p:cNvPr id="18434" name="Picture 4" descr="C:\Users\EFCA02\AppData\Local\Microsoft\Windows\Temporary Internet Files\Content.IE5\BWDLIL10\MC9001985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905000"/>
            <a:ext cx="26543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C:\Users\EFCA02\AppData\Local\Microsoft\Windows\Temporary Internet Files\Content.IE5\I262SEMZ\MP90044219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7244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839200" cy="6477000"/>
          </a:xfrm>
        </p:spPr>
        <p:txBody>
          <a:bodyPr/>
          <a:lstStyle/>
          <a:p>
            <a:pPr marL="44450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zh-TW" altLang="en-US" sz="4700" smtClean="0">
                <a:latin typeface="華康特粗楷體"/>
                <a:ea typeface="華康特粗楷體"/>
                <a:cs typeface="華康特粗楷體"/>
              </a:rPr>
              <a:t>二</a:t>
            </a:r>
            <a:r>
              <a:rPr lang="en-US" altLang="zh-TW" sz="4700" smtClean="0">
                <a:latin typeface="華康特粗楷體"/>
                <a:ea typeface="華康特粗楷體"/>
                <a:cs typeface="華康特粗楷體"/>
              </a:rPr>
              <a:t>.</a:t>
            </a:r>
            <a:r>
              <a:rPr lang="zh-TW" altLang="en-US" sz="4700" smtClean="0">
                <a:latin typeface="華康特粗楷體"/>
                <a:ea typeface="華康特粗楷體"/>
                <a:cs typeface="華康特粗楷體"/>
              </a:rPr>
              <a:t>父母的信仰具有傳遞性</a:t>
            </a:r>
          </a:p>
          <a:p>
            <a:pPr marL="365125" lvl="1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en-US" altLang="zh-TW" sz="4800" smtClean="0">
                <a:solidFill>
                  <a:srgbClr val="FF0000"/>
                </a:solidFill>
                <a:latin typeface="Times New Roman" pitchFamily="18" charset="0"/>
                <a:ea typeface="華康特粗楷體"/>
                <a:cs typeface="Times New Roman" pitchFamily="18" charset="0"/>
              </a:rPr>
              <a:t>1.</a:t>
            </a:r>
            <a:r>
              <a:rPr lang="zh-TW" altLang="en-US" sz="4800" smtClean="0">
                <a:latin typeface="華康特粗楷體"/>
                <a:ea typeface="華康特粗楷體"/>
                <a:cs typeface="華康特粗楷體"/>
              </a:rPr>
              <a:t> 藉著個別的教導傳遞</a:t>
            </a:r>
          </a:p>
          <a:p>
            <a:pPr marL="1206500" lvl="4" indent="0" eaLnBrk="1" hangingPunct="1">
              <a:lnSpc>
                <a:spcPct val="80000"/>
              </a:lnSpc>
              <a:buFont typeface="Georgia" pitchFamily="18" charset="0"/>
              <a:buNone/>
            </a:pPr>
            <a:r>
              <a:rPr lang="zh-TW" altLang="en-US" sz="4400" smtClean="0">
                <a:solidFill>
                  <a:srgbClr val="D85C00"/>
                </a:solidFill>
                <a:latin typeface="華康特粗楷體"/>
                <a:ea typeface="華康特粗楷體"/>
                <a:cs typeface="華康特粗楷體"/>
              </a:rPr>
              <a:t>提後</a:t>
            </a:r>
            <a:r>
              <a:rPr lang="en-US" altLang="zh-TW" sz="4400" smtClean="0">
                <a:solidFill>
                  <a:srgbClr val="D85C00"/>
                </a:solidFill>
                <a:latin typeface="Times New Roman" pitchFamily="18" charset="0"/>
                <a:ea typeface="華康特粗楷體"/>
                <a:cs typeface="華康特粗楷體"/>
              </a:rPr>
              <a:t>1:3~5</a:t>
            </a:r>
            <a:r>
              <a:rPr lang="zh-TW" altLang="en-US" sz="4400" smtClean="0">
                <a:latin typeface="Times New Roman" pitchFamily="18" charset="0"/>
                <a:ea typeface="華康特粗楷體"/>
                <a:cs typeface="華康特粗楷體"/>
              </a:rPr>
              <a:t>「</a:t>
            </a:r>
            <a:r>
              <a:rPr lang="zh-TW" altLang="en-US" sz="4400" smtClean="0">
                <a:latin typeface="華康特粗楷體"/>
                <a:ea typeface="華康特粗楷體"/>
                <a:cs typeface="華康特粗楷體"/>
              </a:rPr>
              <a:t>我感謝神，就是我接續祖先用清潔的良心所事奉的神。祈禱的時候，不住的想念你，記念你的眼淚，晝夜切切的想要見你，好叫我滿心快樂。想到你心裡無偽之信，這信是先在你外祖母羅以和你母親友妮基心裡的，我深信也在你的心裡。」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839200" cy="6172200"/>
          </a:xfrm>
        </p:spPr>
        <p:txBody>
          <a:bodyPr rtlCol="0">
            <a:normAutofit/>
          </a:bodyPr>
          <a:lstStyle/>
          <a:p>
            <a:pPr marL="45720" indent="0" eaLnBrk="1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zh-TW" altLang="en-US" sz="5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二</a:t>
            </a:r>
            <a:r>
              <a:rPr lang="en-US" altLang="zh-TW" sz="5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.</a:t>
            </a:r>
            <a:r>
              <a:rPr lang="zh-TW" altLang="en-US" sz="56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父母的信仰具有傳遞性</a:t>
            </a:r>
            <a:endParaRPr lang="en-US" sz="56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365760" lvl="1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altLang="zh-TW" sz="4800" dirty="0" smtClean="0">
                <a:solidFill>
                  <a:srgbClr val="FF0000"/>
                </a:solidFill>
                <a:latin typeface="Times New Roman" pitchFamily="18" charset="0"/>
                <a:ea typeface="華康特粗楷體" pitchFamily="65" charset="-120"/>
                <a:cs typeface="Times New Roman" pitchFamily="18" charset="0"/>
              </a:rPr>
              <a:t>1.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 藉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著個別的教導傳遞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  <a:p>
            <a:pPr marL="1207008" lvl="4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zh-TW" altLang="en-US" sz="4400" dirty="0" smtClean="0">
                <a:solidFill>
                  <a:schemeClr val="accent5">
                    <a:lumMod val="75000"/>
                  </a:schemeClr>
                </a:solidFill>
                <a:latin typeface="華康特粗楷體" pitchFamily="65" charset="-120"/>
                <a:ea typeface="華康特粗楷體" pitchFamily="65" charset="-120"/>
                <a:cs typeface="Times New Roman" pitchFamily="18" charset="0"/>
              </a:rPr>
              <a:t>詩</a:t>
            </a:r>
            <a:r>
              <a:rPr lang="en-US" altLang="zh-TW" sz="4400" dirty="0" smtClean="0">
                <a:solidFill>
                  <a:schemeClr val="accent5">
                    <a:lumMod val="75000"/>
                  </a:schemeClr>
                </a:solidFill>
                <a:latin typeface="華康特粗楷體" pitchFamily="65" charset="-120"/>
                <a:ea typeface="華康特粗楷體" pitchFamily="65" charset="-120"/>
                <a:cs typeface="Times New Roman" pitchFamily="18" charset="0"/>
              </a:rPr>
              <a:t>144:12</a:t>
            </a:r>
            <a:r>
              <a:rPr lang="zh-TW" altLang="en-US" sz="4400" dirty="0" smtClean="0">
                <a:solidFill>
                  <a:schemeClr val="accent5">
                    <a:lumMod val="75000"/>
                  </a:schemeClr>
                </a:solidFill>
                <a:latin typeface="華康特粗楷體" pitchFamily="65" charset="-120"/>
                <a:ea typeface="華康特粗楷體" pitchFamily="65" charset="-120"/>
                <a:cs typeface="Times New Roman" pitchFamily="18" charset="0"/>
              </a:rPr>
              <a:t> 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我</a:t>
            </a: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特粗楷體" pitchFamily="65" charset="-120"/>
                <a:ea typeface="華康特粗楷體" pitchFamily="65" charset="-120"/>
              </a:rPr>
              <a:t>們的兒子從幼年好像樹栽子長大；我們的女兒如同殿角石，是按建宮的樣式鑿成的。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itchFamily="65" charset="-120"/>
              <a:ea typeface="華康特粗楷體" pitchFamily="65" charset="-120"/>
              <a:cs typeface="Times New Roman" pitchFamily="18" charset="0"/>
            </a:endParaRPr>
          </a:p>
          <a:p>
            <a:pPr marL="45720" indent="0" eaLnBrk="1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  <a:latin typeface="華康特粗楷體" pitchFamily="65" charset="-120"/>
              <a:ea typeface="華康特粗楷體" pitchFamily="65" charset="-120"/>
            </a:endParaRPr>
          </a:p>
        </p:txBody>
      </p:sp>
      <p:pic>
        <p:nvPicPr>
          <p:cNvPr id="20482" name="Picture 4" descr="C:\Users\EFCA02\AppData\Local\Microsoft\Windows\Temporary Internet Files\Content.IE5\OSGVKYX3\MC9004361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343400"/>
            <a:ext cx="21240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839200" cy="6172200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zh-TW" altLang="en-US" sz="5600" smtClean="0">
                <a:latin typeface="華康特粗楷體"/>
                <a:ea typeface="華康特粗楷體"/>
                <a:cs typeface="華康特粗楷體"/>
              </a:rPr>
              <a:t>二</a:t>
            </a:r>
            <a:r>
              <a:rPr lang="en-US" altLang="zh-TW" sz="5600" smtClean="0">
                <a:latin typeface="華康特粗楷體"/>
                <a:ea typeface="華康特粗楷體"/>
                <a:cs typeface="華康特粗楷體"/>
              </a:rPr>
              <a:t>.</a:t>
            </a:r>
            <a:r>
              <a:rPr lang="zh-TW" altLang="en-US" sz="5600" smtClean="0">
                <a:latin typeface="華康特粗楷體"/>
                <a:ea typeface="華康特粗楷體"/>
                <a:cs typeface="華康特粗楷體"/>
              </a:rPr>
              <a:t>父母的信仰具有傳遞性</a:t>
            </a:r>
          </a:p>
          <a:p>
            <a:pPr marL="365125" lvl="1" indent="0" eaLnBrk="1" hangingPunct="1">
              <a:buFont typeface="Georgia" pitchFamily="18" charset="0"/>
              <a:buNone/>
            </a:pPr>
            <a:r>
              <a:rPr lang="en-US" altLang="zh-TW" sz="4800" smtClean="0">
                <a:solidFill>
                  <a:srgbClr val="FF0000"/>
                </a:solidFill>
                <a:latin typeface="Times New Roman" pitchFamily="18" charset="0"/>
                <a:ea typeface="華康特粗楷體"/>
                <a:cs typeface="Times New Roman" pitchFamily="18" charset="0"/>
              </a:rPr>
              <a:t>2.</a:t>
            </a:r>
            <a:r>
              <a:rPr lang="zh-TW" altLang="en-US" sz="4800" smtClean="0">
                <a:latin typeface="華康特粗楷體"/>
                <a:ea typeface="華康特粗楷體"/>
                <a:cs typeface="華康特粗楷體"/>
              </a:rPr>
              <a:t> 藉著生活的榜樣傳遞</a:t>
            </a:r>
          </a:p>
          <a:p>
            <a:pPr marL="1206500" lvl="4" indent="0" eaLnBrk="1" hangingPunct="1">
              <a:buFont typeface="Georgia" pitchFamily="18" charset="0"/>
              <a:buNone/>
            </a:pPr>
            <a:r>
              <a:rPr lang="zh-TW" altLang="en-US" sz="4400" smtClean="0">
                <a:solidFill>
                  <a:srgbClr val="D85C00"/>
                </a:solidFill>
                <a:latin typeface="華康特粗楷體"/>
                <a:ea typeface="華康特粗楷體"/>
                <a:cs typeface="華康特粗楷體"/>
              </a:rPr>
              <a:t>申</a:t>
            </a:r>
            <a:r>
              <a:rPr lang="en-US" altLang="zh-TW" sz="4400" smtClean="0">
                <a:solidFill>
                  <a:srgbClr val="D85C00"/>
                </a:solidFill>
                <a:latin typeface="Times New Roman" pitchFamily="18" charset="0"/>
                <a:ea typeface="華康特粗楷體"/>
                <a:cs typeface="華康特粗楷體"/>
              </a:rPr>
              <a:t>6:6~7</a:t>
            </a:r>
            <a:r>
              <a:rPr lang="zh-TW" altLang="en-US" sz="4400" smtClean="0">
                <a:solidFill>
                  <a:schemeClr val="tx1"/>
                </a:solidFill>
                <a:latin typeface="華康特粗楷體"/>
                <a:ea typeface="華康特粗楷體"/>
                <a:cs typeface="華康特粗楷體"/>
              </a:rPr>
              <a:t>「</a:t>
            </a:r>
            <a:r>
              <a:rPr lang="zh-TW" altLang="en-US" sz="4400" smtClean="0">
                <a:latin typeface="華康特粗楷體"/>
                <a:ea typeface="華康特粗楷體"/>
                <a:cs typeface="華康特粗楷體"/>
              </a:rPr>
              <a:t>我今日所吩咐你的話都要記在心上，也要殷勤教訓你的兒女。無論你坐在家裡，行在路上，躺下，起來，都要談論。」</a:t>
            </a:r>
            <a:r>
              <a:rPr lang="zh-TW" altLang="en-US" sz="4400" smtClean="0"/>
              <a:t> </a:t>
            </a:r>
            <a:endParaRPr lang="zh-TW" altLang="en-US" sz="4400" smtClean="0">
              <a:latin typeface="華康特粗楷體"/>
              <a:ea typeface="華康特粗楷體"/>
              <a:cs typeface="華康特粗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156</TotalTime>
  <Words>820</Words>
  <Application>Microsoft Office PowerPoint</Application>
  <PresentationFormat>On-screen Show (4:3)</PresentationFormat>
  <Paragraphs>83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Slipstream</vt:lpstr>
      <vt:lpstr>信仰的傳承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信仰的傳承</dc:title>
  <dc:creator>EFCA02</dc:creator>
  <cp:lastModifiedBy>Wilfred Su</cp:lastModifiedBy>
  <cp:revision>17</cp:revision>
  <dcterms:created xsi:type="dcterms:W3CDTF">2013-05-07T22:59:21Z</dcterms:created>
  <dcterms:modified xsi:type="dcterms:W3CDTF">2016-09-15T16:27:21Z</dcterms:modified>
</cp:coreProperties>
</file>