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70" r:id="rId3"/>
    <p:sldId id="259" r:id="rId4"/>
    <p:sldId id="271" r:id="rId5"/>
    <p:sldId id="257" r:id="rId6"/>
    <p:sldId id="258" r:id="rId7"/>
    <p:sldId id="261" r:id="rId8"/>
    <p:sldId id="265" r:id="rId9"/>
    <p:sldId id="279" r:id="rId10"/>
    <p:sldId id="280" r:id="rId11"/>
    <p:sldId id="278" r:id="rId12"/>
    <p:sldId id="281" r:id="rId13"/>
    <p:sldId id="260" r:id="rId14"/>
    <p:sldId id="282" r:id="rId15"/>
    <p:sldId id="283" r:id="rId16"/>
    <p:sldId id="285" r:id="rId17"/>
    <p:sldId id="284" r:id="rId18"/>
    <p:sldId id="263" r:id="rId19"/>
    <p:sldId id="276" r:id="rId20"/>
    <p:sldId id="286" r:id="rId21"/>
    <p:sldId id="264" r:id="rId22"/>
    <p:sldId id="277" r:id="rId23"/>
    <p:sldId id="266" r:id="rId24"/>
    <p:sldId id="267" r:id="rId25"/>
    <p:sldId id="273" r:id="rId26"/>
    <p:sldId id="268" r:id="rId27"/>
    <p:sldId id="272" r:id="rId28"/>
    <p:sldId id="275" r:id="rId29"/>
    <p:sldId id="274" r:id="rId30"/>
    <p:sldId id="269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81DE"/>
    <a:srgbClr val="FF6DD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 varScale="1">
        <p:scale>
          <a:sx n="55" d="100"/>
          <a:sy n="5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100" y="1295400"/>
            <a:ext cx="8813800" cy="2501900"/>
            <a:chOff x="104" y="816"/>
            <a:chExt cx="5552" cy="157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4" y="920"/>
              <a:ext cx="5552" cy="14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10800000" flipH="1">
              <a:off x="575" y="816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FF9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pPr>
              <a:defRPr/>
            </a:pPr>
            <a:fld id="{3FD9AF9E-0BB1-4B1A-A70D-7614948008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BA4B-BCA2-4F8E-8EC3-80D10C6563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1F42-C207-4C04-84E8-F73370F34F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FADD-1FF5-409E-B6C8-BCC1475613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9B39-424D-46DB-9642-0222E1C39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115A-71E6-43C1-99F1-7DC6C60B8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7E10-CD6A-4C41-8194-348A2AD84A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63DF-5DC2-4157-BBAA-3CC53A78A2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B074-D689-4F71-ACBB-3A19298B7A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C995-E97E-417D-90C7-04B08D6647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D92C-0460-4A98-B4F6-0C49E2764D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65100" y="76200"/>
            <a:ext cx="8813800" cy="6629400"/>
            <a:chOff x="104" y="48"/>
            <a:chExt cx="5552" cy="4176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4" y="152"/>
              <a:ext cx="5552" cy="37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 rot="10800000" flipH="1">
              <a:off x="4031" y="48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1357" y="3792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227185" dir="15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4FA106D6-70E9-4ED6-8952-4C8AE3C775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sz="quarter"/>
          </p:nvPr>
        </p:nvSpPr>
        <p:spPr>
          <a:xfrm>
            <a:off x="533400" y="1676400"/>
            <a:ext cx="792480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5400" b="1" smtClean="0">
                <a:ea typeface="新細明體" pitchFamily="18" charset="-120"/>
              </a:rPr>
              <a:t>建立中年的鐵三角</a:t>
            </a:r>
            <a:r>
              <a:rPr lang="en-US" altLang="zh-TW" sz="6000" b="1" smtClean="0">
                <a:ea typeface="新細明體" pitchFamily="18" charset="-120"/>
              </a:rPr>
              <a:t/>
            </a:r>
            <a:br>
              <a:rPr lang="en-US" altLang="zh-TW" sz="6000" b="1" smtClean="0">
                <a:ea typeface="新細明體" pitchFamily="18" charset="-120"/>
              </a:rPr>
            </a:br>
            <a:r>
              <a:rPr lang="en-US" altLang="zh-TW" smtClean="0">
                <a:solidFill>
                  <a:srgbClr val="FF81DE"/>
                </a:solidFill>
                <a:ea typeface="新細明體" pitchFamily="18" charset="-120"/>
              </a:rPr>
              <a:t>~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中年人的牧養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FFFF99"/>
                </a:solidFill>
                <a:ea typeface="新細明體" pitchFamily="18" charset="-120"/>
              </a:rPr>
              <a:t>胡文善長老</a:t>
            </a:r>
            <a:endParaRPr lang="en-US" altLang="zh-TW" sz="40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eaLnBrk="1" hangingPunct="1"/>
            <a:r>
              <a:rPr lang="zh-TW" altLang="en-US" sz="4000" b="1" smtClean="0">
                <a:solidFill>
                  <a:srgbClr val="FFFF99"/>
                </a:solidFill>
                <a:ea typeface="新細明體" pitchFamily="18" charset="-120"/>
              </a:rPr>
              <a:t>黃培遠姐妹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772400" cy="4191000"/>
          </a:xfrm>
        </p:spPr>
        <p:txBody>
          <a:bodyPr/>
          <a:lstStyle/>
          <a:p>
            <a:pPr marL="782638" lvl="1" indent="-609600" defTabSz="120650" eaLnBrk="1" hangingPunct="1">
              <a:spcBef>
                <a:spcPct val="35000"/>
              </a:spcBef>
              <a:buFontTx/>
              <a:buNone/>
            </a:pPr>
            <a:r>
              <a:rPr lang="zh-TW" altLang="en-US" sz="3600" b="1" smtClean="0">
                <a:solidFill>
                  <a:srgbClr val="FF81DE"/>
                </a:solidFill>
                <a:ea typeface="新細明體" pitchFamily="18" charset="-120"/>
              </a:rPr>
              <a:t>教會的家庭事工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需要探討三方面的關係</a:t>
            </a: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﹕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夫妻、親子和父母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可以分為三個層面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：「預防教育」、「健康發展」及「治療輔導」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預防勝於治療</a:t>
            </a: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﹕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要重視</a:t>
            </a:r>
          </a:p>
          <a:p>
            <a:pPr marL="782638" lvl="1" indent="-609600" defTabSz="120650" eaLnBrk="1" hangingPunct="1">
              <a:spcBef>
                <a:spcPct val="35000"/>
              </a:spcBef>
              <a:buFontTx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 「預防教育」和「健康發展」</a:t>
            </a:r>
          </a:p>
        </p:txBody>
      </p:sp>
      <p:pic>
        <p:nvPicPr>
          <p:cNvPr id="22531" name="Picture 3" descr="1884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772400" cy="4191000"/>
          </a:xfrm>
        </p:spPr>
        <p:txBody>
          <a:bodyPr/>
          <a:lstStyle/>
          <a:p>
            <a:pPr eaLnBrk="1" hangingPunct="1"/>
            <a:r>
              <a:rPr lang="zh-TW" sz="3600" b="1" smtClean="0">
                <a:solidFill>
                  <a:srgbClr val="FFFF99"/>
                </a:solidFill>
                <a:ea typeface="新細明體" pitchFamily="18" charset="-120"/>
              </a:rPr>
              <a:t>夫妻關係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zh-TW" altLang="en-US" sz="3600" smtClean="0">
                <a:ea typeface="新細明體" pitchFamily="18" charset="-120"/>
              </a:rPr>
              <a:t> </a:t>
            </a:r>
            <a:r>
              <a:rPr lang="zh-TW" sz="3600" b="1" smtClean="0">
                <a:ea typeface="新細明體" pitchFamily="18" charset="-120"/>
              </a:rPr>
              <a:t>中年前期﹕</a:t>
            </a:r>
            <a:r>
              <a:rPr lang="en-US" altLang="zh-TW" sz="3600" b="1" smtClean="0">
                <a:ea typeface="新細明體" pitchFamily="18" charset="-120"/>
              </a:rPr>
              <a:t>35-49</a:t>
            </a:r>
            <a:r>
              <a:rPr lang="zh-TW" altLang="en-US" sz="3600" b="1" smtClean="0">
                <a:ea typeface="新細明體" pitchFamily="18" charset="-120"/>
              </a:rPr>
              <a:t>，需要了解</a:t>
            </a:r>
            <a:endParaRPr lang="en-US" altLang="zh-TW" sz="3600" b="1" smtClean="0">
              <a:ea typeface="新細明體" pitchFamily="18" charset="-120"/>
            </a:endParaRPr>
          </a:p>
          <a:p>
            <a:pPr marL="1708150" lvl="3" indent="-508000" eaLnBrk="1" hangingPunct="1">
              <a:buFont typeface="Times New Roman" pitchFamily="18" charset="0"/>
              <a:buAutoNum type="arabicPeriod"/>
            </a:pPr>
            <a:r>
              <a:rPr lang="zh-TW" b="1" smtClean="0">
                <a:solidFill>
                  <a:srgbClr val="FF81DE"/>
                </a:solidFill>
                <a:ea typeface="新細明體" pitchFamily="18" charset="-120"/>
              </a:rPr>
              <a:t>聖經的婚姻觀</a:t>
            </a:r>
            <a:endParaRPr lang="zh-TW" altLang="en-US" sz="2400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708150" lvl="3" indent="-508000" eaLnBrk="1" hangingPunct="1">
              <a:buFont typeface="Times New Roman" pitchFamily="18" charset="0"/>
              <a:buAutoNum type="arabicPeriod"/>
            </a:pPr>
            <a:r>
              <a:rPr lang="zh-TW" b="1" smtClean="0">
                <a:solidFill>
                  <a:srgbClr val="FF81DE"/>
                </a:solidFill>
                <a:ea typeface="新細明體" pitchFamily="18" charset="-120"/>
              </a:rPr>
              <a:t>人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的</a:t>
            </a:r>
            <a:r>
              <a:rPr lang="zh-TW" b="1" smtClean="0">
                <a:solidFill>
                  <a:srgbClr val="FF81DE"/>
                </a:solidFill>
                <a:ea typeface="新細明體" pitchFamily="18" charset="-120"/>
              </a:rPr>
              <a:t>成長發展</a:t>
            </a:r>
            <a:endParaRPr lang="zh-TW" altLang="en-US" sz="2400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708150" lvl="3" indent="-508000" eaLnBrk="1" hangingPunct="1">
              <a:buFont typeface="Times New Roman" pitchFamily="18" charset="0"/>
              <a:buAutoNum type="arabicPeriod"/>
            </a:pPr>
            <a:r>
              <a:rPr lang="zh-TW" b="1" smtClean="0">
                <a:solidFill>
                  <a:srgbClr val="FF81DE"/>
                </a:solidFill>
                <a:ea typeface="新細明體" pitchFamily="18" charset="-120"/>
              </a:rPr>
              <a:t>如何鞏固婚姻</a:t>
            </a:r>
            <a:endParaRPr lang="zh-TW" altLang="en-US" sz="2400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708150" lvl="3" indent="-508000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善用</a:t>
            </a:r>
            <a:r>
              <a:rPr lang="zh-TW" b="1" smtClean="0">
                <a:solidFill>
                  <a:srgbClr val="FF81DE"/>
                </a:solidFill>
                <a:ea typeface="新細明體" pitchFamily="18" charset="-120"/>
              </a:rPr>
              <a:t>溝通技巧</a:t>
            </a:r>
            <a:endParaRPr lang="zh-TW" altLang="en-US" sz="3600" b="1" smtClean="0">
              <a:ea typeface="新細明體" pitchFamily="18" charset="-120"/>
            </a:endParaRPr>
          </a:p>
        </p:txBody>
      </p:sp>
      <p:pic>
        <p:nvPicPr>
          <p:cNvPr id="23555" name="Picture 3" descr="1884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772400" cy="12192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pPr marL="609600" indent="-609600" eaLnBrk="1" hangingPunct="1"/>
            <a:r>
              <a:rPr lang="zh-TW" sz="3600" b="1" smtClean="0">
                <a:solidFill>
                  <a:srgbClr val="FFFF99"/>
                </a:solidFill>
                <a:ea typeface="新細明體" pitchFamily="18" charset="-120"/>
              </a:rPr>
              <a:t>夫妻關係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723900" lvl="1" indent="-609600" eaLnBrk="1" hangingPunct="1">
              <a:buFont typeface="Courier New" pitchFamily="49" charset="0"/>
              <a:buChar char="o"/>
            </a:pPr>
            <a:r>
              <a:rPr lang="zh-TW" altLang="en-US" sz="3600" smtClean="0">
                <a:ea typeface="新細明體" pitchFamily="18" charset="-120"/>
              </a:rPr>
              <a:t> </a:t>
            </a:r>
            <a:r>
              <a:rPr lang="zh-TW" sz="3600" b="1" smtClean="0">
                <a:ea typeface="新細明體" pitchFamily="18" charset="-120"/>
              </a:rPr>
              <a:t>中年前期﹕</a:t>
            </a:r>
            <a:r>
              <a:rPr lang="zh-TW" altLang="en-US" sz="3600" b="1" smtClean="0">
                <a:ea typeface="新細明體" pitchFamily="18" charset="-120"/>
              </a:rPr>
              <a:t>教會的配合</a:t>
            </a:r>
            <a:endParaRPr lang="en-US" altLang="zh-TW" sz="3600" b="1" smtClean="0">
              <a:ea typeface="新細明體" pitchFamily="18" charset="-120"/>
            </a:endParaRPr>
          </a:p>
          <a:p>
            <a:pPr marL="1230313" lvl="3" indent="-60960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辦婚姻的講座或專題主日學</a:t>
            </a:r>
            <a:endParaRPr lang="zh-TW" altLang="en-US" sz="2400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230313" lvl="3" indent="-60960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成立夫妻小組互相支持代禱</a:t>
            </a:r>
            <a:endParaRPr lang="zh-TW" altLang="en-US" sz="2400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230313" lvl="3" indent="-60960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讓不同的夫妻分享經驗</a:t>
            </a:r>
          </a:p>
          <a:p>
            <a:pPr marL="1230313" lvl="3" indent="-60960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鼓勵夫妻參加夫妻恩愛營、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230313" lvl="3" indent="-609600" eaLnBrk="1" hangingPunct="1">
              <a:spcBef>
                <a:spcPct val="35000"/>
              </a:spcBef>
              <a:buFontTx/>
              <a:buNone/>
            </a:pP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親密之旅等活動</a:t>
            </a:r>
          </a:p>
        </p:txBody>
      </p:sp>
      <p:pic>
        <p:nvPicPr>
          <p:cNvPr id="24579" name="Picture 3" descr="1884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411480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7924800" cy="5410200"/>
          </a:xfrm>
        </p:spPr>
        <p:txBody>
          <a:bodyPr/>
          <a:lstStyle/>
          <a:p>
            <a:pPr marL="609600" indent="-609600" eaLnBrk="1" hangingPunct="1"/>
            <a:r>
              <a:rPr lang="zh-TW" sz="3600" b="1" smtClean="0">
                <a:solidFill>
                  <a:srgbClr val="FFFF99"/>
                </a:solidFill>
                <a:ea typeface="新細明體" pitchFamily="18" charset="-120"/>
              </a:rPr>
              <a:t>夫妻關係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723900" lvl="1" indent="-609600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zh-TW" altLang="en-US" sz="3600" smtClean="0">
                <a:ea typeface="新細明體" pitchFamily="18" charset="-120"/>
              </a:rPr>
              <a:t> </a:t>
            </a:r>
            <a:r>
              <a:rPr lang="zh-TW" sz="3600" b="1" smtClean="0">
                <a:ea typeface="新細明體" pitchFamily="18" charset="-120"/>
              </a:rPr>
              <a:t>中年後期﹕</a:t>
            </a:r>
            <a:r>
              <a:rPr lang="en-US" altLang="zh-TW" sz="3600" b="1" smtClean="0">
                <a:ea typeface="新細明體" pitchFamily="18" charset="-120"/>
              </a:rPr>
              <a:t>50 – 65 </a:t>
            </a:r>
            <a:r>
              <a:rPr lang="zh-TW" sz="3600" b="1" smtClean="0">
                <a:ea typeface="新細明體" pitchFamily="18" charset="-120"/>
              </a:rPr>
              <a:t>歲</a:t>
            </a:r>
            <a:endParaRPr lang="zh-TW" altLang="en-US" sz="3600" b="1" smtClean="0">
              <a:ea typeface="新細明體" pitchFamily="18" charset="-120"/>
            </a:endParaRPr>
          </a:p>
          <a:p>
            <a:pPr marL="1074738" lvl="3" indent="-609600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面對空巢期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危機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= 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危險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+ 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機會</a:t>
            </a:r>
          </a:p>
          <a:p>
            <a:pPr marL="1074738" lvl="3" indent="-609600" eaLnBrk="1" hangingPunct="1"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重建夫妻關係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需要更深的承諾和更成熟的愛</a:t>
            </a:r>
            <a:endParaRPr lang="en-US" altLang="zh-TW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1074738" lvl="3" indent="-609600" eaLnBrk="1" hangingPunct="1">
              <a:buFont typeface="Times New Roman" pitchFamily="18" charset="0"/>
              <a:buAutoNum type="arabicPeriod" startAt="3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重定人生的價值和目標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      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重新檢視、堅定當初對婚約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   的承諾</a:t>
            </a:r>
            <a:endParaRPr lang="en-US" altLang="zh-TW" b="1" smtClean="0">
              <a:solidFill>
                <a:srgbClr val="FFFF99"/>
              </a:solidFill>
              <a:ea typeface="新細明體" pitchFamily="18" charset="-120"/>
            </a:endParaRPr>
          </a:p>
        </p:txBody>
      </p:sp>
      <p:pic>
        <p:nvPicPr>
          <p:cNvPr id="25602" name="Picture 4" descr="emptyn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525" y="228600"/>
            <a:ext cx="1641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oup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705350"/>
            <a:ext cx="2590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533400"/>
            <a:ext cx="8229600" cy="5410200"/>
          </a:xfrm>
        </p:spPr>
        <p:txBody>
          <a:bodyPr/>
          <a:lstStyle/>
          <a:p>
            <a:pPr marL="609600" indent="-609600" eaLnBrk="1" hangingPunct="1"/>
            <a:r>
              <a:rPr lang="zh-TW" sz="3600" b="1" smtClean="0">
                <a:solidFill>
                  <a:srgbClr val="FFFF99"/>
                </a:solidFill>
                <a:ea typeface="新細明體" pitchFamily="18" charset="-120"/>
              </a:rPr>
              <a:t>夫妻關係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723900" lvl="1" indent="-609600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zh-TW" altLang="en-US" sz="3600" smtClean="0">
                <a:ea typeface="新細明體" pitchFamily="18" charset="-120"/>
              </a:rPr>
              <a:t> </a:t>
            </a:r>
            <a:r>
              <a:rPr lang="zh-TW" sz="3600" b="1" smtClean="0">
                <a:ea typeface="新細明體" pitchFamily="18" charset="-120"/>
              </a:rPr>
              <a:t>中年後期﹕</a:t>
            </a:r>
            <a:r>
              <a:rPr lang="en-US" altLang="zh-TW" sz="3600" b="1" smtClean="0">
                <a:ea typeface="新細明體" pitchFamily="18" charset="-120"/>
              </a:rPr>
              <a:t>50 – 65 </a:t>
            </a:r>
            <a:r>
              <a:rPr lang="zh-TW" sz="3600" b="1" smtClean="0">
                <a:ea typeface="新細明體" pitchFamily="18" charset="-120"/>
              </a:rPr>
              <a:t>歲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06475" lvl="3" indent="-609600" eaLnBrk="1" hangingPunct="1">
              <a:lnSpc>
                <a:spcPct val="130000"/>
              </a:lnSpc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調整家庭生活的中心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06475" lvl="3" indent="-609600" eaLnBrk="1" hangingPunct="1">
              <a:lnSpc>
                <a:spcPct val="130000"/>
              </a:lnSpc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培養共同的興趣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06475" lvl="3" indent="-609600" eaLnBrk="1" hangingPunct="1">
              <a:lnSpc>
                <a:spcPct val="130000"/>
              </a:lnSpc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鼓勵一同接受裝備參與事奉</a:t>
            </a:r>
          </a:p>
          <a:p>
            <a:pPr marL="1006475" lvl="3" indent="-609600" eaLnBrk="1" hangingPunct="1">
              <a:lnSpc>
                <a:spcPct val="130000"/>
              </a:lnSpc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教主日學、關心「中年前期」</a:t>
            </a:r>
          </a:p>
          <a:p>
            <a:pPr marL="1006475" lvl="3" indent="-609600" eaLnBrk="1" hangingPunct="1">
              <a:lnSpc>
                <a:spcPct val="130000"/>
              </a:lnSpc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	幫助老年人、參與短宣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</p:txBody>
      </p:sp>
      <p:pic>
        <p:nvPicPr>
          <p:cNvPr id="26626" name="Picture 4" descr="emptyn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525" y="0"/>
            <a:ext cx="1641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oup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14850"/>
            <a:ext cx="2590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229600" cy="5410200"/>
          </a:xfrm>
        </p:spPr>
        <p:txBody>
          <a:bodyPr/>
          <a:lstStyle/>
          <a:p>
            <a:pPr marL="609600" indent="-609600" eaLnBrk="1" hangingPunct="1"/>
            <a:r>
              <a:rPr lang="zh-TW" sz="3600" b="1" smtClean="0">
                <a:solidFill>
                  <a:srgbClr val="FFFF99"/>
                </a:solidFill>
                <a:ea typeface="新細明體" pitchFamily="18" charset="-120"/>
              </a:rPr>
              <a:t>夫妻關係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723900" lvl="1" indent="-609600" eaLnBrk="1" hangingPunct="1">
              <a:lnSpc>
                <a:spcPct val="120000"/>
              </a:lnSpc>
              <a:spcBef>
                <a:spcPct val="40000"/>
              </a:spcBef>
              <a:buFont typeface="Courier New" pitchFamily="49" charset="0"/>
              <a:buChar char="o"/>
            </a:pPr>
            <a:r>
              <a:rPr lang="zh-TW" altLang="en-US" sz="3600" smtClean="0">
                <a:ea typeface="新細明體" pitchFamily="18" charset="-120"/>
              </a:rPr>
              <a:t> </a:t>
            </a:r>
            <a:r>
              <a:rPr lang="zh-TW" sz="3600" b="1" smtClean="0">
                <a:ea typeface="新細明體" pitchFamily="18" charset="-120"/>
              </a:rPr>
              <a:t>中年後期﹕</a:t>
            </a:r>
            <a:r>
              <a:rPr lang="zh-TW" altLang="en-US" sz="3600" b="1" smtClean="0">
                <a:ea typeface="新細明體" pitchFamily="18" charset="-120"/>
              </a:rPr>
              <a:t>教會的配合</a:t>
            </a:r>
          </a:p>
          <a:p>
            <a:pPr marL="1006475" lvl="3" indent="-609600" eaLnBrk="1" hangingPunct="1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鼓勵、教導</a:t>
            </a:r>
          </a:p>
          <a:p>
            <a:pPr marL="1006475" lvl="3" indent="-609600" eaLnBrk="1" hangingPunct="1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成立「空巢小組」彼此分享扶持</a:t>
            </a:r>
          </a:p>
          <a:p>
            <a:pPr marL="1006475" lvl="3" indent="-609600" eaLnBrk="1" hangingPunct="1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辦空巢夫妻的活動</a:t>
            </a:r>
          </a:p>
          <a:p>
            <a:pPr marL="1006475" lvl="3" indent="-609600" eaLnBrk="1" hangingPunct="1">
              <a:lnSpc>
                <a:spcPct val="120000"/>
              </a:lnSpc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結伴出遊、短宣</a:t>
            </a:r>
          </a:p>
        </p:txBody>
      </p:sp>
      <p:pic>
        <p:nvPicPr>
          <p:cNvPr id="27650" name="Picture 4" descr="emptyn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525" y="0"/>
            <a:ext cx="1641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Coup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514850"/>
            <a:ext cx="2819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7772400" cy="1143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763000" cy="3276600"/>
          </a:xfrm>
        </p:spPr>
        <p:txBody>
          <a:bodyPr/>
          <a:lstStyle/>
          <a:p>
            <a:pPr marL="609600" indent="-609600" eaLnBrk="1" hangingPunct="1"/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親子教育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1524000" lvl="3" indent="-609600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以學業、才藝為主？</a:t>
            </a:r>
          </a:p>
          <a:p>
            <a:pPr marL="1524000" lvl="3" indent="-609600" eaLnBrk="1" hangingPunct="1">
              <a:buFont typeface="Times New Roman" pitchFamily="18" charset="0"/>
              <a:buNone/>
            </a:pP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進了名校，離開信仰</a:t>
            </a:r>
          </a:p>
          <a:p>
            <a:pPr marL="1524000" lvl="3" indent="-609600" eaLnBrk="1" hangingPunct="1"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信仰如何能傳承？</a:t>
            </a:r>
          </a:p>
          <a:p>
            <a:pPr marL="1524000" lvl="3" indent="-609600" eaLnBrk="1" hangingPunct="1">
              <a:buFont typeface="Times New Roman" pitchFamily="18" charset="0"/>
              <a:buNone/>
            </a:pPr>
            <a:r>
              <a:rPr lang="zh-TW" altLang="en-US" sz="2400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父母行為的影響遠超過教會的教導</a:t>
            </a:r>
          </a:p>
        </p:txBody>
      </p:sp>
      <p:pic>
        <p:nvPicPr>
          <p:cNvPr id="28675" name="Picture 4" descr="14teen-rebellion-kr4g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203825"/>
            <a:ext cx="23622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www.collegeflagsandbanners.com/images_products/ivy_league_pennant_set_9152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4765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7772400" cy="10668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44196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親子教育</a:t>
            </a:r>
            <a:r>
              <a:rPr lang="en-US" altLang="zh-TW" sz="3600" b="1" smtClean="0">
                <a:solidFill>
                  <a:srgbClr val="FFFF99"/>
                </a:solidFill>
                <a:ea typeface="新細明體" pitchFamily="18" charset="-120"/>
              </a:rPr>
              <a:t>﹕</a:t>
            </a:r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教會的配合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1403350" lvl="3" indent="-609600" eaLnBrk="1" hangingPunct="1">
              <a:lnSpc>
                <a:spcPct val="130000"/>
              </a:lnSpc>
              <a:spcBef>
                <a:spcPct val="30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給作父母的會友正確的觀念</a:t>
            </a:r>
          </a:p>
          <a:p>
            <a:pPr marL="1403350" lvl="3" indent="-609600" eaLnBrk="1" hangingPunct="1">
              <a:lnSpc>
                <a:spcPct val="120000"/>
              </a:lnSpc>
              <a:spcBef>
                <a:spcPct val="1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信仰的承傳必須是父母為首，教會為輔</a:t>
            </a:r>
          </a:p>
          <a:p>
            <a:pPr marL="1403350" lvl="3" indent="-609600" eaLnBrk="1" hangingPunct="1">
              <a:lnSpc>
                <a:spcPct val="130000"/>
              </a:lnSpc>
              <a:spcBef>
                <a:spcPct val="30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介紹按聖經原則教養子女的好書</a:t>
            </a:r>
          </a:p>
          <a:p>
            <a:pPr marL="1403350" lvl="3" indent="-609600" eaLnBrk="1" hangingPunct="1">
              <a:lnSpc>
                <a:spcPct val="130000"/>
              </a:lnSpc>
              <a:spcBef>
                <a:spcPct val="30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為父母們開課辦研討會</a:t>
            </a:r>
          </a:p>
          <a:p>
            <a:pPr marL="1403350" lvl="3" indent="-609600" eaLnBrk="1" hangingPunct="1">
              <a:lnSpc>
                <a:spcPct val="130000"/>
              </a:lnSpc>
              <a:spcBef>
                <a:spcPct val="30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孩子們的輔導要常留意聽取他們的心聲</a:t>
            </a:r>
            <a:endParaRPr lang="zh-TW" altLang="en-US" sz="3600" b="1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096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照顧父母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smtClean="0">
                <a:solidFill>
                  <a:srgbClr val="FF81DE"/>
                </a:solidFill>
                <a:ea typeface="新細明體" pitchFamily="18" charset="-120"/>
              </a:rPr>
              <a:t> 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認識老人的多元性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ea typeface="新細明體" pitchFamily="18" charset="-120"/>
              </a:rPr>
              <a:t>   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成熟智慧型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不斷成長、日益圓融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寶刀未老型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退而不休、衝刺較勁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倚老賣老型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活在過去、想當年勇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搖椅老年型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悠閒自在、較為被動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食古不化型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主觀權威、頑固嚴謹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義憤填膺型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憤世疾俗、批評指責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</a:p>
          <a:p>
            <a:pPr marL="396875" lvl="3" indent="0" eaLnBrk="1" hangingPunct="1">
              <a:spcBef>
                <a:spcPct val="35000"/>
              </a:spcBef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   故步自封型 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(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自怨自艾、自貶身價</a:t>
            </a:r>
            <a:r>
              <a:rPr lang="en-US" altLang="zh-TW" b="1" smtClean="0">
                <a:solidFill>
                  <a:srgbClr val="FFFF99"/>
                </a:solidFill>
                <a:ea typeface="新細明體" pitchFamily="18" charset="-120"/>
              </a:rPr>
              <a:t>)</a:t>
            </a:r>
            <a:r>
              <a:rPr lang="zh-TW" altLang="en-US" smtClean="0">
                <a:ea typeface="新細明體" pitchFamily="18" charset="-120"/>
              </a:rPr>
              <a:t> </a:t>
            </a:r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30722" name="Picture 2" descr="http://photos3.fotosearch.com/bthumb/CSP/CSP254/k254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9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照顧父母</a:t>
            </a:r>
            <a:endParaRPr lang="en-US" altLang="zh-TW" sz="3600" b="1" smtClean="0">
              <a:solidFill>
                <a:srgbClr val="FFFF99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老人比較傾向於缺乏安全感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自己要有健康的身心靈</a:t>
            </a:r>
            <a:endParaRPr lang="en-US" altLang="zh-TW" b="1" smtClean="0">
              <a:solidFill>
                <a:srgbClr val="FF6DD9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學會壓力的管理</a:t>
            </a:r>
            <a:endParaRPr lang="en-US" altLang="zh-TW" b="1" smtClean="0">
              <a:solidFill>
                <a:srgbClr val="FF6DD9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確知自己的能力和角色</a:t>
            </a:r>
            <a:endParaRPr lang="en-US" altLang="zh-TW" b="1" smtClean="0">
              <a:solidFill>
                <a:srgbClr val="FF6DD9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有主的愛在心中</a:t>
            </a:r>
            <a:endParaRPr lang="en-US" altLang="zh-TW" b="1" smtClean="0">
              <a:solidFill>
                <a:srgbClr val="FF6DD9"/>
              </a:solidFill>
              <a:ea typeface="新細明體" pitchFamily="18" charset="-120"/>
            </a:endParaRPr>
          </a:p>
        </p:txBody>
      </p:sp>
      <p:pic>
        <p:nvPicPr>
          <p:cNvPr id="31746" name="Picture 2" descr="http://photos3.fotosearch.com/bthumb/CSP/CSP254/k254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66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idlifeWebp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11113"/>
            <a:ext cx="46291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1314851134218.jpg"/>
          <p:cNvPicPr>
            <a:picLocks noChangeAspect="1"/>
          </p:cNvPicPr>
          <p:nvPr/>
        </p:nvPicPr>
        <p:blipFill>
          <a:blip r:embed="rId4"/>
          <a:srcRect l="11795" r="10255"/>
          <a:stretch>
            <a:fillRect/>
          </a:stretch>
        </p:blipFill>
        <p:spPr bwMode="auto">
          <a:xfrm>
            <a:off x="3352800" y="1905000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229600" cy="5943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照顧父母</a:t>
            </a:r>
            <a:r>
              <a:rPr lang="en-US" altLang="zh-TW" sz="3600" b="1" smtClean="0">
                <a:solidFill>
                  <a:srgbClr val="FFFF99"/>
                </a:solidFill>
                <a:ea typeface="新細明體" pitchFamily="18" charset="-120"/>
              </a:rPr>
              <a:t>﹕</a:t>
            </a:r>
            <a:r>
              <a:rPr lang="zh-TW" altLang="en-US" sz="3600" b="1" smtClean="0">
                <a:solidFill>
                  <a:srgbClr val="FFFF99"/>
                </a:solidFill>
                <a:ea typeface="新細明體" pitchFamily="18" charset="-120"/>
              </a:rPr>
              <a:t>教會的配合</a:t>
            </a: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組織松柏會、常青團契詩斑等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en-US" altLang="zh-TW" b="1" smtClean="0">
                <a:solidFill>
                  <a:srgbClr val="FF6DD9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讓老人有適度的活動，不會太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	寂寞也不會太累</a:t>
            </a:r>
            <a:endParaRPr lang="zh-TW" altLang="en-US" b="1" smtClean="0">
              <a:solidFill>
                <a:srgbClr val="FF6DD9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2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建立幫助老人的機制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組織時間有彈性的弟兄姊妹，在週間陪  伴老人上醫院、購物、銀行、郵局等等</a:t>
            </a: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 startAt="3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動員老人成為代禱的團隊</a:t>
            </a:r>
          </a:p>
          <a:p>
            <a:pPr marL="1074738" lvl="3" indent="-609600" eaLnBrk="1" hangingPunct="1">
              <a:buFont typeface="Times New Roman" pitchFamily="18" charset="0"/>
              <a:buNone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常感謝老人對教會的貢獻，多稱讚肯定</a:t>
            </a:r>
            <a:endParaRPr lang="en-US" altLang="zh-TW" b="1" smtClean="0">
              <a:solidFill>
                <a:srgbClr val="FFFF99"/>
              </a:solidFill>
              <a:ea typeface="新細明體" pitchFamily="18" charset="-120"/>
            </a:endParaRPr>
          </a:p>
        </p:txBody>
      </p:sp>
      <p:pic>
        <p:nvPicPr>
          <p:cNvPr id="32770" name="Picture 2" descr="http://photos3.fotosearch.com/bthumb/CSP/CSP254/k254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14400"/>
          </a:xfrm>
        </p:spPr>
        <p:txBody>
          <a:bodyPr/>
          <a:lstStyle/>
          <a:p>
            <a:pPr marL="342900" indent="-342900" eaLnBrk="1" hangingPunct="1"/>
            <a:r>
              <a:rPr lang="zh-TW" altLang="en-US" sz="5400" b="1" smtClean="0">
                <a:ea typeface="新細明體" pitchFamily="18" charset="-120"/>
              </a:rPr>
              <a:t>職場工作方面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4343400"/>
          </a:xfrm>
        </p:spPr>
        <p:txBody>
          <a:bodyPr/>
          <a:lstStyle/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zh-TW" b="1" smtClean="0">
                <a:solidFill>
                  <a:srgbClr val="FF81DE"/>
                </a:solidFill>
                <a:ea typeface="新細明體" pitchFamily="18" charset="-120"/>
              </a:rPr>
              <a:t>信徒在職場上的問題必然會影響他們的家庭生活和教會事奉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zh-TW" b="1" smtClean="0">
                <a:solidFill>
                  <a:srgbClr val="FF81DE"/>
                </a:solidFill>
                <a:ea typeface="新細明體" pitchFamily="18" charset="-120"/>
              </a:rPr>
              <a:t>北美信徒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的流動性不小，換工作常是主因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倘若經濟不景氣使得相當數量的信徒因為換工作而離開本地，對教會必然會產生不小的衝擊</a:t>
            </a:r>
          </a:p>
          <a:p>
            <a:pPr marL="1074738" lvl="3" indent="-609600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一般的看法是，</a:t>
            </a:r>
            <a:r>
              <a:rPr lang="en-US" altLang="zh-TW" b="1" smtClean="0">
                <a:solidFill>
                  <a:srgbClr val="FF6DD9"/>
                </a:solidFill>
                <a:ea typeface="新細明體" pitchFamily="18" charset="-120"/>
              </a:rPr>
              <a:t>45</a:t>
            </a: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至</a:t>
            </a:r>
            <a:r>
              <a:rPr lang="en-US" altLang="zh-TW" b="1" smtClean="0">
                <a:solidFill>
                  <a:srgbClr val="FF6DD9"/>
                </a:solidFill>
                <a:ea typeface="新細明體" pitchFamily="18" charset="-120"/>
              </a:rPr>
              <a:t>50</a:t>
            </a: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歲是在職場「翻過山頭</a:t>
            </a:r>
            <a:r>
              <a:rPr lang="en-US" altLang="zh-TW" b="1" smtClean="0">
                <a:solidFill>
                  <a:srgbClr val="FF6DD9"/>
                </a:solidFill>
                <a:ea typeface="新細明體" pitchFamily="18" charset="-120"/>
              </a:rPr>
              <a:t>over the hill</a:t>
            </a: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」的階段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7772400" cy="1143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職場工作方面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81200"/>
            <a:ext cx="876300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sz="3600" b="1" smtClean="0">
                <a:ea typeface="新細明體" pitchFamily="18" charset="-120"/>
              </a:rPr>
              <a:t>中年前期﹕</a:t>
            </a:r>
            <a:r>
              <a:rPr lang="en-US" altLang="zh-TW" sz="3600" b="1" smtClean="0">
                <a:ea typeface="新細明體" pitchFamily="18" charset="-120"/>
              </a:rPr>
              <a:t>35 – 49 </a:t>
            </a:r>
            <a:r>
              <a:rPr lang="zh-TW" sz="3600" b="1" smtClean="0">
                <a:ea typeface="新細明體" pitchFamily="18" charset="-120"/>
              </a:rPr>
              <a:t>歲</a:t>
            </a:r>
            <a:endParaRPr lang="zh-TW" altLang="en-US" sz="3600" b="1" smtClean="0">
              <a:ea typeface="新細明體" pitchFamily="18" charset="-120"/>
            </a:endParaRPr>
          </a:p>
          <a:p>
            <a:pPr marL="914400" lvl="3" indent="-449263" eaLnBrk="1" hangingPunct="1">
              <a:lnSpc>
                <a:spcPct val="120000"/>
              </a:lnSpc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比較傾向於表現出自信，因為已經累積了一些經驗，也進入了職場的中層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經濟不景氣時壓力大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spcBef>
                <a:spcPct val="35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6DD9"/>
                </a:solidFill>
                <a:ea typeface="新細明體" pitchFamily="18" charset="-120"/>
              </a:rPr>
              <a:t>可能會影響到家庭、夫妻和親子關係</a:t>
            </a:r>
            <a:endParaRPr lang="zh-TW" altLang="en-US" sz="3600" b="1" smtClean="0">
              <a:ea typeface="新細明體" pitchFamily="18" charset="-120"/>
            </a:endParaRPr>
          </a:p>
        </p:txBody>
      </p:sp>
      <p:pic>
        <p:nvPicPr>
          <p:cNvPr id="34819" name="Picture 5" descr="stre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609600"/>
            <a:ext cx="28194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762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職場工作方面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810000"/>
          </a:xfrm>
        </p:spPr>
        <p:txBody>
          <a:bodyPr/>
          <a:lstStyle/>
          <a:p>
            <a:pPr eaLnBrk="1" hangingPunct="1"/>
            <a:r>
              <a:rPr lang="zh-TW" sz="3600" b="1" smtClean="0">
                <a:ea typeface="新細明體" pitchFamily="18" charset="-120"/>
              </a:rPr>
              <a:t>中年後期﹕</a:t>
            </a:r>
            <a:r>
              <a:rPr lang="en-US" altLang="zh-TW" sz="3600" b="1" smtClean="0">
                <a:ea typeface="新細明體" pitchFamily="18" charset="-120"/>
              </a:rPr>
              <a:t>50 – 65 </a:t>
            </a:r>
            <a:r>
              <a:rPr lang="zh-TW" sz="3600" b="1" smtClean="0">
                <a:ea typeface="新細明體" pitchFamily="18" charset="-120"/>
              </a:rPr>
              <a:t>歲</a:t>
            </a:r>
            <a:endParaRPr lang="en-US" altLang="zh-TW" sz="3600" b="1" smtClean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zh-TW" sz="3600" b="1" smtClean="0">
                <a:solidFill>
                  <a:srgbClr val="FFFF00"/>
                </a:solidFill>
                <a:ea typeface="新細明體" pitchFamily="18" charset="-120"/>
              </a:rPr>
              <a:t>弟兄們</a:t>
            </a:r>
            <a:endParaRPr lang="zh-TW" altLang="en-US" sz="3600" b="1" smtClean="0">
              <a:solidFill>
                <a:srgbClr val="FFFF00"/>
              </a:solidFill>
              <a:ea typeface="新細明體" pitchFamily="18" charset="-120"/>
            </a:endParaRP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為了成就和財富更加賣力工作 </a:t>
            </a: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另有所悟而規劃進行人生的下半場。包括提前退休和追求永恆的價值 </a:t>
            </a: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安於現狀只求繼續維持和提高經濟能力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鼓勵他們以永恆的價值為主軸規劃人生下半場</a:t>
            </a:r>
            <a:endParaRPr lang="zh-TW" altLang="en-US" sz="3600" b="1" smtClean="0">
              <a:ea typeface="新細明體" pitchFamily="18" charset="-120"/>
            </a:endParaRPr>
          </a:p>
        </p:txBody>
      </p:sp>
      <p:pic>
        <p:nvPicPr>
          <p:cNvPr id="35843" name="Picture 4" descr="burden-300x2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838200"/>
            <a:ext cx="1987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2192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職場工作方面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343400"/>
          </a:xfrm>
        </p:spPr>
        <p:txBody>
          <a:bodyPr/>
          <a:lstStyle/>
          <a:p>
            <a:pPr eaLnBrk="1" hangingPunct="1"/>
            <a:r>
              <a:rPr lang="zh-TW" sz="3600" smtClean="0">
                <a:ea typeface="新細明體" pitchFamily="18" charset="-120"/>
              </a:rPr>
              <a:t>中年後期﹕</a:t>
            </a:r>
            <a:r>
              <a:rPr lang="en-US" altLang="zh-TW" sz="3600" smtClean="0">
                <a:ea typeface="新細明體" pitchFamily="18" charset="-120"/>
              </a:rPr>
              <a:t>50 – 65 </a:t>
            </a:r>
            <a:r>
              <a:rPr lang="zh-TW" sz="3600" smtClean="0">
                <a:ea typeface="新細明體" pitchFamily="18" charset="-120"/>
              </a:rPr>
              <a:t>歲</a:t>
            </a:r>
            <a:endParaRPr lang="en-US" altLang="zh-TW" sz="3600" smtClean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smtClean="0">
                <a:solidFill>
                  <a:srgbClr val="FFFF00"/>
                </a:solidFill>
                <a:ea typeface="新細明體" pitchFamily="18" charset="-120"/>
              </a:rPr>
              <a:t>姐妹</a:t>
            </a:r>
            <a:r>
              <a:rPr lang="zh-TW" sz="3600" smtClean="0">
                <a:solidFill>
                  <a:srgbClr val="FFFF00"/>
                </a:solidFill>
                <a:ea typeface="新細明體" pitchFamily="18" charset="-120"/>
              </a:rPr>
              <a:t>們</a:t>
            </a:r>
            <a:endParaRPr lang="zh-TW" altLang="en-US" sz="3600" smtClean="0">
              <a:solidFill>
                <a:srgbClr val="FFFF00"/>
              </a:solidFill>
              <a:ea typeface="新細明體" pitchFamily="18" charset="-120"/>
            </a:endParaRP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可能會選擇在此階段進入或返回職場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有心願完成曾經被中斷的抱負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教會宜多鼓勵她們在職場多為主作見證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幫助她們調試新的「家庭 </a:t>
            </a: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– 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職場 </a:t>
            </a: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– 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教會」的關係。</a:t>
            </a:r>
            <a:endParaRPr lang="zh-TW" altLang="en-US" sz="3600" b="1" smtClean="0">
              <a:ea typeface="新細明體" pitchFamily="18" charset="-120"/>
            </a:endParaRPr>
          </a:p>
        </p:txBody>
      </p:sp>
      <p:pic>
        <p:nvPicPr>
          <p:cNvPr id="36867" name="Picture 2" descr="http://femmenetwork.com/blog/wp-content/uploads/2009/12/femmeofthemonth_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038" y="762000"/>
            <a:ext cx="20113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教會事奉方面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686800" cy="3276600"/>
          </a:xfrm>
        </p:spPr>
        <p:txBody>
          <a:bodyPr/>
          <a:lstStyle/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None/>
            </a:pPr>
            <a:r>
              <a:rPr lang="zh-TW" altLang="en-US" b="1" smtClean="0">
                <a:ea typeface="新細明體" pitchFamily="18" charset="-120"/>
              </a:rPr>
              <a:t>中年前期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/>
            </a:pPr>
            <a:r>
              <a:rPr lang="zh-TW" altLang="zh-TW" b="1" smtClean="0">
                <a:solidFill>
                  <a:srgbClr val="FF81DE"/>
                </a:solidFill>
                <a:ea typeface="新細明體" pitchFamily="18" charset="-120"/>
              </a:rPr>
              <a:t>通常是教會辦活動的主要人力資源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以關懷、榜樣和教導栽培成為門徒 </a:t>
            </a: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鼓勵他們在教會的事奉上更進一步</a:t>
            </a: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None/>
            </a:pP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	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例如</a:t>
            </a:r>
            <a:r>
              <a:rPr lang="en-US" altLang="zh-TW" b="1" smtClean="0">
                <a:solidFill>
                  <a:srgbClr val="FF81DE"/>
                </a:solidFill>
                <a:ea typeface="新細明體" pitchFamily="18" charset="-120"/>
              </a:rPr>
              <a:t>﹕</a:t>
            </a:r>
            <a:r>
              <a:rPr lang="zh-TW" altLang="en-US" b="1" smtClean="0">
                <a:ea typeface="新細明體" pitchFamily="18" charset="-120"/>
              </a:rPr>
              <a:t>教成人主日學、作執事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</p:txBody>
      </p:sp>
      <p:pic>
        <p:nvPicPr>
          <p:cNvPr id="37891" name="Picture 5" descr="wisdom-green-s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教會事奉方面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3276600"/>
          </a:xfrm>
        </p:spPr>
        <p:txBody>
          <a:bodyPr/>
          <a:lstStyle/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None/>
            </a:pPr>
            <a:r>
              <a:rPr lang="zh-TW" altLang="en-US" b="1" smtClean="0">
                <a:ea typeface="新細明體" pitchFamily="18" charset="-120"/>
              </a:rPr>
              <a:t>中年前期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也要考慮到他們的家庭和職場責任</a:t>
            </a: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為有恩賜者蒙呼召全職或作長老禱告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鼓勵栽培他們關心帶領初信者</a:t>
            </a:r>
            <a:endParaRPr lang="zh-TW" altLang="en-US" sz="3600" b="1" smtClean="0">
              <a:ea typeface="新細明體" pitchFamily="18" charset="-120"/>
            </a:endParaRPr>
          </a:p>
        </p:txBody>
      </p:sp>
      <p:pic>
        <p:nvPicPr>
          <p:cNvPr id="38915" name="Picture 5" descr="wisdom-green-s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419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7772400" cy="762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教會事奉方面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2667000"/>
          </a:xfrm>
        </p:spPr>
        <p:txBody>
          <a:bodyPr/>
          <a:lstStyle/>
          <a:p>
            <a:pPr marL="914400" lvl="3" indent="-449263" eaLnBrk="1" hangingPunct="1">
              <a:spcBef>
                <a:spcPct val="40000"/>
              </a:spcBef>
              <a:buFont typeface="Times New Roman" pitchFamily="18" charset="0"/>
              <a:buNone/>
            </a:pPr>
            <a:r>
              <a:rPr lang="zh-TW" altLang="en-US" b="1" smtClean="0">
                <a:ea typeface="新細明體" pitchFamily="18" charset="-120"/>
              </a:rPr>
              <a:t>中年後期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spcBef>
                <a:spcPct val="40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盼望已經是門徒或在為此目標努力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spcBef>
                <a:spcPct val="40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盼望是「中年前期」信徒們的榜樣</a:t>
            </a:r>
            <a:endParaRPr lang="en-US" altLang="zh-TW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914400" lvl="3" indent="-449263" eaLnBrk="1" hangingPunct="1">
              <a:spcBef>
                <a:spcPct val="40000"/>
              </a:spcBef>
              <a:buFont typeface="Times New Roman" pitchFamily="18" charset="0"/>
              <a:buAutoNum type="arabicPeriod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盼望比較有條件嘗試宣教</a:t>
            </a:r>
          </a:p>
        </p:txBody>
      </p:sp>
      <p:pic>
        <p:nvPicPr>
          <p:cNvPr id="39939" name="Picture 5" descr="wisdom-green-s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7772400" cy="762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教會事奉方面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686800" cy="3048000"/>
          </a:xfrm>
        </p:spPr>
        <p:txBody>
          <a:bodyPr/>
          <a:lstStyle/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None/>
            </a:pPr>
            <a:r>
              <a:rPr lang="zh-TW" altLang="en-US" b="1" smtClean="0">
                <a:ea typeface="新細明體" pitchFamily="18" charset="-120"/>
              </a:rPr>
              <a:t>中年後期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引導</a:t>
            </a:r>
            <a:r>
              <a:rPr lang="zh-TW" altLang="zh-TW" b="1" smtClean="0">
                <a:solidFill>
                  <a:srgbClr val="FF81DE"/>
                </a:solidFill>
                <a:ea typeface="新細明體" pitchFamily="18" charset="-120"/>
              </a:rPr>
              <a:t>他們以事奉神服事人為</a:t>
            </a: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人生的</a:t>
            </a:r>
            <a:r>
              <a:rPr lang="zh-TW" altLang="zh-TW" b="1" smtClean="0">
                <a:solidFill>
                  <a:srgbClr val="FF81DE"/>
                </a:solidFill>
                <a:ea typeface="新細明體" pitchFamily="18" charset="-120"/>
              </a:rPr>
              <a:t>目標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裝備他們帶領造就「中年前期」信徒</a:t>
            </a: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4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組織他們關懷幫助年長的信徒</a:t>
            </a:r>
          </a:p>
        </p:txBody>
      </p:sp>
      <p:pic>
        <p:nvPicPr>
          <p:cNvPr id="40963" name="Picture 5" descr="wisdom-green-s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267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7772400" cy="762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教會事奉方面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458200" cy="2667000"/>
          </a:xfrm>
        </p:spPr>
        <p:txBody>
          <a:bodyPr/>
          <a:lstStyle/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None/>
            </a:pPr>
            <a:r>
              <a:rPr lang="zh-TW" altLang="en-US" b="1" smtClean="0">
                <a:ea typeface="新細明體" pitchFamily="18" charset="-120"/>
              </a:rPr>
              <a:t>中年後期</a:t>
            </a:r>
            <a:endParaRPr lang="zh-TW" altLang="en-US" b="1" smtClean="0">
              <a:solidFill>
                <a:srgbClr val="FF81DE"/>
              </a:solidFill>
              <a:ea typeface="新細明體" pitchFamily="18" charset="-120"/>
            </a:endParaRP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7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鼓勵幫助他們發揮恩賜並且尋求呼召</a:t>
            </a: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7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引導鼓勵他們按呼召規劃人生下半場</a:t>
            </a:r>
          </a:p>
          <a:p>
            <a:pPr marL="1074738" lvl="3" indent="-609600" eaLnBrk="1" hangingPunct="1">
              <a:spcBef>
                <a:spcPct val="40000"/>
              </a:spcBef>
              <a:buFont typeface="Times New Roman" pitchFamily="18" charset="0"/>
              <a:buAutoNum type="arabicPeriod" startAt="7"/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幫助有呼召者受裝備作傳道人或長老</a:t>
            </a:r>
          </a:p>
        </p:txBody>
      </p:sp>
      <p:pic>
        <p:nvPicPr>
          <p:cNvPr id="41987" name="Picture 5" descr="wisdom-green-s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244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5105400"/>
            <a:ext cx="42941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空巢？！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42941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8000" b="1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危機？！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33400"/>
            <a:ext cx="428783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8000" b="1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中年？！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2514600"/>
            <a:ext cx="42941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8000" b="1">
                <a:solidFill>
                  <a:srgbClr val="3D8BD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老化？！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429000"/>
            <a:ext cx="42941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TW" altLang="en-US" sz="8000" b="1">
                <a:solidFill>
                  <a:srgbClr val="B8FF2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夕陽？！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algn="l" eaLnBrk="1" hangingPunct="1"/>
            <a:r>
              <a:rPr lang="zh-TW" altLang="en-US" sz="5400" smtClean="0">
                <a:ea typeface="新細明體" pitchFamily="18" charset="-120"/>
              </a:rPr>
              <a:t>結  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TW" b="1" smtClean="0">
                <a:solidFill>
                  <a:srgbClr val="FFFF99"/>
                </a:solidFill>
                <a:ea typeface="新細明體" pitchFamily="18" charset="-120"/>
              </a:rPr>
              <a:t>中年會友常常是教會中的服事主力</a:t>
            </a:r>
            <a:endParaRPr lang="en-US" altLang="zh-TW" b="1" smtClean="0">
              <a:solidFill>
                <a:srgbClr val="FFFF99"/>
              </a:solidFill>
              <a:ea typeface="新細明體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TW" b="1" smtClean="0">
                <a:solidFill>
                  <a:srgbClr val="FFFF99"/>
                </a:solidFill>
                <a:ea typeface="新細明體" pitchFamily="18" charset="-120"/>
              </a:rPr>
              <a:t>能夠好好牧養這一個年齡層的會友，才能促進整個教會的穩定運作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和發展</a:t>
            </a:r>
            <a:endParaRPr lang="en-US" altLang="zh-TW" b="1" smtClean="0">
              <a:solidFill>
                <a:srgbClr val="FFFF99"/>
              </a:solidFill>
              <a:ea typeface="新細明體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TW" b="1" smtClean="0">
                <a:solidFill>
                  <a:srgbClr val="FFFF99"/>
                </a:solidFill>
                <a:ea typeface="新細明體" pitchFamily="18" charset="-120"/>
              </a:rPr>
              <a:t>教會的領袖們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應該</a:t>
            </a:r>
            <a:r>
              <a:rPr lang="zh-TW" b="1" smtClean="0">
                <a:solidFill>
                  <a:srgbClr val="FFFF99"/>
                </a:solidFill>
                <a:ea typeface="新細明體" pitchFamily="18" charset="-120"/>
              </a:rPr>
              <a:t>以身作則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：願意</a:t>
            </a:r>
            <a:r>
              <a:rPr lang="zh-TW" b="1" smtClean="0">
                <a:solidFill>
                  <a:srgbClr val="FFFF99"/>
                </a:solidFill>
                <a:ea typeface="新細明體" pitchFamily="18" charset="-120"/>
              </a:rPr>
              <a:t>敞開自己</a:t>
            </a: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，</a:t>
            </a:r>
            <a:r>
              <a:rPr lang="zh-TW" b="1" smtClean="0">
                <a:solidFill>
                  <a:srgbClr val="FFFF99"/>
                </a:solidFill>
                <a:ea typeface="新細明體" pitchFamily="18" charset="-120"/>
              </a:rPr>
              <a:t>坦然承認自己的掙扎</a:t>
            </a:r>
            <a:endParaRPr lang="zh-TW" altLang="en-US" b="1" smtClean="0">
              <a:solidFill>
                <a:srgbClr val="FFFF99"/>
              </a:solidFill>
              <a:ea typeface="新細明體" pitchFamily="18" charset="-120"/>
            </a:endParaRPr>
          </a:p>
        </p:txBody>
      </p:sp>
      <p:pic>
        <p:nvPicPr>
          <p:cNvPr id="43011" name="Picture 3" descr="475781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4687" y="4175125"/>
            <a:ext cx="3276600" cy="156966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48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Comments? </a:t>
            </a:r>
          </a:p>
          <a:p>
            <a:pPr>
              <a:defRPr/>
            </a:pPr>
            <a:r>
              <a:rPr lang="en-US" sz="48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838200"/>
            <a:ext cx="5600700" cy="3556000"/>
            <a:chOff x="533400" y="914400"/>
            <a:chExt cx="8604687" cy="5092674"/>
          </a:xfrm>
        </p:grpSpPr>
        <p:sp>
          <p:nvSpPr>
            <p:cNvPr id="44035" name="Isosceles Triangle 4"/>
            <p:cNvSpPr>
              <a:spLocks noChangeArrowheads="1"/>
            </p:cNvSpPr>
            <p:nvPr/>
          </p:nvSpPr>
          <p:spPr bwMode="auto">
            <a:xfrm>
              <a:off x="2209800" y="914400"/>
              <a:ext cx="4724400" cy="41148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44036" name="TextBox 5"/>
            <p:cNvSpPr txBox="1">
              <a:spLocks noChangeArrowheads="1"/>
            </p:cNvSpPr>
            <p:nvPr/>
          </p:nvSpPr>
          <p:spPr bwMode="auto">
            <a:xfrm>
              <a:off x="6096000" y="2743199"/>
              <a:ext cx="3042087" cy="74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800" b="1">
                  <a:solidFill>
                    <a:srgbClr val="B9D5F1"/>
                  </a:solidFill>
                  <a:ea typeface="新細明體" pitchFamily="18" charset="-120"/>
                </a:rPr>
                <a:t>家庭</a:t>
              </a:r>
              <a:r>
                <a:rPr lang="en-US" altLang="zh-TW" sz="2800" b="1">
                  <a:solidFill>
                    <a:srgbClr val="B9D5F1"/>
                  </a:solidFill>
                  <a:ea typeface="新細明體" pitchFamily="18" charset="-120"/>
                </a:rPr>
                <a:t>—</a:t>
              </a:r>
              <a:r>
                <a:rPr lang="zh-TW" altLang="en-US" sz="2800" b="1" i="1" u="sng">
                  <a:solidFill>
                    <a:srgbClr val="B9D5F1"/>
                  </a:solidFill>
                  <a:ea typeface="新細明體" pitchFamily="18" charset="-120"/>
                </a:rPr>
                <a:t>生活</a:t>
              </a:r>
            </a:p>
          </p:txBody>
        </p:sp>
        <p:sp>
          <p:nvSpPr>
            <p:cNvPr id="44037" name="TextBox 6"/>
            <p:cNvSpPr txBox="1">
              <a:spLocks noChangeArrowheads="1"/>
            </p:cNvSpPr>
            <p:nvPr/>
          </p:nvSpPr>
          <p:spPr bwMode="auto">
            <a:xfrm>
              <a:off x="3276600" y="5257800"/>
              <a:ext cx="3042087" cy="74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800" b="1">
                  <a:solidFill>
                    <a:srgbClr val="B8FF29"/>
                  </a:solidFill>
                  <a:ea typeface="新細明體" pitchFamily="18" charset="-120"/>
                </a:rPr>
                <a:t>教會</a:t>
              </a:r>
              <a:r>
                <a:rPr lang="en-US" altLang="zh-TW" sz="2800" b="1">
                  <a:solidFill>
                    <a:srgbClr val="B8FF29"/>
                  </a:solidFill>
                  <a:ea typeface="新細明體" pitchFamily="18" charset="-120"/>
                </a:rPr>
                <a:t>—</a:t>
              </a:r>
              <a:r>
                <a:rPr lang="zh-TW" altLang="en-US" sz="2800" b="1" i="1" u="sng">
                  <a:solidFill>
                    <a:srgbClr val="B8FF29"/>
                  </a:solidFill>
                  <a:ea typeface="新細明體" pitchFamily="18" charset="-120"/>
                </a:rPr>
                <a:t>事奉</a:t>
              </a:r>
            </a:p>
          </p:txBody>
        </p:sp>
        <p:sp>
          <p:nvSpPr>
            <p:cNvPr id="44038" name="TextBox 7"/>
            <p:cNvSpPr txBox="1">
              <a:spLocks noChangeArrowheads="1"/>
            </p:cNvSpPr>
            <p:nvPr/>
          </p:nvSpPr>
          <p:spPr bwMode="auto">
            <a:xfrm>
              <a:off x="533400" y="1905000"/>
              <a:ext cx="3042087" cy="74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800" b="1">
                  <a:solidFill>
                    <a:srgbClr val="FF5D0D"/>
                  </a:solidFill>
                  <a:ea typeface="新細明體" pitchFamily="18" charset="-120"/>
                </a:rPr>
                <a:t>職場</a:t>
              </a:r>
              <a:r>
                <a:rPr lang="en-US" altLang="zh-TW" sz="2800" b="1">
                  <a:solidFill>
                    <a:srgbClr val="FF5D0D"/>
                  </a:solidFill>
                  <a:ea typeface="新細明體" pitchFamily="18" charset="-120"/>
                </a:rPr>
                <a:t>—</a:t>
              </a:r>
              <a:r>
                <a:rPr lang="zh-TW" altLang="en-US" sz="2800" b="1" i="1" u="sng">
                  <a:solidFill>
                    <a:srgbClr val="FF5D0D"/>
                  </a:solidFill>
                  <a:ea typeface="新細明體" pitchFamily="18" charset="-120"/>
                </a:rPr>
                <a:t>工作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s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686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magesCAIUKX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988" y="0"/>
            <a:ext cx="60690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id-life Crisi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-pessimist-sees-the-difficulty-in-every-opportunity-an-optimist-sees-the-opportunity-in-every-difficulty.jpg"/>
          <p:cNvPicPr>
            <a:picLocks noChangeAspect="1"/>
          </p:cNvPicPr>
          <p:nvPr/>
        </p:nvPicPr>
        <p:blipFill>
          <a:blip r:embed="rId5"/>
          <a:srcRect t="15385" b="30769"/>
          <a:stretch>
            <a:fillRect/>
          </a:stretch>
        </p:blipFill>
        <p:spPr bwMode="auto">
          <a:xfrm>
            <a:off x="0" y="3124200"/>
            <a:ext cx="660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7"/>
          <p:cNvGrpSpPr>
            <a:grpSpLocks/>
          </p:cNvGrpSpPr>
          <p:nvPr/>
        </p:nvGrpSpPr>
        <p:grpSpPr bwMode="auto">
          <a:xfrm>
            <a:off x="533400" y="914400"/>
            <a:ext cx="8312150" cy="5051425"/>
            <a:chOff x="533400" y="914400"/>
            <a:chExt cx="8312150" cy="5051425"/>
          </a:xfrm>
        </p:grpSpPr>
        <p:sp>
          <p:nvSpPr>
            <p:cNvPr id="17410" name="Isosceles Triangle 3"/>
            <p:cNvSpPr>
              <a:spLocks noChangeArrowheads="1"/>
            </p:cNvSpPr>
            <p:nvPr/>
          </p:nvSpPr>
          <p:spPr bwMode="auto">
            <a:xfrm>
              <a:off x="2209800" y="914400"/>
              <a:ext cx="4724400" cy="41148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7411" name="TextBox 4"/>
            <p:cNvSpPr txBox="1">
              <a:spLocks noChangeArrowheads="1"/>
            </p:cNvSpPr>
            <p:nvPr/>
          </p:nvSpPr>
          <p:spPr bwMode="auto">
            <a:xfrm>
              <a:off x="6096000" y="2743200"/>
              <a:ext cx="27495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4000" b="1">
                  <a:solidFill>
                    <a:srgbClr val="B9D5F1"/>
                  </a:solidFill>
                  <a:ea typeface="新細明體" pitchFamily="18" charset="-120"/>
                </a:rPr>
                <a:t>家庭</a:t>
              </a:r>
              <a:r>
                <a:rPr lang="en-US" altLang="zh-TW" sz="4000" b="1">
                  <a:solidFill>
                    <a:srgbClr val="B9D5F1"/>
                  </a:solidFill>
                  <a:ea typeface="新細明體" pitchFamily="18" charset="-120"/>
                </a:rPr>
                <a:t>—</a:t>
              </a:r>
              <a:r>
                <a:rPr lang="zh-TW" altLang="en-US" sz="4000" b="1" i="1" u="sng">
                  <a:solidFill>
                    <a:srgbClr val="B9D5F1"/>
                  </a:solidFill>
                  <a:ea typeface="新細明體" pitchFamily="18" charset="-120"/>
                </a:rPr>
                <a:t>生活</a:t>
              </a:r>
            </a:p>
          </p:txBody>
        </p:sp>
        <p:sp>
          <p:nvSpPr>
            <p:cNvPr id="17412" name="TextBox 5"/>
            <p:cNvSpPr txBox="1">
              <a:spLocks noChangeArrowheads="1"/>
            </p:cNvSpPr>
            <p:nvPr/>
          </p:nvSpPr>
          <p:spPr bwMode="auto">
            <a:xfrm>
              <a:off x="3276600" y="5257800"/>
              <a:ext cx="27495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4000" b="1">
                  <a:solidFill>
                    <a:srgbClr val="B8FF29"/>
                  </a:solidFill>
                  <a:ea typeface="新細明體" pitchFamily="18" charset="-120"/>
                </a:rPr>
                <a:t>教會</a:t>
              </a:r>
              <a:r>
                <a:rPr lang="en-US" altLang="zh-TW" sz="4000" b="1">
                  <a:solidFill>
                    <a:srgbClr val="B8FF29"/>
                  </a:solidFill>
                  <a:ea typeface="新細明體" pitchFamily="18" charset="-120"/>
                </a:rPr>
                <a:t>—</a:t>
              </a:r>
              <a:r>
                <a:rPr lang="zh-TW" altLang="en-US" sz="4000" b="1" i="1" u="sng">
                  <a:solidFill>
                    <a:srgbClr val="B8FF29"/>
                  </a:solidFill>
                  <a:ea typeface="新細明體" pitchFamily="18" charset="-120"/>
                </a:rPr>
                <a:t>事奉</a:t>
              </a:r>
            </a:p>
          </p:txBody>
        </p:sp>
        <p:sp>
          <p:nvSpPr>
            <p:cNvPr id="17413" name="TextBox 6"/>
            <p:cNvSpPr txBox="1">
              <a:spLocks noChangeArrowheads="1"/>
            </p:cNvSpPr>
            <p:nvPr/>
          </p:nvSpPr>
          <p:spPr bwMode="auto">
            <a:xfrm>
              <a:off x="533400" y="1905000"/>
              <a:ext cx="27495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4000" b="1">
                  <a:solidFill>
                    <a:srgbClr val="FF5D0D"/>
                  </a:solidFill>
                  <a:ea typeface="新細明體" pitchFamily="18" charset="-120"/>
                </a:rPr>
                <a:t>職場</a:t>
              </a:r>
              <a:r>
                <a:rPr lang="en-US" altLang="zh-TW" sz="4000" b="1">
                  <a:solidFill>
                    <a:srgbClr val="FF5D0D"/>
                  </a:solidFill>
                  <a:ea typeface="新細明體" pitchFamily="18" charset="-120"/>
                </a:rPr>
                <a:t>—</a:t>
              </a:r>
              <a:r>
                <a:rPr lang="zh-TW" altLang="en-US" sz="4000" b="1" i="1" u="sng">
                  <a:solidFill>
                    <a:srgbClr val="FF5D0D"/>
                  </a:solidFill>
                  <a:ea typeface="新細明體" pitchFamily="18" charset="-120"/>
                </a:rPr>
                <a:t>工作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6000" b="1" u="sng" smtClean="0">
                <a:ea typeface="新細明體" pitchFamily="18" charset="-120"/>
              </a:rPr>
              <a:t>中年人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8862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zh-TW" sz="3600" b="1" smtClean="0">
                <a:ea typeface="新細明體" pitchFamily="18" charset="-120"/>
              </a:rPr>
              <a:t>在本報告中指屬於</a:t>
            </a:r>
            <a:r>
              <a:rPr lang="en-US" altLang="zh-TW" sz="3600" b="1" smtClean="0">
                <a:ea typeface="新細明體" pitchFamily="18" charset="-120"/>
              </a:rPr>
              <a:t>35</a:t>
            </a:r>
            <a:r>
              <a:rPr lang="zh-TW" sz="3600" b="1" smtClean="0">
                <a:ea typeface="新細明體" pitchFamily="18" charset="-120"/>
              </a:rPr>
              <a:t>至</a:t>
            </a:r>
            <a:r>
              <a:rPr lang="en-US" altLang="zh-TW" sz="3600" b="1" smtClean="0">
                <a:ea typeface="新細明體" pitchFamily="18" charset="-120"/>
              </a:rPr>
              <a:t>65</a:t>
            </a:r>
            <a:r>
              <a:rPr lang="zh-TW" sz="3600" b="1" smtClean="0">
                <a:ea typeface="新細明體" pitchFamily="18" charset="-120"/>
              </a:rPr>
              <a:t>歲年齡層的人</a:t>
            </a:r>
            <a:endParaRPr lang="en-US" altLang="zh-TW" sz="3600" b="1" smtClean="0">
              <a:ea typeface="新細明體" pitchFamily="18" charset="-120"/>
            </a:endParaRPr>
          </a:p>
          <a:p>
            <a:pPr eaLnBrk="1" hangingPunct="1">
              <a:spcBef>
                <a:spcPct val="40000"/>
              </a:spcBef>
            </a:pPr>
            <a:r>
              <a:rPr lang="zh-TW" sz="3600" b="1" smtClean="0">
                <a:ea typeface="新細明體" pitchFamily="18" charset="-120"/>
              </a:rPr>
              <a:t>三方面的需要﹕</a:t>
            </a:r>
            <a:r>
              <a:rPr lang="zh-TW" sz="3600" b="1" smtClean="0">
                <a:solidFill>
                  <a:srgbClr val="D0E3F5"/>
                </a:solidFill>
                <a:ea typeface="新細明體" pitchFamily="18" charset="-120"/>
              </a:rPr>
              <a:t>生活</a:t>
            </a:r>
            <a:r>
              <a:rPr lang="zh-TW" sz="3600" b="1" smtClean="0">
                <a:ea typeface="新細明體" pitchFamily="18" charset="-120"/>
              </a:rPr>
              <a:t>、</a:t>
            </a:r>
            <a:r>
              <a:rPr lang="zh-TW" sz="3600" b="1" smtClean="0">
                <a:solidFill>
                  <a:srgbClr val="FF5D0D"/>
                </a:solidFill>
                <a:ea typeface="新細明體" pitchFamily="18" charset="-120"/>
              </a:rPr>
              <a:t>工作</a:t>
            </a:r>
            <a:r>
              <a:rPr lang="zh-TW" sz="3600" b="1" smtClean="0">
                <a:ea typeface="新細明體" pitchFamily="18" charset="-120"/>
              </a:rPr>
              <a:t>與</a:t>
            </a:r>
            <a:r>
              <a:rPr lang="zh-TW" sz="3600" b="1" smtClean="0">
                <a:solidFill>
                  <a:srgbClr val="B8FF29"/>
                </a:solidFill>
                <a:ea typeface="新細明體" pitchFamily="18" charset="-120"/>
              </a:rPr>
              <a:t>事奉</a:t>
            </a:r>
            <a:endParaRPr lang="en-US" altLang="zh-TW" sz="3600" b="1" smtClean="0">
              <a:solidFill>
                <a:srgbClr val="B8FF29"/>
              </a:solidFill>
              <a:ea typeface="新細明體" pitchFamily="18" charset="-120"/>
            </a:endParaRPr>
          </a:p>
          <a:p>
            <a:pPr eaLnBrk="1" hangingPunct="1">
              <a:spcBef>
                <a:spcPct val="40000"/>
              </a:spcBef>
            </a:pPr>
            <a:r>
              <a:rPr lang="zh-TW" sz="3600" b="1" smtClean="0">
                <a:ea typeface="新細明體" pitchFamily="18" charset="-120"/>
              </a:rPr>
              <a:t>對應的地點主要是﹕</a:t>
            </a:r>
            <a:r>
              <a:rPr lang="zh-TW" sz="3600" b="1" i="1" u="sng" smtClean="0">
                <a:solidFill>
                  <a:srgbClr val="D0E3F5"/>
                </a:solidFill>
                <a:ea typeface="新細明體" pitchFamily="18" charset="-120"/>
              </a:rPr>
              <a:t>家庭</a:t>
            </a:r>
            <a:r>
              <a:rPr lang="zh-TW" sz="3600" b="1" smtClean="0">
                <a:ea typeface="新細明體" pitchFamily="18" charset="-120"/>
              </a:rPr>
              <a:t>、</a:t>
            </a:r>
            <a:r>
              <a:rPr lang="zh-TW" sz="3600" b="1" i="1" u="sng" smtClean="0">
                <a:solidFill>
                  <a:srgbClr val="FF5D0D"/>
                </a:solidFill>
                <a:ea typeface="新細明體" pitchFamily="18" charset="-120"/>
              </a:rPr>
              <a:t>職場</a:t>
            </a:r>
            <a:r>
              <a:rPr lang="zh-TW" sz="3600" b="1" smtClean="0">
                <a:ea typeface="新細明體" pitchFamily="18" charset="-120"/>
              </a:rPr>
              <a:t>和</a:t>
            </a:r>
            <a:r>
              <a:rPr lang="zh-TW" sz="3600" b="1" i="1" u="sng" smtClean="0">
                <a:solidFill>
                  <a:srgbClr val="B8FF29"/>
                </a:solidFill>
                <a:ea typeface="新細明體" pitchFamily="18" charset="-120"/>
              </a:rPr>
              <a:t>教會</a:t>
            </a:r>
            <a:endParaRPr lang="en-US" altLang="zh-TW" sz="3600" b="1" i="1" u="sng" smtClean="0">
              <a:solidFill>
                <a:srgbClr val="B8FF29"/>
              </a:solidFill>
              <a:ea typeface="新細明體" pitchFamily="18" charset="-120"/>
            </a:endParaRPr>
          </a:p>
          <a:p>
            <a:pPr eaLnBrk="1" hangingPunct="1">
              <a:spcBef>
                <a:spcPct val="40000"/>
              </a:spcBef>
            </a:pPr>
            <a:r>
              <a:rPr lang="zh-TW" sz="3600" b="1" smtClean="0">
                <a:ea typeface="新細明體" pitchFamily="18" charset="-120"/>
              </a:rPr>
              <a:t>分「</a:t>
            </a:r>
            <a:r>
              <a:rPr lang="zh-TW" sz="3600" b="1" smtClean="0">
                <a:solidFill>
                  <a:srgbClr val="FFFF99"/>
                </a:solidFill>
                <a:ea typeface="新細明體" pitchFamily="18" charset="-120"/>
              </a:rPr>
              <a:t>中年前</a:t>
            </a:r>
            <a:r>
              <a:rPr lang="zh-TW" sz="3600" b="1" smtClean="0">
                <a:ea typeface="新細明體" pitchFamily="18" charset="-120"/>
              </a:rPr>
              <a:t>」和「</a:t>
            </a:r>
            <a:r>
              <a:rPr lang="zh-TW" sz="3600" b="1" smtClean="0">
                <a:solidFill>
                  <a:srgbClr val="FF6DD9"/>
                </a:solidFill>
                <a:ea typeface="新細明體" pitchFamily="18" charset="-120"/>
              </a:rPr>
              <a:t>中年後</a:t>
            </a:r>
            <a:r>
              <a:rPr lang="zh-TW" sz="3600" b="1" smtClean="0">
                <a:ea typeface="新細明體" pitchFamily="18" charset="-120"/>
              </a:rPr>
              <a:t>」兩個階段</a:t>
            </a:r>
            <a:endParaRPr lang="zh-TW" altLang="en-US" sz="3600" b="1" smtClean="0">
              <a:ea typeface="新細明體" pitchFamily="18" charset="-120"/>
            </a:endParaRPr>
          </a:p>
          <a:p>
            <a:pPr eaLnBrk="1" hangingPunct="1">
              <a:spcBef>
                <a:spcPct val="40000"/>
              </a:spcBef>
            </a:pPr>
            <a:r>
              <a:rPr lang="en-US" altLang="zh-TW" sz="3600" b="1" smtClean="0">
                <a:ea typeface="新細明體" pitchFamily="18" charset="-120"/>
              </a:rPr>
              <a:t>49</a:t>
            </a:r>
            <a:r>
              <a:rPr lang="zh-TW" altLang="en-US" sz="3600" b="1" smtClean="0">
                <a:ea typeface="新細明體" pitchFamily="18" charset="-120"/>
              </a:rPr>
              <a:t>歲算是比較合適的分界點</a:t>
            </a:r>
            <a:endParaRPr lang="zh-TW" altLang="en-US" sz="3600" b="1" i="1" smtClean="0">
              <a:solidFill>
                <a:srgbClr val="B8FF29"/>
              </a:solidFill>
              <a:ea typeface="新細明體" pitchFamily="18" charset="-120"/>
            </a:endParaRPr>
          </a:p>
        </p:txBody>
      </p:sp>
      <p:pic>
        <p:nvPicPr>
          <p:cNvPr id="18435" name="Picture 3" descr="male-midlife-cris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675188"/>
            <a:ext cx="26670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90500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br>
              <a:rPr lang="zh-TW" altLang="en-US" sz="5400" b="1" smtClean="0">
                <a:ea typeface="新細明體" pitchFamily="18" charset="-120"/>
              </a:rPr>
            </a:br>
            <a:r>
              <a:rPr lang="zh-TW" altLang="en-US" sz="3600" b="1" smtClean="0">
                <a:solidFill>
                  <a:schemeClr val="tx1"/>
                </a:solidFill>
                <a:ea typeface="新細明體" pitchFamily="18" charset="-120"/>
              </a:rPr>
              <a:t>上有老、下有小的「三明治」生涯？</a:t>
            </a:r>
            <a:endParaRPr lang="zh-TW" altLang="en-US" sz="3600" b="1" smtClean="0">
              <a:ea typeface="新細明體" pitchFamily="18" charset="-120"/>
            </a:endParaRPr>
          </a:p>
        </p:txBody>
      </p:sp>
      <p:pic>
        <p:nvPicPr>
          <p:cNvPr id="5" name="Picture 4" descr="2011169464541214.jpg"/>
          <p:cNvPicPr>
            <a:picLocks noChangeAspect="1"/>
          </p:cNvPicPr>
          <p:nvPr/>
        </p:nvPicPr>
        <p:blipFill>
          <a:blip r:embed="rId2"/>
          <a:srcRect t="9746"/>
          <a:stretch>
            <a:fillRect/>
          </a:stretch>
        </p:blipFill>
        <p:spPr bwMode="auto">
          <a:xfrm>
            <a:off x="1143000" y="2438400"/>
            <a:ext cx="6858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3962400"/>
          </a:xfrm>
        </p:spPr>
        <p:txBody>
          <a:bodyPr/>
          <a:lstStyle/>
          <a:p>
            <a:pPr marL="782638" lvl="1" indent="-609600" defTabSz="120650" eaLnBrk="1" hangingPunct="1">
              <a:spcBef>
                <a:spcPct val="35000"/>
              </a:spcBef>
              <a:buFontTx/>
              <a:buNone/>
            </a:pPr>
            <a:r>
              <a:rPr lang="zh-TW" altLang="en-US" sz="4000" b="1" smtClean="0">
                <a:solidFill>
                  <a:srgbClr val="FF81DE"/>
                </a:solidFill>
                <a:ea typeface="新細明體" pitchFamily="18" charset="-120"/>
              </a:rPr>
              <a:t>教會的中年人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sz="3600" b="1" smtClean="0">
                <a:solidFill>
                  <a:srgbClr val="FF81DE"/>
                </a:solidFill>
                <a:ea typeface="新細明體" pitchFamily="18" charset="-120"/>
              </a:rPr>
              <a:t>多數已婚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sz="3600" b="1" smtClean="0">
                <a:solidFill>
                  <a:srgbClr val="FF81DE"/>
                </a:solidFill>
                <a:ea typeface="新細明體" pitchFamily="18" charset="-120"/>
              </a:rPr>
              <a:t>也有未婚的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sz="3600" b="1" smtClean="0">
                <a:solidFill>
                  <a:srgbClr val="FF81DE"/>
                </a:solidFill>
                <a:ea typeface="新細明體" pitchFamily="18" charset="-120"/>
              </a:rPr>
              <a:t>以及家庭破裂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sz="3600" b="1" smtClean="0">
                <a:solidFill>
                  <a:srgbClr val="FF81DE"/>
                </a:solidFill>
                <a:ea typeface="新細明體" pitchFamily="18" charset="-120"/>
              </a:rPr>
              <a:t>或是喪偶</a:t>
            </a:r>
          </a:p>
        </p:txBody>
      </p:sp>
      <p:pic>
        <p:nvPicPr>
          <p:cNvPr id="20483" name="Picture 3" descr="1884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marL="342900" indent="-342900" algn="l" eaLnBrk="1" hangingPunct="1"/>
            <a:r>
              <a:rPr lang="zh-TW" altLang="en-US" sz="5400" b="1" smtClean="0">
                <a:ea typeface="新細明體" pitchFamily="18" charset="-120"/>
              </a:rPr>
              <a:t>家庭生活方面</a:t>
            </a:r>
            <a:endParaRPr lang="zh-TW" altLang="en-US" sz="3600" b="1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772400" cy="4191000"/>
          </a:xfrm>
        </p:spPr>
        <p:txBody>
          <a:bodyPr/>
          <a:lstStyle/>
          <a:p>
            <a:pPr marL="782638" lvl="1" indent="-609600" defTabSz="120650" eaLnBrk="1" hangingPunct="1">
              <a:spcBef>
                <a:spcPct val="35000"/>
              </a:spcBef>
              <a:buFontTx/>
              <a:buNone/>
            </a:pPr>
            <a:r>
              <a:rPr lang="zh-TW" altLang="en-US" sz="3600" b="1" smtClean="0">
                <a:solidFill>
                  <a:srgbClr val="FF81DE"/>
                </a:solidFill>
                <a:ea typeface="新細明體" pitchFamily="18" charset="-120"/>
              </a:rPr>
              <a:t>有家庭的中年人，可能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還有嬰幼兒或學齡兒童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正在面對青春期孩子的叛逆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在適應孩子離家後的空巢</a:t>
            </a:r>
          </a:p>
          <a:p>
            <a:pPr marL="782638" lvl="1" indent="-609600" defTabSz="120650" eaLnBrk="1" hangingPunct="1">
              <a:spcBef>
                <a:spcPct val="35000"/>
              </a:spcBef>
            </a:pPr>
            <a:r>
              <a:rPr lang="zh-TW" altLang="en-US" b="1" smtClean="0">
                <a:solidFill>
                  <a:srgbClr val="FF81DE"/>
                </a:solidFill>
                <a:ea typeface="新細明體" pitchFamily="18" charset="-120"/>
              </a:rPr>
              <a:t>已經經歷了喪偶的傷痛</a:t>
            </a:r>
          </a:p>
          <a:p>
            <a:pPr marL="782638" lvl="1" indent="-609600" defTabSz="120650" eaLnBrk="1" hangingPunct="1">
              <a:spcBef>
                <a:spcPct val="35000"/>
              </a:spcBef>
              <a:buFontTx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分中年「前期」與「後期」兩個</a:t>
            </a:r>
          </a:p>
          <a:p>
            <a:pPr marL="782638" lvl="1" indent="-609600" defTabSz="120650" eaLnBrk="1" hangingPunct="1">
              <a:spcBef>
                <a:spcPct val="35000"/>
              </a:spcBef>
              <a:buFontTx/>
              <a:buNone/>
            </a:pPr>
            <a:r>
              <a:rPr lang="zh-TW" altLang="en-US" b="1" smtClean="0">
                <a:solidFill>
                  <a:srgbClr val="FFFF99"/>
                </a:solidFill>
                <a:ea typeface="新細明體" pitchFamily="18" charset="-120"/>
              </a:rPr>
              <a:t>階段來看，比較能配合需要</a:t>
            </a:r>
            <a:endParaRPr lang="en-US" altLang="zh-TW" b="1" smtClean="0">
              <a:solidFill>
                <a:srgbClr val="FFFF99"/>
              </a:solidFill>
              <a:ea typeface="新細明體" pitchFamily="18" charset="-120"/>
            </a:endParaRPr>
          </a:p>
        </p:txBody>
      </p:sp>
      <p:pic>
        <p:nvPicPr>
          <p:cNvPr id="21507" name="Picture 3" descr="1884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DOTS">
  <a:themeElements>
    <a:clrScheme name="Office Theme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669900"/>
      </a:accent1>
      <a:accent2>
        <a:srgbClr val="99CCFF"/>
      </a:accent2>
      <a:accent3>
        <a:srgbClr val="AAAAAA"/>
      </a:accent3>
      <a:accent4>
        <a:srgbClr val="DAAE82"/>
      </a:accent4>
      <a:accent5>
        <a:srgbClr val="B8CAAA"/>
      </a:accent5>
      <a:accent6>
        <a:srgbClr val="8AB9E7"/>
      </a:accent6>
      <a:hlink>
        <a:srgbClr val="FF6633"/>
      </a:hlink>
      <a:folHlink>
        <a:srgbClr val="CC33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669900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B8CAA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3300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628</TotalTime>
  <Words>1705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Times New Roman</vt:lpstr>
      <vt:lpstr>Arial</vt:lpstr>
      <vt:lpstr>Calibri</vt:lpstr>
      <vt:lpstr>新細明體</vt:lpstr>
      <vt:lpstr>Courier New</vt:lpstr>
      <vt:lpstr>TRIDOTS</vt:lpstr>
      <vt:lpstr>TRIDOTS</vt:lpstr>
      <vt:lpstr>建立中年的鐵三角 ~中年人的牧養</vt:lpstr>
      <vt:lpstr>Slide 2</vt:lpstr>
      <vt:lpstr>Slide 3</vt:lpstr>
      <vt:lpstr>Slide 4</vt:lpstr>
      <vt:lpstr>Slide 5</vt:lpstr>
      <vt:lpstr>中年人</vt:lpstr>
      <vt:lpstr>家庭生活方面 上有老、下有小的「三明治」生涯？</vt:lpstr>
      <vt:lpstr>家庭生活方面</vt:lpstr>
      <vt:lpstr>家庭生活方面</vt:lpstr>
      <vt:lpstr>家庭生活方面</vt:lpstr>
      <vt:lpstr>家庭生活方面</vt:lpstr>
      <vt:lpstr>家庭生活方面</vt:lpstr>
      <vt:lpstr>Slide 13</vt:lpstr>
      <vt:lpstr>Slide 14</vt:lpstr>
      <vt:lpstr>Slide 15</vt:lpstr>
      <vt:lpstr>家庭生活方面</vt:lpstr>
      <vt:lpstr>家庭生活方面</vt:lpstr>
      <vt:lpstr>Slide 18</vt:lpstr>
      <vt:lpstr>Slide 19</vt:lpstr>
      <vt:lpstr>Slide 20</vt:lpstr>
      <vt:lpstr>職場工作方面</vt:lpstr>
      <vt:lpstr>職場工作方面</vt:lpstr>
      <vt:lpstr>職場工作方面</vt:lpstr>
      <vt:lpstr>職場工作方面</vt:lpstr>
      <vt:lpstr>教會事奉方面</vt:lpstr>
      <vt:lpstr>教會事奉方面</vt:lpstr>
      <vt:lpstr>教會事奉方面</vt:lpstr>
      <vt:lpstr>教會事奉方面</vt:lpstr>
      <vt:lpstr>教會事奉方面</vt:lpstr>
      <vt:lpstr>結  論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建立中年的鐵三角 ~中成年人的牧養</dc:title>
  <dc:creator>Gloria</dc:creator>
  <cp:lastModifiedBy>Wen Shan</cp:lastModifiedBy>
  <cp:revision>86</cp:revision>
  <cp:lastPrinted>1601-01-01T00:00:00Z</cp:lastPrinted>
  <dcterms:created xsi:type="dcterms:W3CDTF">2011-09-15T03:06:00Z</dcterms:created>
  <dcterms:modified xsi:type="dcterms:W3CDTF">2011-09-17T17:13:34Z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