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6"/>
  </p:handoutMasterIdLst>
  <p:sldIdLst>
    <p:sldId id="279" r:id="rId2"/>
    <p:sldId id="278" r:id="rId3"/>
    <p:sldId id="296" r:id="rId4"/>
    <p:sldId id="297" r:id="rId5"/>
    <p:sldId id="285" r:id="rId6"/>
    <p:sldId id="280" r:id="rId7"/>
    <p:sldId id="281" r:id="rId8"/>
    <p:sldId id="282" r:id="rId9"/>
    <p:sldId id="283" r:id="rId10"/>
    <p:sldId id="284" r:id="rId11"/>
    <p:sldId id="294" r:id="rId12"/>
    <p:sldId id="299" r:id="rId13"/>
    <p:sldId id="301" r:id="rId14"/>
    <p:sldId id="305" r:id="rId15"/>
    <p:sldId id="304" r:id="rId16"/>
    <p:sldId id="270" r:id="rId17"/>
    <p:sldId id="271" r:id="rId18"/>
    <p:sldId id="303" r:id="rId19"/>
    <p:sldId id="272" r:id="rId20"/>
    <p:sldId id="273" r:id="rId21"/>
    <p:sldId id="274" r:id="rId22"/>
    <p:sldId id="302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 autoAdjust="0"/>
    <p:restoredTop sz="94660"/>
  </p:normalViewPr>
  <p:slideViewPr>
    <p:cSldViewPr>
      <p:cViewPr varScale="1">
        <p:scale>
          <a:sx n="68" d="100"/>
          <a:sy n="68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190F7-731F-4018-A490-627BC009E36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50F93-096B-4498-AD4F-3CDCCA8D26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F3B897-5358-4C87-919D-200B5810D275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555E46-E7D0-4ED6-9E87-A641F1887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arwinNg\Documents\AAA%20PazNaz\ABC%20conference\&#21516;&#29702;&#24515;&#30340;&#21147;&#37327;(&#32321;&#20013;&#23383;&#24149;)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粵語講授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0"/>
            <a:ext cx="16764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  <p:pic>
        <p:nvPicPr>
          <p:cNvPr id="7" name="Picture 3" descr="C:\Users\DarwinNg\AppData\Local\Microsoft\Windows\Temporary Internet Files\Content.IE5\LXWLG9TU\isolation-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838200"/>
            <a:ext cx="6629400" cy="50667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66479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傷心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現實與期望不符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而本人不能接受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803296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400" b="1" baseline="30000" dirty="0" smtClean="0"/>
              <a:t>35 </a:t>
            </a:r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耶穌走遍各城各鄉，在會堂裡教訓人，宣講天國的福音，又醫治各樣的病症。</a:t>
            </a:r>
            <a:r>
              <a:rPr lang="en-US" altLang="zh-TW" sz="4400" b="1" baseline="30000" dirty="0" smtClean="0"/>
              <a:t>36 </a:t>
            </a:r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他看見許多的人，就憐憫他們；因為他們困苦流離，如同羊沒有牧人一般。</a:t>
            </a:r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400" b="1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太</a:t>
            </a:r>
            <a:r>
              <a:rPr lang="en-US" altLang="zh-TW" sz="44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9:35-36</a:t>
            </a:r>
            <a:r>
              <a:rPr lang="en-US" altLang="zh-TW" sz="4400" b="1" dirty="0" smtClean="0">
                <a:latin typeface="DFKai-SB" pitchFamily="65" charset="-120"/>
                <a:ea typeface="DFKai-SB" pitchFamily="65" charset="-120"/>
              </a:rPr>
              <a:t>)</a:t>
            </a:r>
            <a:endParaRPr lang="zh-TW" altLang="en-US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68941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400" b="1" baseline="30000" dirty="0" smtClean="0"/>
              <a:t>35 </a:t>
            </a:r>
            <a:r>
              <a:rPr lang="zh-TW" altLang="en-US" sz="4400" dirty="0" smtClean="0"/>
              <a:t> </a:t>
            </a:r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耶穌哭了。</a:t>
            </a:r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4400" b="1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zh-TW" sz="44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 11:35</a:t>
            </a:r>
            <a:r>
              <a:rPr lang="en-US" altLang="zh-TW" sz="4400" b="1" dirty="0" smtClean="0">
                <a:latin typeface="DFKai-SB" pitchFamily="65" charset="-120"/>
                <a:ea typeface="DFKai-SB" pitchFamily="65" charset="-120"/>
              </a:rPr>
              <a:t>)</a:t>
            </a:r>
            <a:endParaRPr lang="zh-TW" altLang="en-US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同理心的力量(繁中字幕)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7620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876800"/>
          </a:xfrm>
        </p:spPr>
        <p:txBody>
          <a:bodyPr>
            <a:normAutofit/>
          </a:bodyPr>
          <a:lstStyle/>
          <a:p>
            <a:r>
              <a:rPr lang="zh-TW" altLang="en-US" sz="7200" dirty="0" smtClean="0"/>
              <a:t>同理心</a:t>
            </a:r>
            <a:r>
              <a:rPr lang="en-US" sz="7200" dirty="0" smtClean="0"/>
              <a:t> </a:t>
            </a:r>
            <a:br>
              <a:rPr lang="en-US" sz="7200" dirty="0" smtClean="0"/>
            </a:br>
            <a:r>
              <a:rPr lang="en-US" sz="7200" dirty="0" smtClean="0"/>
              <a:t>Empathy</a:t>
            </a:r>
            <a:br>
              <a:rPr lang="en-US" sz="7200" dirty="0" smtClean="0"/>
            </a:br>
            <a:r>
              <a:rPr lang="en-US" sz="5600" dirty="0" smtClean="0"/>
              <a:t>(Dr. </a:t>
            </a:r>
            <a:r>
              <a:rPr lang="en-US" sz="5600" dirty="0" err="1" smtClean="0"/>
              <a:t>Brene</a:t>
            </a:r>
            <a:r>
              <a:rPr lang="en-US" sz="5600" dirty="0" smtClean="0"/>
              <a:t> Brown)</a:t>
            </a:r>
            <a:endParaRPr lang="en-US" sz="5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(Dr. </a:t>
            </a:r>
            <a:r>
              <a:rPr lang="en-US" dirty="0" err="1" smtClean="0"/>
              <a:t>Brene</a:t>
            </a:r>
            <a:r>
              <a:rPr lang="en-US" dirty="0" smtClean="0"/>
              <a:t> Brown)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接受他人的觀點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不要批評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肯定對方的情緒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清楚的與對方溝通 </a:t>
            </a:r>
            <a:r>
              <a:rPr lang="en-US" altLang="en-US" sz="58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en-US" altLang="en-US" sz="58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接受他人的觀點</a:t>
            </a:r>
            <a:endParaRPr lang="en-US" altLang="zh-TW" sz="4000" dirty="0" smtClean="0">
              <a:latin typeface="DFKai-SB" pitchFamily="65" charset="-120"/>
              <a:ea typeface="DFKai-SB" pitchFamily="65" charset="-120"/>
            </a:endParaRPr>
          </a:p>
          <a:p>
            <a:pPr lvl="1"/>
            <a:r>
              <a:rPr lang="zh-TW" altLang="en-US" sz="3700" dirty="0" smtClean="0">
                <a:latin typeface="DFKai-SB" pitchFamily="65" charset="-120"/>
                <a:ea typeface="DFKai-SB" pitchFamily="65" charset="-120"/>
              </a:rPr>
              <a:t>他人的觀點</a:t>
            </a:r>
            <a:r>
              <a:rPr lang="en-US" altLang="en-US" sz="3700" dirty="0" smtClean="0">
                <a:latin typeface="DFKai-SB" pitchFamily="65" charset="-120"/>
                <a:ea typeface="DFKai-SB" pitchFamily="65" charset="-120"/>
              </a:rPr>
              <a:t>:</a:t>
            </a:r>
          </a:p>
          <a:p>
            <a:pPr lvl="2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對他來說是他個人的、有價值和真實的 </a:t>
            </a:r>
            <a:endParaRPr lang="en-US" altLang="en-US" sz="34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在這個危機中，這些觀點給予他生存的意義和目標。</a:t>
            </a:r>
            <a:endParaRPr lang="en-US" altLang="en-US" sz="34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接受他人的觀點</a:t>
            </a:r>
            <a:endParaRPr lang="en-US" altLang="zh-TW" sz="4000" dirty="0" smtClean="0">
              <a:latin typeface="DFKai-SB" pitchFamily="65" charset="-120"/>
              <a:ea typeface="DFKai-SB" pitchFamily="65" charset="-120"/>
            </a:endParaRPr>
          </a:p>
          <a:p>
            <a:pPr lvl="1"/>
            <a:r>
              <a:rPr lang="zh-TW" altLang="en-US" sz="3700" dirty="0" smtClean="0">
                <a:latin typeface="DFKai-SB" pitchFamily="65" charset="-120"/>
                <a:ea typeface="DFKai-SB" pitchFamily="65" charset="-120"/>
              </a:rPr>
              <a:t>他人的觀點</a:t>
            </a:r>
            <a:r>
              <a:rPr lang="en-US" altLang="en-US" sz="3700" dirty="0" smtClean="0">
                <a:latin typeface="DFKai-SB" pitchFamily="65" charset="-120"/>
                <a:ea typeface="DFKai-SB" pitchFamily="65" charset="-120"/>
              </a:rPr>
              <a:t>:</a:t>
            </a:r>
          </a:p>
          <a:p>
            <a:pPr lvl="2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你有十足把握可將絕對的真理完全賜予給他，取代他的觀點嗎？你要他放棄的個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人觀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點是足以令他崩潰的。在大多情況下，我們無法改天換日。</a:t>
            </a:r>
            <a:endParaRPr lang="en-US" altLang="zh-TW" sz="34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在對方找到更好的觀點以先，他需要人的接納和關心。</a:t>
            </a:r>
            <a:endParaRPr lang="en-US" altLang="en-US" sz="34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不要批評</a:t>
            </a:r>
            <a:r>
              <a:rPr lang="zh-TW" altLang="en-US" sz="3800" dirty="0" smtClean="0"/>
              <a:t>　</a:t>
            </a:r>
            <a:endParaRPr lang="en-US" sz="3800" dirty="0" smtClean="0"/>
          </a:p>
          <a:p>
            <a:pPr lvl="2">
              <a:lnSpc>
                <a:spcPct val="80000"/>
              </a:lnSpc>
            </a:pP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耶穌如何幫助淫婦的例子：</a:t>
            </a:r>
            <a:endParaRPr lang="en-US" altLang="en-US" sz="3800" dirty="0" smtClean="0">
              <a:latin typeface="DFKai-SB" pitchFamily="65" charset="-120"/>
              <a:ea typeface="DFKai-SB" pitchFamily="65" charset="-120"/>
            </a:endParaRPr>
          </a:p>
          <a:p>
            <a:pPr lvl="2">
              <a:lnSpc>
                <a:spcPct val="80000"/>
              </a:lnSpc>
            </a:pP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「我也不定你的罪。」</a:t>
            </a:r>
            <a:r>
              <a:rPr lang="en-US" altLang="en-US" sz="38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en-US" sz="38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8:11</a:t>
            </a:r>
            <a:r>
              <a:rPr lang="en-US" altLang="en-US" sz="3800" dirty="0" smtClean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lvl="2">
              <a:lnSpc>
                <a:spcPct val="80000"/>
              </a:lnSpc>
            </a:pP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人的良知加上聖靈的工作會讓人知罪</a:t>
            </a:r>
            <a:endParaRPr lang="en-US" altLang="en-US" sz="3800" dirty="0" smtClean="0">
              <a:latin typeface="DFKai-SB" pitchFamily="65" charset="-120"/>
              <a:ea typeface="DFKai-SB" pitchFamily="65" charset="-120"/>
            </a:endParaRPr>
          </a:p>
          <a:p>
            <a:pPr lvl="2">
              <a:lnSpc>
                <a:spcPct val="80000"/>
              </a:lnSpc>
            </a:pP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「他</a:t>
            </a:r>
            <a:r>
              <a:rPr lang="en-US" altLang="zh-TW" sz="38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聖靈</a:t>
            </a:r>
            <a:r>
              <a:rPr lang="en-US" altLang="zh-TW" sz="3800" dirty="0" smtClean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既來了，就要叫世人為罪、為義、為審判，自己責備自己。」</a:t>
            </a:r>
            <a:r>
              <a:rPr lang="en-US" altLang="en-US" sz="3800" dirty="0" smtClean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800" dirty="0" smtClean="0"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en-US" sz="38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16:8</a:t>
            </a:r>
            <a:r>
              <a:rPr lang="en-US" altLang="en-US" sz="3800" dirty="0" smtClean="0">
                <a:latin typeface="DFKai-SB" pitchFamily="65" charset="-120"/>
                <a:ea typeface="DFKai-SB" pitchFamily="65" charset="-12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60324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吳達霖牧師簡歷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在香港出生成長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在美國讀大學和神學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在羅省牧會二十多年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現於培城宣聖會英文部任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關懷和長者事工牧師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在亞凱廸亞巿警局任義務警牧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曾任安寧護理院牧</a:t>
            </a:r>
            <a:endParaRPr lang="en-US" altLang="zh-TW" sz="36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3600" dirty="0" smtClean="0">
                <a:latin typeface="DFKai-SB" pitchFamily="65" charset="-120"/>
                <a:ea typeface="DFKai-SB" pitchFamily="65" charset="-120"/>
              </a:rPr>
              <a:t>臨牧院牧訓練</a:t>
            </a:r>
            <a:endParaRPr lang="en-US" sz="36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0"/>
            <a:ext cx="17526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6002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>
              <a:buNone/>
            </a:pPr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了解對方的情緒</a:t>
            </a:r>
            <a:endParaRPr lang="en-US" altLang="zh-TW" sz="4300" dirty="0" smtClean="0">
              <a:latin typeface="DFKai-SB" pitchFamily="65" charset="-120"/>
              <a:ea typeface="DFKai-SB" pitchFamily="65" charset="-120"/>
            </a:endParaRPr>
          </a:p>
          <a:p>
            <a:pPr lvl="1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心理學其中一個對情緒的分界</a:t>
            </a:r>
            <a:r>
              <a:rPr lang="zh-TW" altLang="en-US" sz="4300" dirty="0" smtClean="0"/>
              <a:t>　</a:t>
            </a:r>
            <a:endParaRPr lang="en-US" sz="4300" dirty="0" smtClean="0"/>
          </a:p>
          <a:p>
            <a:pPr lvl="2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怒氣　</a:t>
            </a:r>
            <a:r>
              <a:rPr lang="en-US" altLang="en-US" sz="43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Mad</a:t>
            </a:r>
            <a:r>
              <a:rPr lang="en-US" altLang="en-US" sz="4300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2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悲哀　</a:t>
            </a:r>
            <a:r>
              <a:rPr lang="en-US" altLang="en-US" sz="43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Sad</a:t>
            </a:r>
            <a:r>
              <a:rPr lang="en-US" altLang="en-US" sz="4300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2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愉悅　</a:t>
            </a:r>
            <a:r>
              <a:rPr lang="en-US" altLang="en-US" sz="43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Glad</a:t>
            </a:r>
            <a:endParaRPr lang="en-US" altLang="en-US" sz="43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羞恥　</a:t>
            </a:r>
            <a:r>
              <a:rPr lang="en-US" altLang="zh-TW" sz="4300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As</a:t>
            </a:r>
            <a:r>
              <a:rPr lang="en-US" altLang="en-US" sz="4300" dirty="0" err="1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hame</a:t>
            </a:r>
            <a:endParaRPr lang="en-US" altLang="en-US" sz="4300" dirty="0" smtClean="0">
              <a:latin typeface="DFKai-SB" pitchFamily="65" charset="-120"/>
              <a:ea typeface="DFKai-SB" pitchFamily="65" charset="-120"/>
            </a:endParaRPr>
          </a:p>
          <a:p>
            <a:pPr lvl="2"/>
            <a:r>
              <a:rPr lang="zh-TW" altLang="en-US" sz="4300" dirty="0" smtClean="0">
                <a:latin typeface="DFKai-SB" pitchFamily="65" charset="-120"/>
                <a:ea typeface="DFKai-SB" pitchFamily="65" charset="-120"/>
              </a:rPr>
              <a:t>害怕　</a:t>
            </a:r>
            <a:r>
              <a:rPr lang="en-US" altLang="en-US" sz="4300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Afraid</a:t>
            </a:r>
          </a:p>
          <a:p>
            <a:pPr>
              <a:buNone/>
            </a:pP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清楚的溝通表明你嘗試了解對方 </a:t>
            </a:r>
            <a:r>
              <a:rPr lang="en-US" altLang="en-US" sz="4000" dirty="0" smtClean="0">
                <a:latin typeface="DFKai-SB" pitchFamily="65" charset="-120"/>
                <a:ea typeface="DFKai-SB" pitchFamily="65" charset="-120"/>
              </a:rPr>
              <a:t> </a:t>
            </a:r>
          </a:p>
          <a:p>
            <a:pPr lvl="1"/>
            <a:r>
              <a:rPr lang="zh-TW" altLang="en-US" sz="4000" dirty="0" smtClean="0"/>
              <a:t>「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你好像很悲痛。</a:t>
            </a:r>
            <a:r>
              <a:rPr lang="zh-TW" altLang="en-US" sz="4000" dirty="0" smtClean="0"/>
              <a:t>」</a:t>
            </a:r>
            <a:endParaRPr lang="en-US" sz="4000" dirty="0" smtClean="0"/>
          </a:p>
          <a:p>
            <a:pPr lvl="1"/>
            <a:r>
              <a:rPr lang="zh-TW" altLang="en-US" sz="4000" dirty="0" smtClean="0"/>
              <a:t>「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你一定很憤慨</a:t>
            </a:r>
            <a:r>
              <a:rPr lang="en-US" altLang="en-US" sz="4000" dirty="0" smtClean="0">
                <a:latin typeface="DFKai-SB" pitchFamily="65" charset="-120"/>
                <a:ea typeface="DFKai-SB" pitchFamily="65" charset="-120"/>
              </a:rPr>
              <a:t>!</a:t>
            </a:r>
            <a:r>
              <a:rPr lang="zh-TW" altLang="en-US" sz="4000" dirty="0" smtClean="0"/>
              <a:t> 」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pPr lvl="1"/>
            <a:r>
              <a:rPr lang="zh-TW" altLang="en-US" sz="4000" dirty="0" smtClean="0"/>
              <a:t>「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聽來你不願意去看醫生。</a:t>
            </a:r>
            <a:r>
              <a:rPr lang="zh-TW" altLang="en-US" sz="4000" dirty="0" smtClean="0"/>
              <a:t>」</a:t>
            </a:r>
            <a:r>
              <a:rPr lang="en-US" altLang="en-US" sz="40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en-US" altLang="en-US" sz="40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同理心</a:t>
            </a:r>
            <a:r>
              <a:rPr lang="en-US" dirty="0" smtClean="0"/>
              <a:t> (Dr. </a:t>
            </a:r>
            <a:r>
              <a:rPr lang="en-US" dirty="0" err="1" smtClean="0"/>
              <a:t>Brene</a:t>
            </a:r>
            <a:r>
              <a:rPr lang="en-US" dirty="0" smtClean="0"/>
              <a:t> Brown)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接受他人的觀點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不要批評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肯定對方的情緒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清楚的與對方溝通 </a:t>
            </a:r>
            <a:r>
              <a:rPr lang="en-US" altLang="en-US" sz="58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en-US" altLang="en-US" sz="5800" dirty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積極的聆聽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1. 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我講話時，請你看著我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en-US" sz="4000" dirty="0" smtClean="0"/>
              <a:t>2. 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你聽不清楚時，你要求我澄清</a:t>
            </a:r>
            <a:r>
              <a:rPr lang="zh-TW" altLang="en-US" sz="4000" dirty="0" smtClean="0"/>
              <a:t>　</a:t>
            </a:r>
            <a:endParaRPr lang="en-US" sz="4000" dirty="0" smtClean="0"/>
          </a:p>
          <a:p>
            <a:r>
              <a:rPr lang="en-US" sz="4000" dirty="0" smtClean="0"/>
              <a:t>3. 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請你重視我的感受</a:t>
            </a:r>
            <a:r>
              <a:rPr lang="zh-TW" altLang="en-US" sz="4000" dirty="0" smtClean="0"/>
              <a:t>　</a:t>
            </a:r>
            <a:endParaRPr lang="en-US" sz="4000" dirty="0" smtClean="0"/>
          </a:p>
          <a:p>
            <a:r>
              <a:rPr lang="en-US" sz="4000" dirty="0" smtClean="0"/>
              <a:t>4. 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請重複我所講的重點</a:t>
            </a:r>
            <a:r>
              <a:rPr lang="zh-TW" altLang="en-US" sz="4000" dirty="0" smtClean="0"/>
              <a:t>　</a:t>
            </a:r>
            <a:endParaRPr lang="en-US" sz="4000" dirty="0" smtClean="0"/>
          </a:p>
          <a:p>
            <a:r>
              <a:rPr lang="en-US" sz="4000" dirty="0" smtClean="0"/>
              <a:t>5. 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請接受我現在的節奏</a:t>
            </a:r>
            <a:r>
              <a:rPr lang="zh-TW" altLang="en-US" dirty="0" smtClean="0"/>
              <a:t>　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積極的聆聽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82000" cy="43891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6. 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請你儘量控制你的情緒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en-US" sz="4000" dirty="0" smtClean="0"/>
              <a:t>7. 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請用點頭，微笑或皺眉來表達你的支持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en-US" sz="4000" dirty="0" smtClean="0"/>
              <a:t>8. 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請你留心我的舉止言行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en-US" sz="4000" dirty="0" smtClean="0"/>
              <a:t>9. 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不要打斷我的話柄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r>
              <a:rPr lang="en-US" sz="4000" dirty="0" smtClean="0"/>
              <a:t>10.  </a:t>
            </a:r>
            <a:r>
              <a:rPr lang="zh-TW" altLang="en-US" sz="4000" dirty="0" smtClean="0">
                <a:latin typeface="DFKai-SB" pitchFamily="65" charset="-120"/>
                <a:ea typeface="DFKai-SB" pitchFamily="65" charset="-120"/>
              </a:rPr>
              <a:t>讓我完整地總結我的思緒</a:t>
            </a:r>
            <a:endParaRPr lang="en-US" altLang="en-US" sz="4000" dirty="0" smtClean="0">
              <a:latin typeface="DFKai-SB" pitchFamily="65" charset="-120"/>
              <a:ea typeface="DFKai-SB" pitchFamily="65" charset="-12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77867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每一個人都渴求被愛和接納。</a:t>
            </a:r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特別面對著生老病死的過渡期， </a:t>
            </a:r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這等需求更明顯。</a:t>
            </a:r>
            <a:endParaRPr lang="en-US" altLang="en-US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803296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如何有效地以愛和同理心去關心教會和社區中有需要的人，</a:t>
            </a:r>
            <a:endParaRPr lang="en-US" altLang="zh-TW" sz="44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4400" b="1" dirty="0" smtClean="0">
                <a:latin typeface="DFKai-SB" pitchFamily="65" charset="-120"/>
                <a:ea typeface="DFKai-SB" pitchFamily="65" charset="-120"/>
              </a:rPr>
              <a:t>讓人感受到神的愛和教會的溫暖</a:t>
            </a:r>
            <a:r>
              <a:rPr lang="en-US" altLang="en-US" sz="4400" b="1" dirty="0" smtClean="0">
                <a:latin typeface="DFKai-SB" pitchFamily="65" charset="-120"/>
                <a:ea typeface="DFKai-SB" pitchFamily="65" charset="-120"/>
              </a:rPr>
              <a:t>?</a:t>
            </a: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57554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關懷的對象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傷心人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0"/>
            <a:ext cx="16002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  <p:pic>
        <p:nvPicPr>
          <p:cNvPr id="7" name="Content Placeholder 3" descr="C:\Users\DarwinNg\AppData\Local\Microsoft\Windows\Temporary Internet Files\Content.IE5\1L9TA03D\Furniture5[1].png"/>
          <p:cNvPicPr>
            <a:picLocks noGrp="1" noChangeAspect="1" noChangeArrowheads="1"/>
          </p:cNvPicPr>
          <p:nvPr>
            <p:ph idx="1"/>
          </p:nvPr>
        </p:nvPicPr>
        <p:blipFill>
          <a:blip r:embed="rId6" cstate="print"/>
          <a:stretch>
            <a:fillRect/>
          </a:stretch>
        </p:blipFill>
        <p:spPr bwMode="auto">
          <a:xfrm>
            <a:off x="1295400" y="685800"/>
            <a:ext cx="6454604" cy="541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0"/>
            <a:ext cx="16002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  <p:pic>
        <p:nvPicPr>
          <p:cNvPr id="7" name="Picture 3" descr="C:\Users\DarwinNg\AppData\Local\Microsoft\Windows\Temporary Internet Files\Content.IE5\HCQW4SZY\griefii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865061"/>
            <a:ext cx="6295387" cy="4926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  <p:pic>
        <p:nvPicPr>
          <p:cNvPr id="7" name="Picture 2" descr="C:\Users\DarwinNg\AppData\Local\Microsoft\Windows\Temporary Internet Files\Content.IE5\H2IB1M62\472453630_640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1066800"/>
            <a:ext cx="8263467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04800"/>
            <a:ext cx="8382000" cy="48628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關懷事工初探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講員</a:t>
            </a:r>
            <a:r>
              <a:rPr lang="en-US" altLang="zh-TW" sz="5800" dirty="0" smtClean="0">
                <a:latin typeface="DFKai-SB" pitchFamily="65" charset="-120"/>
                <a:ea typeface="DFKai-SB" pitchFamily="65" charset="-120"/>
              </a:rPr>
              <a:t>:</a:t>
            </a:r>
            <a:r>
              <a:rPr lang="zh-TW" altLang="en-US" sz="5800" dirty="0" smtClean="0">
                <a:latin typeface="DFKai-SB" pitchFamily="65" charset="-120"/>
                <a:ea typeface="DFKai-SB" pitchFamily="65" charset="-120"/>
              </a:rPr>
              <a:t>吳達霖牧師</a:t>
            </a:r>
            <a:endParaRPr lang="en-US" altLang="zh-TW" sz="5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endParaRPr lang="en-US" sz="2000" dirty="0" smtClean="0">
              <a:latin typeface="DFKai-SB" pitchFamily="65" charset="-120"/>
              <a:ea typeface="DFKai-SB" pitchFamily="65" charset="-120"/>
            </a:endParaRPr>
          </a:p>
        </p:txBody>
      </p:sp>
      <p:pic>
        <p:nvPicPr>
          <p:cNvPr id="2050" name="Picture 2" descr="C:\Users\DarwinNg\AppData\Local\Microsoft\Windows\Temporary Internet Files\Content.IE5\H2IB1M62\good-grief-charlie-brown-300x2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562600"/>
            <a:ext cx="1676400" cy="1295400"/>
          </a:xfrm>
          <a:prstGeom prst="rect">
            <a:avLst/>
          </a:prstGeom>
          <a:noFill/>
        </p:spPr>
      </p:pic>
      <p:pic>
        <p:nvPicPr>
          <p:cNvPr id="2056" name="Picture 8" descr="C:\Users\DarwinNg\AppData\Local\Microsoft\Windows\Temporary Internet Files\Content.IE5\QZUT9V44\helping-hands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62600"/>
            <a:ext cx="1660769" cy="1295400"/>
          </a:xfrm>
          <a:prstGeom prst="rect">
            <a:avLst/>
          </a:prstGeom>
          <a:noFill/>
        </p:spPr>
      </p:pic>
      <p:pic>
        <p:nvPicPr>
          <p:cNvPr id="2058" name="Picture 10" descr="C:\Users\DarwinNg\AppData\Local\Microsoft\Windows\Temporary Internet Files\Content.IE5\LAZ00H1Y\helping-hand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0"/>
            <a:ext cx="1524000" cy="1143000"/>
          </a:xfrm>
          <a:prstGeom prst="rect">
            <a:avLst/>
          </a:prstGeom>
          <a:noFill/>
        </p:spPr>
      </p:pic>
      <p:pic>
        <p:nvPicPr>
          <p:cNvPr id="2059" name="Picture 11" descr="C:\Users\DarwinNg\AppData\Local\Microsoft\Windows\Temporary Internet Files\Content.IE5\AW3FEE0A\902017025-Eco-friendly-Tree-hands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1371600" cy="1143000"/>
          </a:xfrm>
          <a:prstGeom prst="rect">
            <a:avLst/>
          </a:prstGeom>
          <a:noFill/>
        </p:spPr>
      </p:pic>
      <p:pic>
        <p:nvPicPr>
          <p:cNvPr id="9" name="Picture 2" descr="C:\Users\DarwinNg\AppData\Local\Microsoft\Windows\Temporary Internet Files\Content.IE5\O5V2S5CI\3736850281_f03ddaac48_z[1].jpg"/>
          <p:cNvPicPr>
            <a:picLocks noGrp="1" noChangeAspect="1" noChangeArrowheads="1"/>
          </p:cNvPicPr>
          <p:nvPr>
            <p:ph idx="1"/>
          </p:nvPr>
        </p:nvPicPr>
        <p:blipFill>
          <a:blip r:embed="rId6" cstate="print"/>
          <a:srcRect b="12610"/>
          <a:stretch>
            <a:fillRect/>
          </a:stretch>
        </p:blipFill>
        <p:spPr bwMode="auto">
          <a:xfrm>
            <a:off x="1219200" y="533400"/>
            <a:ext cx="6416276" cy="5598449"/>
          </a:xfrm>
          <a:prstGeom prst="rect">
            <a:avLst/>
          </a:prstGeom>
          <a:noFill/>
        </p:spPr>
      </p:pic>
      <p:pic>
        <p:nvPicPr>
          <p:cNvPr id="10" name="Picture 2" descr="C:\Users\DarwinNg\AppData\Local\Microsoft\Windows\Temporary Internet Files\Content.IE5\O5V2S5CI\3736850281_f03ddaac48_z[1].jpg"/>
          <p:cNvPicPr>
            <a:picLocks noChangeAspect="1" noChangeArrowheads="1"/>
          </p:cNvPicPr>
          <p:nvPr/>
        </p:nvPicPr>
        <p:blipFill>
          <a:blip r:embed="rId6" cstate="print"/>
          <a:srcRect b="12610"/>
          <a:stretch>
            <a:fillRect/>
          </a:stretch>
        </p:blipFill>
        <p:spPr bwMode="auto">
          <a:xfrm>
            <a:off x="2057400" y="1143000"/>
            <a:ext cx="4715894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8036</TotalTime>
  <Words>604</Words>
  <Application>Microsoft Office PowerPoint</Application>
  <PresentationFormat>On-screen Show (4:3)</PresentationFormat>
  <Paragraphs>133</Paragraphs>
  <Slides>24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同理心  Empathy (Dr. Brene Brown)</vt:lpstr>
      <vt:lpstr>同理心 (Dr. Brene Brown)</vt:lpstr>
      <vt:lpstr>同理心 </vt:lpstr>
      <vt:lpstr>同理心 </vt:lpstr>
      <vt:lpstr>同理心  </vt:lpstr>
      <vt:lpstr>同理心 </vt:lpstr>
      <vt:lpstr>同理心  </vt:lpstr>
      <vt:lpstr>同理心 (Dr. Brene Brown)</vt:lpstr>
      <vt:lpstr>積極的聆聽</vt:lpstr>
      <vt:lpstr>積極的聆聽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DarwinNg</dc:creator>
  <cp:lastModifiedBy>DarwinNg</cp:lastModifiedBy>
  <cp:revision>70</cp:revision>
  <dcterms:created xsi:type="dcterms:W3CDTF">2016-04-22T04:58:07Z</dcterms:created>
  <dcterms:modified xsi:type="dcterms:W3CDTF">2016-09-17T19:03:35Z</dcterms:modified>
</cp:coreProperties>
</file>