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6" r:id="rId2"/>
    <p:sldId id="270" r:id="rId3"/>
    <p:sldId id="271" r:id="rId4"/>
    <p:sldId id="272" r:id="rId5"/>
    <p:sldId id="259" r:id="rId6"/>
    <p:sldId id="273" r:id="rId7"/>
    <p:sldId id="260" r:id="rId8"/>
    <p:sldId id="280" r:id="rId9"/>
    <p:sldId id="281" r:id="rId10"/>
    <p:sldId id="284" r:id="rId11"/>
    <p:sldId id="261" r:id="rId12"/>
    <p:sldId id="262" r:id="rId13"/>
    <p:sldId id="282" r:id="rId14"/>
    <p:sldId id="263" r:id="rId15"/>
    <p:sldId id="285" r:id="rId16"/>
    <p:sldId id="283" r:id="rId17"/>
    <p:sldId id="265" r:id="rId18"/>
    <p:sldId id="264" r:id="rId19"/>
    <p:sldId id="279" r:id="rId20"/>
    <p:sldId id="266" r:id="rId21"/>
    <p:sldId id="276" r:id="rId22"/>
    <p:sldId id="277" r:id="rId23"/>
    <p:sldId id="257" r:id="rId24"/>
    <p:sldId id="258" r:id="rId25"/>
    <p:sldId id="274" r:id="rId26"/>
    <p:sldId id="278" r:id="rId27"/>
    <p:sldId id="268" r:id="rId28"/>
    <p:sldId id="275" r:id="rId29"/>
    <p:sldId id="267" r:id="rId30"/>
    <p:sldId id="291" r:id="rId31"/>
    <p:sldId id="286" r:id="rId32"/>
    <p:sldId id="290" r:id="rId33"/>
    <p:sldId id="287" r:id="rId34"/>
    <p:sldId id="288" r:id="rId35"/>
    <p:sldId id="289" r:id="rId36"/>
    <p:sldId id="269" r:id="rId37"/>
  </p:sldIdLst>
  <p:sldSz cx="9144000" cy="6858000" type="screen4x3"/>
  <p:notesSz cx="7059613" cy="93440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CCFF"/>
    <a:srgbClr val="99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25" autoAdjust="0"/>
  </p:normalViewPr>
  <p:slideViewPr>
    <p:cSldViewPr>
      <p:cViewPr varScale="1">
        <p:scale>
          <a:sx n="54" d="100"/>
          <a:sy n="54" d="100"/>
        </p:scale>
        <p:origin x="-9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43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9166" cy="467201"/>
          </a:xfrm>
          <a:prstGeom prst="rect">
            <a:avLst/>
          </a:prstGeom>
        </p:spPr>
        <p:txBody>
          <a:bodyPr vert="horz" lIns="96172" tIns="48086" rIns="96172" bIns="48086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98814" y="0"/>
            <a:ext cx="3059166" cy="467201"/>
          </a:xfrm>
          <a:prstGeom prst="rect">
            <a:avLst/>
          </a:prstGeom>
        </p:spPr>
        <p:txBody>
          <a:bodyPr vert="horz" lIns="96172" tIns="48086" rIns="96172" bIns="48086" rtlCol="0"/>
          <a:lstStyle>
            <a:lvl1pPr algn="r">
              <a:defRPr sz="1300"/>
            </a:lvl1pPr>
          </a:lstStyle>
          <a:p>
            <a:fld id="{16B7C63F-D0CB-4DE7-B2BD-A5F93C5F2A32}" type="datetimeFigureOut">
              <a:rPr lang="zh-TW" altLang="en-US" smtClean="0"/>
              <a:t>2014/9/20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0088"/>
            <a:ext cx="4672013" cy="3503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72" tIns="48086" rIns="96172" bIns="4808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5962" y="4438413"/>
            <a:ext cx="5647690" cy="4204811"/>
          </a:xfrm>
          <a:prstGeom prst="rect">
            <a:avLst/>
          </a:prstGeom>
        </p:spPr>
        <p:txBody>
          <a:bodyPr vert="horz" lIns="96172" tIns="48086" rIns="96172" bIns="4808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8875203"/>
            <a:ext cx="3059166" cy="467201"/>
          </a:xfrm>
          <a:prstGeom prst="rect">
            <a:avLst/>
          </a:prstGeom>
        </p:spPr>
        <p:txBody>
          <a:bodyPr vert="horz" lIns="96172" tIns="48086" rIns="96172" bIns="48086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98814" y="8875203"/>
            <a:ext cx="3059166" cy="467201"/>
          </a:xfrm>
          <a:prstGeom prst="rect">
            <a:avLst/>
          </a:prstGeom>
        </p:spPr>
        <p:txBody>
          <a:bodyPr vert="horz" lIns="96172" tIns="48086" rIns="96172" bIns="48086" rtlCol="0" anchor="b"/>
          <a:lstStyle>
            <a:lvl1pPr algn="r">
              <a:defRPr sz="1300"/>
            </a:lvl1pPr>
          </a:lstStyle>
          <a:p>
            <a:fld id="{611FE869-A6AD-472B-8A60-E312C4DA0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28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初代教會時期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Slave, the</a:t>
            </a:r>
            <a:r>
              <a:rPr lang="en-US" altLang="zh-TW" baseline="0" dirty="0" smtClean="0"/>
              <a:t> poor, wealthy women</a:t>
            </a:r>
          </a:p>
          <a:p>
            <a:r>
              <a:rPr lang="zh-TW" altLang="en-US" baseline="0" dirty="0" smtClean="0"/>
              <a:t>特定行業需要放棄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8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154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初代教會時期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Slave, the</a:t>
            </a:r>
            <a:r>
              <a:rPr lang="en-US" altLang="zh-TW" baseline="0" dirty="0" smtClean="0"/>
              <a:t> poor, wealthy women</a:t>
            </a:r>
          </a:p>
          <a:p>
            <a:r>
              <a:rPr lang="zh-TW" altLang="en-US" baseline="0" dirty="0" smtClean="0"/>
              <a:t>特定行業需要放棄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8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初代教會時期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Slave, the</a:t>
            </a:r>
            <a:r>
              <a:rPr lang="en-US" altLang="zh-TW" baseline="0" dirty="0" smtClean="0"/>
              <a:t> poor, wealthy women</a:t>
            </a:r>
          </a:p>
          <a:p>
            <a:r>
              <a:rPr lang="zh-TW" altLang="en-US" baseline="0" dirty="0" smtClean="0"/>
              <a:t>特定行業需要放棄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28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中世紀</a:t>
            </a:r>
            <a:endParaRPr lang="en-US" altLang="zh-TW" dirty="0" smtClean="0"/>
          </a:p>
          <a:p>
            <a:r>
              <a:rPr lang="zh-TW" altLang="en-US" dirty="0" smtClean="0"/>
              <a:t>基督教</a:t>
            </a:r>
            <a:r>
              <a:rPr lang="en-US" altLang="zh-TW" dirty="0" smtClean="0"/>
              <a:t>/</a:t>
            </a:r>
            <a:r>
              <a:rPr lang="zh-TW" altLang="en-US" dirty="0" smtClean="0"/>
              <a:t>修道主義盛行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135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從鄉村到城市</a:t>
            </a:r>
            <a:endParaRPr lang="en-US" altLang="zh-TW" dirty="0" smtClean="0"/>
          </a:p>
          <a:p>
            <a:r>
              <a:rPr lang="zh-TW" altLang="en-US" dirty="0" smtClean="0"/>
              <a:t>從家到工廠</a:t>
            </a:r>
            <a:endParaRPr lang="en-US" altLang="zh-TW" dirty="0" smtClean="0"/>
          </a:p>
          <a:p>
            <a:r>
              <a:rPr lang="en-US" altLang="zh-TW" dirty="0" smtClean="0"/>
              <a:t>Faith</a:t>
            </a:r>
            <a:r>
              <a:rPr lang="en-US" altLang="zh-TW" baseline="0" dirty="0" smtClean="0"/>
              <a:t> at work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715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從鄉村到城市</a:t>
            </a:r>
            <a:endParaRPr lang="en-US" altLang="zh-TW" dirty="0" smtClean="0"/>
          </a:p>
          <a:p>
            <a:r>
              <a:rPr lang="zh-TW" altLang="en-US" dirty="0" smtClean="0"/>
              <a:t>從家到工廠</a:t>
            </a:r>
            <a:endParaRPr lang="en-US" altLang="zh-TW" dirty="0" smtClean="0"/>
          </a:p>
          <a:p>
            <a:r>
              <a:rPr lang="en-US" altLang="zh-TW" dirty="0" smtClean="0"/>
              <a:t>Faith</a:t>
            </a:r>
            <a:r>
              <a:rPr lang="en-US" altLang="zh-TW" baseline="0" dirty="0" smtClean="0"/>
              <a:t> at work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71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641" lvl="1" indent="-360641">
              <a:buFont typeface="Arial" panose="020B0604020202020204" pitchFamily="34" charset="0"/>
              <a:buChar char="•"/>
            </a:pP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當人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願意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回應神的呼召時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人必須重新調整與神的關係，將自己分別為聖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、為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主使用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禁食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禱告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的必要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呼召不只是個人的事情，更關乎群體的參與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呼召與神的救贖工作有關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呼召有神的眷顧與同在的保證，即便神似乎隱藏不見蹤影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922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88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看見：</a:t>
            </a:r>
            <a:endParaRPr lang="en-US" altLang="zh-TW" dirty="0" smtClean="0"/>
          </a:p>
          <a:p>
            <a:r>
              <a:rPr lang="zh-TW" altLang="en-US" dirty="0" smtClean="0"/>
              <a:t>斯</a:t>
            </a:r>
            <a:r>
              <a:rPr lang="en-US" altLang="zh-TW" dirty="0" smtClean="0"/>
              <a:t>1:4 </a:t>
            </a:r>
            <a:r>
              <a:rPr lang="zh-TW" altLang="en-US" dirty="0" smtClean="0"/>
              <a:t>他把他榮耀之國的豐富與她美好威嚴的尊貴給他們看了許多日，就是一百八十日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E869-A6AD-472B-8A60-E312C4DA00B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32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F3B07C-9C3D-4177-8717-2D039324C7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assadorsmagazine.org/?lang=hk" TargetMode="External"/><Relationship Id="rId2" Type="http://schemas.openxmlformats.org/officeDocument/2006/relationships/hyperlink" Target="https://www.christianhistoryinstitute.org/magazine/issue/vocatio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632848" cy="879475"/>
          </a:xfrm>
        </p:spPr>
        <p:txBody>
          <a:bodyPr/>
          <a:lstStyle/>
          <a:p>
            <a:pPr algn="ctr"/>
            <a:r>
              <a:rPr lang="zh-TW" altLang="zh-TW" dirty="0">
                <a:latin typeface="+mn-lt"/>
                <a:ea typeface="標楷體" panose="03000509000000000000" pitchFamily="65" charset="-120"/>
              </a:rPr>
              <a:t>從呼召觀看以斯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帖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記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964363" cy="949797"/>
          </a:xfrm>
        </p:spPr>
        <p:txBody>
          <a:bodyPr>
            <a:noAutofit/>
          </a:bodyPr>
          <a:lstStyle/>
          <a:p>
            <a:pPr algn="r"/>
            <a:r>
              <a:rPr lang="zh-TW" altLang="en-US" sz="2000" dirty="0" smtClean="0">
                <a:ea typeface="標楷體" panose="03000509000000000000" pitchFamily="65" charset="-120"/>
              </a:rPr>
              <a:t>正道福音神學院 </a:t>
            </a:r>
            <a:r>
              <a:rPr lang="zh-TW" altLang="en-US" sz="2000" dirty="0">
                <a:ea typeface="標楷體" panose="03000509000000000000" pitchFamily="65" charset="-120"/>
              </a:rPr>
              <a:t>基督教研究碩士</a:t>
            </a:r>
            <a:r>
              <a:rPr lang="zh-TW" altLang="en-US" sz="2000" dirty="0" smtClean="0">
                <a:ea typeface="標楷體" panose="03000509000000000000" pitchFamily="65" charset="-120"/>
              </a:rPr>
              <a:t>科學生  蕭雅鴻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algn="r"/>
            <a:r>
              <a:rPr lang="zh-TW" altLang="en-US" sz="2000" dirty="0" smtClean="0">
                <a:ea typeface="標楷體" panose="03000509000000000000" pitchFamily="65" charset="-120"/>
              </a:rPr>
              <a:t>本專題感謝正道福音神學院蔡玉玲教授的指導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50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定義：</a:t>
            </a:r>
            <a:r>
              <a:rPr lang="en-US" altLang="zh-TW" dirty="0" smtClean="0"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ea typeface="標楷體" panose="03000509000000000000" pitchFamily="65" charset="-120"/>
              </a:rPr>
              <a:t>早期</a:t>
            </a:r>
            <a:r>
              <a:rPr lang="zh-TW" altLang="en-US" dirty="0">
                <a:ea typeface="標楷體" panose="03000509000000000000" pitchFamily="65" charset="-120"/>
              </a:rPr>
              <a:t>教會時期</a:t>
            </a:r>
            <a:endParaRPr lang="en-US" altLang="zh-TW" dirty="0"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強調</a:t>
            </a:r>
            <a:r>
              <a:rPr lang="zh-TW" altLang="en-US" dirty="0">
                <a:ea typeface="標楷體" panose="03000509000000000000" pitchFamily="65" charset="-120"/>
              </a:rPr>
              <a:t>人蒙召過</a:t>
            </a:r>
            <a:r>
              <a:rPr lang="en-US" altLang="zh-TW" dirty="0">
                <a:ea typeface="標楷體" panose="03000509000000000000" pitchFamily="65" charset="-120"/>
              </a:rPr>
              <a:t>”</a:t>
            </a:r>
            <a:r>
              <a:rPr lang="zh-TW" altLang="en-US" dirty="0">
                <a:ea typeface="標楷體" panose="03000509000000000000" pitchFamily="65" charset="-120"/>
              </a:rPr>
              <a:t>基督徒生活</a:t>
            </a:r>
            <a:r>
              <a:rPr lang="en-US" altLang="zh-TW" dirty="0">
                <a:ea typeface="標楷體" panose="03000509000000000000" pitchFamily="65" charset="-120"/>
              </a:rPr>
              <a:t>”</a:t>
            </a:r>
            <a:r>
              <a:rPr lang="zh-TW" altLang="en-US" dirty="0">
                <a:ea typeface="標楷體" panose="03000509000000000000" pitchFamily="65" charset="-120"/>
              </a:rPr>
              <a:t>，思考的問題包含基督徒如何將生命主權交給主，完全順服基督，為基督而受逼迫、受苦，甚至殉道，在靈命與生活實踐上都為主而活。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部分信徒必須放棄他</a:t>
            </a:r>
            <a:r>
              <a:rPr lang="en-US" altLang="zh-TW" dirty="0">
                <a:ea typeface="標楷體" panose="03000509000000000000" pitchFamily="65" charset="-120"/>
              </a:rPr>
              <a:t>/</a:t>
            </a:r>
            <a:r>
              <a:rPr lang="zh-TW" altLang="en-US" dirty="0">
                <a:ea typeface="標楷體" panose="03000509000000000000" pitchFamily="65" charset="-120"/>
              </a:rPr>
              <a:t>她原有的</a:t>
            </a:r>
            <a:r>
              <a:rPr lang="zh-TW" altLang="en-US" dirty="0" smtClean="0">
                <a:ea typeface="標楷體" panose="03000509000000000000" pitchFamily="65" charset="-120"/>
              </a:rPr>
              <a:t>職業</a:t>
            </a:r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a typeface="標楷體" panose="03000509000000000000" pitchFamily="65" charset="-120"/>
              </a:rPr>
              <a:t>例如從是異教活動、販奴和賣淫者等</a:t>
            </a:r>
            <a:r>
              <a:rPr lang="en-US" altLang="zh-TW" dirty="0" smtClean="0"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a typeface="標楷體" panose="03000509000000000000" pitchFamily="65" charset="-120"/>
              </a:rPr>
              <a:t>，</a:t>
            </a:r>
            <a:r>
              <a:rPr lang="zh-TW" altLang="en-US" dirty="0">
                <a:ea typeface="標楷體" panose="03000509000000000000" pitchFamily="65" charset="-120"/>
              </a:rPr>
              <a:t>才能受洗歸入主名。</a:t>
            </a:r>
            <a:endParaRPr lang="en-US" altLang="zh-TW" dirty="0"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婚姻、單身與性道德觀也是當時蒙召成為基督徒需要處理的議題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r>
              <a:rPr lang="en-US" altLang="zh-TW" dirty="0" smtClean="0"/>
              <a:t>3-5</a:t>
            </a:r>
            <a:r>
              <a:rPr lang="zh-TW" altLang="en-US" dirty="0" smtClean="0"/>
              <a:t>世紀，修道主義的興起與成長、基督教成為羅馬帝國的國教等影響。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奧古斯丁的例子。</a:t>
            </a:r>
            <a:endParaRPr lang="en-US" altLang="zh-TW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75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中世紀時期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聖俗二分：默想的生活優於行動的生活。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182880"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呼召逐漸縮限擁有特定身分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人與其所從事的工作，例如：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457200" lvl="2"/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神</a:t>
            </a:r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呼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召人成為神職人員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身分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，從事全時間事奉神的工作。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marL="457200" lvl="2"/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他們也會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思考追求財富是否合乎信仰？</a:t>
            </a:r>
            <a:endParaRPr lang="en-US" altLang="zh-TW" sz="24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宗教改革時期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馬丁路德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(Martin Luther)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：對中世紀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聖俗二分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的反動；認為工作皆有其價值、工作沒有聖俗分別、工作是愛鄰舍的表達方式、工作是屬靈生命的操練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加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爾文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(John Calvin)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：神已預備每個人一生應履行的責任和計畫，人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要成為神美善的好管家，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只要人願意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生活中，仰望並回應神的呼召，他的心會得著滿足，工作會有成效，並在神眼中看為是寶貴的。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1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宗教改革時期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勞倫斯弟兄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(Brother Lawrence)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：在每天的例行工作中尋找神的愛。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理查德</a:t>
            </a:r>
            <a:r>
              <a:rPr lang="en-US" altLang="zh-TW" b="1" dirty="0">
                <a:latin typeface="+mn-lt"/>
                <a:ea typeface="標楷體" panose="03000509000000000000" pitchFamily="65" charset="-120"/>
              </a:rPr>
              <a:t>·</a:t>
            </a:r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巴科斯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特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(Richard Baxter)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：鼓勵基督徒學習世上的智慧，但將之運用在天國永生的目的上。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約翰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·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衛斯理</a:t>
            </a:r>
            <a:r>
              <a:rPr lang="en-US" altLang="zh-TW" b="1" dirty="0" smtClean="0">
                <a:latin typeface="+mn-lt"/>
                <a:ea typeface="標楷體" panose="03000509000000000000" pitchFamily="65" charset="-120"/>
              </a:rPr>
              <a:t>(John Wesley)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：鼓勵他的跟隨者過有紀律的靈性與社會生活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(spiritual and social lives)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小結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身分</a:t>
            </a:r>
            <a:r>
              <a:rPr lang="zh-TW" altLang="en-US" dirty="0">
                <a:ea typeface="標楷體" panose="03000509000000000000" pitchFamily="65" charset="-120"/>
              </a:rPr>
              <a:t>就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是神對人的呼召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政治、家庭、宗教三領域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，人應忠於呼召，成為主的好管家。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愛神與愛鄰舍的呼召高於身分的呼召。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人不應遇見困難而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輕易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放棄、轉換工作而放棄呼召。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3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5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.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工業與資訊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社會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迄今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ea typeface="標楷體" panose="03000509000000000000" pitchFamily="65" charset="-120"/>
              </a:rPr>
              <a:t>背景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：工業革命、資訊革命之後的社會情境。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b="1" dirty="0">
                <a:ea typeface="標楷體" panose="03000509000000000000" pitchFamily="65" charset="-120"/>
              </a:rPr>
              <a:t>思考問題</a:t>
            </a:r>
            <a:r>
              <a:rPr lang="zh-TW" altLang="en-US" dirty="0"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工作與生活環境劇烈變動，導致人們思考人如何選擇對的工作？如何在工作職場上仍忠於信仰？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8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定義：</a:t>
            </a:r>
            <a:r>
              <a:rPr lang="en-US" altLang="zh-TW" dirty="0">
                <a:ea typeface="標楷體" panose="03000509000000000000" pitchFamily="65" charset="-120"/>
              </a:rPr>
              <a:t>5.</a:t>
            </a:r>
            <a:r>
              <a:rPr lang="zh-TW" altLang="en-US" dirty="0">
                <a:ea typeface="標楷體" panose="03000509000000000000" pitchFamily="65" charset="-120"/>
              </a:rPr>
              <a:t>工業與資訊社會</a:t>
            </a:r>
            <a:r>
              <a:rPr lang="en-US" altLang="zh-TW" dirty="0"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ea typeface="標楷體" panose="03000509000000000000" pitchFamily="65" charset="-120"/>
              </a:rPr>
              <a:t>迄今</a:t>
            </a:r>
            <a:r>
              <a:rPr lang="en-US" altLang="zh-TW" dirty="0" smtClean="0">
                <a:ea typeface="標楷體" panose="03000509000000000000" pitchFamily="65" charset="-120"/>
              </a:rPr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呼召的特質</a:t>
            </a:r>
            <a:r>
              <a:rPr lang="zh-TW" altLang="en-US" dirty="0">
                <a:ea typeface="標楷體" panose="03000509000000000000" pitchFamily="65" charset="-120"/>
              </a:rPr>
              <a:t>：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ea typeface="標楷體" panose="03000509000000000000" pitchFamily="65" charset="-120"/>
              </a:rPr>
              <a:t>國度</a:t>
            </a:r>
            <a:r>
              <a:rPr lang="zh-TW" altLang="en-US" b="1" dirty="0" smtClean="0">
                <a:ea typeface="標楷體" panose="03000509000000000000" pitchFamily="65" charset="-120"/>
              </a:rPr>
              <a:t>性：</a:t>
            </a:r>
            <a:endParaRPr lang="en-US" altLang="zh-TW" b="1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不是寫我們的故事，而是寫神在我們生命中的故事。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強調神如何介入、看顧並供應人的需要，隱含著神的眷顧與同在。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ea typeface="標楷體" panose="03000509000000000000" pitchFamily="65" charset="-120"/>
              </a:rPr>
              <a:t>時間性與多重</a:t>
            </a:r>
            <a:r>
              <a:rPr lang="zh-TW" altLang="en-US" b="1" dirty="0" smtClean="0">
                <a:ea typeface="標楷體" panose="03000509000000000000" pitchFamily="65" charset="-120"/>
              </a:rPr>
              <a:t>性：</a:t>
            </a:r>
            <a:endParaRPr lang="en-US" altLang="zh-TW" b="1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不是我們未來要往哪裡去，而是我們現在在這裡要做什麼？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把握時機來回應呼召，以免失去當得的榮耀與祝福。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士</a:t>
            </a:r>
            <a:r>
              <a:rPr lang="en-US" altLang="zh-TW" dirty="0" smtClean="0">
                <a:ea typeface="標楷體" panose="03000509000000000000" pitchFamily="65" charset="-120"/>
              </a:rPr>
              <a:t>4:6-9</a:t>
            </a:r>
            <a:r>
              <a:rPr lang="zh-TW" altLang="en-US" dirty="0">
                <a:ea typeface="標楷體" panose="03000509000000000000" pitchFamily="65" charset="-120"/>
              </a:rPr>
              <a:t>；約拿書</a:t>
            </a:r>
            <a:r>
              <a:rPr lang="en-US" altLang="zh-TW" dirty="0" smtClean="0"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ea typeface="標楷體" panose="03000509000000000000" pitchFamily="65" charset="-120"/>
              </a:rPr>
              <a:t>群體</a:t>
            </a:r>
            <a:r>
              <a:rPr lang="zh-TW" altLang="en-US" b="1" dirty="0" smtClean="0">
                <a:ea typeface="標楷體" panose="03000509000000000000" pitchFamily="65" charset="-120"/>
              </a:rPr>
              <a:t>性：</a:t>
            </a:r>
            <a:endParaRPr lang="en-US" altLang="zh-TW" b="1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彼此以謙卑束腰，按個人的恩賜服事並成全對方。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蒙召做甚麼與沒有蒙召做甚麼的界線。</a:t>
            </a:r>
            <a:endParaRPr lang="en-US" altLang="zh-TW" dirty="0"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14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工業與資訊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社會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迄今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III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a typeface="標楷體" panose="03000509000000000000" pitchFamily="65" charset="-120"/>
              </a:rPr>
              <a:t>呼召的</a:t>
            </a:r>
            <a:r>
              <a:rPr lang="zh-TW" altLang="en-US" b="1" dirty="0" smtClean="0">
                <a:ea typeface="標楷體" panose="03000509000000000000" pitchFamily="65" charset="-120"/>
              </a:rPr>
              <a:t>特質</a:t>
            </a:r>
            <a:r>
              <a:rPr lang="en-US" altLang="zh-TW" b="1" dirty="0" smtClean="0"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與</a:t>
            </a:r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盟約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有關：</a:t>
            </a:r>
            <a:endParaRPr lang="en-US" altLang="zh-TW" b="1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關係與委身。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與聖靈工作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有關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恩賜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才幹和聖靈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果子。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是奧秘：</a:t>
            </a:r>
            <a:endParaRPr lang="en-US" altLang="zh-TW" b="1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允許探索和犯錯。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關乎人生</a:t>
            </a:r>
            <a:r>
              <a:rPr lang="zh-TW" altLang="en-US" b="1" dirty="0">
                <a:latin typeface="+mn-lt"/>
                <a:ea typeface="標楷體" panose="03000509000000000000" pitchFamily="65" charset="-120"/>
              </a:rPr>
              <a:t>終極</a:t>
            </a:r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關懷：</a:t>
            </a:r>
            <a:endParaRPr lang="en-US" altLang="zh-TW" b="1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自我成就、</a:t>
            </a:r>
            <a:r>
              <a:rPr lang="zh-TW" altLang="en-US" dirty="0" smtClean="0">
                <a:ea typeface="標楷體" panose="03000509000000000000" pitchFamily="65" charset="-120"/>
              </a:rPr>
              <a:t>榮神益人。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6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定義總結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呼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召是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神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呼喚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人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與祂建立一個親密、互動的</a:t>
            </a:r>
            <a:r>
              <a:rPr lang="zh-TW" altLang="zh-TW" b="1" dirty="0">
                <a:latin typeface="+mn-lt"/>
                <a:ea typeface="標楷體" panose="03000509000000000000" pitchFamily="65" charset="-120"/>
              </a:rPr>
              <a:t>盟約關係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，在這新的關係中，蒙召者重新認識自己，因為有了</a:t>
            </a:r>
            <a:r>
              <a:rPr lang="zh-TW" altLang="zh-TW" b="1" dirty="0">
                <a:latin typeface="+mn-lt"/>
                <a:ea typeface="標楷體" panose="03000509000000000000" pitchFamily="65" charset="-120"/>
              </a:rPr>
              <a:t>新的稱呼、身分與生活方式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呼召是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蒙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召者</a:t>
            </a:r>
            <a:r>
              <a:rPr lang="zh-TW" altLang="zh-TW" b="1" dirty="0">
                <a:latin typeface="+mn-lt"/>
                <a:ea typeface="標楷體" panose="03000509000000000000" pitchFamily="65" charset="-120"/>
              </a:rPr>
              <a:t>受邀參與神國度的計畫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，神賜予蒙召者完成任務所需的</a:t>
            </a:r>
            <a:r>
              <a:rPr lang="zh-TW" altLang="zh-TW" b="1" dirty="0">
                <a:latin typeface="+mn-lt"/>
                <a:ea typeface="標楷體" panose="03000509000000000000" pitchFamily="65" charset="-120"/>
              </a:rPr>
              <a:t>恩賜才幹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zh-TW" altLang="zh-TW" b="1" dirty="0" smtClean="0">
                <a:latin typeface="+mn-lt"/>
                <a:ea typeface="標楷體" panose="03000509000000000000" pitchFamily="65" charset="-120"/>
              </a:rPr>
              <a:t>各樣資源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例如身分、職務等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蒙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召者一生可能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有</a:t>
            </a:r>
            <a:r>
              <a:rPr lang="zh-TW" altLang="en-US" dirty="0" smtClean="0">
                <a:ea typeface="標楷體" panose="03000509000000000000" pitchFamily="65" charset="-120"/>
              </a:rPr>
              <a:t>多個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呼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但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蒙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者</a:t>
            </a:r>
            <a:r>
              <a:rPr lang="zh-TW" altLang="en-US" dirty="0" smtClean="0">
                <a:ea typeface="標楷體" panose="03000509000000000000" pitchFamily="65" charset="-120"/>
              </a:rPr>
              <a:t>當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把握時機、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憑信心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回應呼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召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以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服事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有需要的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群體</a:t>
            </a:r>
            <a:r>
              <a:rPr lang="zh-TW" altLang="en-US" dirty="0" smtClean="0">
                <a:ea typeface="標楷體" panose="03000509000000000000" pitchFamily="65" charset="-120"/>
              </a:rPr>
              <a:t>，</a:t>
            </a:r>
            <a:r>
              <a:rPr lang="zh-TW" altLang="en-US" dirty="0">
                <a:ea typeface="標楷體" panose="03000509000000000000" pitchFamily="65" charset="-120"/>
              </a:rPr>
              <a:t>使神得榮耀，也使自身生命益發成熟。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即或不然，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神仍舊可以使萬事互相效力，完成神國度的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計畫</a:t>
            </a:r>
            <a:r>
              <a:rPr lang="zh-TW" altLang="en-US" dirty="0"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ea typeface="標楷體" panose="03000509000000000000" pitchFamily="65" charset="-120"/>
              </a:rPr>
              <a:t>但</a:t>
            </a:r>
            <a:r>
              <a:rPr lang="zh-TW" altLang="en-US" dirty="0">
                <a:ea typeface="標楷體" panose="03000509000000000000" pitchFamily="65" charset="-120"/>
              </a:rPr>
              <a:t>未</a:t>
            </a:r>
            <a:r>
              <a:rPr lang="zh-TW" altLang="en-US" dirty="0" smtClean="0">
                <a:ea typeface="標楷體" panose="03000509000000000000" pitchFamily="65" charset="-120"/>
              </a:rPr>
              <a:t>回應神呼召的人，可能喪失當得的</a:t>
            </a:r>
            <a:r>
              <a:rPr lang="zh-TW" altLang="en-US" dirty="0">
                <a:ea typeface="標楷體" panose="03000509000000000000" pitchFamily="65" charset="-120"/>
              </a:rPr>
              <a:t>祝福</a:t>
            </a:r>
            <a:r>
              <a:rPr lang="zh-TW" altLang="en-US" dirty="0" smtClean="0">
                <a:ea typeface="標楷體" panose="03000509000000000000" pitchFamily="65" charset="-120"/>
              </a:rPr>
              <a:t>，或失去使神得榮耀的機會。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類別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+mn-lt"/>
                <a:ea typeface="標楷體" panose="03000509000000000000" pitchFamily="65" charset="-120"/>
              </a:rPr>
              <a:t>以性質分：</a:t>
            </a:r>
            <a:endParaRPr lang="en-US" altLang="zh-TW" sz="32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普遍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呼召：個人蒙恩得救。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特殊呼召：身分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恩賜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處境→責任、任務。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間接呼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召：環境的印證。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直接呼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召：內心的感動。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類別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+mn-lt"/>
                <a:ea typeface="標楷體" panose="03000509000000000000" pitchFamily="65" charset="-120"/>
              </a:rPr>
              <a:t>以群體的需要區分：</a:t>
            </a:r>
            <a:endParaRPr lang="en-US" altLang="zh-TW" sz="32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對全人類的呼召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人與環境、人際間和諧相處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ea typeface="標楷體" panose="03000509000000000000" pitchFamily="65" charset="-120"/>
              </a:rPr>
              <a:t> 。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對信徒的呼召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進入群體、集體成聖、做好見證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ea typeface="標楷體" panose="03000509000000000000" pitchFamily="65" charset="-120"/>
              </a:rPr>
              <a:t> 。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對信徒個人的呼</a:t>
            </a:r>
            <a:r>
              <a:rPr lang="zh-TW" altLang="en-US" sz="2800" dirty="0" smtClean="0">
                <a:ea typeface="標楷體" panose="03000509000000000000" pitchFamily="65" charset="-120"/>
              </a:rPr>
              <a:t>召：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成為神兒女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類似普遍呼召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ea typeface="標楷體" panose="03000509000000000000" pitchFamily="65" charset="-120"/>
              </a:rPr>
              <a:t> 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當下的呼召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與職業、身分與其因盡的責任有關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ea typeface="標楷體" panose="03000509000000000000" pitchFamily="65" charset="-120"/>
              </a:rPr>
              <a:t> 。</a:t>
            </a:r>
            <a:endParaRPr lang="en-US" altLang="zh-TW" sz="2400" dirty="0">
              <a:latin typeface="+mn-lt"/>
              <a:ea typeface="標楷體" panose="03000509000000000000" pitchFamily="65" charset="-120"/>
            </a:endParaRPr>
          </a:p>
          <a:p>
            <a:pPr lvl="2"/>
            <a:endParaRPr lang="zh-TW" altLang="en-US" sz="24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8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82216"/>
            <a:ext cx="8229600" cy="990600"/>
          </a:xfrm>
        </p:spPr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動動腦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 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74" y="6177498"/>
            <a:ext cx="9147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800" dirty="0" smtClean="0"/>
              <a:t>圖片來源</a:t>
            </a:r>
            <a:r>
              <a:rPr lang="en-US" altLang="zh-TW" sz="800" dirty="0" smtClean="0"/>
              <a:t>(</a:t>
            </a:r>
            <a:r>
              <a:rPr lang="zh-TW" altLang="en-US" sz="800" dirty="0" smtClean="0"/>
              <a:t>檢索日期</a:t>
            </a:r>
            <a:r>
              <a:rPr lang="en-US" altLang="zh-TW" sz="800" dirty="0" smtClean="0"/>
              <a:t>:2014/9/1):</a:t>
            </a:r>
            <a:endParaRPr lang="en-US" altLang="zh-TW" sz="800" dirty="0"/>
          </a:p>
          <a:p>
            <a:pPr algn="r"/>
            <a:r>
              <a:rPr lang="en-US" altLang="zh-TW" sz="800" dirty="0" smtClean="0"/>
              <a:t>1.http</a:t>
            </a:r>
            <a:r>
              <a:rPr lang="en-US" altLang="zh-TW" sz="800" dirty="0"/>
              <a:t>://4.bp.blogspot.com/-qpq4dEJ14AY/UUQzOg0EkPI/AAAAAAAACK4/Q1HXUqGGXtY/s640/answer+message.jpg</a:t>
            </a:r>
          </a:p>
          <a:p>
            <a:pPr algn="r"/>
            <a:r>
              <a:rPr lang="en-US" altLang="zh-TW" sz="800" dirty="0" smtClean="0"/>
              <a:t>2.http</a:t>
            </a:r>
            <a:r>
              <a:rPr lang="en-US" altLang="zh-TW" sz="800" dirty="0"/>
              <a:t>://farm5.staticflickr.com/4114/4941547991_b3541db873.jpg/</a:t>
            </a:r>
            <a:r>
              <a:rPr lang="zh-TW" altLang="en-US" sz="800" dirty="0"/>
              <a:t> </a:t>
            </a:r>
            <a:r>
              <a:rPr lang="en-US" altLang="zh-TW" sz="800" dirty="0"/>
              <a:t/>
            </a:r>
            <a:br>
              <a:rPr lang="en-US" altLang="zh-TW" sz="800" dirty="0"/>
            </a:br>
            <a:r>
              <a:rPr lang="en-US" altLang="zh-TW" sz="800" dirty="0"/>
              <a:t>3. https://encrypted-tbn3.gstatic.com/images?q=tbn:ANd9GcSi5K2t5r6nqJPUgh3Ipbvu0o4w8Ag_CCB_X16BGyae9dCarDrYGg</a:t>
            </a:r>
          </a:p>
          <a:p>
            <a:pPr algn="r"/>
            <a:r>
              <a:rPr lang="en-US" altLang="zh-TW" sz="800" dirty="0" smtClean="0"/>
              <a:t>4.http</a:t>
            </a:r>
            <a:r>
              <a:rPr lang="en-US" altLang="zh-TW" sz="800" dirty="0"/>
              <a:t>://2.bp.blogspot.com/-</a:t>
            </a:r>
            <a:r>
              <a:rPr lang="en-US" altLang="zh-TW" sz="800" dirty="0" smtClean="0"/>
              <a:t>a9r2p5duGjE/</a:t>
            </a:r>
            <a:r>
              <a:rPr lang="en-US" altLang="zh-TW" sz="800" dirty="0" err="1" smtClean="0"/>
              <a:t>URcyVBZSOcI</a:t>
            </a:r>
            <a:r>
              <a:rPr lang="en-US" altLang="zh-TW" sz="800" dirty="0" smtClean="0"/>
              <a:t>/</a:t>
            </a:r>
            <a:r>
              <a:rPr lang="en-US" altLang="zh-TW" sz="800" dirty="0" err="1" smtClean="0"/>
              <a:t>AAAAAAAAQdE</a:t>
            </a:r>
            <a:r>
              <a:rPr lang="en-US" altLang="zh-TW" sz="800" dirty="0" smtClean="0"/>
              <a:t>/dTlD4AXxq94/s320/phone.jpg</a:t>
            </a:r>
            <a:endParaRPr lang="en-US" altLang="zh-TW" sz="800" dirty="0"/>
          </a:p>
        </p:txBody>
      </p:sp>
      <p:pic>
        <p:nvPicPr>
          <p:cNvPr id="8" name="Picture 2" descr="Yesterday's Cal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7612" r="5427" b="8521"/>
          <a:stretch/>
        </p:blipFill>
        <p:spPr bwMode="auto">
          <a:xfrm>
            <a:off x="5364088" y="4649623"/>
            <a:ext cx="1944216" cy="12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4617" y="1844824"/>
            <a:ext cx="505947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呼</a:t>
            </a: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召是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......?</a:t>
            </a:r>
          </a:p>
          <a:p>
            <a:pPr algn="ctr"/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God’s </a:t>
            </a:r>
            <a:r>
              <a:rPr lang="en-US" altLang="zh-TW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calling</a:t>
            </a:r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zh-TW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HsiaoYaHung\AppData\Local\Microsoft\Windows\Temporary Internet Files\Content.IE5\3CT5JGLC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64" y="518927"/>
            <a:ext cx="810775" cy="9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 descr="Calling of Samue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1471"/>
            <a:ext cx="1944216" cy="12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 bwMode="auto">
          <a:xfrm>
            <a:off x="7380312" y="4073559"/>
            <a:ext cx="1393748" cy="1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59" y="2518182"/>
            <a:ext cx="1543640" cy="15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364088" y="4468589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1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72472" y="5825573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30044" y="3927131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30044" y="5842281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4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1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發展階段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預備階段：群體認同感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尋求身分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恩賜操練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覺察階段：重要他人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環境改變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需要產生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)/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摸索定位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回應階段：身分認同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關係確認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委身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行動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endParaRPr lang="zh-TW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8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化對角線角落矩形 6"/>
          <p:cNvSpPr/>
          <p:nvPr/>
        </p:nvSpPr>
        <p:spPr>
          <a:xfrm>
            <a:off x="-6594" y="717957"/>
            <a:ext cx="9144001" cy="583264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4966" y="1635025"/>
            <a:ext cx="7907694" cy="4387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9" name="太陽 8"/>
          <p:cNvSpPr/>
          <p:nvPr/>
        </p:nvSpPr>
        <p:spPr>
          <a:xfrm>
            <a:off x="604966" y="573941"/>
            <a:ext cx="1895745" cy="1915489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神掌權神眷顧</a:t>
            </a:r>
            <a:endParaRPr lang="en-US" altLang="zh-TW" sz="1200" dirty="0" smtClean="0"/>
          </a:p>
        </p:txBody>
      </p:sp>
      <p:sp>
        <p:nvSpPr>
          <p:cNvPr id="10" name="圓角矩形 9"/>
          <p:cNvSpPr/>
          <p:nvPr/>
        </p:nvSpPr>
        <p:spPr>
          <a:xfrm>
            <a:off x="5789542" y="1222013"/>
            <a:ext cx="974323" cy="669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特殊</a:t>
            </a:r>
            <a:r>
              <a:rPr lang="zh-TW" altLang="en-US" sz="1200" dirty="0" smtClean="0"/>
              <a:t>呼召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神國任務</a:t>
            </a:r>
            <a:endParaRPr lang="zh-TW" altLang="en-US" sz="1200" dirty="0"/>
          </a:p>
        </p:txBody>
      </p:sp>
      <p:sp>
        <p:nvSpPr>
          <p:cNvPr id="11" name="向下箭號 10"/>
          <p:cNvSpPr/>
          <p:nvPr/>
        </p:nvSpPr>
        <p:spPr>
          <a:xfrm>
            <a:off x="6419239" y="2382311"/>
            <a:ext cx="643013" cy="3769438"/>
          </a:xfrm>
          <a:prstGeom prst="downArrow">
            <a:avLst>
              <a:gd name="adj1" fmla="val 50000"/>
              <a:gd name="adj2" fmla="val 3315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2" name="圓角矩形 11"/>
          <p:cNvSpPr/>
          <p:nvPr/>
        </p:nvSpPr>
        <p:spPr>
          <a:xfrm>
            <a:off x="5740437" y="4014293"/>
            <a:ext cx="2024062" cy="3875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2.</a:t>
            </a:r>
            <a:r>
              <a:rPr lang="zh-TW" altLang="en-US" sz="1200" dirty="0" smtClean="0"/>
              <a:t>覺察階段：定位摸索</a:t>
            </a:r>
            <a:endParaRPr lang="zh-TW" altLang="en-US" sz="1200" dirty="0"/>
          </a:p>
        </p:txBody>
      </p:sp>
      <p:sp>
        <p:nvSpPr>
          <p:cNvPr id="13" name="圓角矩形 12"/>
          <p:cNvSpPr/>
          <p:nvPr/>
        </p:nvSpPr>
        <p:spPr>
          <a:xfrm>
            <a:off x="5758755" y="5281907"/>
            <a:ext cx="2024062" cy="3875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3.</a:t>
            </a:r>
            <a:r>
              <a:rPr lang="zh-TW" altLang="en-US" sz="1200" dirty="0" smtClean="0"/>
              <a:t>回應階段：意義成就</a:t>
            </a:r>
            <a:endParaRPr lang="zh-TW" altLang="en-US" sz="1200" dirty="0"/>
          </a:p>
        </p:txBody>
      </p:sp>
      <p:sp>
        <p:nvSpPr>
          <p:cNvPr id="14" name="圓角矩形 13"/>
          <p:cNvSpPr/>
          <p:nvPr/>
        </p:nvSpPr>
        <p:spPr>
          <a:xfrm>
            <a:off x="5734391" y="2726235"/>
            <a:ext cx="2024062" cy="3875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1.</a:t>
            </a:r>
            <a:r>
              <a:rPr lang="zh-TW" altLang="en-US" sz="1200" dirty="0" smtClean="0"/>
              <a:t>預備階段：身分認同</a:t>
            </a:r>
            <a:endParaRPr lang="zh-TW" altLang="en-US" sz="1200" dirty="0"/>
          </a:p>
        </p:txBody>
      </p:sp>
      <p:sp>
        <p:nvSpPr>
          <p:cNvPr id="15" name="平行四邊形 14"/>
          <p:cNvSpPr/>
          <p:nvPr/>
        </p:nvSpPr>
        <p:spPr>
          <a:xfrm>
            <a:off x="6842324" y="3419293"/>
            <a:ext cx="974323" cy="3873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不回應</a:t>
            </a:r>
            <a:endParaRPr lang="zh-TW" altLang="en-US" sz="1200" dirty="0"/>
          </a:p>
        </p:txBody>
      </p:sp>
      <p:sp>
        <p:nvSpPr>
          <p:cNvPr id="17" name="平行四邊形 16"/>
          <p:cNvSpPr/>
          <p:nvPr/>
        </p:nvSpPr>
        <p:spPr>
          <a:xfrm>
            <a:off x="5772099" y="3222729"/>
            <a:ext cx="974323" cy="3873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(</a:t>
            </a:r>
            <a:r>
              <a:rPr lang="zh-TW" altLang="en-US" sz="1200" dirty="0" smtClean="0"/>
              <a:t>延遲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回應</a:t>
            </a:r>
            <a:endParaRPr lang="zh-TW" altLang="en-US" sz="1200" dirty="0"/>
          </a:p>
        </p:txBody>
      </p:sp>
      <p:sp>
        <p:nvSpPr>
          <p:cNvPr id="18" name="平行四邊形 17"/>
          <p:cNvSpPr/>
          <p:nvPr/>
        </p:nvSpPr>
        <p:spPr>
          <a:xfrm>
            <a:off x="5621384" y="4553908"/>
            <a:ext cx="974323" cy="3873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(</a:t>
            </a:r>
            <a:r>
              <a:rPr lang="zh-TW" altLang="en-US" sz="1200" dirty="0" smtClean="0"/>
              <a:t>延遲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回應</a:t>
            </a:r>
            <a:endParaRPr lang="zh-TW" altLang="en-US" sz="1200" dirty="0"/>
          </a:p>
        </p:txBody>
      </p:sp>
      <p:sp>
        <p:nvSpPr>
          <p:cNvPr id="19" name="平行四邊形 18"/>
          <p:cNvSpPr/>
          <p:nvPr/>
        </p:nvSpPr>
        <p:spPr>
          <a:xfrm>
            <a:off x="6842324" y="4659838"/>
            <a:ext cx="974323" cy="3873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不回應</a:t>
            </a:r>
            <a:endParaRPr lang="zh-TW" altLang="en-US" sz="12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077574" y="2302133"/>
            <a:ext cx="1611044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00" b="1" dirty="0" smtClean="0"/>
              <a:t>呼召的發展階段</a:t>
            </a:r>
            <a:endParaRPr lang="zh-TW" altLang="en-US" sz="13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037709" y="813048"/>
            <a:ext cx="180792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00" b="1" dirty="0" smtClean="0"/>
              <a:t>呼召的種類一</a:t>
            </a:r>
            <a:r>
              <a:rPr lang="en-US" altLang="zh-TW" sz="1300" b="1" dirty="0" smtClean="0"/>
              <a:t>(</a:t>
            </a:r>
            <a:r>
              <a:rPr lang="zh-TW" altLang="en-US" sz="1300" b="1" dirty="0" smtClean="0"/>
              <a:t>個人</a:t>
            </a:r>
            <a:r>
              <a:rPr lang="en-US" altLang="zh-TW" sz="1300" b="1" dirty="0" smtClean="0"/>
              <a:t>)</a:t>
            </a:r>
            <a:endParaRPr lang="zh-TW" altLang="en-US" sz="1300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796136" y="6248345"/>
            <a:ext cx="224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/>
              <a:t>人參與 </a:t>
            </a:r>
            <a:r>
              <a:rPr lang="en-US" altLang="zh-TW" sz="1200" b="1" dirty="0" smtClean="0"/>
              <a:t>&amp;</a:t>
            </a:r>
            <a:r>
              <a:rPr lang="zh-TW" altLang="en-US" sz="1200" b="1" dirty="0" smtClean="0"/>
              <a:t> 完成神國度的計畫</a:t>
            </a:r>
            <a:endParaRPr lang="zh-TW" altLang="en-US" sz="12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85332" y="6198496"/>
            <a:ext cx="150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/>
              <a:t>天上</a:t>
            </a:r>
            <a:r>
              <a:rPr lang="zh-TW" altLang="en-US" sz="1200" dirty="0" smtClean="0"/>
              <a:t>的國度</a:t>
            </a:r>
            <a:endParaRPr lang="zh-TW" altLang="en-US" sz="1200" dirty="0"/>
          </a:p>
        </p:txBody>
      </p:sp>
      <p:sp>
        <p:nvSpPr>
          <p:cNvPr id="26" name="圓角矩形 25"/>
          <p:cNvSpPr/>
          <p:nvPr/>
        </p:nvSpPr>
        <p:spPr>
          <a:xfrm>
            <a:off x="6948264" y="1247587"/>
            <a:ext cx="974323" cy="6692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一般呼召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成為</a:t>
            </a:r>
            <a:r>
              <a:rPr lang="zh-TW" altLang="en-US" sz="1200" dirty="0"/>
              <a:t>信</a:t>
            </a:r>
            <a:r>
              <a:rPr lang="zh-TW" altLang="en-US" sz="1200" dirty="0" smtClean="0"/>
              <a:t>徒</a:t>
            </a:r>
            <a:endParaRPr lang="zh-TW" altLang="en-US" sz="1200" dirty="0"/>
          </a:p>
        </p:txBody>
      </p:sp>
      <p:sp>
        <p:nvSpPr>
          <p:cNvPr id="16" name="平行四邊形 15"/>
          <p:cNvSpPr/>
          <p:nvPr/>
        </p:nvSpPr>
        <p:spPr>
          <a:xfrm>
            <a:off x="6592121" y="1778389"/>
            <a:ext cx="974323" cy="387349"/>
          </a:xfrm>
          <a:prstGeom prst="parallelogram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/>
              <a:t>人</a:t>
            </a:r>
            <a:r>
              <a:rPr lang="zh-TW" altLang="en-US" sz="1200" dirty="0" smtClean="0"/>
              <a:t>的</a:t>
            </a:r>
            <a:endParaRPr lang="en-US" altLang="zh-TW" sz="1200" dirty="0" smtClean="0"/>
          </a:p>
          <a:p>
            <a:pPr algn="ctr"/>
            <a:r>
              <a:rPr lang="zh-TW" altLang="en-US" sz="1200" dirty="0" smtClean="0"/>
              <a:t>回應</a:t>
            </a:r>
            <a:endParaRPr lang="zh-TW" altLang="en-US" sz="1200" dirty="0"/>
          </a:p>
        </p:txBody>
      </p:sp>
      <p:cxnSp>
        <p:nvCxnSpPr>
          <p:cNvPr id="28" name="直線單箭頭接點 27"/>
          <p:cNvCxnSpPr>
            <a:stCxn id="15" idx="2"/>
          </p:cNvCxnSpPr>
          <p:nvPr/>
        </p:nvCxnSpPr>
        <p:spPr>
          <a:xfrm>
            <a:off x="7768228" y="3612968"/>
            <a:ext cx="9082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782817" y="4834671"/>
            <a:ext cx="8936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8574831" y="1340769"/>
            <a:ext cx="461665" cy="4907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可能</a:t>
            </a:r>
            <a:r>
              <a:rPr lang="zh-TW" altLang="en-US" dirty="0" smtClean="0"/>
              <a:t>失去當得的</a:t>
            </a:r>
            <a:r>
              <a:rPr lang="zh-TW" altLang="en-US" dirty="0"/>
              <a:t>祝福</a:t>
            </a:r>
            <a:r>
              <a:rPr lang="en-US" altLang="zh-TW" dirty="0" smtClean="0"/>
              <a:t>/</a:t>
            </a:r>
            <a:r>
              <a:rPr lang="zh-TW" altLang="en-US" dirty="0" smtClean="0"/>
              <a:t>榮耀神</a:t>
            </a:r>
            <a:r>
              <a:rPr lang="en-US" altLang="zh-TW" dirty="0" smtClean="0"/>
              <a:t>/</a:t>
            </a:r>
            <a:r>
              <a:rPr lang="zh-TW" altLang="en-US" dirty="0" smtClean="0"/>
              <a:t>認識神更深的機會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7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1560" y="1393740"/>
            <a:ext cx="7907694" cy="4387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8" name="橢圓 7"/>
          <p:cNvSpPr/>
          <p:nvPr/>
        </p:nvSpPr>
        <p:spPr>
          <a:xfrm>
            <a:off x="1323602" y="1580435"/>
            <a:ext cx="4184502" cy="41726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9" name="橢圓 8"/>
          <p:cNvSpPr/>
          <p:nvPr/>
        </p:nvSpPr>
        <p:spPr>
          <a:xfrm>
            <a:off x="1763688" y="2389976"/>
            <a:ext cx="3288978" cy="30552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1200" dirty="0" smtClean="0"/>
          </a:p>
        </p:txBody>
      </p:sp>
      <p:sp>
        <p:nvSpPr>
          <p:cNvPr id="10" name="橢圓 9"/>
          <p:cNvSpPr/>
          <p:nvPr/>
        </p:nvSpPr>
        <p:spPr>
          <a:xfrm>
            <a:off x="2483360" y="3198469"/>
            <a:ext cx="2048557" cy="20359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1200" b="1" dirty="0" smtClean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3731623" y="4615738"/>
            <a:ext cx="984393" cy="469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人生關懷</a:t>
            </a:r>
            <a:endParaRPr lang="en-US" altLang="zh-TW" sz="1200" b="1" dirty="0" smtClean="0"/>
          </a:p>
        </p:txBody>
      </p:sp>
      <p:sp>
        <p:nvSpPr>
          <p:cNvPr id="12" name="太陽 11"/>
          <p:cNvSpPr/>
          <p:nvPr/>
        </p:nvSpPr>
        <p:spPr>
          <a:xfrm>
            <a:off x="611560" y="332656"/>
            <a:ext cx="1895745" cy="1915489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神掌權神眷顧</a:t>
            </a:r>
            <a:endParaRPr lang="en-US" altLang="zh-TW" sz="1200" dirty="0" smtClean="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320683" y="2951156"/>
            <a:ext cx="992554" cy="549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奧秘</a:t>
            </a:r>
            <a:endParaRPr lang="en-US" altLang="zh-TW" sz="1200" b="1" dirty="0" smtClean="0"/>
          </a:p>
          <a:p>
            <a:pPr algn="ctr"/>
            <a:r>
              <a:rPr lang="zh-TW" altLang="en-US" sz="1200" dirty="0" smtClean="0"/>
              <a:t>允許探索與犯錯</a:t>
            </a:r>
            <a:endParaRPr lang="zh-TW" altLang="en-US" sz="1200" dirty="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4307687" y="3570189"/>
            <a:ext cx="984393" cy="9389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群體性</a:t>
            </a:r>
            <a:endParaRPr lang="en-US" altLang="zh-TW" sz="1200" b="1" dirty="0" smtClean="0"/>
          </a:p>
          <a:p>
            <a:pPr algn="ctr"/>
            <a:r>
              <a:rPr lang="en-US" altLang="zh-TW" sz="1200" dirty="0" smtClean="0"/>
              <a:t>1.</a:t>
            </a:r>
            <a:r>
              <a:rPr lang="zh-TW" altLang="en-US" sz="1200" dirty="0" smtClean="0"/>
              <a:t>重要他人</a:t>
            </a:r>
            <a:endParaRPr lang="en-US" altLang="zh-TW" sz="1200" dirty="0"/>
          </a:p>
          <a:p>
            <a:pPr algn="ctr"/>
            <a:r>
              <a:rPr lang="en-US" altLang="zh-TW" sz="1200" dirty="0" smtClean="0"/>
              <a:t>2.</a:t>
            </a:r>
            <a:r>
              <a:rPr lang="zh-TW" altLang="en-US" sz="1200" dirty="0" smtClean="0"/>
              <a:t>群體需要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3.</a:t>
            </a:r>
            <a:r>
              <a:rPr lang="zh-TW" altLang="en-US" sz="1200" dirty="0" smtClean="0"/>
              <a:t>認同感</a:t>
            </a:r>
            <a:r>
              <a:rPr lang="en-US" altLang="zh-TW" sz="1200" dirty="0" smtClean="0"/>
              <a:t>/</a:t>
            </a:r>
            <a:r>
              <a:rPr lang="zh-TW" altLang="en-US" sz="1200" dirty="0" smtClean="0"/>
              <a:t>歸屬感</a:t>
            </a:r>
            <a:endParaRPr lang="zh-TW" altLang="en-US" sz="1200" dirty="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1763688" y="4409970"/>
            <a:ext cx="1315229" cy="6306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時間性</a:t>
            </a:r>
            <a:r>
              <a:rPr lang="en-US" altLang="zh-TW" sz="1200" b="1" dirty="0" smtClean="0"/>
              <a:t>&amp;</a:t>
            </a:r>
            <a:r>
              <a:rPr lang="zh-TW" altLang="en-US" sz="1200" b="1" dirty="0" smtClean="0"/>
              <a:t>多重性</a:t>
            </a:r>
            <a:endParaRPr lang="en-US" altLang="zh-TW" sz="1200" b="1" dirty="0" smtClean="0"/>
          </a:p>
          <a:p>
            <a:pPr algn="ctr"/>
            <a:r>
              <a:rPr lang="zh-TW" altLang="en-US" sz="1200" dirty="0"/>
              <a:t>把握當下</a:t>
            </a:r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343432" y="2296886"/>
            <a:ext cx="992554" cy="445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國度性</a:t>
            </a:r>
            <a:endParaRPr lang="zh-TW" altLang="en-US" sz="1200" b="1" dirty="0"/>
          </a:p>
        </p:txBody>
      </p:sp>
      <p:sp>
        <p:nvSpPr>
          <p:cNvPr id="17" name="上-下雙向箭號 16"/>
          <p:cNvSpPr/>
          <p:nvPr/>
        </p:nvSpPr>
        <p:spPr>
          <a:xfrm>
            <a:off x="3355181" y="3026569"/>
            <a:ext cx="188110" cy="446899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" name="上-下雙向箭號 17"/>
          <p:cNvSpPr/>
          <p:nvPr/>
        </p:nvSpPr>
        <p:spPr>
          <a:xfrm rot="19882910">
            <a:off x="2282074" y="1755928"/>
            <a:ext cx="266274" cy="2283373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" name="上-下雙向箭號 18"/>
          <p:cNvSpPr/>
          <p:nvPr/>
        </p:nvSpPr>
        <p:spPr>
          <a:xfrm rot="586324">
            <a:off x="3968058" y="2151338"/>
            <a:ext cx="198975" cy="537009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20" name="上-下雙向箭號 19"/>
          <p:cNvSpPr/>
          <p:nvPr/>
        </p:nvSpPr>
        <p:spPr>
          <a:xfrm rot="1381601">
            <a:off x="4356700" y="2563041"/>
            <a:ext cx="211040" cy="1229935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21" name="文字方塊 20"/>
          <p:cNvSpPr txBox="1"/>
          <p:nvPr/>
        </p:nvSpPr>
        <p:spPr>
          <a:xfrm>
            <a:off x="85332" y="5910464"/>
            <a:ext cx="150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/>
              <a:t>天上</a:t>
            </a:r>
            <a:r>
              <a:rPr lang="zh-TW" altLang="en-US" sz="1200" dirty="0" smtClean="0"/>
              <a:t>的國度</a:t>
            </a:r>
            <a:endParaRPr lang="zh-TW" altLang="en-US" sz="1200" dirty="0"/>
          </a:p>
        </p:txBody>
      </p:sp>
      <p:sp>
        <p:nvSpPr>
          <p:cNvPr id="22" name="矩形 21"/>
          <p:cNvSpPr>
            <a:spLocks noChangeAspect="1"/>
          </p:cNvSpPr>
          <p:nvPr/>
        </p:nvSpPr>
        <p:spPr>
          <a:xfrm>
            <a:off x="1711925" y="2317358"/>
            <a:ext cx="992554" cy="543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盟約關係</a:t>
            </a:r>
            <a:endParaRPr lang="en-US" altLang="zh-TW" sz="1200" b="1" dirty="0"/>
          </a:p>
          <a:p>
            <a:pPr algn="ctr"/>
            <a:r>
              <a:rPr lang="en-US" altLang="zh-TW" sz="1200" dirty="0" smtClean="0"/>
              <a:t>1.</a:t>
            </a:r>
            <a:r>
              <a:rPr lang="zh-TW" altLang="en-US" sz="1200" dirty="0" smtClean="0"/>
              <a:t>委身</a:t>
            </a:r>
            <a:endParaRPr lang="en-US" altLang="zh-TW" sz="1200" dirty="0"/>
          </a:p>
          <a:p>
            <a:pPr algn="ctr"/>
            <a:r>
              <a:rPr lang="en-US" altLang="zh-TW" sz="1200" dirty="0" smtClean="0"/>
              <a:t>2.</a:t>
            </a:r>
            <a:r>
              <a:rPr lang="zh-TW" altLang="en-US" sz="1200" dirty="0" smtClean="0"/>
              <a:t>分別為聖</a:t>
            </a:r>
            <a:endParaRPr lang="zh-TW" altLang="en-US" sz="1200" dirty="0"/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1693669" y="3078229"/>
            <a:ext cx="992554" cy="768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/>
              <a:t>聖靈工作</a:t>
            </a:r>
            <a:endParaRPr lang="en-US" altLang="zh-TW" sz="1200" b="1" dirty="0" smtClean="0"/>
          </a:p>
          <a:p>
            <a:pPr algn="ctr"/>
            <a:r>
              <a:rPr lang="en-US" altLang="zh-TW" sz="1200" dirty="0" smtClean="0"/>
              <a:t>1.</a:t>
            </a:r>
            <a:r>
              <a:rPr lang="zh-TW" altLang="en-US" sz="1200" dirty="0" smtClean="0"/>
              <a:t>恩賜</a:t>
            </a:r>
            <a:endParaRPr lang="en-US" altLang="zh-TW" sz="1200" dirty="0" smtClean="0"/>
          </a:p>
          <a:p>
            <a:pPr algn="ctr"/>
            <a:r>
              <a:rPr lang="en-US" altLang="zh-TW" sz="1200" dirty="0" smtClean="0"/>
              <a:t>2.</a:t>
            </a:r>
            <a:r>
              <a:rPr lang="zh-TW" altLang="en-US" sz="1200" dirty="0" smtClean="0"/>
              <a:t>禱告</a:t>
            </a:r>
            <a:endParaRPr lang="en-US" altLang="zh-TW" sz="1200" dirty="0"/>
          </a:p>
          <a:p>
            <a:pPr algn="ctr"/>
            <a:r>
              <a:rPr lang="en-US" altLang="zh-TW" sz="1200" dirty="0" smtClean="0"/>
              <a:t>3.</a:t>
            </a:r>
            <a:r>
              <a:rPr lang="zh-TW" altLang="en-US" sz="1200" dirty="0" smtClean="0"/>
              <a:t>聖靈果子</a:t>
            </a:r>
            <a:endParaRPr lang="zh-TW" altLang="en-US" sz="12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988215" y="1700808"/>
            <a:ext cx="1807921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00" b="1" dirty="0" smtClean="0"/>
              <a:t>呼召的種類二</a:t>
            </a:r>
            <a:r>
              <a:rPr lang="en-US" altLang="zh-TW" sz="1300" b="1" dirty="0" smtClean="0"/>
              <a:t>(</a:t>
            </a:r>
            <a:r>
              <a:rPr lang="zh-TW" altLang="en-US" sz="1300" b="1" dirty="0" smtClean="0"/>
              <a:t>群體</a:t>
            </a:r>
            <a:r>
              <a:rPr lang="en-US" altLang="zh-TW" sz="1300" b="1" dirty="0" smtClean="0"/>
              <a:t>)</a:t>
            </a:r>
            <a:endParaRPr lang="zh-TW" altLang="en-US" sz="1300" b="1" dirty="0"/>
          </a:p>
        </p:txBody>
      </p:sp>
      <p:grpSp>
        <p:nvGrpSpPr>
          <p:cNvPr id="25" name="群組 24"/>
          <p:cNvGrpSpPr/>
          <p:nvPr/>
        </p:nvGrpSpPr>
        <p:grpSpPr>
          <a:xfrm>
            <a:off x="0" y="332656"/>
            <a:ext cx="9144001" cy="5976664"/>
            <a:chOff x="0" y="332656"/>
            <a:chExt cx="9144001" cy="5976664"/>
          </a:xfrm>
        </p:grpSpPr>
        <p:sp>
          <p:nvSpPr>
            <p:cNvPr id="26" name="圓角化對角線角落矩形 25"/>
            <p:cNvSpPr/>
            <p:nvPr/>
          </p:nvSpPr>
          <p:spPr>
            <a:xfrm>
              <a:off x="0" y="476672"/>
              <a:ext cx="9144001" cy="5832648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7" name="矩形 26"/>
            <p:cNvSpPr/>
            <p:nvPr/>
          </p:nvSpPr>
          <p:spPr>
            <a:xfrm>
              <a:off x="611560" y="1393740"/>
              <a:ext cx="7907694" cy="43874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1323602" y="1580435"/>
              <a:ext cx="4184502" cy="41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9" name="橢圓 28"/>
            <p:cNvSpPr/>
            <p:nvPr/>
          </p:nvSpPr>
          <p:spPr>
            <a:xfrm>
              <a:off x="1763688" y="2389976"/>
              <a:ext cx="3288978" cy="30552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1200" dirty="0" smtClean="0"/>
            </a:p>
          </p:txBody>
        </p:sp>
        <p:sp>
          <p:nvSpPr>
            <p:cNvPr id="30" name="橢圓 29"/>
            <p:cNvSpPr/>
            <p:nvPr/>
          </p:nvSpPr>
          <p:spPr>
            <a:xfrm>
              <a:off x="2483360" y="3198469"/>
              <a:ext cx="2048557" cy="20359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12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626672" y="2564904"/>
              <a:ext cx="1801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rgbClr val="0070C0"/>
                  </a:solidFill>
                </a:rPr>
                <a:t>群體</a:t>
              </a:r>
              <a:endParaRPr lang="en-US" altLang="zh-TW" sz="12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1200" b="1" dirty="0" smtClean="0">
                  <a:solidFill>
                    <a:srgbClr val="0070C0"/>
                  </a:solidFill>
                </a:rPr>
                <a:t>(</a:t>
              </a:r>
              <a:r>
                <a:rPr lang="zh-TW" altLang="en-US" sz="1200" b="1" dirty="0" smtClean="0">
                  <a:solidFill>
                    <a:srgbClr val="0070C0"/>
                  </a:solidFill>
                </a:rPr>
                <a:t>集體成聖，做好見證</a:t>
              </a:r>
              <a:r>
                <a:rPr lang="en-US" altLang="zh-TW" sz="1200" b="1" dirty="0" smtClean="0">
                  <a:solidFill>
                    <a:srgbClr val="0070C0"/>
                  </a:solidFill>
                </a:rPr>
                <a:t>)</a:t>
              </a:r>
              <a:endParaRPr lang="zh-TW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946630" y="1844824"/>
              <a:ext cx="1049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200" b="1">
                  <a:solidFill>
                    <a:srgbClr val="0070C0"/>
                  </a:solidFill>
                </a:defRPr>
              </a:lvl1pPr>
            </a:lstStyle>
            <a:p>
              <a:r>
                <a:rPr lang="zh-TW" altLang="en-US" dirty="0" smtClean="0"/>
                <a:t>全世界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和諧共處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452319" y="5476136"/>
              <a:ext cx="1091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 smtClean="0"/>
                <a:t>地上的處境</a:t>
              </a:r>
              <a:endParaRPr lang="zh-TW" altLang="en-US" sz="1200" dirty="0"/>
            </a:p>
          </p:txBody>
        </p:sp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3731623" y="4615738"/>
              <a:ext cx="984393" cy="46944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人生關懷</a:t>
              </a:r>
              <a:endParaRPr lang="en-US" altLang="zh-TW" sz="1200" b="1" dirty="0" smtClean="0"/>
            </a:p>
          </p:txBody>
        </p:sp>
        <p:sp>
          <p:nvSpPr>
            <p:cNvPr id="35" name="太陽 34"/>
            <p:cNvSpPr/>
            <p:nvPr/>
          </p:nvSpPr>
          <p:spPr>
            <a:xfrm>
              <a:off x="611560" y="332656"/>
              <a:ext cx="1895745" cy="1915489"/>
            </a:xfrm>
            <a:prstGeom prst="su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/>
                <a:t>神掌權神眷顧</a:t>
              </a:r>
              <a:endParaRPr lang="en-US" altLang="zh-TW" sz="1200" dirty="0" smtClean="0"/>
            </a:p>
          </p:txBody>
        </p:sp>
        <p:sp>
          <p:nvSpPr>
            <p:cNvPr id="36" name="矩形 35"/>
            <p:cNvSpPr>
              <a:spLocks noChangeAspect="1"/>
            </p:cNvSpPr>
            <p:nvPr/>
          </p:nvSpPr>
          <p:spPr>
            <a:xfrm>
              <a:off x="320683" y="2951156"/>
              <a:ext cx="992554" cy="5498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奧秘</a:t>
              </a:r>
              <a:endParaRPr lang="en-US" altLang="zh-TW" sz="1200" b="1" dirty="0" smtClean="0"/>
            </a:p>
            <a:p>
              <a:pPr algn="ctr"/>
              <a:r>
                <a:rPr lang="zh-TW" altLang="en-US" sz="1200" dirty="0" smtClean="0"/>
                <a:t>允許探索與犯錯</a:t>
              </a:r>
              <a:endParaRPr lang="zh-TW" altLang="en-US" sz="1200" dirty="0"/>
            </a:p>
          </p:txBody>
        </p:sp>
        <p:sp>
          <p:nvSpPr>
            <p:cNvPr id="37" name="矩形 36"/>
            <p:cNvSpPr>
              <a:spLocks noChangeAspect="1"/>
            </p:cNvSpPr>
            <p:nvPr/>
          </p:nvSpPr>
          <p:spPr>
            <a:xfrm>
              <a:off x="4307687" y="3570189"/>
              <a:ext cx="984393" cy="9389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群體性</a:t>
              </a:r>
              <a:endParaRPr lang="en-US" altLang="zh-TW" sz="1200" b="1" dirty="0" smtClean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重要他人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群體需要</a:t>
              </a:r>
              <a:endParaRPr lang="en-US" altLang="zh-TW" sz="1200" dirty="0" smtClean="0"/>
            </a:p>
            <a:p>
              <a:pPr algn="ctr"/>
              <a:r>
                <a:rPr lang="en-US" altLang="zh-TW" sz="1200" dirty="0" smtClean="0"/>
                <a:t>3.</a:t>
              </a:r>
              <a:r>
                <a:rPr lang="zh-TW" altLang="en-US" sz="1200" dirty="0" smtClean="0"/>
                <a:t>認同感</a:t>
              </a:r>
              <a:r>
                <a:rPr lang="en-US" altLang="zh-TW" sz="1200" dirty="0" smtClean="0"/>
                <a:t>/</a:t>
              </a:r>
              <a:r>
                <a:rPr lang="zh-TW" altLang="en-US" sz="1200" dirty="0" smtClean="0"/>
                <a:t>歸屬感</a:t>
              </a:r>
              <a:endParaRPr lang="zh-TW" altLang="en-US" sz="1200" dirty="0"/>
            </a:p>
          </p:txBody>
        </p:sp>
        <p:sp>
          <p:nvSpPr>
            <p:cNvPr id="38" name="矩形 37"/>
            <p:cNvSpPr>
              <a:spLocks noChangeAspect="1"/>
            </p:cNvSpPr>
            <p:nvPr/>
          </p:nvSpPr>
          <p:spPr>
            <a:xfrm>
              <a:off x="1763688" y="4409970"/>
              <a:ext cx="1315229" cy="63065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時間性</a:t>
              </a:r>
              <a:r>
                <a:rPr lang="en-US" altLang="zh-TW" sz="1200" b="1" dirty="0" smtClean="0"/>
                <a:t>&amp;</a:t>
              </a:r>
              <a:r>
                <a:rPr lang="zh-TW" altLang="en-US" sz="1200" b="1" dirty="0" smtClean="0"/>
                <a:t>多重性</a:t>
              </a:r>
              <a:endParaRPr lang="en-US" altLang="zh-TW" sz="1200" b="1" dirty="0" smtClean="0"/>
            </a:p>
            <a:p>
              <a:pPr algn="ctr"/>
              <a:r>
                <a:rPr lang="zh-TW" altLang="en-US" sz="1200" dirty="0"/>
                <a:t>把握當下</a:t>
              </a:r>
            </a:p>
          </p:txBody>
        </p:sp>
        <p:sp>
          <p:nvSpPr>
            <p:cNvPr id="39" name="矩形 38"/>
            <p:cNvSpPr>
              <a:spLocks noChangeAspect="1"/>
            </p:cNvSpPr>
            <p:nvPr/>
          </p:nvSpPr>
          <p:spPr>
            <a:xfrm>
              <a:off x="343432" y="2296886"/>
              <a:ext cx="992554" cy="4451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國度性</a:t>
              </a:r>
              <a:endParaRPr lang="zh-TW" altLang="en-US" sz="1200" b="1" dirty="0"/>
            </a:p>
          </p:txBody>
        </p:sp>
        <p:sp>
          <p:nvSpPr>
            <p:cNvPr id="43" name="上-下雙向箭號 42"/>
            <p:cNvSpPr/>
            <p:nvPr/>
          </p:nvSpPr>
          <p:spPr>
            <a:xfrm>
              <a:off x="3355181" y="3026569"/>
              <a:ext cx="188110" cy="446899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4" name="上-下雙向箭號 43"/>
            <p:cNvSpPr/>
            <p:nvPr/>
          </p:nvSpPr>
          <p:spPr>
            <a:xfrm rot="19882910">
              <a:off x="2282074" y="1755928"/>
              <a:ext cx="266274" cy="2283373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5" name="上-下雙向箭號 44"/>
            <p:cNvSpPr/>
            <p:nvPr/>
          </p:nvSpPr>
          <p:spPr>
            <a:xfrm rot="586324">
              <a:off x="3968058" y="2151338"/>
              <a:ext cx="198975" cy="537009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6" name="上-下雙向箭號 45"/>
            <p:cNvSpPr/>
            <p:nvPr/>
          </p:nvSpPr>
          <p:spPr>
            <a:xfrm rot="1381601">
              <a:off x="4356700" y="2563041"/>
              <a:ext cx="211040" cy="1229935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85332" y="5910464"/>
              <a:ext cx="1508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/>
                <a:t>天上</a:t>
              </a:r>
              <a:r>
                <a:rPr lang="zh-TW" altLang="en-US" sz="1200" dirty="0" smtClean="0"/>
                <a:t>的國度</a:t>
              </a:r>
              <a:endParaRPr lang="zh-TW" altLang="en-US" sz="1200" dirty="0"/>
            </a:p>
          </p:txBody>
        </p:sp>
        <p:sp>
          <p:nvSpPr>
            <p:cNvPr id="54" name="矩形 53"/>
            <p:cNvSpPr>
              <a:spLocks noChangeAspect="1"/>
            </p:cNvSpPr>
            <p:nvPr/>
          </p:nvSpPr>
          <p:spPr>
            <a:xfrm>
              <a:off x="1711925" y="2317358"/>
              <a:ext cx="992554" cy="5437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盟約關係</a:t>
              </a:r>
              <a:endParaRPr lang="en-US" altLang="zh-TW" sz="1200" b="1" dirty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委身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分別為聖</a:t>
              </a:r>
              <a:endParaRPr lang="zh-TW" altLang="en-US" sz="1200" dirty="0"/>
            </a:p>
          </p:txBody>
        </p:sp>
        <p:sp>
          <p:nvSpPr>
            <p:cNvPr id="55" name="矩形 54"/>
            <p:cNvSpPr>
              <a:spLocks noChangeAspect="1"/>
            </p:cNvSpPr>
            <p:nvPr/>
          </p:nvSpPr>
          <p:spPr>
            <a:xfrm>
              <a:off x="1693669" y="3078229"/>
              <a:ext cx="992554" cy="7681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聖靈工作</a:t>
              </a:r>
              <a:endParaRPr lang="en-US" altLang="zh-TW" sz="1200" b="1" dirty="0" smtClean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恩賜</a:t>
              </a:r>
              <a:endParaRPr lang="en-US" altLang="zh-TW" sz="1200" dirty="0" smtClean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禱告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3.</a:t>
              </a:r>
              <a:r>
                <a:rPr lang="zh-TW" altLang="en-US" sz="1200" dirty="0" smtClean="0"/>
                <a:t>聖靈果子</a:t>
              </a:r>
              <a:endParaRPr lang="zh-TW" altLang="en-US" sz="12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2704479" y="3933056"/>
              <a:ext cx="1507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200" b="1">
                  <a:solidFill>
                    <a:srgbClr val="0070C0"/>
                  </a:solidFill>
                </a:defRPr>
              </a:lvl1pPr>
            </a:lstStyle>
            <a:p>
              <a:r>
                <a:rPr lang="zh-TW" altLang="en-US" dirty="0" smtClean="0"/>
                <a:t>個人</a:t>
              </a:r>
              <a:r>
                <a:rPr lang="en-US" altLang="zh-TW" dirty="0" smtClean="0"/>
                <a:t>-</a:t>
              </a:r>
              <a:r>
                <a:rPr lang="zh-TW" altLang="en-US" dirty="0" smtClean="0"/>
                <a:t>稱呼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呼喚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身分</a:t>
              </a:r>
              <a:r>
                <a:rPr lang="en-US" altLang="zh-TW" dirty="0" smtClean="0"/>
                <a:t>)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988215" y="1700808"/>
              <a:ext cx="1807921" cy="292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00" b="1" dirty="0" smtClean="0"/>
                <a:t>呼召的種類二</a:t>
              </a:r>
              <a:r>
                <a:rPr lang="en-US" altLang="zh-TW" sz="1300" b="1" dirty="0" smtClean="0"/>
                <a:t>(</a:t>
              </a:r>
              <a:r>
                <a:rPr lang="zh-TW" altLang="en-US" sz="1300" b="1" dirty="0" smtClean="0"/>
                <a:t>群體</a:t>
              </a:r>
              <a:r>
                <a:rPr lang="en-US" altLang="zh-TW" sz="1300" b="1" dirty="0" smtClean="0"/>
                <a:t>)</a:t>
              </a:r>
              <a:endParaRPr lang="zh-TW" alt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427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332656"/>
            <a:ext cx="9144001" cy="5976664"/>
            <a:chOff x="0" y="332656"/>
            <a:chExt cx="9144001" cy="5976664"/>
          </a:xfrm>
        </p:grpSpPr>
        <p:sp>
          <p:nvSpPr>
            <p:cNvPr id="67" name="圓角化對角線角落矩形 66"/>
            <p:cNvSpPr/>
            <p:nvPr/>
          </p:nvSpPr>
          <p:spPr>
            <a:xfrm>
              <a:off x="0" y="476672"/>
              <a:ext cx="9144001" cy="5832648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9" name="矩形 8"/>
            <p:cNvSpPr/>
            <p:nvPr/>
          </p:nvSpPr>
          <p:spPr>
            <a:xfrm>
              <a:off x="611560" y="1393740"/>
              <a:ext cx="7907694" cy="43874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1323602" y="1580435"/>
              <a:ext cx="4184502" cy="41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" name="橢圓 4"/>
            <p:cNvSpPr/>
            <p:nvPr/>
          </p:nvSpPr>
          <p:spPr>
            <a:xfrm>
              <a:off x="1763688" y="2389976"/>
              <a:ext cx="3288978" cy="30552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1200" dirty="0" smtClean="0"/>
            </a:p>
          </p:txBody>
        </p:sp>
        <p:sp>
          <p:nvSpPr>
            <p:cNvPr id="4" name="橢圓 3"/>
            <p:cNvSpPr/>
            <p:nvPr/>
          </p:nvSpPr>
          <p:spPr>
            <a:xfrm>
              <a:off x="2483360" y="3198469"/>
              <a:ext cx="2048557" cy="203594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1200" b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626672" y="2564904"/>
              <a:ext cx="1801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rgbClr val="0070C0"/>
                  </a:solidFill>
                </a:rPr>
                <a:t>群體</a:t>
              </a:r>
              <a:endParaRPr lang="en-US" altLang="zh-TW" sz="12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TW" sz="1200" b="1" dirty="0" smtClean="0">
                  <a:solidFill>
                    <a:srgbClr val="0070C0"/>
                  </a:solidFill>
                </a:rPr>
                <a:t>(</a:t>
              </a:r>
              <a:r>
                <a:rPr lang="zh-TW" altLang="en-US" sz="1200" b="1" dirty="0" smtClean="0">
                  <a:solidFill>
                    <a:srgbClr val="0070C0"/>
                  </a:solidFill>
                </a:rPr>
                <a:t>集體成聖，做好見證</a:t>
              </a:r>
              <a:r>
                <a:rPr lang="en-US" altLang="zh-TW" sz="1200" b="1" dirty="0" smtClean="0">
                  <a:solidFill>
                    <a:srgbClr val="0070C0"/>
                  </a:solidFill>
                </a:rPr>
                <a:t>)</a:t>
              </a:r>
              <a:endParaRPr lang="zh-TW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946630" y="1844824"/>
              <a:ext cx="1049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200" b="1">
                  <a:solidFill>
                    <a:srgbClr val="0070C0"/>
                  </a:solidFill>
                </a:defRPr>
              </a:lvl1pPr>
            </a:lstStyle>
            <a:p>
              <a:r>
                <a:rPr lang="zh-TW" altLang="en-US" dirty="0" smtClean="0"/>
                <a:t>全世界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和諧共處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452319" y="5476136"/>
              <a:ext cx="1091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 smtClean="0"/>
                <a:t>地上的處境</a:t>
              </a:r>
              <a:endParaRPr lang="zh-TW" altLang="en-US" sz="1200" dirty="0"/>
            </a:p>
          </p:txBody>
        </p:sp>
        <p:sp>
          <p:nvSpPr>
            <p:cNvPr id="28" name="矩形 27"/>
            <p:cNvSpPr>
              <a:spLocks noChangeAspect="1"/>
            </p:cNvSpPr>
            <p:nvPr/>
          </p:nvSpPr>
          <p:spPr>
            <a:xfrm>
              <a:off x="3731623" y="4615738"/>
              <a:ext cx="984393" cy="46944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人生關懷</a:t>
              </a:r>
              <a:endParaRPr lang="en-US" altLang="zh-TW" sz="1200" b="1" dirty="0" smtClean="0"/>
            </a:p>
          </p:txBody>
        </p:sp>
        <p:sp>
          <p:nvSpPr>
            <p:cNvPr id="30" name="太陽 29"/>
            <p:cNvSpPr/>
            <p:nvPr/>
          </p:nvSpPr>
          <p:spPr>
            <a:xfrm>
              <a:off x="611560" y="332656"/>
              <a:ext cx="1895745" cy="1915489"/>
            </a:xfrm>
            <a:prstGeom prst="sun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/>
                <a:t>神掌權神眷顧</a:t>
              </a:r>
              <a:endParaRPr lang="en-US" altLang="zh-TW" sz="1200" dirty="0" smtClean="0"/>
            </a:p>
          </p:txBody>
        </p:sp>
        <p:sp>
          <p:nvSpPr>
            <p:cNvPr id="31" name="矩形 30"/>
            <p:cNvSpPr>
              <a:spLocks noChangeAspect="1"/>
            </p:cNvSpPr>
            <p:nvPr/>
          </p:nvSpPr>
          <p:spPr>
            <a:xfrm>
              <a:off x="320683" y="2951156"/>
              <a:ext cx="992554" cy="54985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奧秘</a:t>
              </a:r>
              <a:endParaRPr lang="en-US" altLang="zh-TW" sz="1200" b="1" dirty="0" smtClean="0"/>
            </a:p>
            <a:p>
              <a:pPr algn="ctr"/>
              <a:r>
                <a:rPr lang="zh-TW" altLang="en-US" sz="1200" dirty="0" smtClean="0"/>
                <a:t>允許探索與犯錯</a:t>
              </a:r>
              <a:endParaRPr lang="zh-TW" altLang="en-US" sz="1200" dirty="0"/>
            </a:p>
          </p:txBody>
        </p:sp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4307687" y="3570189"/>
              <a:ext cx="984393" cy="93893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群體性</a:t>
              </a:r>
              <a:endParaRPr lang="en-US" altLang="zh-TW" sz="1200" b="1" dirty="0" smtClean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重要他人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群體需要</a:t>
              </a:r>
              <a:endParaRPr lang="en-US" altLang="zh-TW" sz="1200" dirty="0" smtClean="0"/>
            </a:p>
            <a:p>
              <a:pPr algn="ctr"/>
              <a:r>
                <a:rPr lang="en-US" altLang="zh-TW" sz="1200" dirty="0" smtClean="0"/>
                <a:t>3.</a:t>
              </a:r>
              <a:r>
                <a:rPr lang="zh-TW" altLang="en-US" sz="1200" dirty="0" smtClean="0"/>
                <a:t>認同感</a:t>
              </a:r>
              <a:r>
                <a:rPr lang="en-US" altLang="zh-TW" sz="1200" dirty="0" smtClean="0"/>
                <a:t>/</a:t>
              </a:r>
              <a:r>
                <a:rPr lang="zh-TW" altLang="en-US" sz="1200" dirty="0" smtClean="0"/>
                <a:t>歸屬感</a:t>
              </a:r>
              <a:endParaRPr lang="zh-TW" altLang="en-US" sz="1200" dirty="0"/>
            </a:p>
          </p:txBody>
        </p:sp>
        <p:sp>
          <p:nvSpPr>
            <p:cNvPr id="35" name="矩形 34"/>
            <p:cNvSpPr>
              <a:spLocks noChangeAspect="1"/>
            </p:cNvSpPr>
            <p:nvPr/>
          </p:nvSpPr>
          <p:spPr>
            <a:xfrm>
              <a:off x="1763688" y="4409970"/>
              <a:ext cx="1315229" cy="63065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時間性</a:t>
              </a:r>
              <a:r>
                <a:rPr lang="en-US" altLang="zh-TW" sz="1200" b="1" dirty="0" smtClean="0"/>
                <a:t>&amp;</a:t>
              </a:r>
              <a:r>
                <a:rPr lang="zh-TW" altLang="en-US" sz="1200" b="1" dirty="0" smtClean="0"/>
                <a:t>多重性</a:t>
              </a:r>
              <a:endParaRPr lang="en-US" altLang="zh-TW" sz="1200" b="1" dirty="0" smtClean="0"/>
            </a:p>
            <a:p>
              <a:pPr algn="ctr"/>
              <a:r>
                <a:rPr lang="zh-TW" altLang="en-US" sz="1200" dirty="0"/>
                <a:t>把握當下</a:t>
              </a:r>
            </a:p>
          </p:txBody>
        </p:sp>
        <p:sp>
          <p:nvSpPr>
            <p:cNvPr id="36" name="矩形 35"/>
            <p:cNvSpPr>
              <a:spLocks noChangeAspect="1"/>
            </p:cNvSpPr>
            <p:nvPr/>
          </p:nvSpPr>
          <p:spPr>
            <a:xfrm>
              <a:off x="343432" y="2296886"/>
              <a:ext cx="992554" cy="4451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國度性</a:t>
              </a:r>
              <a:endParaRPr lang="zh-TW" altLang="en-US" sz="1200" b="1" dirty="0"/>
            </a:p>
          </p:txBody>
        </p:sp>
        <p:sp>
          <p:nvSpPr>
            <p:cNvPr id="23" name="圓角矩形 22"/>
            <p:cNvSpPr/>
            <p:nvPr/>
          </p:nvSpPr>
          <p:spPr>
            <a:xfrm>
              <a:off x="6948264" y="1002712"/>
              <a:ext cx="974323" cy="66924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/>
                <a:t>一般呼召</a:t>
              </a:r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成為</a:t>
              </a:r>
              <a:r>
                <a:rPr lang="zh-TW" altLang="en-US" sz="1200" dirty="0"/>
                <a:t>信</a:t>
              </a:r>
              <a:r>
                <a:rPr lang="zh-TW" altLang="en-US" sz="1200" dirty="0" smtClean="0"/>
                <a:t>徒</a:t>
              </a:r>
              <a:endParaRPr lang="zh-TW" altLang="en-US" sz="1200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5796136" y="980728"/>
              <a:ext cx="974323" cy="66924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/>
                <a:t>特殊</a:t>
              </a:r>
              <a:r>
                <a:rPr lang="zh-TW" altLang="en-US" sz="1200" dirty="0" smtClean="0"/>
                <a:t>呼召</a:t>
              </a:r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神國任務</a:t>
              </a:r>
              <a:endParaRPr lang="zh-TW" altLang="en-US" sz="1200" dirty="0"/>
            </a:p>
          </p:txBody>
        </p:sp>
        <p:grpSp>
          <p:nvGrpSpPr>
            <p:cNvPr id="47" name="群組 46"/>
            <p:cNvGrpSpPr/>
            <p:nvPr/>
          </p:nvGrpSpPr>
          <p:grpSpPr>
            <a:xfrm>
              <a:off x="5740985" y="2141026"/>
              <a:ext cx="2048426" cy="3769438"/>
              <a:chOff x="6833037" y="1096761"/>
              <a:chExt cx="2597112" cy="4944412"/>
            </a:xfrm>
          </p:grpSpPr>
          <p:sp>
            <p:nvSpPr>
              <p:cNvPr id="45" name="向下箭號 44"/>
              <p:cNvSpPr/>
              <p:nvPr/>
            </p:nvSpPr>
            <p:spPr>
              <a:xfrm>
                <a:off x="7701327" y="1096761"/>
                <a:ext cx="815249" cy="4944412"/>
              </a:xfrm>
              <a:prstGeom prst="downArrow">
                <a:avLst>
                  <a:gd name="adj1" fmla="val 50000"/>
                  <a:gd name="adj2" fmla="val 3315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/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6840703" y="3237449"/>
                <a:ext cx="2566222" cy="50840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/>
                  <a:t>2.</a:t>
                </a:r>
                <a:r>
                  <a:rPr lang="zh-TW" altLang="en-US" sz="1200" dirty="0" smtClean="0"/>
                  <a:t>覺察階段：定位摸索</a:t>
                </a:r>
                <a:endParaRPr lang="zh-TW" altLang="en-US" sz="1200" dirty="0"/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6863927" y="4900192"/>
                <a:ext cx="2566222" cy="50840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/>
                  <a:t>3.</a:t>
                </a:r>
                <a:r>
                  <a:rPr lang="zh-TW" altLang="en-US" sz="1200" dirty="0" smtClean="0"/>
                  <a:t>回應階段：意義成就</a:t>
                </a:r>
                <a:endParaRPr lang="zh-TW" altLang="en-US" sz="1200" dirty="0"/>
              </a:p>
            </p:txBody>
          </p:sp>
          <p:sp>
            <p:nvSpPr>
              <p:cNvPr id="42" name="圓角矩形 41"/>
              <p:cNvSpPr/>
              <p:nvPr/>
            </p:nvSpPr>
            <p:spPr>
              <a:xfrm>
                <a:off x="6833037" y="1547890"/>
                <a:ext cx="2566222" cy="508406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200" dirty="0" smtClean="0"/>
                  <a:t>1.</a:t>
                </a:r>
                <a:r>
                  <a:rPr lang="zh-TW" altLang="en-US" sz="1200" dirty="0" smtClean="0"/>
                  <a:t>預備階段：身分認同</a:t>
                </a:r>
                <a:endParaRPr lang="zh-TW" altLang="en-US" sz="1200" dirty="0"/>
              </a:p>
            </p:txBody>
          </p:sp>
        </p:grpSp>
        <p:sp>
          <p:nvSpPr>
            <p:cNvPr id="55" name="上-下雙向箭號 54"/>
            <p:cNvSpPr/>
            <p:nvPr/>
          </p:nvSpPr>
          <p:spPr>
            <a:xfrm>
              <a:off x="3355181" y="3026569"/>
              <a:ext cx="188110" cy="446899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8" name="上-下雙向箭號 57"/>
            <p:cNvSpPr/>
            <p:nvPr/>
          </p:nvSpPr>
          <p:spPr>
            <a:xfrm rot="19882910">
              <a:off x="2282074" y="1755928"/>
              <a:ext cx="266274" cy="2283373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6" name="上-下雙向箭號 55"/>
            <p:cNvSpPr/>
            <p:nvPr/>
          </p:nvSpPr>
          <p:spPr>
            <a:xfrm rot="586324">
              <a:off x="3968058" y="2151338"/>
              <a:ext cx="198975" cy="537009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7" name="上-下雙向箭號 56"/>
            <p:cNvSpPr/>
            <p:nvPr/>
          </p:nvSpPr>
          <p:spPr>
            <a:xfrm rot="1381601">
              <a:off x="4356700" y="2563041"/>
              <a:ext cx="211040" cy="1229935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6" name="平行四邊形 65"/>
            <p:cNvSpPr/>
            <p:nvPr/>
          </p:nvSpPr>
          <p:spPr>
            <a:xfrm>
              <a:off x="6848918" y="3178008"/>
              <a:ext cx="974323" cy="387349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/>
                <a:t>不回應</a:t>
              </a:r>
              <a:endParaRPr lang="zh-TW" altLang="en-US" sz="1200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5796136" y="5960313"/>
              <a:ext cx="2246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/>
                <a:t>人參與 </a:t>
              </a:r>
              <a:r>
                <a:rPr lang="en-US" altLang="zh-TW" sz="1200" b="1" dirty="0" smtClean="0"/>
                <a:t>&amp;</a:t>
              </a:r>
              <a:r>
                <a:rPr lang="zh-TW" altLang="en-US" sz="1200" b="1" dirty="0" smtClean="0"/>
                <a:t> 完成神國度的計畫</a:t>
              </a:r>
              <a:endParaRPr lang="zh-TW" altLang="en-US" sz="1200" b="1" dirty="0"/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85332" y="5910464"/>
              <a:ext cx="15087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/>
                <a:t>天上</a:t>
              </a:r>
              <a:r>
                <a:rPr lang="zh-TW" altLang="en-US" sz="1200" dirty="0" smtClean="0"/>
                <a:t>的國度</a:t>
              </a:r>
              <a:endParaRPr lang="zh-TW" altLang="en-US" sz="1200" dirty="0"/>
            </a:p>
          </p:txBody>
        </p:sp>
        <p:sp>
          <p:nvSpPr>
            <p:cNvPr id="74" name="平行四邊形 73"/>
            <p:cNvSpPr/>
            <p:nvPr/>
          </p:nvSpPr>
          <p:spPr>
            <a:xfrm>
              <a:off x="6598715" y="1537104"/>
              <a:ext cx="974323" cy="387349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/>
                <a:t>人</a:t>
              </a:r>
              <a:r>
                <a:rPr lang="zh-TW" altLang="en-US" sz="1200" dirty="0" smtClean="0"/>
                <a:t>的</a:t>
              </a:r>
              <a:endParaRPr lang="en-US" altLang="zh-TW" sz="1200" dirty="0" smtClean="0"/>
            </a:p>
            <a:p>
              <a:pPr algn="ctr"/>
              <a:r>
                <a:rPr lang="zh-TW" altLang="en-US" sz="1200" dirty="0" smtClean="0"/>
                <a:t>回應</a:t>
              </a:r>
              <a:endParaRPr lang="zh-TW" altLang="en-US" sz="1200" dirty="0"/>
            </a:p>
          </p:txBody>
        </p:sp>
        <p:sp>
          <p:nvSpPr>
            <p:cNvPr id="51" name="平行四邊形 50"/>
            <p:cNvSpPr/>
            <p:nvPr/>
          </p:nvSpPr>
          <p:spPr>
            <a:xfrm>
              <a:off x="5778693" y="2981444"/>
              <a:ext cx="974323" cy="387349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/>
                <a:t>(</a:t>
              </a:r>
              <a:r>
                <a:rPr lang="zh-TW" altLang="en-US" sz="1200" dirty="0" smtClean="0"/>
                <a:t>延遲</a:t>
              </a:r>
              <a:r>
                <a:rPr lang="en-US" altLang="zh-TW" sz="1200" dirty="0" smtClean="0"/>
                <a:t>)</a:t>
              </a:r>
              <a:r>
                <a:rPr lang="zh-TW" altLang="en-US" sz="1200" dirty="0" smtClean="0"/>
                <a:t>回應</a:t>
              </a:r>
              <a:endParaRPr lang="zh-TW" altLang="en-US" sz="1200" dirty="0"/>
            </a:p>
          </p:txBody>
        </p:sp>
        <p:sp>
          <p:nvSpPr>
            <p:cNvPr id="61" name="平行四邊形 60"/>
            <p:cNvSpPr/>
            <p:nvPr/>
          </p:nvSpPr>
          <p:spPr>
            <a:xfrm>
              <a:off x="5557141" y="4330661"/>
              <a:ext cx="974323" cy="387349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/>
                <a:t>(</a:t>
              </a:r>
              <a:r>
                <a:rPr lang="zh-TW" altLang="en-US" sz="1200" dirty="0" smtClean="0"/>
                <a:t>延遲</a:t>
              </a:r>
              <a:r>
                <a:rPr lang="en-US" altLang="zh-TW" sz="1200" dirty="0" smtClean="0"/>
                <a:t>)</a:t>
              </a:r>
              <a:r>
                <a:rPr lang="zh-TW" altLang="en-US" sz="1200" dirty="0" smtClean="0"/>
                <a:t>回應</a:t>
              </a:r>
              <a:endParaRPr lang="zh-TW" altLang="en-US" sz="1200" dirty="0"/>
            </a:p>
          </p:txBody>
        </p:sp>
        <p:sp>
          <p:nvSpPr>
            <p:cNvPr id="62" name="平行四邊形 61"/>
            <p:cNvSpPr/>
            <p:nvPr/>
          </p:nvSpPr>
          <p:spPr>
            <a:xfrm>
              <a:off x="6877901" y="4531620"/>
              <a:ext cx="974323" cy="387349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dirty="0" smtClean="0"/>
                <a:t>不回應</a:t>
              </a:r>
              <a:endParaRPr lang="zh-TW" altLang="en-US" sz="1200" dirty="0"/>
            </a:p>
          </p:txBody>
        </p:sp>
        <p:sp>
          <p:nvSpPr>
            <p:cNvPr id="33" name="矩形 32"/>
            <p:cNvSpPr>
              <a:spLocks noChangeAspect="1"/>
            </p:cNvSpPr>
            <p:nvPr/>
          </p:nvSpPr>
          <p:spPr>
            <a:xfrm>
              <a:off x="1711925" y="2317358"/>
              <a:ext cx="992554" cy="54370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盟約關係</a:t>
              </a:r>
              <a:endParaRPr lang="en-US" altLang="zh-TW" sz="1200" b="1" dirty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委身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分別為聖</a:t>
              </a:r>
              <a:endParaRPr lang="zh-TW" altLang="en-US" sz="1200" dirty="0"/>
            </a:p>
          </p:txBody>
        </p:sp>
        <p:sp>
          <p:nvSpPr>
            <p:cNvPr id="32" name="矩形 31"/>
            <p:cNvSpPr>
              <a:spLocks noChangeAspect="1"/>
            </p:cNvSpPr>
            <p:nvPr/>
          </p:nvSpPr>
          <p:spPr>
            <a:xfrm>
              <a:off x="1693669" y="3078229"/>
              <a:ext cx="992554" cy="7681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/>
                <a:t>聖靈工作</a:t>
              </a:r>
              <a:endParaRPr lang="en-US" altLang="zh-TW" sz="1200" b="1" dirty="0" smtClean="0"/>
            </a:p>
            <a:p>
              <a:pPr algn="ctr"/>
              <a:r>
                <a:rPr lang="en-US" altLang="zh-TW" sz="1200" dirty="0" smtClean="0"/>
                <a:t>1.</a:t>
              </a:r>
              <a:r>
                <a:rPr lang="zh-TW" altLang="en-US" sz="1200" dirty="0" smtClean="0"/>
                <a:t>恩賜</a:t>
              </a:r>
              <a:endParaRPr lang="en-US" altLang="zh-TW" sz="1200" dirty="0" smtClean="0"/>
            </a:p>
            <a:p>
              <a:pPr algn="ctr"/>
              <a:r>
                <a:rPr lang="en-US" altLang="zh-TW" sz="1200" dirty="0" smtClean="0"/>
                <a:t>2.</a:t>
              </a:r>
              <a:r>
                <a:rPr lang="zh-TW" altLang="en-US" sz="1200" dirty="0" smtClean="0"/>
                <a:t>禱告</a:t>
              </a:r>
              <a:endParaRPr lang="en-US" altLang="zh-TW" sz="1200" dirty="0"/>
            </a:p>
            <a:p>
              <a:pPr algn="ctr"/>
              <a:r>
                <a:rPr lang="en-US" altLang="zh-TW" sz="1200" dirty="0" smtClean="0"/>
                <a:t>3.</a:t>
              </a:r>
              <a:r>
                <a:rPr lang="zh-TW" altLang="en-US" sz="1200" dirty="0" smtClean="0"/>
                <a:t>聖靈果子</a:t>
              </a:r>
              <a:endParaRPr lang="zh-TW" altLang="en-US" sz="1200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704479" y="3933056"/>
              <a:ext cx="1507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200" b="1">
                  <a:solidFill>
                    <a:srgbClr val="0070C0"/>
                  </a:solidFill>
                </a:defRPr>
              </a:lvl1pPr>
            </a:lstStyle>
            <a:p>
              <a:r>
                <a:rPr lang="zh-TW" altLang="en-US" dirty="0" smtClean="0"/>
                <a:t>個人</a:t>
              </a:r>
              <a:r>
                <a:rPr lang="en-US" altLang="zh-TW" dirty="0" smtClean="0"/>
                <a:t>-</a:t>
              </a:r>
              <a:r>
                <a:rPr lang="zh-TW" altLang="en-US" dirty="0" smtClean="0"/>
                <a:t>稱呼</a:t>
              </a:r>
              <a:r>
                <a:rPr lang="en-US" altLang="zh-TW" dirty="0" smtClean="0"/>
                <a:t>/</a:t>
              </a:r>
              <a:r>
                <a:rPr lang="zh-TW" altLang="en-US" dirty="0" smtClean="0"/>
                <a:t>呼喚</a:t>
              </a:r>
              <a:endParaRPr lang="en-US" altLang="zh-TW" dirty="0" smtClean="0"/>
            </a:p>
            <a:p>
              <a:r>
                <a:rPr lang="en-US" altLang="zh-TW" dirty="0" smtClean="0"/>
                <a:t>(</a:t>
              </a:r>
              <a:r>
                <a:rPr lang="zh-TW" altLang="en-US" dirty="0" smtClean="0"/>
                <a:t>身分</a:t>
              </a:r>
              <a:r>
                <a:rPr lang="en-US" altLang="zh-TW" dirty="0" smtClean="0"/>
                <a:t>)</a:t>
              </a: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6084168" y="2060848"/>
              <a:ext cx="1611044" cy="292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00" b="1" dirty="0" smtClean="0"/>
                <a:t>呼召的發展階段</a:t>
              </a:r>
              <a:endParaRPr lang="zh-TW" altLang="en-US" sz="1300" b="1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6044303" y="571763"/>
              <a:ext cx="1807921" cy="292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00" b="1" dirty="0" smtClean="0"/>
                <a:t>呼召的種類一</a:t>
              </a:r>
              <a:r>
                <a:rPr lang="en-US" altLang="zh-TW" sz="1300" b="1" dirty="0" smtClean="0"/>
                <a:t>(</a:t>
              </a:r>
              <a:r>
                <a:rPr lang="zh-TW" altLang="en-US" sz="1300" b="1" dirty="0" smtClean="0"/>
                <a:t>個人</a:t>
              </a:r>
              <a:r>
                <a:rPr lang="en-US" altLang="zh-TW" sz="1300" b="1" dirty="0" smtClean="0"/>
                <a:t>)</a:t>
              </a:r>
              <a:endParaRPr lang="zh-TW" altLang="en-US" sz="1300" b="1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3988215" y="1700808"/>
              <a:ext cx="1807921" cy="292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300" b="1" dirty="0" smtClean="0"/>
                <a:t>呼召的種類二</a:t>
              </a:r>
              <a:r>
                <a:rPr lang="en-US" altLang="zh-TW" sz="1300" b="1" dirty="0" smtClean="0"/>
                <a:t>(</a:t>
              </a:r>
              <a:r>
                <a:rPr lang="zh-TW" altLang="en-US" sz="1300" b="1" dirty="0" smtClean="0"/>
                <a:t>群體</a:t>
              </a:r>
              <a:r>
                <a:rPr lang="en-US" altLang="zh-TW" sz="1300" b="1" dirty="0" smtClean="0"/>
                <a:t>)</a:t>
              </a:r>
              <a:endParaRPr lang="zh-TW" altLang="en-US" sz="1300" b="1" dirty="0"/>
            </a:p>
          </p:txBody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23</a:t>
            </a:fld>
            <a:endParaRPr lang="zh-TW" altLang="en-US"/>
          </a:p>
        </p:txBody>
      </p:sp>
      <p:cxnSp>
        <p:nvCxnSpPr>
          <p:cNvPr id="46" name="直線單箭頭接點 45"/>
          <p:cNvCxnSpPr/>
          <p:nvPr/>
        </p:nvCxnSpPr>
        <p:spPr>
          <a:xfrm>
            <a:off x="7782817" y="3390567"/>
            <a:ext cx="9082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7823241" y="4734748"/>
            <a:ext cx="8936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8574831" y="1340769"/>
            <a:ext cx="461665" cy="49075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/>
              <a:t>可能</a:t>
            </a:r>
            <a:r>
              <a:rPr lang="zh-TW" altLang="en-US" dirty="0" smtClean="0"/>
              <a:t>失去當得的</a:t>
            </a:r>
            <a:r>
              <a:rPr lang="zh-TW" altLang="en-US" dirty="0"/>
              <a:t>祝福</a:t>
            </a:r>
            <a:r>
              <a:rPr lang="en-US" altLang="zh-TW" dirty="0" smtClean="0"/>
              <a:t>/</a:t>
            </a:r>
            <a:r>
              <a:rPr lang="zh-TW" altLang="en-US" dirty="0" smtClean="0"/>
              <a:t>榮耀神</a:t>
            </a:r>
            <a:r>
              <a:rPr lang="en-US" altLang="zh-TW" dirty="0" smtClean="0"/>
              <a:t>/</a:t>
            </a:r>
            <a:r>
              <a:rPr lang="zh-TW" altLang="en-US" dirty="0" smtClean="0"/>
              <a:t>認識神更深的機會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05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22669"/>
              </p:ext>
            </p:extLst>
          </p:nvPr>
        </p:nvGraphicFramePr>
        <p:xfrm>
          <a:off x="323528" y="1988840"/>
          <a:ext cx="8640960" cy="423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990"/>
                <a:gridCol w="2753990"/>
                <a:gridCol w="3132980"/>
              </a:tblGrid>
              <a:tr h="4246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一至二章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三至七章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八至十章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246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以斯帖的預備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以斯帖的機會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以斯帖的成功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825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以斯帖隱藏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神子民的身分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以斯帖定位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神子民的身分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以斯帖回應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神子民的身分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205010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呼召的預備：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美貌與</a:t>
                      </a:r>
                      <a:r>
                        <a:rPr lang="zh-TW" altLang="en-US" sz="20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品格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得到外邦人的認同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擁有身分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呼召的覺察：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群體的需要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重要他人的意見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重新定位身分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呼召的回應：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禁食</a:t>
                      </a:r>
                      <a:r>
                        <a:rPr 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禱告</a:t>
                      </a:r>
                      <a:r>
                        <a:rPr lang="en-US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表明身分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一連串的拯救行動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30446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神的眷顧和神的同在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隱藏版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以斯帖記中的呼召觀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大綱討論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9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以斯帖記中的呼召觀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2. 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字詞討論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神的主權：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當時</a:t>
            </a:r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遺忘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斯</a:t>
            </a:r>
            <a:r>
              <a:rPr lang="en-US" altLang="zh-TW" dirty="0">
                <a:ea typeface="標楷體" panose="03000509000000000000" pitchFamily="65" charset="-120"/>
              </a:rPr>
              <a:t>2:21-23; 4:14)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對比現今的機會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提後</a:t>
            </a:r>
            <a:r>
              <a:rPr lang="en-US" altLang="zh-TW" dirty="0">
                <a:ea typeface="標楷體" panose="03000509000000000000" pitchFamily="65" charset="-120"/>
              </a:rPr>
              <a:t>2:13)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ea typeface="標楷體" panose="03000509000000000000" pitchFamily="65" charset="-120"/>
              </a:rPr>
              <a:t>人所賜地上的國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斯</a:t>
            </a:r>
            <a:r>
              <a:rPr lang="en-US" altLang="zh-TW" dirty="0">
                <a:ea typeface="標楷體" panose="03000509000000000000" pitchFamily="65" charset="-120"/>
              </a:rPr>
              <a:t>5:3, 6; 7:2; 9:12)</a:t>
            </a:r>
            <a:r>
              <a:rPr lang="zh-TW" altLang="en-US" dirty="0" smtClean="0">
                <a:ea typeface="標楷體" panose="03000509000000000000" pitchFamily="65" charset="-120"/>
              </a:rPr>
              <a:t>與神所賜天上的國</a:t>
            </a:r>
            <a:r>
              <a:rPr lang="en-US" altLang="zh-TW" dirty="0">
                <a:ea typeface="標楷體" panose="03000509000000000000" pitchFamily="65" charset="-120"/>
              </a:rPr>
              <a:t>(</a:t>
            </a:r>
            <a:r>
              <a:rPr lang="zh-TW" altLang="en-US" dirty="0">
                <a:ea typeface="標楷體" panose="03000509000000000000" pitchFamily="65" charset="-120"/>
              </a:rPr>
              <a:t>箴</a:t>
            </a:r>
            <a:r>
              <a:rPr lang="en-US" altLang="zh-TW" dirty="0" smtClean="0">
                <a:ea typeface="標楷體" panose="03000509000000000000" pitchFamily="65" charset="-120"/>
              </a:rPr>
              <a:t>21:1-2; </a:t>
            </a:r>
            <a:r>
              <a:rPr lang="zh-TW" altLang="en-US" dirty="0" smtClean="0">
                <a:ea typeface="標楷體" panose="03000509000000000000" pitchFamily="65" charset="-120"/>
              </a:rPr>
              <a:t>路</a:t>
            </a:r>
            <a:r>
              <a:rPr lang="en-US" altLang="zh-TW" dirty="0" smtClean="0">
                <a:ea typeface="標楷體" panose="03000509000000000000" pitchFamily="65" charset="-120"/>
              </a:rPr>
              <a:t>4:6-8)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“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看見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”(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斯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1:4, 11; 2:7; 5:13)</a:t>
            </a:r>
            <a:r>
              <a:rPr lang="zh-TW" altLang="en-US" dirty="0" smtClean="0">
                <a:ea typeface="標楷體" panose="03000509000000000000" pitchFamily="65" charset="-120"/>
              </a:rPr>
              <a:t>和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”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看不見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”(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斯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9:26)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蒙召者經歷神主權的帶領與保守。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神的呼召</a:t>
            </a:r>
            <a:r>
              <a:rPr lang="en-US" altLang="zh-TW" sz="2800" dirty="0" smtClean="0">
                <a:latin typeface="+mn-lt"/>
                <a:ea typeface="標楷體" panose="03000509000000000000" pitchFamily="65" charset="-120"/>
              </a:rPr>
              <a:t>(call)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王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的召喚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斯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2:19; 4:11)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dirty="0">
                <a:ea typeface="標楷體" panose="03000509000000000000" pitchFamily="65" charset="-120"/>
              </a:rPr>
              <a:t>與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神的呼召。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ea typeface="標楷體" panose="03000509000000000000" pitchFamily="65" charset="-120"/>
              </a:rPr>
              <a:t>蒙召</a:t>
            </a:r>
            <a:r>
              <a:rPr lang="zh-TW" altLang="en-US" dirty="0" smtClean="0">
                <a:ea typeface="標楷體" panose="03000509000000000000" pitchFamily="65" charset="-120"/>
              </a:rPr>
              <a:t>者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覺察自己的身分，以及與呼召者的關係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約壹</a:t>
            </a:r>
            <a:r>
              <a:rPr lang="en-US" altLang="zh-TW" dirty="0" smtClean="0">
                <a:ea typeface="標楷體" panose="03000509000000000000" pitchFamily="65" charset="-120"/>
              </a:rPr>
              <a:t>4:15-19</a:t>
            </a:r>
            <a:r>
              <a:rPr lang="en-US" altLang="zh-TW" sz="2400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endParaRPr lang="zh-TW" altLang="en-US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8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以斯帖記中的呼召觀 </a:t>
            </a:r>
            <a:r>
              <a:rPr lang="en-US" altLang="zh-TW" dirty="0">
                <a:ea typeface="標楷體" panose="03000509000000000000" pitchFamily="65" charset="-120"/>
              </a:rPr>
              <a:t>2. </a:t>
            </a:r>
            <a:r>
              <a:rPr lang="zh-TW" altLang="en-US" dirty="0">
                <a:ea typeface="標楷體" panose="03000509000000000000" pitchFamily="65" charset="-120"/>
              </a:rPr>
              <a:t>字詞討論 </a:t>
            </a:r>
            <a:r>
              <a:rPr lang="en-US" altLang="zh-TW" dirty="0" smtClean="0">
                <a:ea typeface="標楷體" panose="03000509000000000000" pitchFamily="65" charset="-120"/>
              </a:rPr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ea typeface="標楷體" panose="03000509000000000000" pitchFamily="65" charset="-120"/>
              </a:rPr>
              <a:t>瓦實提與以斯</a:t>
            </a:r>
            <a:r>
              <a:rPr lang="zh-TW" altLang="en-US" sz="2800" dirty="0" smtClean="0">
                <a:ea typeface="標楷體" panose="03000509000000000000" pitchFamily="65" charset="-120"/>
              </a:rPr>
              <a:t>帖：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ea typeface="標楷體" panose="03000509000000000000" pitchFamily="65" charset="-120"/>
              </a:rPr>
              <a:t>身分、恩賜才幹、不同的結局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 smtClean="0">
                <a:ea typeface="標楷體" panose="03000509000000000000" pitchFamily="65" charset="-120"/>
              </a:rPr>
              <a:t>蒙召者運用身分與恩賜才幹的目的是為了主。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ea typeface="標楷體" panose="03000509000000000000" pitchFamily="65" charset="-120"/>
              </a:rPr>
              <a:t>筵席：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王的</a:t>
            </a:r>
            <a:r>
              <a:rPr lang="zh-TW" altLang="en-US" sz="2400" dirty="0" smtClean="0">
                <a:ea typeface="標楷體" panose="03000509000000000000" pitchFamily="65" charset="-120"/>
              </a:rPr>
              <a:t>筵席</a:t>
            </a:r>
            <a:r>
              <a:rPr lang="en-US" altLang="zh-TW" sz="2400" dirty="0" smtClean="0"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ea typeface="標楷體" panose="03000509000000000000" pitchFamily="65" charset="-120"/>
              </a:rPr>
              <a:t>斯</a:t>
            </a:r>
            <a:r>
              <a:rPr lang="en-US" altLang="zh-TW" sz="2400" dirty="0" smtClean="0">
                <a:ea typeface="標楷體" panose="03000509000000000000" pitchFamily="65" charset="-120"/>
              </a:rPr>
              <a:t>1:1-12)</a:t>
            </a:r>
            <a:r>
              <a:rPr lang="zh-TW" altLang="en-US" sz="2400" dirty="0" smtClean="0"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ea typeface="標楷體" panose="03000509000000000000" pitchFamily="65" charset="-120"/>
              </a:rPr>
              <a:t>vs. </a:t>
            </a:r>
            <a:r>
              <a:rPr lang="zh-TW" altLang="en-US" sz="2400" dirty="0">
                <a:ea typeface="標楷體" panose="03000509000000000000" pitchFamily="65" charset="-120"/>
              </a:rPr>
              <a:t>神子民的</a:t>
            </a:r>
            <a:r>
              <a:rPr lang="zh-TW" altLang="en-US" sz="2400" dirty="0" smtClean="0">
                <a:ea typeface="標楷體" panose="03000509000000000000" pitchFamily="65" charset="-120"/>
              </a:rPr>
              <a:t>筵席</a:t>
            </a:r>
            <a:r>
              <a:rPr lang="en-US" altLang="zh-TW" sz="2400" dirty="0" smtClean="0"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ea typeface="標楷體" panose="03000509000000000000" pitchFamily="65" charset="-120"/>
              </a:rPr>
              <a:t>斯</a:t>
            </a:r>
            <a:r>
              <a:rPr lang="en-US" altLang="zh-TW" dirty="0" smtClean="0">
                <a:ea typeface="標楷體" panose="03000509000000000000" pitchFamily="65" charset="-120"/>
              </a:rPr>
              <a:t>9:20-24</a:t>
            </a:r>
            <a:r>
              <a:rPr lang="en-US" altLang="zh-TW" sz="2400" dirty="0" smtClean="0"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ea typeface="標楷體" panose="03000509000000000000" pitchFamily="65" charset="-120"/>
              </a:rPr>
              <a:t>。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lvl="1"/>
            <a:r>
              <a:rPr lang="zh-TW" altLang="en-US" sz="2400" dirty="0">
                <a:ea typeface="標楷體" panose="03000509000000000000" pitchFamily="65" charset="-120"/>
              </a:rPr>
              <a:t>自我 </a:t>
            </a:r>
            <a:r>
              <a:rPr lang="en-US" altLang="zh-TW" sz="2400" dirty="0">
                <a:ea typeface="標楷體" panose="03000509000000000000" pitchFamily="65" charset="-120"/>
              </a:rPr>
              <a:t>vs.</a:t>
            </a:r>
            <a:r>
              <a:rPr lang="zh-TW" altLang="en-US" sz="2400" dirty="0" smtClean="0">
                <a:ea typeface="標楷體" panose="03000509000000000000" pitchFamily="65" charset="-120"/>
              </a:rPr>
              <a:t>群體。 </a:t>
            </a:r>
            <a:endParaRPr lang="en-US" altLang="zh-TW" sz="2400" dirty="0" smtClean="0"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ea typeface="標楷體" panose="03000509000000000000" pitchFamily="65" charset="-120"/>
              </a:rPr>
              <a:t>蒙召</a:t>
            </a:r>
            <a:r>
              <a:rPr lang="zh-TW" altLang="en-US" dirty="0" smtClean="0">
                <a:ea typeface="標楷體" panose="03000509000000000000" pitchFamily="65" charset="-120"/>
              </a:rPr>
              <a:t>者認識自己的呼召不只是關乎自己，也關乎群體的益處。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以斯帖記中的呼召觀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3. 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以斯帖的呼召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神對以斯帖的呼召，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特別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彰顯於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她</a:t>
            </a:r>
            <a:r>
              <a:rPr lang="zh-TW" altLang="zh-TW" sz="28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身分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其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恩賜才幹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，以及所處環境的需要等方面。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以</a:t>
            </a:r>
            <a:r>
              <a:rPr lang="zh-TW" altLang="zh-TW" sz="2800" dirty="0">
                <a:latin typeface="+mn-lt"/>
                <a:ea typeface="標楷體" panose="03000509000000000000" pitchFamily="65" charset="-120"/>
              </a:rPr>
              <a:t>斯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帖覺察</a:t>
            </a:r>
            <a:r>
              <a:rPr lang="zh-TW" altLang="zh-TW" sz="2800" dirty="0">
                <a:latin typeface="+mn-lt"/>
                <a:ea typeface="標楷體" panose="03000509000000000000" pitchFamily="65" charset="-120"/>
              </a:rPr>
              <a:t>、認同並回應呼召，關鍵因素有三</a:t>
            </a:r>
            <a:r>
              <a:rPr lang="zh-TW" altLang="zh-TW" sz="2800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重要他人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：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末</a:t>
            </a:r>
            <a:r>
              <a:rPr lang="zh-TW" altLang="zh-TW" sz="2400" dirty="0">
                <a:latin typeface="+mn-lt"/>
                <a:ea typeface="標楷體" panose="03000509000000000000" pitchFamily="65" charset="-120"/>
              </a:rPr>
              <a:t>底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改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群體</a:t>
            </a:r>
            <a:r>
              <a:rPr lang="zh-TW" altLang="zh-TW" sz="2400" dirty="0"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需要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：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猶太</a:t>
            </a:r>
            <a:r>
              <a:rPr lang="zh-TW" altLang="zh-TW" sz="2400" dirty="0">
                <a:latin typeface="+mn-lt"/>
                <a:ea typeface="標楷體" panose="03000509000000000000" pitchFamily="65" charset="-120"/>
              </a:rPr>
              <a:t>民族滅族的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危機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敬畏</a:t>
            </a:r>
            <a:r>
              <a:rPr lang="zh-TW" altLang="zh-TW" sz="2400" dirty="0">
                <a:latin typeface="+mn-lt"/>
                <a:ea typeface="標楷體" panose="03000509000000000000" pitchFamily="65" charset="-120"/>
              </a:rPr>
              <a:t>神的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主權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：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相信神</a:t>
            </a:r>
            <a:r>
              <a:rPr lang="zh-TW" altLang="en-US" sz="2400" dirty="0">
                <a:latin typeface="+mn-lt"/>
                <a:ea typeface="標楷體" panose="03000509000000000000" pitchFamily="65" charset="-120"/>
              </a:rPr>
              <a:t>信實的</a:t>
            </a:r>
            <a:r>
              <a:rPr lang="zh-TW" altLang="zh-TW" sz="2400" dirty="0" smtClean="0">
                <a:latin typeface="+mn-lt"/>
                <a:ea typeface="標楷體" panose="03000509000000000000" pitchFamily="65" charset="-120"/>
              </a:rPr>
              <a:t>話語</a:t>
            </a:r>
            <a:r>
              <a:rPr lang="zh-TW" altLang="en-US" sz="2400" dirty="0" smtClean="0">
                <a:latin typeface="+mn-lt"/>
                <a:ea typeface="標楷體" panose="03000509000000000000" pitchFamily="65" charset="-120"/>
              </a:rPr>
              <a:t>和奇妙作為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5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呼召觀落實在基督徒生活之應用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尋求呼召的印證。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對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呼召的回應。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呼召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與自我認同、生命價值的關聯。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若從</a:t>
            </a:r>
            <a:r>
              <a:rPr lang="zh-TW" altLang="en-US" dirty="0" smtClean="0">
                <a:ea typeface="標楷體" panose="03000509000000000000" pitchFamily="65" charset="-120"/>
              </a:rPr>
              <a:t>歷史進展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分析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呼召的觀念，現今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教會對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呼召的認識多半偏向哪一個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時期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？這如何影響教會面對重大議題之決策？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例如教會人才聘用、信徒職業選擇、公共議題的參與等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TW" altLang="zh-TW" dirty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從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以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斯帖被神呼召的階段與經驗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教會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可以如何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鼓勵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信徒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在異教文化的生活中，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預備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、覺察並回應神給予他們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的呼召呢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endParaRPr lang="en-US" altLang="zh-TW" dirty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重新檢視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你的呼召，你有哪些新的觀點或學習？</a:t>
            </a:r>
            <a:endParaRPr lang="zh-TW" altLang="zh-TW" dirty="0">
              <a:latin typeface="+mn-lt"/>
              <a:ea typeface="標楷體" panose="03000509000000000000" pitchFamily="65" charset="-120"/>
            </a:endParaRPr>
          </a:p>
          <a:p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782216"/>
            <a:ext cx="8229600" cy="990600"/>
          </a:xfrm>
        </p:spPr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動動腦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4 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5" name="Picture 3" descr="C:\Users\HsiaoYaHung\AppData\Local\Microsoft\Windows\Temporary Internet Files\Content.IE5\3CT5JGLC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64" y="518927"/>
            <a:ext cx="810775" cy="9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15" y="435768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57200" y="78221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動動腦</a:t>
            </a:r>
            <a:r>
              <a:rPr lang="en-US" altLang="zh-TW" dirty="0" smtClean="0"/>
              <a:t>2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7" name="Picture 3" descr="C:\Users\HsiaoYaHung\AppData\Local\Microsoft\Windows\Temporary Internet Files\Content.IE5\3CT5JGLC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65" y="519000"/>
            <a:ext cx="810775" cy="9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37" y="4001760"/>
            <a:ext cx="1958340" cy="21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6228184" y="2132856"/>
            <a:ext cx="2788648" cy="1644429"/>
            <a:chOff x="4139613" y="2420888"/>
            <a:chExt cx="2087893" cy="157008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613" y="2420888"/>
              <a:ext cx="2087893" cy="156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4152062" y="3883974"/>
              <a:ext cx="144016" cy="10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1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903115" y="6100992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tx1"/>
                </a:solidFill>
              </a:rPr>
              <a:t>2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549753" y="3966444"/>
            <a:ext cx="2467079" cy="2156126"/>
            <a:chOff x="5436096" y="4150858"/>
            <a:chExt cx="2880320" cy="2156126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150858"/>
              <a:ext cx="2880320" cy="2156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437792" y="6199985"/>
              <a:ext cx="144016" cy="10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</a:rPr>
                <a:t>4</a:t>
              </a:r>
              <a:endParaRPr lang="zh-TW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013796" y="6177498"/>
            <a:ext cx="6130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800" dirty="0"/>
              <a:t>圖片來源</a:t>
            </a:r>
            <a:r>
              <a:rPr lang="en-US" altLang="zh-TW" sz="800" dirty="0"/>
              <a:t>(</a:t>
            </a:r>
            <a:r>
              <a:rPr lang="zh-TW" altLang="en-US" sz="800" dirty="0"/>
              <a:t>檢索日期</a:t>
            </a:r>
            <a:r>
              <a:rPr lang="en-US" altLang="zh-TW" sz="800" dirty="0"/>
              <a:t>:2014/9/1</a:t>
            </a:r>
            <a:r>
              <a:rPr lang="en-US" altLang="zh-TW" sz="800" dirty="0" smtClean="0"/>
              <a:t>):</a:t>
            </a:r>
          </a:p>
          <a:p>
            <a:pPr algn="r"/>
            <a:r>
              <a:rPr lang="en-US" altLang="zh-TW" sz="800" dirty="0" smtClean="0"/>
              <a:t>1. http</a:t>
            </a:r>
            <a:r>
              <a:rPr lang="en-US" altLang="zh-TW" sz="800" dirty="0"/>
              <a:t>://</a:t>
            </a:r>
            <a:r>
              <a:rPr lang="en-US" altLang="zh-TW" sz="800" dirty="0" smtClean="0"/>
              <a:t>www.bricktestament.com/exodus/the_burning_bush/ex03_04a.jpg</a:t>
            </a:r>
          </a:p>
          <a:p>
            <a:pPr algn="r"/>
            <a:r>
              <a:rPr lang="en-US" altLang="zh-TW" sz="800" dirty="0"/>
              <a:t>2. https://encrypted-tbn0.gstatic.com/images?q=tbn:ANd9GcSclddmKASVYELe6CEe3zoae5bGAGwmJIKxSQWt3JkyByfG2J139A</a:t>
            </a:r>
            <a:endParaRPr lang="zh-TW" altLang="en-US" sz="800" dirty="0"/>
          </a:p>
          <a:p>
            <a:pPr algn="r"/>
            <a:r>
              <a:rPr lang="en-US" altLang="zh-TW" sz="800" dirty="0" smtClean="0"/>
              <a:t>3. </a:t>
            </a:r>
            <a:r>
              <a:rPr lang="en-US" altLang="zh-TW" sz="800" dirty="0"/>
              <a:t>https://helenlovesmarch.files.wordpress.com/2012/11/johnah4.jpg?w=257&amp;h=300</a:t>
            </a:r>
            <a:endParaRPr lang="zh-TW" altLang="en-US" sz="800" dirty="0"/>
          </a:p>
          <a:p>
            <a:pPr algn="r"/>
            <a:r>
              <a:rPr lang="en-US" altLang="zh-TW" sz="800" dirty="0" smtClean="0"/>
              <a:t>4. </a:t>
            </a:r>
            <a:r>
              <a:rPr lang="en-US" altLang="zh-TW" sz="800" dirty="0"/>
              <a:t>http://</a:t>
            </a:r>
            <a:r>
              <a:rPr lang="en-US" altLang="zh-TW" sz="800" dirty="0" smtClean="0"/>
              <a:t>blogs.markschuler.com/abrigo/assets_c/2012/04/Calling%20of%20Samuel-thumb-350x262-1486.jpg</a:t>
            </a:r>
            <a:endParaRPr lang="en-US" altLang="zh-TW" sz="800" dirty="0"/>
          </a:p>
        </p:txBody>
      </p:sp>
      <p:sp>
        <p:nvSpPr>
          <p:cNvPr id="19" name="矩形 18"/>
          <p:cNvSpPr/>
          <p:nvPr/>
        </p:nvSpPr>
        <p:spPr>
          <a:xfrm>
            <a:off x="304617" y="1844824"/>
            <a:ext cx="592356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聖經中被神呼召的人有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......?</a:t>
            </a:r>
          </a:p>
          <a:p>
            <a:pPr algn="ctr"/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was </a:t>
            </a:r>
            <a:r>
              <a:rPr lang="en-US" altLang="zh-TW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called</a:t>
            </a:r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by God ?</a:t>
            </a:r>
            <a:endParaRPr lang="zh-TW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90737" y="6108064"/>
            <a:ext cx="144016" cy="10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>
                <a:solidFill>
                  <a:schemeClr val="tx1"/>
                </a:solidFill>
              </a:rPr>
              <a:t>3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專文推薦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Christian History, 110.  Callings: work and vocation in the history of the church.</a:t>
            </a:r>
            <a:r>
              <a:rPr lang="zh-TW" altLang="en-US" dirty="0" smtClean="0"/>
              <a:t> </a:t>
            </a:r>
            <a:r>
              <a:rPr lang="zh-TW" altLang="en-US" dirty="0" smtClean="0">
                <a:hlinkClick r:id="rId2"/>
              </a:rPr>
              <a:t>網址鏈結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使者雜誌 </a:t>
            </a:r>
            <a:r>
              <a:rPr lang="en-US" altLang="zh-TW" dirty="0" smtClean="0"/>
              <a:t> 57(3)-</a:t>
            </a:r>
            <a:r>
              <a:rPr lang="zh-TW" altLang="en-US" dirty="0" smtClean="0"/>
              <a:t>呼召</a:t>
            </a:r>
            <a:r>
              <a:rPr lang="en-US" altLang="zh-TW" dirty="0" smtClean="0"/>
              <a:t>, 57(4)-</a:t>
            </a:r>
            <a:r>
              <a:rPr lang="zh-TW" altLang="en-US" dirty="0" smtClean="0"/>
              <a:t>職場事奉  </a:t>
            </a:r>
            <a:r>
              <a:rPr lang="zh-TW" altLang="en-US" dirty="0" smtClean="0">
                <a:hlinkClick r:id="rId3"/>
              </a:rPr>
              <a:t>網址鏈結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518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參考書目</a:t>
            </a:r>
            <a:r>
              <a:rPr lang="en-US" altLang="zh-TW" dirty="0" smtClean="0"/>
              <a:t>- </a:t>
            </a:r>
            <a:r>
              <a:rPr lang="zh-TW" altLang="en-US" dirty="0" smtClean="0"/>
              <a:t>中文書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大衛‧郝渥德。《舊約歷史書導論》。胡加恩譯。新北市：華宣，</a:t>
            </a:r>
            <a:r>
              <a:rPr lang="en-US" altLang="zh-TW" sz="1800" dirty="0">
                <a:ea typeface="標楷體" panose="03000509000000000000" pitchFamily="65" charset="-120"/>
              </a:rPr>
              <a:t>1998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尤金‧畢德生。《莫測之樹》。孫秀惠譯。台北市：以琳，</a:t>
            </a:r>
            <a:r>
              <a:rPr lang="en-US" altLang="zh-TW" sz="1800" dirty="0">
                <a:ea typeface="標楷體" panose="03000509000000000000" pitchFamily="65" charset="-120"/>
              </a:rPr>
              <a:t>1996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卡蓮‧喬布斯。《以斯帖記》。譚艾珍譯。香港：漢語聖經，</a:t>
            </a:r>
            <a:r>
              <a:rPr lang="en-US" altLang="zh-TW" sz="1800" dirty="0">
                <a:ea typeface="標楷體" panose="03000509000000000000" pitchFamily="65" charset="-120"/>
              </a:rPr>
              <a:t>2007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弗斯。《以斯帖記：亂世中的救贖》。秦蘊璞譯。新北市：校園書房，</a:t>
            </a:r>
            <a:r>
              <a:rPr lang="en-US" altLang="zh-TW" sz="1800" dirty="0">
                <a:ea typeface="標楷體" panose="03000509000000000000" pitchFamily="65" charset="-120"/>
              </a:rPr>
              <a:t>2013)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何建宇、林志成。《樂在工作：基督徒的工作觀》。香港：播神，</a:t>
            </a:r>
            <a:r>
              <a:rPr lang="en-US" altLang="zh-TW" sz="1800" dirty="0">
                <a:ea typeface="標楷體" panose="03000509000000000000" pitchFamily="65" charset="-120"/>
              </a:rPr>
              <a:t>2012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克羅尼。《天命與你》。王志勇譯。台北市：改革宗，</a:t>
            </a:r>
            <a:r>
              <a:rPr lang="en-US" altLang="zh-TW" sz="1800" dirty="0">
                <a:ea typeface="標楷體" panose="03000509000000000000" pitchFamily="65" charset="-120"/>
              </a:rPr>
              <a:t>2005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吳主光。《蒙召、受訓、傳道》。香港：種籽，</a:t>
            </a:r>
            <a:r>
              <a:rPr lang="en-US" altLang="zh-TW" sz="1800" dirty="0">
                <a:ea typeface="標楷體" panose="03000509000000000000" pitchFamily="65" charset="-120"/>
              </a:rPr>
              <a:t>2004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沃弗。《在聖靈裡工作》。李望遠譯。新北市：校園，</a:t>
            </a:r>
            <a:r>
              <a:rPr lang="en-US" altLang="zh-TW" sz="1800" dirty="0">
                <a:ea typeface="標楷體" panose="03000509000000000000" pitchFamily="65" charset="-120"/>
              </a:rPr>
              <a:t>2012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林道亮等著。《全職之路》。台北市：中華福音神學院院訊雜誌社，</a:t>
            </a:r>
            <a:r>
              <a:rPr lang="en-US" altLang="zh-TW" sz="1800" dirty="0">
                <a:ea typeface="標楷體" panose="03000509000000000000" pitchFamily="65" charset="-120"/>
              </a:rPr>
              <a:t>1998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林德皓。《神學就是學神：沒有終點的旅程》。台北市：道聲，</a:t>
            </a:r>
            <a:r>
              <a:rPr lang="en-US" altLang="zh-TW" sz="1800" dirty="0">
                <a:ea typeface="標楷體" panose="03000509000000000000" pitchFamily="65" charset="-120"/>
              </a:rPr>
              <a:t>2011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1800" dirty="0">
                <a:ea typeface="標楷體" panose="03000509000000000000" pitchFamily="65" charset="-120"/>
              </a:rPr>
              <a:t> </a:t>
            </a:r>
            <a:r>
              <a:rPr lang="zh-TW" altLang="zh-TW" sz="1800" dirty="0">
                <a:ea typeface="標楷體" panose="03000509000000000000" pitchFamily="65" charset="-120"/>
              </a:rPr>
              <a:t>保羅‧史蒂文斯。《工作真重要：向聖經人物學工作》。黃凱津譯。新北市：校園，</a:t>
            </a:r>
            <a:r>
              <a:rPr lang="en-US" altLang="zh-TW" sz="1800" dirty="0">
                <a:ea typeface="標楷體" panose="03000509000000000000" pitchFamily="65" charset="-120"/>
              </a:rPr>
              <a:t>2011</a:t>
            </a:r>
            <a:r>
              <a:rPr lang="zh-TW" altLang="zh-TW" sz="1800" dirty="0"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zh-TW" altLang="zh-TW" sz="1800" dirty="0">
                <a:ea typeface="標楷體" panose="03000509000000000000" pitchFamily="65" charset="-120"/>
              </a:rPr>
              <a:t>保羅‧阿爾托依茲。《馬丁路德的倫理觀》。顧美芬譯。新竹市：信神，</a:t>
            </a:r>
            <a:r>
              <a:rPr lang="en-US" altLang="zh-TW" sz="1800" dirty="0" smtClean="0">
                <a:ea typeface="標楷體" panose="03000509000000000000" pitchFamily="65" charset="-120"/>
              </a:rPr>
              <a:t>2007</a:t>
            </a:r>
            <a:r>
              <a:rPr lang="zh-TW" altLang="en-US" sz="1800" dirty="0"/>
              <a:t>。</a:t>
            </a:r>
            <a:endParaRPr lang="zh-TW" altLang="zh-TW" sz="1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922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參考書目</a:t>
            </a:r>
            <a:r>
              <a:rPr lang="en-US" altLang="zh-TW" dirty="0"/>
              <a:t>- </a:t>
            </a:r>
            <a:r>
              <a:rPr lang="zh-TW" altLang="en-US" dirty="0"/>
              <a:t>中文書 </a:t>
            </a:r>
            <a:r>
              <a:rPr lang="en-US" altLang="zh-TW" dirty="0" smtClean="0"/>
              <a:t>II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1800" dirty="0" smtClean="0"/>
              <a:t>保羅</a:t>
            </a:r>
            <a:r>
              <a:rPr lang="zh-TW" altLang="zh-TW" sz="1800" dirty="0"/>
              <a:t>‧阿爾托依茲。《馬丁路德神學》。段琦、孫善玲譯。新竹市：信神，</a:t>
            </a:r>
            <a:r>
              <a:rPr lang="en-US" altLang="zh-TW" sz="1800" dirty="0"/>
              <a:t>1999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范尼雲。《活出群體的美好》。屈貝琴等譯。新北市：校園，</a:t>
            </a:r>
            <a:r>
              <a:rPr lang="en-US" altLang="zh-TW" sz="1800" dirty="0"/>
              <a:t>2013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韋真爾。《上帝的工作：基督徒生命中的聖召》。劉思潔譯。台北市：雅歌，</a:t>
            </a:r>
            <a:r>
              <a:rPr lang="en-US" altLang="zh-TW" sz="1800" dirty="0"/>
              <a:t>2006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唐崇榮。《管家神學：異象、呼召、使命》。台北市：中福，</a:t>
            </a:r>
            <a:r>
              <a:rPr lang="en-US" altLang="zh-TW" sz="1800" dirty="0"/>
              <a:t>2004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唐慕華。《國度的生命》。新北市：校園，</a:t>
            </a:r>
            <a:r>
              <a:rPr lang="en-US" altLang="zh-TW" sz="1800" dirty="0"/>
              <a:t>2013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張春興。《心理學原理》。台北市：東華書局，</a:t>
            </a:r>
            <a:r>
              <a:rPr lang="en-US" altLang="zh-TW" sz="1800" dirty="0"/>
              <a:t>2003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麥海尼。《禁食禱告隱藏的大能》。台北市：天恩，</a:t>
            </a:r>
            <a:r>
              <a:rPr lang="en-US" altLang="zh-TW" sz="1800" dirty="0"/>
              <a:t>2007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斯托得。《當代基督門徒》。新北市：校園，</a:t>
            </a:r>
            <a:r>
              <a:rPr lang="en-US" altLang="zh-TW" sz="1800" dirty="0"/>
              <a:t>1994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葛尼斯。《一生的聖召》。林以舜譯。新北市：校園，</a:t>
            </a:r>
            <a:r>
              <a:rPr lang="en-US" altLang="zh-TW" sz="1800" dirty="0"/>
              <a:t>2004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蔡金玲。《天道聖經註釋：以斯帖記》。香港：天道書樓，</a:t>
            </a:r>
            <a:r>
              <a:rPr lang="en-US" altLang="zh-TW" sz="1800" dirty="0"/>
              <a:t>2012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駱其雅。《聖經中所有的王與后》。任炎林譯。台北市：中主，</a:t>
            </a:r>
            <a:r>
              <a:rPr lang="en-US" altLang="zh-TW" sz="1800" dirty="0"/>
              <a:t>1996</a:t>
            </a:r>
            <a:r>
              <a:rPr lang="zh-TW" altLang="zh-TW" sz="1800" dirty="0"/>
              <a:t>。</a:t>
            </a:r>
          </a:p>
          <a:p>
            <a:pPr lvl="0"/>
            <a:r>
              <a:rPr lang="zh-TW" altLang="zh-TW" sz="1800" dirty="0"/>
              <a:t>薩特思韋特、麥康維爾。《歷史書》。李雋譯。香港：天道，</a:t>
            </a:r>
            <a:r>
              <a:rPr lang="en-US" altLang="zh-TW" sz="1800" dirty="0"/>
              <a:t>2009</a:t>
            </a:r>
            <a:r>
              <a:rPr lang="zh-TW" altLang="zh-TW" sz="1800" dirty="0"/>
              <a:t>。</a:t>
            </a:r>
          </a:p>
          <a:p>
            <a:pPr marL="0" indent="0">
              <a:buNone/>
            </a:pPr>
            <a:endParaRPr lang="zh-TW" altLang="en-US" sz="1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900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參考書目</a:t>
            </a:r>
            <a:r>
              <a:rPr lang="en-US" altLang="zh-TW" dirty="0"/>
              <a:t>- </a:t>
            </a:r>
            <a:r>
              <a:rPr lang="zh-TW" altLang="en-US" dirty="0"/>
              <a:t>西文書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zh-TW" sz="2000" dirty="0" smtClean="0"/>
              <a:t>Bechtel</a:t>
            </a:r>
            <a:r>
              <a:rPr lang="en-US" altLang="zh-TW" sz="2000" dirty="0"/>
              <a:t>, Carol M. </a:t>
            </a:r>
            <a:r>
              <a:rPr lang="en-US" altLang="zh-TW" sz="2000" i="1" dirty="0"/>
              <a:t>Esther.</a:t>
            </a:r>
            <a:r>
              <a:rPr lang="en-US" altLang="zh-TW" sz="2000" dirty="0"/>
              <a:t> Louisville, </a:t>
            </a:r>
            <a:r>
              <a:rPr lang="en-US" altLang="zh-TW" sz="2000" dirty="0" err="1"/>
              <a:t>Kentuchy</a:t>
            </a:r>
            <a:r>
              <a:rPr lang="en-US" altLang="zh-TW" sz="2000" dirty="0"/>
              <a:t>: John Knox Press, 2001.</a:t>
            </a:r>
            <a:endParaRPr lang="zh-TW" altLang="zh-TW" sz="2000" dirty="0"/>
          </a:p>
          <a:p>
            <a:pPr lvl="0"/>
            <a:r>
              <a:rPr lang="en-US" altLang="zh-TW" sz="2000" dirty="0"/>
              <a:t>Coombs, Marie Theresa, and Francis Kelly </a:t>
            </a:r>
            <a:r>
              <a:rPr lang="en-US" altLang="zh-TW" sz="2000" dirty="0" err="1"/>
              <a:t>Nemeck</a:t>
            </a:r>
            <a:r>
              <a:rPr lang="en-US" altLang="zh-TW" sz="2000" dirty="0"/>
              <a:t>. C</a:t>
            </a:r>
            <a:r>
              <a:rPr lang="en-US" altLang="zh-TW" sz="2000" i="1" dirty="0"/>
              <a:t>alled by God: A Theology of Vocation and Lifelong Commitment.</a:t>
            </a:r>
            <a:r>
              <a:rPr lang="en-US" altLang="zh-TW" sz="2000" dirty="0"/>
              <a:t> Collegeville, MI: Liturgical Press, 1992.</a:t>
            </a:r>
            <a:endParaRPr lang="zh-TW" altLang="zh-TW" sz="2000" dirty="0"/>
          </a:p>
          <a:p>
            <a:pPr lvl="0"/>
            <a:r>
              <a:rPr lang="en-US" altLang="zh-TW" sz="2000" dirty="0"/>
              <a:t>Payne, J. Barton. “Esther” in </a:t>
            </a:r>
            <a:r>
              <a:rPr lang="en-US" altLang="zh-TW" sz="2000" i="1" dirty="0"/>
              <a:t>The Expositor’s Bible Commentary</a:t>
            </a:r>
            <a:r>
              <a:rPr lang="en-US" altLang="zh-TW" sz="2000" dirty="0"/>
              <a:t>. </a:t>
            </a:r>
            <a:r>
              <a:rPr lang="en-US" altLang="zh-TW" sz="2000" i="1" dirty="0"/>
              <a:t>Vol. 4: 1 Kings-Job, </a:t>
            </a:r>
            <a:r>
              <a:rPr lang="en-US" altLang="zh-TW" sz="2000" dirty="0"/>
              <a:t>edited by Frank E. </a:t>
            </a:r>
            <a:r>
              <a:rPr lang="en-US" altLang="zh-TW" sz="2000" dirty="0" err="1"/>
              <a:t>Gaebelein</a:t>
            </a:r>
            <a:r>
              <a:rPr lang="en-US" altLang="zh-TW" sz="2000" dirty="0"/>
              <a:t>, 815-818. Grand Rapids, MI: Zondervan, 1988</a:t>
            </a:r>
            <a:r>
              <a:rPr lang="en-US" altLang="zh-TW" sz="2000" dirty="0" smtClean="0"/>
              <a:t>.</a:t>
            </a:r>
            <a:endParaRPr lang="zh-TW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2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參考書目</a:t>
            </a:r>
            <a:r>
              <a:rPr lang="en-US" altLang="zh-TW" dirty="0" smtClean="0"/>
              <a:t>-</a:t>
            </a:r>
            <a:r>
              <a:rPr lang="zh-TW" altLang="en-US" dirty="0" smtClean="0"/>
              <a:t>字典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2000" dirty="0" smtClean="0"/>
              <a:t>吳</a:t>
            </a:r>
            <a:r>
              <a:rPr lang="zh-TW" altLang="zh-TW" sz="2000" dirty="0"/>
              <a:t>羅瑜。《聖經新辭典》。香港：天道，</a:t>
            </a:r>
            <a:r>
              <a:rPr lang="en-US" altLang="zh-TW" sz="2000" dirty="0"/>
              <a:t>1993</a:t>
            </a:r>
            <a:r>
              <a:rPr lang="zh-TW" altLang="zh-TW" sz="2000" dirty="0"/>
              <a:t>。</a:t>
            </a:r>
          </a:p>
          <a:p>
            <a:pPr lvl="0"/>
            <a:r>
              <a:rPr lang="en-US" altLang="zh-TW" sz="2000" dirty="0"/>
              <a:t>Leland </a:t>
            </a:r>
            <a:r>
              <a:rPr lang="en-US" altLang="zh-TW" sz="2000" dirty="0" err="1"/>
              <a:t>Ryken</a:t>
            </a:r>
            <a:r>
              <a:rPr lang="en-US" altLang="zh-TW" sz="2000" dirty="0"/>
              <a:t>, Jim </a:t>
            </a:r>
            <a:r>
              <a:rPr lang="en-US" altLang="zh-TW" sz="2000" dirty="0" err="1"/>
              <a:t>Wilhoit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Tremper</a:t>
            </a:r>
            <a:r>
              <a:rPr lang="en-US" altLang="zh-TW" sz="2000" dirty="0"/>
              <a:t> Longman et al.. </a:t>
            </a:r>
            <a:r>
              <a:rPr lang="en-US" altLang="zh-TW" sz="2000" i="1" dirty="0"/>
              <a:t>Dictionary of Biblical Imagery</a:t>
            </a:r>
            <a:r>
              <a:rPr lang="en-US" altLang="zh-TW" sz="2000" dirty="0"/>
              <a:t>, electronic ed. Downers Grove, IL: </a:t>
            </a:r>
            <a:r>
              <a:rPr lang="en-US" altLang="zh-TW" sz="2000" dirty="0" err="1"/>
              <a:t>InterVarsity</a:t>
            </a:r>
            <a:r>
              <a:rPr lang="en-US" altLang="zh-TW" sz="2000" dirty="0"/>
              <a:t> Press, 2000.</a:t>
            </a:r>
            <a:endParaRPr lang="zh-TW" altLang="zh-TW" sz="2000" dirty="0"/>
          </a:p>
          <a:p>
            <a:pPr lvl="0"/>
            <a:r>
              <a:rPr lang="en-US" altLang="zh-TW" sz="2000" dirty="0"/>
              <a:t>Allen C. Myers, </a:t>
            </a:r>
            <a:r>
              <a:rPr lang="en-US" altLang="zh-TW" sz="2000" i="1" dirty="0"/>
              <a:t>The Eerdmans Bible Dictionary</a:t>
            </a:r>
            <a:r>
              <a:rPr lang="en-US" altLang="zh-TW" sz="2000" dirty="0"/>
              <a:t>. Grand Rapids, MI: Eerdmans, 1987.</a:t>
            </a:r>
            <a:endParaRPr lang="zh-TW" altLang="zh-TW" sz="2000" dirty="0"/>
          </a:p>
          <a:p>
            <a:pPr lvl="0"/>
            <a:r>
              <a:rPr lang="en-US" altLang="zh-TW" sz="2000" dirty="0"/>
              <a:t>Gerald F. Hawthorne, Ralph P. Martin and Daniel G. Reid ed., </a:t>
            </a:r>
            <a:r>
              <a:rPr lang="en-US" altLang="zh-TW" sz="2000" i="1" dirty="0"/>
              <a:t>Dictionary of Paul and His </a:t>
            </a:r>
            <a:r>
              <a:rPr lang="en-US" altLang="zh-TW" sz="2000" i="1" dirty="0" err="1"/>
              <a:t>Letters</a:t>
            </a:r>
            <a:r>
              <a:rPr lang="en-US" altLang="zh-TW" sz="2000" dirty="0" err="1"/>
              <a:t>.Downers</a:t>
            </a:r>
            <a:r>
              <a:rPr lang="en-US" altLang="zh-TW" sz="2000" dirty="0"/>
              <a:t> Grove, IL: </a:t>
            </a:r>
            <a:r>
              <a:rPr lang="en-US" altLang="zh-TW" sz="2000" dirty="0" err="1"/>
              <a:t>InterVarsity</a:t>
            </a:r>
            <a:r>
              <a:rPr lang="en-US" altLang="zh-TW" sz="2000" dirty="0"/>
              <a:t> Press, 1993.</a:t>
            </a:r>
            <a:endParaRPr lang="zh-TW" altLang="zh-TW" sz="2000" dirty="0"/>
          </a:p>
          <a:p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277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參考書目</a:t>
            </a:r>
            <a:r>
              <a:rPr lang="en-US" altLang="zh-TW" dirty="0" smtClean="0"/>
              <a:t>-</a:t>
            </a:r>
            <a:r>
              <a:rPr lang="zh-TW" altLang="en-US" dirty="0" smtClean="0"/>
              <a:t>期刊文章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2000" dirty="0" smtClean="0"/>
              <a:t>Weiss</a:t>
            </a:r>
            <a:r>
              <a:rPr lang="en-US" altLang="zh-TW" sz="2000" dirty="0"/>
              <a:t>, J. W., </a:t>
            </a:r>
            <a:r>
              <a:rPr lang="en-US" altLang="zh-TW" sz="2000" dirty="0" err="1"/>
              <a:t>Skelley</a:t>
            </a:r>
            <a:r>
              <a:rPr lang="en-US" altLang="zh-TW" sz="2000" dirty="0"/>
              <a:t>, M. F., </a:t>
            </a:r>
            <a:r>
              <a:rPr lang="en-US" altLang="zh-TW" sz="2000" dirty="0" err="1"/>
              <a:t>Haughey</a:t>
            </a:r>
            <a:r>
              <a:rPr lang="en-US" altLang="zh-TW" sz="2000" dirty="0"/>
              <a:t>, J. C., &amp; Hall, D. T. “Calling, new careers and spirituality: A reflective perspective for organizational leaders and professionals.” </a:t>
            </a:r>
            <a:r>
              <a:rPr lang="en-US" altLang="zh-TW" sz="2000" i="1" dirty="0"/>
              <a:t>Spiritual intelligence at work: Meaning, metaphor, and morals. Research in Ethical Issues in Organizations</a:t>
            </a:r>
            <a:r>
              <a:rPr lang="en-US" altLang="zh-TW" sz="2000" dirty="0"/>
              <a:t>, 5 (2004): 175-201. Accessed April 30, 2014. http://dx.doi.org/10.1016/S1529-2096(03)05009-0 </a:t>
            </a:r>
          </a:p>
          <a:p>
            <a:pPr marL="0" lvl="0" indent="0">
              <a:buNone/>
            </a:pPr>
            <a:endParaRPr lang="zh-TW" altLang="zh-TW" sz="2000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031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謝謝聆聽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歡迎指教與建議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！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72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500"/>
                    </a14:imgEffect>
                    <a14:imgEffect>
                      <a14:saturation sat="128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504056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78221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動動腦</a:t>
            </a:r>
            <a:r>
              <a:rPr lang="en-US" altLang="zh-TW" dirty="0"/>
              <a:t>3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5" name="Picture 3" descr="C:\Users\HsiaoYaHung\AppData\Local\Microsoft\Windows\Temporary Internet Files\Content.IE5\3CT5JGLC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65" y="519000"/>
            <a:ext cx="810775" cy="9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1520" y="1824231"/>
            <a:ext cx="5122912" cy="2665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zh-TW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你的呼召是</a:t>
            </a:r>
            <a:r>
              <a:rPr lang="en-US" altLang="zh-TW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......?</a:t>
            </a:r>
          </a:p>
          <a:p>
            <a:pPr marL="0" indent="0" algn="ctr">
              <a:buNone/>
            </a:pPr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What is your </a:t>
            </a:r>
            <a:r>
              <a:rPr lang="en-US" altLang="zh-TW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calling</a:t>
            </a:r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 </a:t>
            </a:r>
          </a:p>
          <a:p>
            <a:pPr marL="0" indent="0" algn="ctr">
              <a:buNone/>
            </a:pPr>
            <a:r>
              <a:rPr lang="en-US" altLang="zh-TW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標楷體" panose="03000509000000000000" pitchFamily="65" charset="-120"/>
              </a:rPr>
              <a:t>from God ?</a:t>
            </a:r>
            <a:endParaRPr lang="zh-TW" alt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0146" y="6561058"/>
            <a:ext cx="65838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800" dirty="0"/>
              <a:t>圖片來源</a:t>
            </a:r>
            <a:r>
              <a:rPr lang="en-US" altLang="zh-TW" sz="800" dirty="0"/>
              <a:t>(</a:t>
            </a:r>
            <a:r>
              <a:rPr lang="zh-TW" altLang="en-US" sz="800" dirty="0"/>
              <a:t>檢索日期</a:t>
            </a:r>
            <a:r>
              <a:rPr lang="en-US" altLang="zh-TW" sz="800" dirty="0"/>
              <a:t>:2014/9/1): http://4.bp.blogspot.com/-REJhQDBTNMA/UeR0_PTbAaI/AAAAAAAABW4/zWPJkRZaqMo/s640/Godscall.jpg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討論限制</a:t>
            </a:r>
            <a:r>
              <a:rPr lang="zh-TW" altLang="en-US" dirty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呼召的內涵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以斯帖記中呼召議題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呼召觀落實在基督徒生活之應用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6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討論限制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本次討論不涵蓋揀選、重生得救、神的主權與人的自由意志、人如何選擇職業等討論。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本次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討論不涵蓋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vocation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與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calling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在概念上的差異。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+mn-lt"/>
                <a:ea typeface="標楷體" panose="03000509000000000000" pitchFamily="65" charset="-120"/>
              </a:rPr>
              <a:t>本次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討論統一使用呼召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/calling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一詞，以利討論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zh-TW" altLang="en-US" dirty="0">
                <a:ea typeface="標楷體" panose="03000509000000000000" pitchFamily="65" charset="-120"/>
              </a:rPr>
              <a:t>本次</a:t>
            </a:r>
            <a:r>
              <a:rPr lang="zh-TW" altLang="en-US" dirty="0" smtClean="0">
                <a:ea typeface="標楷體" panose="03000509000000000000" pitchFamily="65" charset="-120"/>
              </a:rPr>
              <a:t>討論之結果可能因為講者的限制，不宜推論至所有的生活情境。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舊約與新約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舊約時期：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稱呼：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身分的轉變與生命的更新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創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32:28)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、蒙召者的使命或任務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創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17:15-16)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呼召者與蒙召者的關係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TW" dirty="0">
                <a:ea typeface="標楷體" panose="03000509000000000000" pitchFamily="65" charset="-120"/>
              </a:rPr>
              <a:t>代下</a:t>
            </a:r>
            <a:r>
              <a:rPr lang="en-US" altLang="zh-TW" dirty="0" smtClean="0">
                <a:ea typeface="標楷體" panose="03000509000000000000" pitchFamily="65" charset="-120"/>
              </a:rPr>
              <a:t>7:14;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賽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43:6b-7)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召喚：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蒙召者是神所造的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﹑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也是神所主動救贖的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創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3:9</a:t>
            </a:r>
            <a:r>
              <a:rPr lang="zh-TW" altLang="zh-TW" dirty="0" smtClean="0">
                <a:latin typeface="+mn-lt"/>
                <a:ea typeface="標楷體" panose="03000509000000000000" pitchFamily="65" charset="-120"/>
              </a:rPr>
              <a:t>；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賽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43:1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；珥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2:32b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；</a:t>
            </a:r>
            <a:r>
              <a:rPr lang="zh-TW" altLang="en-US" dirty="0" smtClean="0">
                <a:ea typeface="標楷體" panose="03000509000000000000" pitchFamily="65" charset="-120"/>
              </a:rPr>
              <a:t>何</a:t>
            </a:r>
            <a:r>
              <a:rPr lang="en-US" altLang="zh-TW" smtClean="0">
                <a:ea typeface="標楷體" panose="03000509000000000000" pitchFamily="65" charset="-120"/>
              </a:rPr>
              <a:t>11:1</a:t>
            </a:r>
            <a:r>
              <a:rPr lang="en-US" altLang="zh-TW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神向人顯明心意，並等候人的回應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+mn-lt"/>
                <a:ea typeface="標楷體" panose="03000509000000000000" pitchFamily="65" charset="-120"/>
              </a:rPr>
              <a:t>撒上</a:t>
            </a:r>
            <a:r>
              <a:rPr lang="en-US" altLang="zh-TW" dirty="0">
                <a:latin typeface="+mn-lt"/>
                <a:ea typeface="標楷體" panose="03000509000000000000" pitchFamily="65" charset="-120"/>
              </a:rPr>
              <a:t>3:10-11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ea typeface="標楷體" panose="03000509000000000000" pitchFamily="65" charset="-120"/>
              </a:rPr>
              <a:t>人若不</a:t>
            </a:r>
            <a:r>
              <a:rPr lang="zh-TW" altLang="en-US" dirty="0" smtClean="0">
                <a:ea typeface="標楷體" panose="03000509000000000000" pitchFamily="65" charset="-120"/>
              </a:rPr>
              <a:t>願意回應神的心意，則可能失去當得的祝福，也失去得以榮耀神的機會。</a:t>
            </a:r>
            <a:r>
              <a:rPr lang="en-US" altLang="zh-TW" dirty="0" smtClean="0"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ea typeface="標楷體" panose="03000509000000000000" pitchFamily="65" charset="-120"/>
              </a:rPr>
              <a:t>士</a:t>
            </a:r>
            <a:r>
              <a:rPr lang="en-US" altLang="zh-TW" dirty="0" smtClean="0">
                <a:ea typeface="標楷體" panose="03000509000000000000" pitchFamily="65" charset="-120"/>
              </a:rPr>
              <a:t>4:6-9)</a:t>
            </a:r>
            <a:r>
              <a:rPr lang="zh-TW" altLang="en-US" dirty="0" smtClean="0"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舊約與新約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新約時期：救贖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成為神的兒女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約壹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3:1)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與主的門徒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可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1:20)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活出信心與聖潔的生活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林前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1:2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；帖前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5:24)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經歷主得救的盼望與平安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弗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4:1-4)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建立</a:t>
            </a:r>
            <a:r>
              <a:rPr lang="zh-TW" altLang="en-US" dirty="0">
                <a:latin typeface="+mn-lt"/>
                <a:ea typeface="標楷體" panose="03000509000000000000" pitchFamily="65" charset="-120"/>
              </a:rPr>
              <a:t>並委身於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教會或其他群體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林前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7:15)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 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定義：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舊約與新約 </a:t>
            </a:r>
            <a:r>
              <a:rPr lang="en-US" altLang="zh-TW" dirty="0" smtClean="0">
                <a:latin typeface="+mn-lt"/>
                <a:ea typeface="標楷體" panose="03000509000000000000" pitchFamily="65" charset="-120"/>
              </a:rPr>
              <a:t>III</a:t>
            </a:r>
            <a:endParaRPr lang="zh-TW" altLang="en-US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+mn-lt"/>
                <a:ea typeface="標楷體" panose="03000509000000000000" pitchFamily="65" charset="-120"/>
              </a:rPr>
              <a:t>小結</a:t>
            </a:r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身分認同：神與人的關係，如創造者與被造者、立約者與守約者等。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神的主權：強調神主動呼喚、救贖人，並與人建立盟約關係。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人的回應：</a:t>
            </a:r>
            <a:endParaRPr lang="en-US" altLang="zh-TW" dirty="0" smtClean="0">
              <a:latin typeface="+mn-lt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人願意完成神所託付的任務。</a:t>
            </a:r>
            <a:endParaRPr lang="en-US" altLang="zh-TW" dirty="0"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+mn-lt"/>
                <a:ea typeface="標楷體" panose="03000509000000000000" pitchFamily="65" charset="-120"/>
              </a:rPr>
              <a:t>人以神所喜悅的方式生活。</a:t>
            </a:r>
            <a:endParaRPr lang="en-US" altLang="zh-TW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2014/9/20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ABC</a:t>
            </a:r>
            <a:r>
              <a:rPr lang="zh-TW" altLang="en-US" smtClean="0"/>
              <a:t>北美基督徒教育大會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3B07C-9C3D-4177-8717-2D039324C70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5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自訂 4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1695</TotalTime>
  <Words>3795</Words>
  <Application>Microsoft Office PowerPoint</Application>
  <PresentationFormat>如螢幕大小 (4:3)</PresentationFormat>
  <Paragraphs>484</Paragraphs>
  <Slides>36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清晰度</vt:lpstr>
      <vt:lpstr>從呼召觀看以斯帖記</vt:lpstr>
      <vt:lpstr>動動腦1  </vt:lpstr>
      <vt:lpstr>PowerPoint 簡報</vt:lpstr>
      <vt:lpstr>PowerPoint 簡報</vt:lpstr>
      <vt:lpstr>大綱</vt:lpstr>
      <vt:lpstr>討論限制</vt:lpstr>
      <vt:lpstr>定義：1.舊約與新約 I</vt:lpstr>
      <vt:lpstr>定義：1.舊約與新約 II</vt:lpstr>
      <vt:lpstr>定義：1.舊約與新約 III</vt:lpstr>
      <vt:lpstr>定義：2.早期教會時期</vt:lpstr>
      <vt:lpstr>定義：3.中世紀時期</vt:lpstr>
      <vt:lpstr>定義：4.宗教改革時期I</vt:lpstr>
      <vt:lpstr>定義：4.宗教改革時期II</vt:lpstr>
      <vt:lpstr>定義：5.工業與資訊社會~迄今I</vt:lpstr>
      <vt:lpstr>定義：5.工業與資訊社會~迄今II</vt:lpstr>
      <vt:lpstr>定義：4.工業與資訊社會~迄今III</vt:lpstr>
      <vt:lpstr>定義總結</vt:lpstr>
      <vt:lpstr>類別 I</vt:lpstr>
      <vt:lpstr>類別 II</vt:lpstr>
      <vt:lpstr>發展階段</vt:lpstr>
      <vt:lpstr>PowerPoint 簡報</vt:lpstr>
      <vt:lpstr>PowerPoint 簡報</vt:lpstr>
      <vt:lpstr>PowerPoint 簡報</vt:lpstr>
      <vt:lpstr>以斯帖記中的呼召觀 1.大綱討論</vt:lpstr>
      <vt:lpstr>以斯帖記中的呼召觀 2. 字詞討論 I</vt:lpstr>
      <vt:lpstr>以斯帖記中的呼召觀 2. 字詞討論 II</vt:lpstr>
      <vt:lpstr>以斯帖記中的呼召觀 3. 以斯帖的呼召</vt:lpstr>
      <vt:lpstr>呼召觀落實在基督徒生活之應用</vt:lpstr>
      <vt:lpstr>動動腦4  </vt:lpstr>
      <vt:lpstr>專文推薦</vt:lpstr>
      <vt:lpstr>參考書目- 中文書 I</vt:lpstr>
      <vt:lpstr>參考書目- 中文書 II</vt:lpstr>
      <vt:lpstr>參考書目- 西文書</vt:lpstr>
      <vt:lpstr>參考書目-字典</vt:lpstr>
      <vt:lpstr>參考書目-期刊文章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HsiaoYaHung</dc:creator>
  <cp:lastModifiedBy>HsiaoYaHung</cp:lastModifiedBy>
  <cp:revision>135</cp:revision>
  <cp:lastPrinted>2014-04-29T18:50:41Z</cp:lastPrinted>
  <dcterms:created xsi:type="dcterms:W3CDTF">2014-04-29T06:21:01Z</dcterms:created>
  <dcterms:modified xsi:type="dcterms:W3CDTF">2014-09-20T16:43:06Z</dcterms:modified>
</cp:coreProperties>
</file>