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425" r:id="rId2"/>
    <p:sldId id="426" r:id="rId3"/>
    <p:sldId id="741" r:id="rId4"/>
    <p:sldId id="861" r:id="rId5"/>
    <p:sldId id="862" r:id="rId6"/>
    <p:sldId id="863" r:id="rId7"/>
    <p:sldId id="822" r:id="rId8"/>
    <p:sldId id="864" r:id="rId9"/>
    <p:sldId id="865" r:id="rId10"/>
    <p:sldId id="866" r:id="rId11"/>
    <p:sldId id="879" r:id="rId12"/>
    <p:sldId id="867" r:id="rId13"/>
    <p:sldId id="880" r:id="rId14"/>
    <p:sldId id="881" r:id="rId15"/>
    <p:sldId id="882" r:id="rId16"/>
    <p:sldId id="883" r:id="rId17"/>
    <p:sldId id="884" r:id="rId18"/>
    <p:sldId id="885" r:id="rId19"/>
    <p:sldId id="886" r:id="rId20"/>
    <p:sldId id="897" r:id="rId21"/>
    <p:sldId id="898" r:id="rId22"/>
    <p:sldId id="899" r:id="rId23"/>
    <p:sldId id="900" r:id="rId24"/>
    <p:sldId id="901" r:id="rId25"/>
    <p:sldId id="711" r:id="rId26"/>
  </p:sldIdLst>
  <p:sldSz cx="9144000" cy="6858000" type="screen4x3"/>
  <p:notesSz cx="6797675" cy="9928225"/>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00"/>
    <a:srgbClr val="0000CC"/>
    <a:srgbClr val="660066"/>
    <a:srgbClr val="FEF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中等深淺樣式 3 - 輔色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C4B1156A-380E-4F78-BDF5-A606A8083BF9}" styleName="中等深淺樣式 4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75DCB02-9BB8-47FD-8907-85C794F793BA}" styleName="佈景主題樣式 1 - 輔色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中等深淺樣式 1 - 輔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中等深淺樣式 4 - 輔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淺色樣式 2 - 輔色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淺色樣式 2 - 輔色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淺色樣式 3 - 輔色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淺色樣式 3 - 輔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淺色樣式 3 - 輔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中等深淺樣式 1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9" autoAdjust="0"/>
    <p:restoredTop sz="96264" autoAdjust="0"/>
  </p:normalViewPr>
  <p:slideViewPr>
    <p:cSldViewPr>
      <p:cViewPr varScale="1">
        <p:scale>
          <a:sx n="71" d="100"/>
          <a:sy n="71" d="100"/>
        </p:scale>
        <p:origin x="43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5" y="0"/>
            <a:ext cx="2945659" cy="49641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448" y="0"/>
            <a:ext cx="2945659" cy="496412"/>
          </a:xfrm>
          <a:prstGeom prst="rect">
            <a:avLst/>
          </a:prstGeom>
        </p:spPr>
        <p:txBody>
          <a:bodyPr vert="horz" lIns="91440" tIns="45720" rIns="91440" bIns="45720" rtlCol="0"/>
          <a:lstStyle>
            <a:lvl1pPr algn="r">
              <a:defRPr sz="1200"/>
            </a:lvl1pPr>
          </a:lstStyle>
          <a:p>
            <a:fld id="{70924FE2-631E-4D1C-BC4C-FC93EA8B54D5}" type="datetimeFigureOut">
              <a:rPr lang="zh-TW" altLang="en-US" smtClean="0"/>
              <a:pPr/>
              <a:t>2014/9/20</a:t>
            </a:fld>
            <a:endParaRPr lang="zh-TW" altLang="en-US"/>
          </a:p>
        </p:txBody>
      </p:sp>
      <p:sp>
        <p:nvSpPr>
          <p:cNvPr id="4" name="投影片圖像版面配置區 3"/>
          <p:cNvSpPr>
            <a:spLocks noGrp="1" noRot="1" noChangeAspect="1"/>
          </p:cNvSpPr>
          <p:nvPr>
            <p:ph type="sldImg" idx="2"/>
          </p:nvPr>
        </p:nvSpPr>
        <p:spPr>
          <a:xfrm>
            <a:off x="919163" y="746125"/>
            <a:ext cx="4959350" cy="3721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15910"/>
            <a:ext cx="5438140" cy="4467702"/>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5" y="9430091"/>
            <a:ext cx="2945659" cy="496412"/>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8" y="9430091"/>
            <a:ext cx="2945659" cy="496412"/>
          </a:xfrm>
          <a:prstGeom prst="rect">
            <a:avLst/>
          </a:prstGeom>
        </p:spPr>
        <p:txBody>
          <a:bodyPr vert="horz" lIns="91440" tIns="45720" rIns="91440" bIns="45720" rtlCol="0" anchor="b"/>
          <a:lstStyle>
            <a:lvl1pPr algn="r">
              <a:defRPr sz="1200"/>
            </a:lvl1pPr>
          </a:lstStyle>
          <a:p>
            <a:fld id="{8A240B4C-CCBA-4051-BEAE-4D0560539B1E}" type="slidenum">
              <a:rPr lang="zh-TW" altLang="en-US" smtClean="0"/>
              <a:pPr/>
              <a:t>‹#›</a:t>
            </a:fld>
            <a:endParaRPr lang="zh-TW" altLang="en-US"/>
          </a:p>
        </p:txBody>
      </p:sp>
    </p:spTree>
    <p:extLst>
      <p:ext uri="{BB962C8B-B14F-4D97-AF65-F5344CB8AC3E}">
        <p14:creationId xmlns:p14="http://schemas.microsoft.com/office/powerpoint/2010/main" val="395440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22883"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4198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D188CD8-A97B-42AF-A156-BF2B4717DC02}" type="slidenum">
              <a:rPr lang="zh-TW" altLang="en-US" smtClean="0"/>
              <a:pPr fontAlgn="base">
                <a:spcBef>
                  <a:spcPct val="0"/>
                </a:spcBef>
                <a:spcAft>
                  <a:spcPct val="0"/>
                </a:spcAft>
                <a:defRPr/>
              </a:pPr>
              <a:t>1</a:t>
            </a:fld>
            <a:endParaRPr lang="zh-TW" altLang="en-US" smtClean="0"/>
          </a:p>
        </p:txBody>
      </p:sp>
    </p:spTree>
    <p:extLst>
      <p:ext uri="{BB962C8B-B14F-4D97-AF65-F5344CB8AC3E}">
        <p14:creationId xmlns:p14="http://schemas.microsoft.com/office/powerpoint/2010/main" val="34257460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11</a:t>
            </a:fld>
            <a:endParaRPr lang="zh-TW" altLang="en-US">
              <a:solidFill>
                <a:prstClr val="black"/>
              </a:solidFill>
            </a:endParaRPr>
          </a:p>
        </p:txBody>
      </p:sp>
    </p:spTree>
    <p:extLst>
      <p:ext uri="{BB962C8B-B14F-4D97-AF65-F5344CB8AC3E}">
        <p14:creationId xmlns:p14="http://schemas.microsoft.com/office/powerpoint/2010/main" val="23774315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12</a:t>
            </a:fld>
            <a:endParaRPr lang="zh-TW" altLang="en-US">
              <a:solidFill>
                <a:prstClr val="black"/>
              </a:solidFill>
            </a:endParaRPr>
          </a:p>
        </p:txBody>
      </p:sp>
    </p:spTree>
    <p:extLst>
      <p:ext uri="{BB962C8B-B14F-4D97-AF65-F5344CB8AC3E}">
        <p14:creationId xmlns:p14="http://schemas.microsoft.com/office/powerpoint/2010/main" val="806853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13</a:t>
            </a:fld>
            <a:endParaRPr lang="zh-TW" altLang="en-US">
              <a:solidFill>
                <a:prstClr val="black"/>
              </a:solidFill>
            </a:endParaRPr>
          </a:p>
        </p:txBody>
      </p:sp>
    </p:spTree>
    <p:extLst>
      <p:ext uri="{BB962C8B-B14F-4D97-AF65-F5344CB8AC3E}">
        <p14:creationId xmlns:p14="http://schemas.microsoft.com/office/powerpoint/2010/main" val="319350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58370"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58371" name="投影片編號版面配置區 3"/>
          <p:cNvSpPr txBox="1">
            <a:spLocks noGrp="1"/>
          </p:cNvSpPr>
          <p:nvPr/>
        </p:nvSpPr>
        <p:spPr bwMode="auto">
          <a:xfrm>
            <a:off x="3849688" y="9430218"/>
            <a:ext cx="2946400" cy="496412"/>
          </a:xfrm>
          <a:prstGeom prst="rect">
            <a:avLst/>
          </a:prstGeom>
          <a:noFill/>
          <a:ln w="9525">
            <a:noFill/>
            <a:miter lim="800000"/>
            <a:headEnd/>
            <a:tailEnd/>
          </a:ln>
        </p:spPr>
        <p:txBody>
          <a:bodyPr lIns="92085" tIns="46043" rIns="92085" bIns="46043" anchor="b"/>
          <a:lstStyle/>
          <a:p>
            <a:pPr algn="r" defTabSz="920750"/>
            <a:fld id="{75EB4184-65D5-4449-8DB1-08B871F7AC54}" type="slidenum">
              <a:rPr lang="zh-TW" altLang="en-US" sz="1300">
                <a:solidFill>
                  <a:srgbClr val="000000"/>
                </a:solidFill>
              </a:rPr>
              <a:pPr algn="r" defTabSz="920750"/>
              <a:t>14</a:t>
            </a:fld>
            <a:endParaRPr lang="en-US" altLang="zh-TW" sz="1300" dirty="0">
              <a:solidFill>
                <a:srgbClr val="000000"/>
              </a:solidFill>
            </a:endParaRPr>
          </a:p>
        </p:txBody>
      </p:sp>
    </p:spTree>
    <p:extLst>
      <p:ext uri="{BB962C8B-B14F-4D97-AF65-F5344CB8AC3E}">
        <p14:creationId xmlns:p14="http://schemas.microsoft.com/office/powerpoint/2010/main" val="21095955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15</a:t>
            </a:fld>
            <a:endParaRPr lang="zh-TW" altLang="en-US">
              <a:solidFill>
                <a:prstClr val="black"/>
              </a:solidFill>
            </a:endParaRPr>
          </a:p>
        </p:txBody>
      </p:sp>
    </p:spTree>
    <p:extLst>
      <p:ext uri="{BB962C8B-B14F-4D97-AF65-F5344CB8AC3E}">
        <p14:creationId xmlns:p14="http://schemas.microsoft.com/office/powerpoint/2010/main" val="4613675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16</a:t>
            </a:fld>
            <a:endParaRPr lang="zh-TW" altLang="en-US">
              <a:solidFill>
                <a:prstClr val="black"/>
              </a:solidFill>
            </a:endParaRPr>
          </a:p>
        </p:txBody>
      </p:sp>
    </p:spTree>
    <p:extLst>
      <p:ext uri="{BB962C8B-B14F-4D97-AF65-F5344CB8AC3E}">
        <p14:creationId xmlns:p14="http://schemas.microsoft.com/office/powerpoint/2010/main" val="27799739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17</a:t>
            </a:fld>
            <a:endParaRPr lang="zh-TW" altLang="en-US">
              <a:solidFill>
                <a:prstClr val="black"/>
              </a:solidFill>
            </a:endParaRPr>
          </a:p>
        </p:txBody>
      </p:sp>
    </p:spTree>
    <p:extLst>
      <p:ext uri="{BB962C8B-B14F-4D97-AF65-F5344CB8AC3E}">
        <p14:creationId xmlns:p14="http://schemas.microsoft.com/office/powerpoint/2010/main" val="36575018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18</a:t>
            </a:fld>
            <a:endParaRPr lang="zh-TW" altLang="en-US">
              <a:solidFill>
                <a:prstClr val="black"/>
              </a:solidFill>
            </a:endParaRPr>
          </a:p>
        </p:txBody>
      </p:sp>
    </p:spTree>
    <p:extLst>
      <p:ext uri="{BB962C8B-B14F-4D97-AF65-F5344CB8AC3E}">
        <p14:creationId xmlns:p14="http://schemas.microsoft.com/office/powerpoint/2010/main" val="9040135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58370"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58371" name="投影片編號版面配置區 3"/>
          <p:cNvSpPr txBox="1">
            <a:spLocks noGrp="1"/>
          </p:cNvSpPr>
          <p:nvPr/>
        </p:nvSpPr>
        <p:spPr bwMode="auto">
          <a:xfrm>
            <a:off x="3849688" y="9430218"/>
            <a:ext cx="2946400" cy="496412"/>
          </a:xfrm>
          <a:prstGeom prst="rect">
            <a:avLst/>
          </a:prstGeom>
          <a:noFill/>
          <a:ln w="9525">
            <a:noFill/>
            <a:miter lim="800000"/>
            <a:headEnd/>
            <a:tailEnd/>
          </a:ln>
        </p:spPr>
        <p:txBody>
          <a:bodyPr lIns="92085" tIns="46043" rIns="92085" bIns="46043" anchor="b"/>
          <a:lstStyle/>
          <a:p>
            <a:pPr algn="r" defTabSz="920750"/>
            <a:fld id="{75EB4184-65D5-4449-8DB1-08B871F7AC54}" type="slidenum">
              <a:rPr lang="zh-TW" altLang="en-US" sz="1300">
                <a:solidFill>
                  <a:srgbClr val="000000"/>
                </a:solidFill>
              </a:rPr>
              <a:pPr algn="r" defTabSz="920750"/>
              <a:t>19</a:t>
            </a:fld>
            <a:endParaRPr lang="en-US" altLang="zh-TW" sz="1300" dirty="0">
              <a:solidFill>
                <a:srgbClr val="000000"/>
              </a:solidFill>
            </a:endParaRPr>
          </a:p>
        </p:txBody>
      </p:sp>
    </p:spTree>
    <p:extLst>
      <p:ext uri="{BB962C8B-B14F-4D97-AF65-F5344CB8AC3E}">
        <p14:creationId xmlns:p14="http://schemas.microsoft.com/office/powerpoint/2010/main" val="23853630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20</a:t>
            </a:fld>
            <a:endParaRPr lang="zh-TW" altLang="en-US">
              <a:solidFill>
                <a:prstClr val="black"/>
              </a:solidFill>
            </a:endParaRPr>
          </a:p>
        </p:txBody>
      </p:sp>
    </p:spTree>
    <p:extLst>
      <p:ext uri="{BB962C8B-B14F-4D97-AF65-F5344CB8AC3E}">
        <p14:creationId xmlns:p14="http://schemas.microsoft.com/office/powerpoint/2010/main" val="2844464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58370"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58371" name="投影片編號版面配置區 3"/>
          <p:cNvSpPr txBox="1">
            <a:spLocks noGrp="1"/>
          </p:cNvSpPr>
          <p:nvPr/>
        </p:nvSpPr>
        <p:spPr bwMode="auto">
          <a:xfrm>
            <a:off x="3849688" y="9430218"/>
            <a:ext cx="2946400" cy="496412"/>
          </a:xfrm>
          <a:prstGeom prst="rect">
            <a:avLst/>
          </a:prstGeom>
          <a:noFill/>
          <a:ln w="9525">
            <a:noFill/>
            <a:miter lim="800000"/>
            <a:headEnd/>
            <a:tailEnd/>
          </a:ln>
        </p:spPr>
        <p:txBody>
          <a:bodyPr lIns="92085" tIns="46043" rIns="92085" bIns="46043" anchor="b"/>
          <a:lstStyle/>
          <a:p>
            <a:pPr algn="r" defTabSz="920750"/>
            <a:fld id="{75EB4184-65D5-4449-8DB1-08B871F7AC54}" type="slidenum">
              <a:rPr kumimoji="0" lang="zh-TW" altLang="en-US" sz="1300">
                <a:solidFill>
                  <a:srgbClr val="000000"/>
                </a:solidFill>
                <a:latin typeface="Calibri" pitchFamily="34" charset="0"/>
              </a:rPr>
              <a:pPr algn="r" defTabSz="920750"/>
              <a:t>3</a:t>
            </a:fld>
            <a:endParaRPr kumimoji="0" lang="en-US" altLang="zh-TW" sz="1300" dirty="0">
              <a:solidFill>
                <a:srgbClr val="000000"/>
              </a:solidFill>
              <a:latin typeface="Calibri" pitchFamily="34" charset="0"/>
            </a:endParaRPr>
          </a:p>
        </p:txBody>
      </p:sp>
    </p:spTree>
    <p:extLst>
      <p:ext uri="{BB962C8B-B14F-4D97-AF65-F5344CB8AC3E}">
        <p14:creationId xmlns:p14="http://schemas.microsoft.com/office/powerpoint/2010/main" val="26016752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21</a:t>
            </a:fld>
            <a:endParaRPr lang="zh-TW" altLang="en-US">
              <a:solidFill>
                <a:prstClr val="black"/>
              </a:solidFill>
            </a:endParaRPr>
          </a:p>
        </p:txBody>
      </p:sp>
    </p:spTree>
    <p:extLst>
      <p:ext uri="{BB962C8B-B14F-4D97-AF65-F5344CB8AC3E}">
        <p14:creationId xmlns:p14="http://schemas.microsoft.com/office/powerpoint/2010/main" val="23720206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22</a:t>
            </a:fld>
            <a:endParaRPr lang="zh-TW" altLang="en-US">
              <a:solidFill>
                <a:prstClr val="black"/>
              </a:solidFill>
            </a:endParaRPr>
          </a:p>
        </p:txBody>
      </p:sp>
    </p:spTree>
    <p:extLst>
      <p:ext uri="{BB962C8B-B14F-4D97-AF65-F5344CB8AC3E}">
        <p14:creationId xmlns:p14="http://schemas.microsoft.com/office/powerpoint/2010/main" val="25162027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23</a:t>
            </a:fld>
            <a:endParaRPr lang="zh-TW" altLang="en-US">
              <a:solidFill>
                <a:prstClr val="black"/>
              </a:solidFill>
            </a:endParaRPr>
          </a:p>
        </p:txBody>
      </p:sp>
    </p:spTree>
    <p:extLst>
      <p:ext uri="{BB962C8B-B14F-4D97-AF65-F5344CB8AC3E}">
        <p14:creationId xmlns:p14="http://schemas.microsoft.com/office/powerpoint/2010/main" val="9529290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22883"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4198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D188CD8-A97B-42AF-A156-BF2B4717DC02}" type="slidenum">
              <a:rPr lang="zh-TW" altLang="en-US" smtClean="0"/>
              <a:pPr fontAlgn="base">
                <a:spcBef>
                  <a:spcPct val="0"/>
                </a:spcBef>
                <a:spcAft>
                  <a:spcPct val="0"/>
                </a:spcAft>
                <a:defRPr/>
              </a:pPr>
              <a:t>25</a:t>
            </a:fld>
            <a:endParaRPr lang="zh-TW" altLang="en-US" smtClean="0"/>
          </a:p>
        </p:txBody>
      </p:sp>
    </p:spTree>
    <p:extLst>
      <p:ext uri="{BB962C8B-B14F-4D97-AF65-F5344CB8AC3E}">
        <p14:creationId xmlns:p14="http://schemas.microsoft.com/office/powerpoint/2010/main" val="4232793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4</a:t>
            </a:fld>
            <a:endParaRPr lang="zh-TW" altLang="en-US">
              <a:solidFill>
                <a:prstClr val="black"/>
              </a:solidFill>
            </a:endParaRPr>
          </a:p>
        </p:txBody>
      </p:sp>
    </p:spTree>
    <p:extLst>
      <p:ext uri="{BB962C8B-B14F-4D97-AF65-F5344CB8AC3E}">
        <p14:creationId xmlns:p14="http://schemas.microsoft.com/office/powerpoint/2010/main" val="4077932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5</a:t>
            </a:fld>
            <a:endParaRPr lang="zh-TW" altLang="en-US">
              <a:solidFill>
                <a:prstClr val="black"/>
              </a:solidFill>
            </a:endParaRPr>
          </a:p>
        </p:txBody>
      </p:sp>
    </p:spTree>
    <p:extLst>
      <p:ext uri="{BB962C8B-B14F-4D97-AF65-F5344CB8AC3E}">
        <p14:creationId xmlns:p14="http://schemas.microsoft.com/office/powerpoint/2010/main" val="1892678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6</a:t>
            </a:fld>
            <a:endParaRPr lang="zh-TW" altLang="en-US">
              <a:solidFill>
                <a:prstClr val="black"/>
              </a:solidFill>
            </a:endParaRPr>
          </a:p>
        </p:txBody>
      </p:sp>
    </p:spTree>
    <p:extLst>
      <p:ext uri="{BB962C8B-B14F-4D97-AF65-F5344CB8AC3E}">
        <p14:creationId xmlns:p14="http://schemas.microsoft.com/office/powerpoint/2010/main" val="2035413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58370"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58371" name="投影片編號版面配置區 3"/>
          <p:cNvSpPr txBox="1">
            <a:spLocks noGrp="1"/>
          </p:cNvSpPr>
          <p:nvPr/>
        </p:nvSpPr>
        <p:spPr bwMode="auto">
          <a:xfrm>
            <a:off x="3849688" y="9430218"/>
            <a:ext cx="2946400" cy="496412"/>
          </a:xfrm>
          <a:prstGeom prst="rect">
            <a:avLst/>
          </a:prstGeom>
          <a:noFill/>
          <a:ln w="9525">
            <a:noFill/>
            <a:miter lim="800000"/>
            <a:headEnd/>
            <a:tailEnd/>
          </a:ln>
        </p:spPr>
        <p:txBody>
          <a:bodyPr lIns="92085" tIns="46043" rIns="92085" bIns="46043" anchor="b"/>
          <a:lstStyle/>
          <a:p>
            <a:pPr algn="r" defTabSz="920750"/>
            <a:fld id="{75EB4184-65D5-4449-8DB1-08B871F7AC54}" type="slidenum">
              <a:rPr kumimoji="0" lang="zh-TW" altLang="en-US" sz="1300">
                <a:solidFill>
                  <a:srgbClr val="000000"/>
                </a:solidFill>
                <a:latin typeface="Calibri" pitchFamily="34" charset="0"/>
              </a:rPr>
              <a:pPr algn="r" defTabSz="920750"/>
              <a:t>7</a:t>
            </a:fld>
            <a:endParaRPr kumimoji="0" lang="en-US" altLang="zh-TW" sz="1300" dirty="0">
              <a:solidFill>
                <a:srgbClr val="000000"/>
              </a:solidFill>
              <a:latin typeface="Calibri" pitchFamily="34" charset="0"/>
            </a:endParaRPr>
          </a:p>
        </p:txBody>
      </p:sp>
    </p:spTree>
    <p:extLst>
      <p:ext uri="{BB962C8B-B14F-4D97-AF65-F5344CB8AC3E}">
        <p14:creationId xmlns:p14="http://schemas.microsoft.com/office/powerpoint/2010/main" val="1618234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8</a:t>
            </a:fld>
            <a:endParaRPr lang="zh-TW" altLang="en-US">
              <a:solidFill>
                <a:prstClr val="black"/>
              </a:solidFill>
            </a:endParaRPr>
          </a:p>
        </p:txBody>
      </p:sp>
    </p:spTree>
    <p:extLst>
      <p:ext uri="{BB962C8B-B14F-4D97-AF65-F5344CB8AC3E}">
        <p14:creationId xmlns:p14="http://schemas.microsoft.com/office/powerpoint/2010/main" val="39378728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9</a:t>
            </a:fld>
            <a:endParaRPr lang="zh-TW" altLang="en-US">
              <a:solidFill>
                <a:prstClr val="black"/>
              </a:solidFill>
            </a:endParaRPr>
          </a:p>
        </p:txBody>
      </p:sp>
    </p:spTree>
    <p:extLst>
      <p:ext uri="{BB962C8B-B14F-4D97-AF65-F5344CB8AC3E}">
        <p14:creationId xmlns:p14="http://schemas.microsoft.com/office/powerpoint/2010/main" val="32450040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1493387-8639-48D3-BCCC-F2FBC4BFE2AE}" type="slidenum">
              <a:rPr lang="zh-TW" altLang="en-US" smtClean="0">
                <a:solidFill>
                  <a:prstClr val="black"/>
                </a:solidFill>
              </a:rPr>
              <a:pPr>
                <a:defRPr/>
              </a:pPr>
              <a:t>10</a:t>
            </a:fld>
            <a:endParaRPr lang="zh-TW" altLang="en-US">
              <a:solidFill>
                <a:prstClr val="black"/>
              </a:solidFill>
            </a:endParaRPr>
          </a:p>
        </p:txBody>
      </p:sp>
    </p:spTree>
    <p:extLst>
      <p:ext uri="{BB962C8B-B14F-4D97-AF65-F5344CB8AC3E}">
        <p14:creationId xmlns:p14="http://schemas.microsoft.com/office/powerpoint/2010/main" val="3685162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86681AC-28FE-41AD-845E-DCF30F3AF9C3}" type="slidenum">
              <a:rPr lang="zh-TW" altLang="en-US" smtClean="0"/>
              <a:pPr/>
              <a:t>‹#›</a:t>
            </a:fld>
            <a:endParaRPr lang="zh-TW" altLang="en-US"/>
          </a:p>
        </p:txBody>
      </p:sp>
      <p:sp>
        <p:nvSpPr>
          <p:cNvPr id="7" name="矩形 6"/>
          <p:cNvSpPr/>
          <p:nvPr userDrawn="1"/>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86681AC-28FE-41AD-845E-DCF30F3AF9C3}" type="slidenum">
              <a:rPr lang="zh-TW" altLang="en-US" smtClean="0"/>
              <a:pPr/>
              <a:t>‹#›</a:t>
            </a:fld>
            <a:endParaRPr lang="zh-TW" altLang="en-US"/>
          </a:p>
        </p:txBody>
      </p:sp>
      <p:sp>
        <p:nvSpPr>
          <p:cNvPr id="7" name="矩形 6"/>
          <p:cNvSpPr/>
          <p:nvPr userDrawn="1"/>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86681AC-28FE-41AD-845E-DCF30F3AF9C3}" type="slidenum">
              <a:rPr lang="zh-TW" altLang="en-US" smtClean="0"/>
              <a:pPr/>
              <a:t>‹#›</a:t>
            </a:fld>
            <a:endParaRPr lang="zh-TW" altLang="en-US"/>
          </a:p>
        </p:txBody>
      </p:sp>
      <p:sp>
        <p:nvSpPr>
          <p:cNvPr id="7" name="矩形 6"/>
          <p:cNvSpPr/>
          <p:nvPr userDrawn="1"/>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86681AC-28FE-41AD-845E-DCF30F3AF9C3}" type="slidenum">
              <a:rPr lang="zh-TW" altLang="en-US" smtClean="0"/>
              <a:pPr/>
              <a:t>‹#›</a:t>
            </a:fld>
            <a:endParaRPr lang="zh-TW" altLang="en-US"/>
          </a:p>
        </p:txBody>
      </p:sp>
      <p:sp>
        <p:nvSpPr>
          <p:cNvPr id="7" name="矩形 6"/>
          <p:cNvSpPr/>
          <p:nvPr userDrawn="1"/>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86681AC-28FE-41AD-845E-DCF30F3AF9C3}" type="slidenum">
              <a:rPr lang="zh-TW" altLang="en-US" smtClean="0"/>
              <a:pPr/>
              <a:t>‹#›</a:t>
            </a:fld>
            <a:endParaRPr lang="zh-TW" altLang="en-US"/>
          </a:p>
        </p:txBody>
      </p:sp>
      <p:sp>
        <p:nvSpPr>
          <p:cNvPr id="7" name="矩形 6"/>
          <p:cNvSpPr/>
          <p:nvPr userDrawn="1"/>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986681AC-28FE-41AD-845E-DCF30F3AF9C3}" type="slidenum">
              <a:rPr lang="zh-TW" altLang="en-US" smtClean="0"/>
              <a:pPr/>
              <a:t>‹#›</a:t>
            </a:fld>
            <a:endParaRPr lang="zh-TW" altLang="en-US"/>
          </a:p>
        </p:txBody>
      </p:sp>
      <p:sp>
        <p:nvSpPr>
          <p:cNvPr id="8" name="矩形 7"/>
          <p:cNvSpPr/>
          <p:nvPr userDrawn="1"/>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986681AC-28FE-41AD-845E-DCF30F3AF9C3}" type="slidenum">
              <a:rPr lang="zh-TW" altLang="en-US" smtClean="0"/>
              <a:pPr/>
              <a:t>‹#›</a:t>
            </a:fld>
            <a:endParaRPr lang="zh-TW" altLang="en-US"/>
          </a:p>
        </p:txBody>
      </p:sp>
      <p:sp>
        <p:nvSpPr>
          <p:cNvPr id="10" name="矩形 9"/>
          <p:cNvSpPr/>
          <p:nvPr userDrawn="1"/>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986681AC-28FE-41AD-845E-DCF30F3AF9C3}" type="slidenum">
              <a:rPr lang="zh-TW" altLang="en-US" smtClean="0"/>
              <a:pPr/>
              <a:t>‹#›</a:t>
            </a:fld>
            <a:endParaRPr lang="zh-TW" altLang="en-US"/>
          </a:p>
        </p:txBody>
      </p:sp>
      <p:sp>
        <p:nvSpPr>
          <p:cNvPr id="6" name="矩形 5"/>
          <p:cNvSpPr/>
          <p:nvPr userDrawn="1"/>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986681AC-28FE-41AD-845E-DCF30F3AF9C3}" type="slidenum">
              <a:rPr lang="zh-TW" altLang="en-US" smtClean="0"/>
              <a:pPr/>
              <a:t>‹#›</a:t>
            </a:fld>
            <a:endParaRPr lang="zh-TW" altLang="en-US"/>
          </a:p>
        </p:txBody>
      </p:sp>
      <p:sp>
        <p:nvSpPr>
          <p:cNvPr id="5" name="矩形 4"/>
          <p:cNvSpPr/>
          <p:nvPr userDrawn="1"/>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986681AC-28FE-41AD-845E-DCF30F3AF9C3}" type="slidenum">
              <a:rPr lang="zh-TW" altLang="en-US" smtClean="0"/>
              <a:pPr/>
              <a:t>‹#›</a:t>
            </a:fld>
            <a:endParaRPr lang="zh-TW" altLang="en-US"/>
          </a:p>
        </p:txBody>
      </p:sp>
      <p:sp>
        <p:nvSpPr>
          <p:cNvPr id="8" name="矩形 7"/>
          <p:cNvSpPr/>
          <p:nvPr userDrawn="1"/>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986681AC-28FE-41AD-845E-DCF30F3AF9C3}" type="slidenum">
              <a:rPr lang="zh-TW" altLang="en-US" smtClean="0"/>
              <a:pPr/>
              <a:t>‹#›</a:t>
            </a:fld>
            <a:endParaRPr lang="zh-TW" altLang="en-US"/>
          </a:p>
        </p:txBody>
      </p:sp>
      <p:sp>
        <p:nvSpPr>
          <p:cNvPr id="8" name="矩形 7"/>
          <p:cNvSpPr/>
          <p:nvPr userDrawn="1"/>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6681AC-28FE-41AD-845E-DCF30F3AF9C3}" type="slidenum">
              <a:rPr lang="zh-TW" altLang="en-US" smtClean="0"/>
              <a:pPr/>
              <a:t>‹#›</a:t>
            </a:fld>
            <a:endParaRPr lang="zh-TW" altLang="en-US"/>
          </a:p>
        </p:txBody>
      </p:sp>
      <p:sp>
        <p:nvSpPr>
          <p:cNvPr id="7" name="矩形 6"/>
          <p:cNvSpPr/>
          <p:nvPr/>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6.wmf"/><Relationship Id="rId5" Type="http://schemas.openxmlformats.org/officeDocument/2006/relationships/oleObject" Target="../embeddings/oleObject6.bin"/><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6.wmf"/><Relationship Id="rId5" Type="http://schemas.openxmlformats.org/officeDocument/2006/relationships/oleObject" Target="../embeddings/oleObject7.bin"/><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6.wmf"/><Relationship Id="rId5" Type="http://schemas.openxmlformats.org/officeDocument/2006/relationships/oleObject" Target="../embeddings/oleObject8.bin"/><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image" Target="../media/image6.wmf"/><Relationship Id="rId5" Type="http://schemas.openxmlformats.org/officeDocument/2006/relationships/oleObject" Target="../embeddings/oleObject9.bin"/><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6.wmf"/><Relationship Id="rId5" Type="http://schemas.openxmlformats.org/officeDocument/2006/relationships/oleObject" Target="../embeddings/oleObject10.bin"/><Relationship Id="rId4"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image" Target="../media/image6.wmf"/><Relationship Id="rId5" Type="http://schemas.openxmlformats.org/officeDocument/2006/relationships/oleObject" Target="../embeddings/oleObject11.bin"/><Relationship Id="rId4" Type="http://schemas.openxmlformats.org/officeDocument/2006/relationships/image" Target="../media/image1.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image" Target="../media/image6.wmf"/><Relationship Id="rId5" Type="http://schemas.openxmlformats.org/officeDocument/2006/relationships/oleObject" Target="../embeddings/oleObject12.bin"/><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6.wmf"/><Relationship Id="rId5" Type="http://schemas.openxmlformats.org/officeDocument/2006/relationships/oleObject" Target="../embeddings/oleObject13.bin"/><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image" Target="../media/image6.wmf"/><Relationship Id="rId5" Type="http://schemas.openxmlformats.org/officeDocument/2006/relationships/oleObject" Target="../embeddings/oleObject14.bin"/><Relationship Id="rId4" Type="http://schemas.openxmlformats.org/officeDocument/2006/relationships/image" Target="../media/image1.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image" Target="../media/image6.wmf"/><Relationship Id="rId5" Type="http://schemas.openxmlformats.org/officeDocument/2006/relationships/oleObject" Target="../embeddings/oleObject15.bin"/><Relationship Id="rId4" Type="http://schemas.openxmlformats.org/officeDocument/2006/relationships/image" Target="../media/image1.jpe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vmlDrawing" Target="../drawings/vmlDrawing16.vml"/><Relationship Id="rId6" Type="http://schemas.openxmlformats.org/officeDocument/2006/relationships/image" Target="../media/image6.wmf"/><Relationship Id="rId5" Type="http://schemas.openxmlformats.org/officeDocument/2006/relationships/oleObject" Target="../embeddings/oleObject16.bin"/><Relationship Id="rId4" Type="http://schemas.openxmlformats.org/officeDocument/2006/relationships/image" Target="../media/image1.jpe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image" Target="../media/image6.wmf"/><Relationship Id="rId5" Type="http://schemas.openxmlformats.org/officeDocument/2006/relationships/oleObject" Target="../embeddings/oleObject17.bin"/><Relationship Id="rId4" Type="http://schemas.openxmlformats.org/officeDocument/2006/relationships/image" Target="../media/image1.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notesSlide" Target="../notesSlides/notesSlide3.xml"/><Relationship Id="rId7" Type="http://schemas.openxmlformats.org/officeDocument/2006/relationships/image" Target="../media/image7.jp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1.bin"/><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notesSlide" Target="../notesSlides/notesSlide4.xml"/><Relationship Id="rId7" Type="http://schemas.openxmlformats.org/officeDocument/2006/relationships/image" Target="../media/image9.jpg"/><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2.bin"/><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11.jpg"/><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3.bin"/><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12.jpeg"/><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15" name="群組 11"/>
          <p:cNvGrpSpPr>
            <a:grpSpLocks/>
          </p:cNvGrpSpPr>
          <p:nvPr/>
        </p:nvGrpSpPr>
        <p:grpSpPr bwMode="auto">
          <a:xfrm>
            <a:off x="6329304" y="3017750"/>
            <a:ext cx="2464606" cy="1957726"/>
            <a:chOff x="899592" y="1700808"/>
            <a:chExt cx="4565625" cy="3816424"/>
          </a:xfrm>
        </p:grpSpPr>
        <p:pic>
          <p:nvPicPr>
            <p:cNvPr id="18" name="圖片 17" descr="green-earth.jpg"/>
            <p:cNvPicPr>
              <a:picLocks noChangeAspect="1"/>
            </p:cNvPicPr>
            <p:nvPr/>
          </p:nvPicPr>
          <p:blipFill>
            <a:blip r:embed="rId3"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9" name="橢圓 18"/>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latin typeface="Times New Roman" pitchFamily="18" charset="0"/>
                <a:ea typeface="標楷體" pitchFamily="65" charset="-120"/>
                <a:cs typeface="Times New Roman" pitchFamily="18" charset="0"/>
              </a:endParaRPr>
            </a:p>
          </p:txBody>
        </p:sp>
      </p:grpSp>
      <p:sp>
        <p:nvSpPr>
          <p:cNvPr id="2" name="標題 1"/>
          <p:cNvSpPr>
            <a:spLocks noGrp="1"/>
          </p:cNvSpPr>
          <p:nvPr>
            <p:ph type="ctrTitle"/>
          </p:nvPr>
        </p:nvSpPr>
        <p:spPr>
          <a:xfrm>
            <a:off x="796816" y="404664"/>
            <a:ext cx="7200800" cy="2736304"/>
          </a:xfrm>
        </p:spPr>
        <p:txBody>
          <a:bodyPr rtlCol="0">
            <a:noAutofit/>
          </a:bodyPr>
          <a:lstStyle/>
          <a:p>
            <a:pPr algn="l">
              <a:lnSpc>
                <a:spcPct val="150000"/>
              </a:lnSpc>
            </a:pPr>
            <a:r>
              <a:rPr lang="en-US" altLang="zh-TW" sz="3800" b="1" dirty="0" smtClean="0">
                <a:solidFill>
                  <a:schemeClr val="accent3">
                    <a:lumMod val="50000"/>
                  </a:schemeClr>
                </a:solidFill>
                <a:latin typeface="Times New Roman" pitchFamily="18" charset="0"/>
                <a:ea typeface="標楷體" pitchFamily="65" charset="-120"/>
                <a:cs typeface="Times New Roman" pitchFamily="18" charset="0"/>
              </a:rPr>
              <a:t/>
            </a:r>
            <a:br>
              <a:rPr lang="en-US" altLang="zh-TW" sz="3800" b="1" dirty="0" smtClean="0">
                <a:solidFill>
                  <a:schemeClr val="accent3">
                    <a:lumMod val="50000"/>
                  </a:schemeClr>
                </a:solidFill>
                <a:latin typeface="Times New Roman" pitchFamily="18" charset="0"/>
                <a:ea typeface="標楷體" pitchFamily="65" charset="-120"/>
                <a:cs typeface="Times New Roman" pitchFamily="18" charset="0"/>
              </a:rPr>
            </a:br>
            <a:r>
              <a:rPr lang="zh-TW" altLang="en-US" sz="3800" b="1" dirty="0">
                <a:solidFill>
                  <a:schemeClr val="accent3">
                    <a:lumMod val="50000"/>
                  </a:schemeClr>
                </a:solidFill>
                <a:latin typeface="Times New Roman" pitchFamily="18" charset="0"/>
                <a:ea typeface="標楷體" pitchFamily="65" charset="-120"/>
                <a:cs typeface="Times New Roman" pitchFamily="18" charset="0"/>
              </a:rPr>
              <a:t>對地</a:t>
            </a:r>
            <a:r>
              <a:rPr lang="zh-TW" altLang="en-US" sz="3800" b="1" dirty="0" smtClean="0">
                <a:solidFill>
                  <a:schemeClr val="accent3">
                    <a:lumMod val="50000"/>
                  </a:schemeClr>
                </a:solidFill>
                <a:latin typeface="Times New Roman" pitchFamily="18" charset="0"/>
                <a:ea typeface="標楷體" pitchFamily="65" charset="-120"/>
                <a:cs typeface="Times New Roman" pitchFamily="18" charset="0"/>
              </a:rPr>
              <a:t>有情</a:t>
            </a:r>
            <a:r>
              <a:rPr lang="en-US" altLang="zh-TW" sz="3800" b="1" dirty="0" smtClean="0">
                <a:solidFill>
                  <a:schemeClr val="accent3">
                    <a:lumMod val="50000"/>
                  </a:schemeClr>
                </a:solidFill>
                <a:latin typeface="Times New Roman" pitchFamily="18" charset="0"/>
                <a:ea typeface="標楷體" pitchFamily="65" charset="-120"/>
                <a:cs typeface="Times New Roman" pitchFamily="18" charset="0"/>
              </a:rPr>
              <a:t>-</a:t>
            </a:r>
            <a:br>
              <a:rPr lang="en-US" altLang="zh-TW" sz="3800" b="1" dirty="0" smtClean="0">
                <a:solidFill>
                  <a:schemeClr val="accent3">
                    <a:lumMod val="50000"/>
                  </a:schemeClr>
                </a:solidFill>
                <a:latin typeface="Times New Roman" pitchFamily="18" charset="0"/>
                <a:ea typeface="標楷體" pitchFamily="65" charset="-120"/>
                <a:cs typeface="Times New Roman" pitchFamily="18" charset="0"/>
              </a:rPr>
            </a:br>
            <a:r>
              <a:rPr lang="zh-TW" altLang="en-US" sz="3800" b="1" dirty="0" smtClean="0">
                <a:solidFill>
                  <a:schemeClr val="accent3">
                    <a:lumMod val="50000"/>
                  </a:schemeClr>
                </a:solidFill>
                <a:latin typeface="Times New Roman" pitchFamily="18" charset="0"/>
                <a:ea typeface="標楷體" pitchFamily="65" charset="-120"/>
                <a:cs typeface="Times New Roman" pitchFamily="18" charset="0"/>
              </a:rPr>
              <a:t>淺談基督</a:t>
            </a:r>
            <a:r>
              <a:rPr lang="zh-TW" altLang="en-US" sz="3800" b="1" dirty="0">
                <a:solidFill>
                  <a:schemeClr val="accent3">
                    <a:lumMod val="50000"/>
                  </a:schemeClr>
                </a:solidFill>
                <a:latin typeface="Times New Roman" pitchFamily="18" charset="0"/>
                <a:ea typeface="標楷體" pitchFamily="65" charset="-120"/>
                <a:cs typeface="Times New Roman" pitchFamily="18" charset="0"/>
              </a:rPr>
              <a:t>教</a:t>
            </a:r>
            <a:r>
              <a:rPr lang="zh-TW" altLang="en-US" sz="3800" b="1" dirty="0" smtClean="0">
                <a:solidFill>
                  <a:schemeClr val="accent3">
                    <a:lumMod val="50000"/>
                  </a:schemeClr>
                </a:solidFill>
                <a:latin typeface="Times New Roman" pitchFamily="18" charset="0"/>
                <a:ea typeface="標楷體" pitchFamily="65" charset="-120"/>
                <a:cs typeface="Times New Roman" pitchFamily="18" charset="0"/>
              </a:rPr>
              <a:t>環境</a:t>
            </a:r>
            <a:r>
              <a:rPr lang="zh-TW" altLang="en-US" sz="3800" b="1" dirty="0">
                <a:solidFill>
                  <a:schemeClr val="accent3">
                    <a:lumMod val="50000"/>
                  </a:schemeClr>
                </a:solidFill>
                <a:latin typeface="Times New Roman" pitchFamily="18" charset="0"/>
                <a:ea typeface="標楷體" pitchFamily="65" charset="-120"/>
                <a:cs typeface="Times New Roman" pitchFamily="18" charset="0"/>
              </a:rPr>
              <a:t>倫理</a:t>
            </a:r>
            <a:r>
              <a:rPr lang="zh-TW" altLang="en-US" sz="3800" b="1" dirty="0" smtClean="0">
                <a:solidFill>
                  <a:schemeClr val="accent3">
                    <a:lumMod val="50000"/>
                  </a:schemeClr>
                </a:solidFill>
                <a:latin typeface="Times New Roman" pitchFamily="18" charset="0"/>
                <a:ea typeface="標楷體" pitchFamily="65" charset="-120"/>
                <a:cs typeface="Times New Roman" pitchFamily="18" charset="0"/>
              </a:rPr>
              <a:t>與環境教育</a:t>
            </a:r>
            <a:endParaRPr lang="zh-TW" altLang="en-US" sz="3000" b="1" dirty="0">
              <a:solidFill>
                <a:schemeClr val="accent3">
                  <a:lumMod val="50000"/>
                </a:schemeClr>
              </a:solidFill>
              <a:latin typeface="Times New Roman" pitchFamily="18" charset="0"/>
              <a:ea typeface="標楷體" pitchFamily="65" charset="-120"/>
              <a:cs typeface="Times New Roman" pitchFamily="18" charset="0"/>
            </a:endParaRPr>
          </a:p>
        </p:txBody>
      </p:sp>
      <p:grpSp>
        <p:nvGrpSpPr>
          <p:cNvPr id="3" name="群組 7"/>
          <p:cNvGrpSpPr>
            <a:grpSpLocks/>
          </p:cNvGrpSpPr>
          <p:nvPr/>
        </p:nvGrpSpPr>
        <p:grpSpPr bwMode="auto">
          <a:xfrm>
            <a:off x="0" y="5589588"/>
            <a:ext cx="9144000" cy="1268412"/>
            <a:chOff x="0" y="5589240"/>
            <a:chExt cx="9144000" cy="1268760"/>
          </a:xfrm>
        </p:grpSpPr>
        <p:pic>
          <p:nvPicPr>
            <p:cNvPr id="8197" name="圖片 3" descr="services-greenMkt.jpg"/>
            <p:cNvPicPr>
              <a:picLocks noChangeAspect="1"/>
            </p:cNvPicPr>
            <p:nvPr/>
          </p:nvPicPr>
          <p:blipFill>
            <a:blip r:embed="rId4" cstate="email"/>
            <a:srcRect/>
            <a:stretch>
              <a:fillRect/>
            </a:stretch>
          </p:blipFill>
          <p:spPr bwMode="auto">
            <a:xfrm>
              <a:off x="0" y="5589240"/>
              <a:ext cx="2651362" cy="1268760"/>
            </a:xfrm>
            <a:prstGeom prst="rect">
              <a:avLst/>
            </a:prstGeom>
            <a:noFill/>
            <a:ln w="9525">
              <a:noFill/>
              <a:miter lim="800000"/>
              <a:headEnd/>
              <a:tailEnd/>
            </a:ln>
          </p:spPr>
        </p:pic>
        <p:pic>
          <p:nvPicPr>
            <p:cNvPr id="8198" name="圖片 4" descr="services-greenMkt.jpg"/>
            <p:cNvPicPr>
              <a:picLocks noChangeAspect="1"/>
            </p:cNvPicPr>
            <p:nvPr/>
          </p:nvPicPr>
          <p:blipFill>
            <a:blip r:embed="rId5" cstate="email"/>
            <a:srcRect/>
            <a:stretch>
              <a:fillRect/>
            </a:stretch>
          </p:blipFill>
          <p:spPr bwMode="auto">
            <a:xfrm>
              <a:off x="2591271" y="5589240"/>
              <a:ext cx="3912010" cy="1268760"/>
            </a:xfrm>
            <a:prstGeom prst="rect">
              <a:avLst/>
            </a:prstGeom>
            <a:noFill/>
            <a:ln w="9525">
              <a:noFill/>
              <a:miter lim="800000"/>
              <a:headEnd/>
              <a:tailEnd/>
            </a:ln>
          </p:spPr>
        </p:pic>
        <p:pic>
          <p:nvPicPr>
            <p:cNvPr id="8199" name="圖片 5" descr="services-greenMkt.jpg"/>
            <p:cNvPicPr>
              <a:picLocks noChangeAspect="1"/>
            </p:cNvPicPr>
            <p:nvPr/>
          </p:nvPicPr>
          <p:blipFill>
            <a:blip r:embed="rId6" cstate="email"/>
            <a:srcRect/>
            <a:stretch>
              <a:fillRect/>
            </a:stretch>
          </p:blipFill>
          <p:spPr bwMode="auto">
            <a:xfrm>
              <a:off x="6479703" y="5589240"/>
              <a:ext cx="2664297" cy="1268760"/>
            </a:xfrm>
            <a:prstGeom prst="rect">
              <a:avLst/>
            </a:prstGeom>
            <a:noFill/>
            <a:ln w="9525">
              <a:noFill/>
              <a:miter lim="800000"/>
              <a:headEnd/>
              <a:tailEnd/>
            </a:ln>
          </p:spPr>
        </p:pic>
      </p:grpSp>
      <p:sp>
        <p:nvSpPr>
          <p:cNvPr id="9" name="矩形 8"/>
          <p:cNvSpPr/>
          <p:nvPr/>
        </p:nvSpPr>
        <p:spPr>
          <a:xfrm>
            <a:off x="0" y="0"/>
            <a:ext cx="9144000" cy="404664"/>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62500" lnSpcReduction="20000"/>
          </a:bodyPr>
          <a:lstStyle/>
          <a:p>
            <a:pPr algn="ctr" eaLnBrk="0" fontAlgn="auto" hangingPunct="0">
              <a:spcAft>
                <a:spcPts val="0"/>
              </a:spcAft>
              <a:defRPr/>
            </a:pPr>
            <a:endParaRPr lang="zh-TW" altLang="en-US" sz="4000">
              <a:solidFill>
                <a:schemeClr val="tx1"/>
              </a:solidFill>
              <a:latin typeface="Times New Roman" pitchFamily="18" charset="0"/>
              <a:ea typeface="標楷體" pitchFamily="65" charset="-120"/>
              <a:cs typeface="Times New Roman" pitchFamily="18" charset="0"/>
            </a:endParaRPr>
          </a:p>
        </p:txBody>
      </p:sp>
      <p:sp>
        <p:nvSpPr>
          <p:cNvPr id="58370" name="AutoShape 2" descr="data:image/jpg;base64,/9j/4AAQSkZJRgABAQAAAQABAAD/2wCEAAkGBhERERISEhMSEhAVFxYXFxgYFhYXFBQQFRIWFB8cHhYjGzIqIyUkJRQTHzssJScpMjg4Fio9NTAsNSY3OCkBCQoKDQsNGQ4OGjUkHiQ1NDU1NTU0LDQ1NDUyNDQwLTU1NTUzKTMwNDQ1NDQ0MDU1Kiw1NC8yNDU0NjQ0LDQsLP/AABEIAC0AfwMBIgACEQEDEQH/xAAcAAEAAwACAwAAAAAAAAAAAAAABQYHBAgBAgP/xAAzEAABAwICCAUDAwUAAAAAAAABAAIDBBEGIQUHEjEyUWGBE0FScZEiI6EUgtEkYnJz8P/EABoBAAIDAQEAAAAAAAAAAAAAAAAEAgMFBgH/xAAjEQACAgIBBAIDAAAAAAAAAAAAAQIDBBESEyExQRRhBSKR/9oADAMBAAIRAxEAPwDcUREAEREAEJRUvWjij9LS+Ex1p57tHNsdvqd+bd+inXB2SUUeN6WzNtYuJ/1tW7YN4Irsj5H1P7kfAHNVZfWkpHyvbHG1z5HGzWtFyStSwzqcaAH1ri52/wAJhs0dHP3ntb3W7KdePBJiyTmzKGi5sMzyGZPZSUGGK1+bKWocOfhOA+SAuw2jtCU9OAIYY4gPS0A9zvPdfPS2IqamH3ZGtPp3vP7Rmkp/kUu6X9L68eVj4x7v6Kfqpwc+mY+pnYWTv+ljXcTIgc8vIuP4AWhKj0+OpayoZBSR+G0m7pHi7hGMyQ0ZDkL+Z3K8LNlf8iTmN3YlmLqNnZv17CIi8FwiIgAiIgAiIgD0mlaxpc4hrWgkk5ANAuSSuuuL8RGuqpJzwcMY9MLSbZczxH36LR9b+J/DibRxkbcwvJzbCDu/cR8Dqslo3tEkZfwB7C7/AADwT+LrXwquMeo/ZRZLb0bZq1wc2kgbNI3+qlaC6++NhzDByysT19lKafxtTUjix20+YAHYaM891ycgp5jwQCCCDmCNxBUZiDDcNYzZkFnjheONh9/MdCsi+dlm5LyPYvQjYlenx+jONMaxaua4YRAz+zjI6v8A4squ95JJJJJ3km5J91K4gwzNRvtILsJ+l44XfwehXthPQZq6lkdvtj6pP9YO7vkO/RY0uc5cZeTv6fi49Dtq0o63tF81baB8GAzvH3JrEc2xDcO+/wCFcV4a0AAAWA3DyAXla0IKEVFHA5N8sm2VsvYREUxcIiIAIiIALjaS0gyCKSaQhscbS4noP+t3XJWX66dMvaIKUZMfeR583bLrNHsDn8clbTX1ZqJGT0tmbaa0s+qnknk4pHXt6W7g3sLBcJEXRJJLSFS8YN1ny0bWwzNM1O3JtiBJGL7gTk4dDb3Wl6K1haPqC1rJ2tkcQAx4LHlx8rHf2uuvi0HU3odktTLM/MwtbsC2Qe+42uwaR3SOTj1cXZ4LISe9Gv1dIyVjo5Gh7HCxBFwQo7D+GIaLxPCudt17uzIaNzb8hn8qXRYjim9+x1XWRg60/wBX5QREUioIiIAIiIA//9k="/>
          <p:cNvSpPr>
            <a:spLocks noChangeAspect="1" noChangeArrowheads="1"/>
          </p:cNvSpPr>
          <p:nvPr/>
        </p:nvSpPr>
        <p:spPr bwMode="auto">
          <a:xfrm>
            <a:off x="76200" y="-204788"/>
            <a:ext cx="1209675" cy="428626"/>
          </a:xfrm>
          <a:prstGeom prst="rect">
            <a:avLst/>
          </a:prstGeom>
          <a:noFill/>
        </p:spPr>
        <p:txBody>
          <a:bodyPr vert="horz" wrap="square" lIns="91440" tIns="45720" rIns="91440" bIns="45720" numCol="1" anchor="t" anchorCtr="0" compatLnSpc="1">
            <a:prstTxWarp prst="textNoShape">
              <a:avLst/>
            </a:prstTxWarp>
          </a:bodyPr>
          <a:lstStyle/>
          <a:p>
            <a:endParaRPr lang="zh-TW" altLang="en-US">
              <a:latin typeface="Times New Roman" pitchFamily="18" charset="0"/>
              <a:ea typeface="標楷體" pitchFamily="65" charset="-120"/>
              <a:cs typeface="Times New Roman" pitchFamily="18" charset="0"/>
            </a:endParaRPr>
          </a:p>
        </p:txBody>
      </p:sp>
      <p:sp>
        <p:nvSpPr>
          <p:cNvPr id="58372" name="AutoShape 4" descr="data:image/jpg;base64,/9j/4AAQSkZJRgABAQAAAQABAAD/2wCEAAkGBhERERISEhMSEhAVFxYXFxgYFhYXFBQQFRIWFB8cHhYjGzIqIyUkJRQTHzssJScpMjg4Fio9NTAsNSY3OCkBCQoKDQsNGQ4OGjUkHiQ1NDU1NTU0LDQ1NDUyNDQwLTU1NTUzKTMwNDQ1NDQ0MDU1Kiw1NC8yNDU0NjQ0LDQsLP/AABEIAC0AfwMBIgACEQEDEQH/xAAcAAEAAwACAwAAAAAAAAAAAAAABQYHBAgBAgP/xAAzEAABAwICCAUDAwUAAAAAAAABAAIDBBEGIQUHEjEyUWGBE0FScZEiI6EUgtEkYnJz8P/EABoBAAIDAQEAAAAAAAAAAAAAAAAEAgMFBgH/xAAjEQACAgIBBAIDAAAAAAAAAAAAAQIDBBESEyExQRRhBSKR/9oADAMBAAIRAxEAPwDcUREAEREAEJRUvWjij9LS+Ex1p57tHNsdvqd+bd+inXB2SUUeN6WzNtYuJ/1tW7YN4Irsj5H1P7kfAHNVZfWkpHyvbHG1z5HGzWtFyStSwzqcaAH1ri52/wAJhs0dHP3ntb3W7KdePBJiyTmzKGi5sMzyGZPZSUGGK1+bKWocOfhOA+SAuw2jtCU9OAIYY4gPS0A9zvPdfPS2IqamH3ZGtPp3vP7Rmkp/kUu6X9L68eVj4x7v6Kfqpwc+mY+pnYWTv+ljXcTIgc8vIuP4AWhKj0+OpayoZBSR+G0m7pHi7hGMyQ0ZDkL+Z3K8LNlf8iTmN3YlmLqNnZv17CIi8FwiIgAiIgAiIgD0mlaxpc4hrWgkk5ANAuSSuuuL8RGuqpJzwcMY9MLSbZczxH36LR9b+J/DibRxkbcwvJzbCDu/cR8Dqslo3tEkZfwB7C7/AADwT+LrXwquMeo/ZRZLb0bZq1wc2kgbNI3+qlaC6++NhzDByysT19lKafxtTUjix20+YAHYaM891ycgp5jwQCCCDmCNxBUZiDDcNYzZkFnjheONh9/MdCsi+dlm5LyPYvQjYlenx+jONMaxaua4YRAz+zjI6v8A4squ95JJJJJ3km5J91K4gwzNRvtILsJ+l44XfwehXthPQZq6lkdvtj6pP9YO7vkO/RY0uc5cZeTv6fi49Dtq0o63tF81baB8GAzvH3JrEc2xDcO+/wCFcV4a0AAAWA3DyAXla0IKEVFHA5N8sm2VsvYREUxcIiIAIiIALjaS0gyCKSaQhscbS4noP+t3XJWX66dMvaIKUZMfeR583bLrNHsDn8clbTX1ZqJGT0tmbaa0s+qnknk4pHXt6W7g3sLBcJEXRJJLSFS8YN1ny0bWwzNM1O3JtiBJGL7gTk4dDb3Wl6K1haPqC1rJ2tkcQAx4LHlx8rHf2uuvi0HU3odktTLM/MwtbsC2Qe+42uwaR3SOTj1cXZ4LISe9Gv1dIyVjo5Gh7HCxBFwQo7D+GIaLxPCudt17uzIaNzb8hn8qXRYjim9+x1XWRg60/wBX5QREUioIiIAIiIA//9k="/>
          <p:cNvSpPr>
            <a:spLocks noChangeAspect="1" noChangeArrowheads="1"/>
          </p:cNvSpPr>
          <p:nvPr/>
        </p:nvSpPr>
        <p:spPr bwMode="auto">
          <a:xfrm>
            <a:off x="76200" y="-204788"/>
            <a:ext cx="1209675" cy="428626"/>
          </a:xfrm>
          <a:prstGeom prst="rect">
            <a:avLst/>
          </a:prstGeom>
          <a:noFill/>
        </p:spPr>
        <p:txBody>
          <a:bodyPr vert="horz" wrap="square" lIns="91440" tIns="45720" rIns="91440" bIns="45720" numCol="1" anchor="t" anchorCtr="0" compatLnSpc="1">
            <a:prstTxWarp prst="textNoShape">
              <a:avLst/>
            </a:prstTxWarp>
          </a:bodyPr>
          <a:lstStyle/>
          <a:p>
            <a:endParaRPr lang="zh-TW" altLang="en-US">
              <a:latin typeface="Times New Roman" pitchFamily="18" charset="0"/>
              <a:ea typeface="標楷體" pitchFamily="65" charset="-120"/>
              <a:cs typeface="Times New Roman" pitchFamily="18" charset="0"/>
            </a:endParaRPr>
          </a:p>
        </p:txBody>
      </p:sp>
      <p:sp>
        <p:nvSpPr>
          <p:cNvPr id="58378" name="AutoShape 10" descr="data:image/jpg;base64,/9j/4AAQSkZJRgABAQAAAQABAAD/2wBDAAkGBwgHBgkIBwgKCgkLDRYPDQwMDRsUFRAWIB0iIiAdHx8kKDQsJCYxJx8fLT0tMTU3Ojo6Iys/RD84QzQ5Ojf/2wBDAQoKCg0MDRoPDxo3JR8lNzc3Nzc3Nzc3Nzc3Nzc3Nzc3Nzc3Nzc3Nzc3Nzc3Nzc3Nzc3Nzc3Nzc3Nzc3Nzc3Nzf/wAARCACUALADASIAAhEBAxEB/8QAGwABAAIDAQEAAAAAAAAAAAAAAAEHAwUGAgT/xAA+EAACAQICBAoIBAUFAAAAAAAAAQIDBAURBiExsRYzNEFRVHJzo9ESExQicZOh4VNhkcEHFSOBgyQyQlLw/8QAGwEBAAMAAwEAAAAAAAAAAAAAAAQFBgECAwf/xAAwEQABAgMFBwMEAwEAAAAAAAAAAQMCBBEFEiExgQYVQVGhwdETQlIiMnGRM2Gx4f/aAAwDAQACEQMRAD8AvEAAAAAAAAAAAAAAAAAAAAAAAAAAAAAAAAAAAAAAAZmKu3GnOSeTUW0Vm9KsaT5X4cfIky8rG/W7wIM5aDUpS+i48i0QVdwrxrrfhx8hwrxrrfhx8iRut7mnXwQN/wAt8V6eS0QVdwrxrrfhx8hwrxrrfhx8hut7mnXwN/y3xXp5LRBV3CvGut+HHyHCvGut+HHyG63uadfBzv8AlvivTyWiCruFeNdb8OPkOFeNdb8OPkN1vc06+Bv+W+K9PJaIKu4V411vw4+Q4V411vw4+Q3W9zTr4G/5b4r08loZrpJKueleNZcrXy4+RZlq3K2pSlrcoJv4tEeYlY5el/iTZO0GputxFw5mUAEYngAAAAAAAAGK54mp2XuKZe0ua54mp2XuKZltLiyvfoZjaLNvXsQAC4MyAAAAAAAAACQQASy5bTklHu47immXLaclo93HcU9q5Qa9jS7O5uadzMACnNQAAAAAAAAAYrnianZe4pmW0ua54mp2XuKZltLiyvfoZjaLNvXsQAC4MyAAAATznujRqV6saVGEp1JPKMYrNs4VUTM5RFVaIYzPbWlxd1PV21GdWXRCOeXx6DrsF0LT9Gtisvz9RB735HYWtrQtKSpW1GFKC2RgskVr9pQQLRvFeheylhuuJedW6nU4Gy0LxGsk7mdK3XOm/Sl9NX1Nxb6DWUEvX3VxUfRHKK/d/U6zJDIro55+LjT8F41ZEo37a/k5yrojg9OjOXqakpRi3nKrLzN9Zcjod3HcLjk9XsPcRZcjod3HciPG5HGn1LUltMNtRL6cKJhwM4APMkAAAAAAAAAGK54mp2XuKZltLmueJqdl7imZbS4sr36GY2izb17EAAuDMgkGW0tqt3cU7ehH06tR5JHCqiJVTtDCsS0TMy4bYXGI3Ube1hnN7W9kV0ssrAsCtsIo+4lOvJe/Va1v8l0I9YFg9HCLNUqfvVJa6lTnk/I2kTPTc5E8t2H7f9NnZlmQy0KRx4xr0GRIIZBLgZjM1uJ45h+GrK6rx9ZzU4+9J/28zmbzTqeeVlZpL/tWl+y8z3alXnfthIT9oS7GEcWPI7O55PV7D3Cy5HQ7uO4rmtpfi1WEl6VCMXqajS+5Y1nySj3cdx2flo2IUv8AE6yk81NRL6fAzAAjE8AAAAAAAAAxXPE1Oy9xTMtpc1zxNTsvcUzLaXFle/QzG0WbevYgAnmzLgzIRYGhGD+y2vt9aP8AWrr3E1/th5vyOQwDD/5litC3abp5+nU7K2/rs/uWvCKjFRikktSSRU2nMURG045mjsGTSKJX4uGR7RDJIk8ilNUeKlSFKEp1JKMYrNtvJJHC6QaXVK8pW+FycKS1Sr/8p9noX5mHTDHnfV5WVrL/AE1N++0+Mkv2X1OY1suZKRRE9RxNDLWpa0SxKyyuHFSZSlKTlJtybzbb1s8kgt0M5VVWokXLaclo93HcU0y5bTktHu47iotXKDXsaXZ1MXNO5mABTGnAAAAAAAAAMVzxNTsvcUzLaXNc8TU7L3FMy2lxZXv0MxtFm3r2IJIJzLgzR3X8PbP0ba4vJrXOXq459C2/V/Q7A1ejFv7NgVnTa1umpv4y1/ubUyszH6jsUR9BkGUaloIf6Bz2meKvD8M9VSllXuM4RaetLnf/ALpN+9ZWmmt47rHKkE/coJU0vz2vf9D1kmfVeRFyTEj2tMqxLKqZrgholqerIh6lqIJex/A0imHTFSyIaH4PKCbpVM2uaqz1wOwf8Kr81m/p8XH4HoyyzDvyU36SMsqfxp+jmq+iGEQozlGjVzUW+NZv7LklDu47hccnq9h7iLLkdDu47kdY3I40+pano0w01GvpwoleRnAB5kgAAAAAAAAAxXPE1Oy9xTL2l0TipqUWtTWTNBwNwjnp1vmsnyM1AxevcSmtaQdm7vp0wrmVsEsyyuBuD/hVvmsh6HYRzUq3zWT1tNmmCKU6WDMouaftfBu7WPq6FKC2Rgl+iM2Z8isXsVzcpd59h7C+tXPzPsUa0rma2G8iUofTJ5LPoKev6rr31xVk9c6spfqy13YZrJ3Ny/8AJ9jV8DsIbbdOtm3nxrJklMNsRKsXEq7UknpuGGGCiU5qVqGtT+BZXA3B/wAKt81nl6G4RzUq3zWWC2mzyUpksGaTin7/AOHQU3/Tj8D1mfIrHVym5X+T7D2F9aufmfYosOZrkWJEpQzXPJ6vYe4iy5HQ7uO4wzsPSi07m5aayy9Z9j6qMFTpRglkopJfBBaUCVvVU9gA4O4AAAAAAAAAAAAAAAAAAAAAAAAAAAAAAAAAAAAAAAAAAAAAAAAAAAAAAAAAAAAAAAAAAAAB/9k="/>
          <p:cNvSpPr>
            <a:spLocks noChangeAspect="1" noChangeArrowheads="1"/>
          </p:cNvSpPr>
          <p:nvPr/>
        </p:nvSpPr>
        <p:spPr bwMode="auto">
          <a:xfrm>
            <a:off x="76200" y="-547688"/>
            <a:ext cx="1371600" cy="1152526"/>
          </a:xfrm>
          <a:prstGeom prst="rect">
            <a:avLst/>
          </a:prstGeom>
          <a:noFill/>
        </p:spPr>
        <p:txBody>
          <a:bodyPr vert="horz" wrap="square" lIns="91440" tIns="45720" rIns="91440" bIns="45720" numCol="1" anchor="t" anchorCtr="0" compatLnSpc="1">
            <a:prstTxWarp prst="textNoShape">
              <a:avLst/>
            </a:prstTxWarp>
          </a:bodyPr>
          <a:lstStyle/>
          <a:p>
            <a:endParaRPr lang="zh-TW" altLang="en-US">
              <a:latin typeface="Times New Roman" pitchFamily="18" charset="0"/>
              <a:ea typeface="標楷體" pitchFamily="65" charset="-120"/>
              <a:cs typeface="Times New Roman" pitchFamily="18" charset="0"/>
            </a:endParaRPr>
          </a:p>
        </p:txBody>
      </p:sp>
      <p:sp>
        <p:nvSpPr>
          <p:cNvPr id="17" name="投影片編號版面配置區 16"/>
          <p:cNvSpPr>
            <a:spLocks noGrp="1"/>
          </p:cNvSpPr>
          <p:nvPr>
            <p:ph type="sldNum" sz="quarter" idx="12"/>
          </p:nvPr>
        </p:nvSpPr>
        <p:spPr/>
        <p:txBody>
          <a:bodyPr/>
          <a:lstStyle/>
          <a:p>
            <a:fld id="{986681AC-28FE-41AD-845E-DCF30F3AF9C3}" type="slidenum">
              <a:rPr lang="zh-TW" altLang="en-US" smtClean="0">
                <a:latin typeface="Times New Roman" pitchFamily="18" charset="0"/>
                <a:ea typeface="標楷體" pitchFamily="65" charset="-120"/>
                <a:cs typeface="Times New Roman" pitchFamily="18" charset="0"/>
              </a:rPr>
              <a:pPr/>
              <a:t>1</a:t>
            </a:fld>
            <a:endParaRPr lang="zh-TW" altLang="en-US">
              <a:latin typeface="Times New Roman" pitchFamily="18" charset="0"/>
              <a:ea typeface="標楷體" pitchFamily="65" charset="-120"/>
              <a:cs typeface="Times New Roman" pitchFamily="18" charset="0"/>
            </a:endParaRPr>
          </a:p>
        </p:txBody>
      </p:sp>
      <p:sp>
        <p:nvSpPr>
          <p:cNvPr id="16" name="副標題 2"/>
          <p:cNvSpPr>
            <a:spLocks noGrp="1"/>
          </p:cNvSpPr>
          <p:nvPr>
            <p:ph type="subTitle" idx="1"/>
          </p:nvPr>
        </p:nvSpPr>
        <p:spPr>
          <a:xfrm>
            <a:off x="949611" y="3645623"/>
            <a:ext cx="5039895" cy="1165192"/>
          </a:xfrm>
        </p:spPr>
        <p:txBody>
          <a:bodyPr>
            <a:normAutofit/>
          </a:bodyPr>
          <a:lstStyle/>
          <a:p>
            <a:pPr algn="l"/>
            <a:r>
              <a:rPr lang="zh-TW" altLang="en-US" sz="2400" b="1" dirty="0" smtClean="0">
                <a:solidFill>
                  <a:srgbClr val="0000CC"/>
                </a:solidFill>
                <a:latin typeface="Times New Roman" pitchFamily="18" charset="0"/>
                <a:ea typeface="標楷體" pitchFamily="65" charset="-120"/>
                <a:cs typeface="Times New Roman" pitchFamily="18" charset="0"/>
              </a:rPr>
              <a:t>報告人</a:t>
            </a:r>
            <a:r>
              <a:rPr lang="en-US" altLang="zh-TW" sz="2400" b="1" dirty="0" smtClean="0">
                <a:solidFill>
                  <a:srgbClr val="0000CC"/>
                </a:solidFill>
                <a:latin typeface="Times New Roman" pitchFamily="18" charset="0"/>
                <a:ea typeface="標楷體" pitchFamily="65" charset="-120"/>
                <a:cs typeface="Times New Roman" pitchFamily="18" charset="0"/>
              </a:rPr>
              <a:t>:</a:t>
            </a:r>
            <a:r>
              <a:rPr lang="zh-TW" altLang="en-US" sz="2400" b="1" dirty="0" smtClean="0">
                <a:solidFill>
                  <a:srgbClr val="0000CC"/>
                </a:solidFill>
                <a:latin typeface="Times New Roman" pitchFamily="18" charset="0"/>
                <a:ea typeface="標楷體" pitchFamily="65" charset="-120"/>
                <a:cs typeface="Times New Roman" pitchFamily="18" charset="0"/>
              </a:rPr>
              <a:t>  黃大肯  蕭雅鴻</a:t>
            </a:r>
            <a:endParaRPr lang="en-US" altLang="zh-TW" sz="2400" b="1" dirty="0" smtClean="0">
              <a:solidFill>
                <a:srgbClr val="0000CC"/>
              </a:solidFill>
              <a:latin typeface="Times New Roman" pitchFamily="18" charset="0"/>
              <a:ea typeface="標楷體" pitchFamily="65" charset="-120"/>
              <a:cs typeface="Times New Roman" pitchFamily="18" charset="0"/>
            </a:endParaRPr>
          </a:p>
          <a:p>
            <a:pPr algn="l"/>
            <a:r>
              <a:rPr lang="zh-TW" altLang="en-US" sz="2400" b="1" dirty="0" smtClean="0">
                <a:solidFill>
                  <a:srgbClr val="0000CC"/>
                </a:solidFill>
                <a:latin typeface="Times New Roman" pitchFamily="18" charset="0"/>
                <a:ea typeface="標楷體" pitchFamily="65" charset="-120"/>
                <a:cs typeface="Times New Roman" pitchFamily="18" charset="0"/>
              </a:rPr>
              <a:t>指導教授</a:t>
            </a:r>
            <a:r>
              <a:rPr lang="en-US" altLang="zh-TW" sz="2400" b="1" dirty="0" smtClean="0">
                <a:solidFill>
                  <a:srgbClr val="0000CC"/>
                </a:solidFill>
                <a:latin typeface="Times New Roman" pitchFamily="18" charset="0"/>
                <a:ea typeface="標楷體" pitchFamily="65" charset="-120"/>
                <a:cs typeface="Times New Roman" pitchFamily="18" charset="0"/>
              </a:rPr>
              <a:t>:</a:t>
            </a:r>
            <a:r>
              <a:rPr lang="zh-TW" altLang="en-US" sz="2400" b="1" dirty="0" smtClean="0">
                <a:solidFill>
                  <a:srgbClr val="0000CC"/>
                </a:solidFill>
                <a:latin typeface="Times New Roman" pitchFamily="18" charset="0"/>
                <a:ea typeface="標楷體" pitchFamily="65" charset="-120"/>
                <a:cs typeface="Times New Roman" pitchFamily="18" charset="0"/>
              </a:rPr>
              <a:t>  蘇文隆 教授  </a:t>
            </a:r>
            <a:endParaRPr lang="en-US" altLang="zh-TW" sz="2400" b="1" dirty="0" smtClean="0">
              <a:solidFill>
                <a:srgbClr val="0000CC"/>
              </a:solidFill>
              <a:latin typeface="Times New Roman" pitchFamily="18" charset="0"/>
              <a:ea typeface="標楷體" pitchFamily="65" charset="-120"/>
              <a:cs typeface="Times New Roman" pitchFamily="18" charset="0"/>
            </a:endParaRPr>
          </a:p>
        </p:txBody>
      </p:sp>
      <p:sp>
        <p:nvSpPr>
          <p:cNvPr id="14" name="標題 1"/>
          <p:cNvSpPr txBox="1">
            <a:spLocks/>
          </p:cNvSpPr>
          <p:nvPr/>
        </p:nvSpPr>
        <p:spPr>
          <a:xfrm>
            <a:off x="975219" y="3017750"/>
            <a:ext cx="5469172" cy="82641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endParaRPr lang="zh-TW" altLang="en-US" sz="3000" b="1" dirty="0">
              <a:solidFill>
                <a:schemeClr val="accent2">
                  <a:lumMod val="75000"/>
                </a:schemeClr>
              </a:solidFill>
              <a:latin typeface="Times New Roman" pitchFamily="18" charset="0"/>
              <a:ea typeface="標楷體" pitchFamily="65" charset="-120"/>
              <a:cs typeface="Times New Roman" pitchFamily="18" charset="0"/>
            </a:endParaRPr>
          </a:p>
        </p:txBody>
      </p:sp>
    </p:spTree>
    <p:extLst>
      <p:ext uri="{BB962C8B-B14F-4D97-AF65-F5344CB8AC3E}">
        <p14:creationId xmlns:p14="http://schemas.microsoft.com/office/powerpoint/2010/main" val="23549845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聖經中的環境倫理</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10</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12304"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67106" y="786638"/>
            <a:ext cx="8609787" cy="5632311"/>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a:solidFill>
                  <a:prstClr val="black"/>
                </a:solidFill>
                <a:latin typeface="Times New Roman" pitchFamily="18" charset="0"/>
                <a:ea typeface="標楷體" pitchFamily="65" charset="-120"/>
                <a:cs typeface="Times New Roman" pitchFamily="18" charset="0"/>
              </a:rPr>
              <a:t>「希伯來人的救贖聖約是以創造之約掀開序頁。造物主命令</a:t>
            </a:r>
            <a:r>
              <a:rPr lang="en-US" altLang="zh-TW" sz="2400" kern="100" dirty="0">
                <a:solidFill>
                  <a:prstClr val="black"/>
                </a:solidFill>
                <a:latin typeface="Times New Roman" pitchFamily="18" charset="0"/>
                <a:ea typeface="標楷體" pitchFamily="65" charset="-120"/>
                <a:cs typeface="Times New Roman" pitchFamily="18" charset="0"/>
              </a:rPr>
              <a:t>『</a:t>
            </a:r>
            <a:r>
              <a:rPr lang="zh-TW" altLang="en-US" sz="2400" kern="100" dirty="0">
                <a:solidFill>
                  <a:prstClr val="black"/>
                </a:solidFill>
                <a:latin typeface="Times New Roman" pitchFamily="18" charset="0"/>
                <a:ea typeface="標楷體" pitchFamily="65" charset="-120"/>
                <a:cs typeface="Times New Roman" pitchFamily="18" charset="0"/>
              </a:rPr>
              <a:t>地要發生青草</a:t>
            </a:r>
            <a:r>
              <a:rPr lang="en-US" altLang="zh-TW" sz="2400" kern="100" dirty="0">
                <a:solidFill>
                  <a:prstClr val="black"/>
                </a:solidFill>
                <a:latin typeface="Times New Roman" pitchFamily="18" charset="0"/>
                <a:ea typeface="標楷體" pitchFamily="65" charset="-120"/>
                <a:cs typeface="Times New Roman" pitchFamily="18" charset="0"/>
              </a:rPr>
              <a:t>』</a:t>
            </a:r>
            <a:r>
              <a:rPr lang="zh-TW" altLang="en-US" sz="2400" kern="100" dirty="0">
                <a:solidFill>
                  <a:prstClr val="black"/>
                </a:solidFill>
                <a:latin typeface="Times New Roman" pitchFamily="18" charset="0"/>
                <a:ea typeface="標楷體" pitchFamily="65" charset="-120"/>
                <a:cs typeface="Times New Roman" pitchFamily="18" charset="0"/>
              </a:rPr>
              <a:t>和</a:t>
            </a:r>
            <a:r>
              <a:rPr lang="en-US" altLang="zh-TW" sz="2400" kern="100" dirty="0">
                <a:solidFill>
                  <a:prstClr val="black"/>
                </a:solidFill>
                <a:latin typeface="Times New Roman" pitchFamily="18" charset="0"/>
                <a:ea typeface="標楷體" pitchFamily="65" charset="-120"/>
                <a:cs typeface="Times New Roman" pitchFamily="18" charset="0"/>
              </a:rPr>
              <a:t>『</a:t>
            </a:r>
            <a:r>
              <a:rPr lang="zh-TW" altLang="en-US" sz="2400" kern="100" dirty="0">
                <a:solidFill>
                  <a:prstClr val="black"/>
                </a:solidFill>
                <a:latin typeface="Times New Roman" pitchFamily="18" charset="0"/>
                <a:ea typeface="標楷體" pitchFamily="65" charset="-120"/>
                <a:cs typeface="Times New Roman" pitchFamily="18" charset="0"/>
              </a:rPr>
              <a:t>地要生出活物來，各從其類，牲畜、昆蟲、野獸，各從其類（創</a:t>
            </a:r>
            <a:r>
              <a:rPr lang="en-US" altLang="zh-TW" sz="2400" kern="100" dirty="0">
                <a:solidFill>
                  <a:prstClr val="black"/>
                </a:solidFill>
                <a:latin typeface="Times New Roman" pitchFamily="18" charset="0"/>
                <a:ea typeface="標楷體" pitchFamily="65" charset="-120"/>
                <a:cs typeface="Times New Roman" pitchFamily="18" charset="0"/>
              </a:rPr>
              <a:t>1:11</a:t>
            </a:r>
            <a:r>
              <a:rPr lang="zh-TW" altLang="en-US" sz="2400" kern="100" dirty="0">
                <a:solidFill>
                  <a:prstClr val="black"/>
                </a:solidFill>
                <a:latin typeface="Times New Roman" pitchFamily="18" charset="0"/>
                <a:ea typeface="標楷體" pitchFamily="65" charset="-120"/>
                <a:cs typeface="Times New Roman" pitchFamily="18" charset="0"/>
              </a:rPr>
              <a:t>，</a:t>
            </a:r>
            <a:r>
              <a:rPr lang="en-US" altLang="zh-TW" sz="2400" kern="100" dirty="0">
                <a:solidFill>
                  <a:prstClr val="black"/>
                </a:solidFill>
                <a:latin typeface="Times New Roman" pitchFamily="18" charset="0"/>
                <a:ea typeface="標楷體" pitchFamily="65" charset="-120"/>
                <a:cs typeface="Times New Roman" pitchFamily="18" charset="0"/>
              </a:rPr>
              <a:t>24</a:t>
            </a:r>
            <a:r>
              <a:rPr lang="zh-TW" altLang="en-US" sz="2400" kern="100" dirty="0">
                <a:solidFill>
                  <a:prstClr val="black"/>
                </a:solidFill>
                <a:latin typeface="Times New Roman" pitchFamily="18" charset="0"/>
                <a:ea typeface="標楷體" pitchFamily="65" charset="-120"/>
                <a:cs typeface="Times New Roman" pitchFamily="18" charset="0"/>
              </a:rPr>
              <a:t>）</a:t>
            </a:r>
            <a:r>
              <a:rPr lang="en-US" altLang="zh-TW" sz="2400" kern="100" dirty="0">
                <a:solidFill>
                  <a:prstClr val="black"/>
                </a:solidFill>
                <a:latin typeface="Times New Roman" pitchFamily="18" charset="0"/>
                <a:ea typeface="標楷體" pitchFamily="65" charset="-120"/>
                <a:cs typeface="Times New Roman" pitchFamily="18" charset="0"/>
              </a:rPr>
              <a:t>』</a:t>
            </a:r>
            <a:r>
              <a:rPr lang="zh-TW" altLang="en-US" sz="2400" kern="100" dirty="0">
                <a:solidFill>
                  <a:prstClr val="black"/>
                </a:solidFill>
                <a:latin typeface="Times New Roman" pitchFamily="18" charset="0"/>
                <a:ea typeface="標楷體" pitchFamily="65" charset="-120"/>
                <a:cs typeface="Times New Roman" pitchFamily="18" charset="0"/>
              </a:rPr>
              <a:t>，各種動物都包含在此契約中</a:t>
            </a:r>
            <a:r>
              <a:rPr lang="zh-TW" altLang="en-US" sz="2400" kern="100" dirty="0" smtClean="0">
                <a:solidFill>
                  <a:prstClr val="black"/>
                </a:solidFill>
                <a:latin typeface="Times New Roman" pitchFamily="18" charset="0"/>
                <a:ea typeface="標楷體" pitchFamily="65" charset="-120"/>
                <a:cs typeface="Times New Roman" pitchFamily="18" charset="0"/>
              </a:rPr>
              <a:t>」</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a:solidFill>
                  <a:prstClr val="black"/>
                </a:solidFill>
                <a:latin typeface="Times New Roman" pitchFamily="18" charset="0"/>
                <a:ea typeface="標楷體" pitchFamily="65" charset="-120"/>
                <a:cs typeface="Times New Roman" pitchFamily="18" charset="0"/>
              </a:rPr>
              <a:t>從創世紀九章</a:t>
            </a:r>
            <a:r>
              <a:rPr lang="en-US" altLang="zh-TW" sz="2400" kern="100" dirty="0">
                <a:solidFill>
                  <a:prstClr val="black"/>
                </a:solidFill>
                <a:latin typeface="Times New Roman" pitchFamily="18" charset="0"/>
                <a:ea typeface="標楷體" pitchFamily="65" charset="-120"/>
                <a:cs typeface="Times New Roman" pitchFamily="18" charset="0"/>
              </a:rPr>
              <a:t>9-17</a:t>
            </a:r>
            <a:r>
              <a:rPr lang="zh-TW" altLang="en-US" sz="2400" kern="100" dirty="0">
                <a:solidFill>
                  <a:prstClr val="black"/>
                </a:solidFill>
                <a:latin typeface="Times New Roman" pitchFamily="18" charset="0"/>
                <a:ea typeface="標楷體" pitchFamily="65" charset="-120"/>
                <a:cs typeface="Times New Roman" pitchFamily="18" charset="0"/>
              </a:rPr>
              <a:t>節中看出神是與挪亞、挪亞的後裔和地和地上的活物立約，這是一個普世性（</a:t>
            </a:r>
            <a:r>
              <a:rPr lang="en-US" altLang="zh-TW" sz="2400" kern="100" dirty="0">
                <a:solidFill>
                  <a:prstClr val="black"/>
                </a:solidFill>
                <a:latin typeface="Times New Roman" pitchFamily="18" charset="0"/>
                <a:ea typeface="標楷體" pitchFamily="65" charset="-120"/>
                <a:cs typeface="Times New Roman" pitchFamily="18" charset="0"/>
              </a:rPr>
              <a:t>ecumenical</a:t>
            </a:r>
            <a:r>
              <a:rPr lang="zh-TW" altLang="en-US" sz="2400" kern="100" dirty="0">
                <a:solidFill>
                  <a:prstClr val="black"/>
                </a:solidFill>
                <a:latin typeface="Times New Roman" pitchFamily="18" charset="0"/>
                <a:ea typeface="標楷體" pitchFamily="65" charset="-120"/>
                <a:cs typeface="Times New Roman" pitchFamily="18" charset="0"/>
              </a:rPr>
              <a:t>）的約定，這表示神應許不滅絕任何物種，因此人在管理與應用自然資源時應避免物種的滅絕</a:t>
            </a:r>
            <a:r>
              <a:rPr lang="zh-TW" altLang="en-US" sz="2400" kern="100" dirty="0" smtClean="0">
                <a:solidFill>
                  <a:prstClr val="black"/>
                </a:solidFill>
                <a:latin typeface="Times New Roman" pitchFamily="18" charset="0"/>
                <a:ea typeface="標楷體" pitchFamily="65" charset="-120"/>
                <a:cs typeface="Times New Roman" pitchFamily="18" charset="0"/>
              </a:rPr>
              <a:t>。</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 聖經</a:t>
            </a:r>
            <a:r>
              <a:rPr lang="zh-TW" altLang="en-US" sz="2400" kern="100" dirty="0">
                <a:solidFill>
                  <a:prstClr val="black"/>
                </a:solidFill>
                <a:latin typeface="Times New Roman" pitchFamily="18" charset="0"/>
                <a:ea typeface="標楷體" pitchFamily="65" charset="-120"/>
                <a:cs typeface="Times New Roman" pitchFamily="18" charset="0"/>
              </a:rPr>
              <a:t>也指出神期待人顧惜所畜養的動物（箴</a:t>
            </a:r>
            <a:r>
              <a:rPr lang="en-US" altLang="zh-TW" sz="2400" kern="100" dirty="0">
                <a:solidFill>
                  <a:prstClr val="black"/>
                </a:solidFill>
                <a:latin typeface="Times New Roman" pitchFamily="18" charset="0"/>
                <a:ea typeface="標楷體" pitchFamily="65" charset="-120"/>
                <a:cs typeface="Times New Roman" pitchFamily="18" charset="0"/>
              </a:rPr>
              <a:t>12:10</a:t>
            </a:r>
            <a:r>
              <a:rPr lang="zh-TW" altLang="en-US" sz="2400" kern="100" dirty="0">
                <a:solidFill>
                  <a:prstClr val="black"/>
                </a:solidFill>
                <a:latin typeface="Times New Roman" pitchFamily="18" charset="0"/>
                <a:ea typeface="標楷體" pitchFamily="65" charset="-120"/>
                <a:cs typeface="Times New Roman" pitchFamily="18" charset="0"/>
              </a:rPr>
              <a:t>）。 同時，神也為動物立界線，神禁止野獸殺人（創</a:t>
            </a:r>
            <a:r>
              <a:rPr lang="en-US" altLang="zh-TW" sz="2400" kern="100" dirty="0">
                <a:solidFill>
                  <a:prstClr val="black"/>
                </a:solidFill>
                <a:latin typeface="Times New Roman" pitchFamily="18" charset="0"/>
                <a:ea typeface="標楷體" pitchFamily="65" charset="-120"/>
                <a:cs typeface="Times New Roman" pitchFamily="18" charset="0"/>
              </a:rPr>
              <a:t>9:5</a:t>
            </a:r>
            <a:r>
              <a:rPr lang="zh-TW" altLang="en-US" sz="2400" kern="100" dirty="0">
                <a:solidFill>
                  <a:prstClr val="black"/>
                </a:solidFill>
                <a:latin typeface="Times New Roman" pitchFamily="18" charset="0"/>
                <a:ea typeface="標楷體" pitchFamily="65" charset="-120"/>
                <a:cs typeface="Times New Roman" pitchFamily="18" charset="0"/>
              </a:rPr>
              <a:t>）。</a:t>
            </a: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1417737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聖經中的環境倫理</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11</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25615"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67106" y="786638"/>
            <a:ext cx="8609787" cy="4185761"/>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a:solidFill>
                  <a:prstClr val="black"/>
                </a:solidFill>
                <a:latin typeface="Times New Roman" pitchFamily="18" charset="0"/>
                <a:ea typeface="標楷體" pitchFamily="65" charset="-120"/>
                <a:cs typeface="Times New Roman" pitchFamily="18" charset="0"/>
              </a:rPr>
              <a:t>野生動物不僅有工具性價值同時也有其內在價值，應此不適宜用陷阱捕獵動物製成皮草取悅女性。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另外</a:t>
            </a:r>
            <a:r>
              <a:rPr lang="zh-TW" altLang="en-US" sz="2400" kern="100" dirty="0">
                <a:solidFill>
                  <a:prstClr val="black"/>
                </a:solidFill>
                <a:latin typeface="Times New Roman" pitchFamily="18" charset="0"/>
                <a:ea typeface="標楷體" pitchFamily="65" charset="-120"/>
                <a:cs typeface="Times New Roman" pitchFamily="18" charset="0"/>
              </a:rPr>
              <a:t>，讓野生動物自由來去（約伯記</a:t>
            </a:r>
            <a:r>
              <a:rPr lang="en-US" altLang="zh-TW" sz="2400" kern="100" dirty="0">
                <a:solidFill>
                  <a:prstClr val="black"/>
                </a:solidFill>
                <a:latin typeface="Times New Roman" pitchFamily="18" charset="0"/>
                <a:ea typeface="標楷體" pitchFamily="65" charset="-120"/>
                <a:cs typeface="Times New Roman" pitchFamily="18" charset="0"/>
              </a:rPr>
              <a:t>39:5-8</a:t>
            </a:r>
            <a:r>
              <a:rPr lang="zh-TW" altLang="en-US" sz="2400" kern="100" dirty="0">
                <a:solidFill>
                  <a:prstClr val="black"/>
                </a:solidFill>
                <a:latin typeface="Times New Roman" pitchFamily="18" charset="0"/>
                <a:ea typeface="標楷體" pitchFamily="65" charset="-120"/>
                <a:cs typeface="Times New Roman" pitchFamily="18" charset="0"/>
              </a:rPr>
              <a:t>）是上帝的考量，這同時也是對野生動物倫理思考的一般原則</a:t>
            </a:r>
            <a:r>
              <a:rPr lang="zh-TW" altLang="en-US" sz="2400" kern="100" dirty="0" smtClean="0">
                <a:solidFill>
                  <a:prstClr val="black"/>
                </a:solidFill>
                <a:latin typeface="Times New Roman" pitchFamily="18" charset="0"/>
                <a:ea typeface="標楷體" pitchFamily="65" charset="-120"/>
                <a:cs typeface="Times New Roman" pitchFamily="18" charset="0"/>
              </a:rPr>
              <a:t>。</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羅</a:t>
            </a:r>
            <a:r>
              <a:rPr lang="zh-TW" altLang="en-US" sz="2400" kern="100" dirty="0">
                <a:solidFill>
                  <a:prstClr val="black"/>
                </a:solidFill>
                <a:latin typeface="Times New Roman" pitchFamily="18" charset="0"/>
                <a:ea typeface="標楷體" pitchFamily="65" charset="-120"/>
                <a:cs typeface="Times New Roman" pitchFamily="18" charset="0"/>
              </a:rPr>
              <a:t>斯頓認為，上帝對被造之物的愛是絕對崇高的，因為被造之物不是為人類的目的而設，神同樣也愛野生動物和野花</a:t>
            </a:r>
            <a:r>
              <a:rPr lang="zh-TW" altLang="en-US" sz="2400" kern="100" dirty="0" smtClean="0">
                <a:solidFill>
                  <a:prstClr val="black"/>
                </a:solidFill>
                <a:latin typeface="Times New Roman" pitchFamily="18" charset="0"/>
                <a:ea typeface="標楷體" pitchFamily="65" charset="-120"/>
                <a:cs typeface="Times New Roman" pitchFamily="18" charset="0"/>
              </a:rPr>
              <a:t>。</a:t>
            </a: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13907886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羅斯頓對於環境的建議</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12</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13328"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67106" y="786638"/>
            <a:ext cx="8609787" cy="6247864"/>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1.</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避免無可回復的改變；</a:t>
            </a: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2.</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避免有毒物的威脅；</a:t>
            </a: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3.</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鼓勵再生利用；</a:t>
            </a: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4.</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越脆弱的環境越要小心對待；</a:t>
            </a:r>
          </a:p>
          <a:p>
            <a:pPr marL="342900" indent="-342900">
              <a:buFont typeface="Wingdings" pitchFamily="2" charset="2"/>
              <a:buChar char="l"/>
            </a:pPr>
            <a:r>
              <a:rPr lang="en-US" altLang="zh-TW" sz="3200" kern="100" dirty="0">
                <a:solidFill>
                  <a:prstClr val="black"/>
                </a:solidFill>
                <a:latin typeface="Times New Roman" pitchFamily="18" charset="0"/>
                <a:ea typeface="標楷體" pitchFamily="65" charset="-120"/>
                <a:cs typeface="Times New Roman" pitchFamily="18" charset="0"/>
              </a:rPr>
              <a:t>5</a:t>
            </a:r>
            <a:r>
              <a:rPr lang="en-US" altLang="zh-TW" sz="3200" kern="100" dirty="0" smtClean="0">
                <a:solidFill>
                  <a:prstClr val="black"/>
                </a:solidFill>
                <a:latin typeface="Times New Roman" pitchFamily="18" charset="0"/>
                <a:ea typeface="標楷體" pitchFamily="65" charset="-120"/>
                <a:cs typeface="Times New Roman" pitchFamily="18" charset="0"/>
              </a:rPr>
              <a:t>.</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越美麗的環境越要小心對待；</a:t>
            </a: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6.</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越稀少的環境越要小心對待；</a:t>
            </a: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7.</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避免砍伐公有地剩下的森林；</a:t>
            </a: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8.</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保存所有不同生派體系中的荒野地</a:t>
            </a:r>
          </a:p>
          <a:p>
            <a:pPr marL="342900" indent="-342900">
              <a:buFont typeface="Wingdings" pitchFamily="2" charset="2"/>
              <a:buChar char="l"/>
            </a:pP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1417737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羅斯頓對於環境的建議</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13</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26639"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67106" y="786638"/>
            <a:ext cx="8609787" cy="6740307"/>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9.</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復育遭破壞的荒野地；</a:t>
            </a: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10.</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支持所有環境教育的機會</a:t>
            </a:r>
            <a:r>
              <a:rPr lang="zh-TW" altLang="en-US" sz="3200" kern="100" dirty="0" smtClean="0">
                <a:solidFill>
                  <a:prstClr val="black"/>
                </a:solidFill>
                <a:latin typeface="Times New Roman" pitchFamily="18" charset="0"/>
                <a:ea typeface="標楷體" pitchFamily="65" charset="-120"/>
                <a:cs typeface="Times New Roman" pitchFamily="18" charset="0"/>
              </a:rPr>
              <a:t>；</a:t>
            </a:r>
            <a:endParaRPr lang="en-US" altLang="zh-TW" sz="32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11</a:t>
            </a:r>
            <a:r>
              <a:rPr lang="zh-TW" altLang="en-US" sz="3200" kern="100" dirty="0" smtClean="0">
                <a:solidFill>
                  <a:prstClr val="black"/>
                </a:solidFill>
                <a:latin typeface="Times New Roman" pitchFamily="18" charset="0"/>
                <a:ea typeface="標楷體" pitchFamily="65" charset="-120"/>
                <a:cs typeface="Times New Roman" pitchFamily="18" charset="0"/>
              </a:rPr>
              <a:t>  在教</a:t>
            </a:r>
            <a:r>
              <a:rPr lang="zh-TW" altLang="en-US" sz="3200" kern="100" dirty="0">
                <a:solidFill>
                  <a:prstClr val="black"/>
                </a:solidFill>
                <a:latin typeface="Times New Roman" pitchFamily="18" charset="0"/>
                <a:ea typeface="標楷體" pitchFamily="65" charset="-120"/>
                <a:cs typeface="Times New Roman" pitchFamily="18" charset="0"/>
              </a:rPr>
              <a:t>會營會及會議中盡可能提供接近自然的機會；</a:t>
            </a: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12</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提供信徒團契與接觸自然野地結合的機會；</a:t>
            </a: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13.</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在神學教育中融入對創造的神學了解，及對荒野地及野生生物和生物保育的適當尊重；</a:t>
            </a:r>
          </a:p>
          <a:p>
            <a:pPr marL="342900" indent="-342900">
              <a:buFont typeface="Wingdings" pitchFamily="2" charset="2"/>
              <a:buChar char="l"/>
            </a:pPr>
            <a:r>
              <a:rPr lang="en-US" altLang="zh-TW" sz="3200" kern="100" dirty="0" smtClean="0">
                <a:solidFill>
                  <a:prstClr val="black"/>
                </a:solidFill>
                <a:latin typeface="Times New Roman" pitchFamily="18" charset="0"/>
                <a:ea typeface="標楷體" pitchFamily="65" charset="-120"/>
                <a:cs typeface="Times New Roman" pitchFamily="18" charset="0"/>
              </a:rPr>
              <a:t>14.</a:t>
            </a:r>
            <a:r>
              <a:rPr lang="en-US" altLang="zh-TW" sz="3200" kern="100" dirty="0">
                <a:solidFill>
                  <a:prstClr val="black"/>
                </a:solidFill>
                <a:latin typeface="Times New Roman" pitchFamily="18" charset="0"/>
                <a:ea typeface="標楷體" pitchFamily="65" charset="-120"/>
                <a:cs typeface="Times New Roman" pitchFamily="18" charset="0"/>
              </a:rPr>
              <a:t>	</a:t>
            </a:r>
            <a:r>
              <a:rPr lang="zh-TW" altLang="en-US" sz="3200" kern="100" dirty="0">
                <a:solidFill>
                  <a:prstClr val="black"/>
                </a:solidFill>
                <a:latin typeface="Times New Roman" pitchFamily="18" charset="0"/>
                <a:ea typeface="標楷體" pitchFamily="65" charset="-120"/>
                <a:cs typeface="Times New Roman" pitchFamily="18" charset="0"/>
              </a:rPr>
              <a:t>支持一年一度的環境安息日（六月的第一個星期日）。</a:t>
            </a:r>
          </a:p>
          <a:p>
            <a:pPr marL="342900" indent="-342900">
              <a:buFont typeface="Wingdings" pitchFamily="2" charset="2"/>
              <a:buChar char="l"/>
            </a:pP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12224782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圖片 4" descr="green-earth-wave.jpg"/>
          <p:cNvPicPr>
            <a:picLocks noChangeAspect="1"/>
          </p:cNvPicPr>
          <p:nvPr/>
        </p:nvPicPr>
        <p:blipFill>
          <a:blip r:embed="rId3" cstate="email"/>
          <a:stretch>
            <a:fillRect/>
          </a:stretch>
        </p:blipFill>
        <p:spPr bwMode="auto">
          <a:xfrm>
            <a:off x="0" y="0"/>
            <a:ext cx="9144000" cy="6858000"/>
          </a:xfrm>
          <a:prstGeom prst="rect">
            <a:avLst/>
          </a:prstGeom>
          <a:noFill/>
          <a:ln>
            <a:noFill/>
          </a:ln>
        </p:spPr>
      </p:pic>
      <p:sp>
        <p:nvSpPr>
          <p:cNvPr id="57347" name="副標題 3"/>
          <p:cNvSpPr txBox="1">
            <a:spLocks/>
          </p:cNvSpPr>
          <p:nvPr/>
        </p:nvSpPr>
        <p:spPr bwMode="auto">
          <a:xfrm>
            <a:off x="1331913" y="1773238"/>
            <a:ext cx="6553200" cy="3168650"/>
          </a:xfrm>
          <a:prstGeom prst="rect">
            <a:avLst/>
          </a:prstGeom>
          <a:noFill/>
          <a:ln w="9525">
            <a:noFill/>
            <a:miter lim="800000"/>
            <a:headEnd/>
            <a:tailEnd/>
          </a:ln>
        </p:spPr>
        <p:txBody>
          <a:bodyPr/>
          <a:lstStyle/>
          <a:p>
            <a:pPr marL="342900" indent="-342900" eaLnBrk="0" hangingPunct="0">
              <a:spcBef>
                <a:spcPct val="20000"/>
              </a:spcBef>
              <a:buClr>
                <a:srgbClr val="FF0000"/>
              </a:buClr>
              <a:buSzPct val="85000"/>
            </a:pPr>
            <a:endParaRPr lang="zh-TW" altLang="zh-TW" sz="3200">
              <a:solidFill>
                <a:srgbClr val="215968"/>
              </a:solidFill>
              <a:latin typeface="Times New Roman" pitchFamily="18" charset="0"/>
              <a:ea typeface="文鼎粗圓"/>
              <a:cs typeface="Times New Roman" pitchFamily="18" charset="0"/>
            </a:endParaRPr>
          </a:p>
        </p:txBody>
      </p:sp>
      <p:sp>
        <p:nvSpPr>
          <p:cNvPr id="8" name="標題 7"/>
          <p:cNvSpPr>
            <a:spLocks noGrp="1"/>
          </p:cNvSpPr>
          <p:nvPr>
            <p:ph type="ctrTitle"/>
          </p:nvPr>
        </p:nvSpPr>
        <p:spPr>
          <a:xfrm>
            <a:off x="0" y="4365104"/>
            <a:ext cx="9144000" cy="1470025"/>
          </a:xfrm>
          <a:solidFill>
            <a:schemeClr val="accent3">
              <a:lumMod val="20000"/>
              <a:lumOff val="80000"/>
              <a:alpha val="80000"/>
            </a:schemeClr>
          </a:solidFill>
        </p:spPr>
        <p:txBody>
          <a:bodyPr rtlCol="0">
            <a:normAutofit/>
          </a:bodyPr>
          <a:lstStyle/>
          <a:p>
            <a:pPr>
              <a:defRPr/>
            </a:pPr>
            <a:r>
              <a:rPr lang="zh-TW" altLang="en-US" sz="3500" dirty="0">
                <a:solidFill>
                  <a:srgbClr val="0000FF"/>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rPr>
              <a:t>三</a:t>
            </a:r>
            <a:r>
              <a:rPr lang="zh-TW" altLang="en-US" sz="3500" dirty="0" smtClean="0">
                <a:solidFill>
                  <a:srgbClr val="0000FF"/>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rPr>
              <a:t>、基督徒的環境責任</a:t>
            </a:r>
            <a:endParaRPr lang="zh-TW" altLang="en-US" sz="3500" dirty="0">
              <a:solidFill>
                <a:srgbClr val="0000FF"/>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endParaRPr>
          </a:p>
        </p:txBody>
      </p:sp>
      <p:sp>
        <p:nvSpPr>
          <p:cNvPr id="7" name="投影片編號版面配置區 6"/>
          <p:cNvSpPr>
            <a:spLocks noGrp="1"/>
          </p:cNvSpPr>
          <p:nvPr>
            <p:ph type="sldNum" sz="quarter" idx="12"/>
          </p:nvPr>
        </p:nvSpPr>
        <p:spPr>
          <a:xfrm>
            <a:off x="6660232" y="6237312"/>
            <a:ext cx="2133600" cy="365125"/>
          </a:xfrm>
        </p:spPr>
        <p:txBody>
          <a:bodyPr/>
          <a:lstStyle/>
          <a:p>
            <a:pPr>
              <a:defRPr/>
            </a:pPr>
            <a:fld id="{2529CB22-E1FD-4E9D-AD99-70350269E68E}" type="slidenum">
              <a:rPr lang="zh-TW" altLang="en-US" sz="1600" smtClean="0">
                <a:solidFill>
                  <a:prstClr val="black">
                    <a:tint val="75000"/>
                  </a:prstClr>
                </a:solidFill>
              </a:rPr>
              <a:pPr>
                <a:defRPr/>
              </a:pPr>
              <a:t>14</a:t>
            </a:fld>
            <a:endParaRPr lang="zh-TW" altLang="en-US" sz="1600" dirty="0">
              <a:solidFill>
                <a:prstClr val="black">
                  <a:tint val="75000"/>
                </a:prstClr>
              </a:solidFill>
            </a:endParaRPr>
          </a:p>
        </p:txBody>
      </p:sp>
    </p:spTree>
    <p:extLst>
      <p:ext uri="{BB962C8B-B14F-4D97-AF65-F5344CB8AC3E}">
        <p14:creationId xmlns:p14="http://schemas.microsoft.com/office/powerpoint/2010/main" val="3284014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作為</a:t>
            </a:r>
            <a:r>
              <a:rPr lang="zh-TW" altLang="en-US" sz="4400" b="1" dirty="0">
                <a:solidFill>
                  <a:srgbClr val="C00000"/>
                </a:solidFill>
                <a:latin typeface="Times New Roman" pitchFamily="18" charset="0"/>
                <a:ea typeface="標楷體" pitchFamily="65" charset="-120"/>
                <a:cs typeface="Times New Roman" pitchFamily="18" charset="0"/>
              </a:rPr>
              <a:t>公民的環境責任</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15</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27662"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67106" y="786638"/>
            <a:ext cx="8609787" cy="4893647"/>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0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en-US" altLang="zh-TW" sz="2800" kern="100" dirty="0">
                <a:solidFill>
                  <a:prstClr val="black"/>
                </a:solidFill>
                <a:latin typeface="Times New Roman" pitchFamily="18" charset="0"/>
                <a:ea typeface="標楷體" pitchFamily="65" charset="-120"/>
                <a:cs typeface="Times New Roman" pitchFamily="18" charset="0"/>
              </a:rPr>
              <a:t>1974</a:t>
            </a:r>
            <a:r>
              <a:rPr lang="zh-TW" altLang="en-US" sz="2800" kern="100" dirty="0">
                <a:solidFill>
                  <a:prstClr val="black"/>
                </a:solidFill>
                <a:latin typeface="Times New Roman" pitchFamily="18" charset="0"/>
                <a:ea typeface="標楷體" pitchFamily="65" charset="-120"/>
                <a:cs typeface="Times New Roman" pitchFamily="18" charset="0"/>
              </a:rPr>
              <a:t>年</a:t>
            </a:r>
            <a:r>
              <a:rPr lang="en-US" altLang="zh-TW" sz="2800" kern="100" dirty="0">
                <a:solidFill>
                  <a:prstClr val="black"/>
                </a:solidFill>
                <a:latin typeface="Times New Roman" pitchFamily="18" charset="0"/>
                <a:ea typeface="標楷體" pitchFamily="65" charset="-120"/>
                <a:cs typeface="Times New Roman" pitchFamily="18" charset="0"/>
              </a:rPr>
              <a:t>7</a:t>
            </a:r>
            <a:r>
              <a:rPr lang="zh-TW" altLang="en-US" sz="2800" kern="100" dirty="0">
                <a:solidFill>
                  <a:prstClr val="black"/>
                </a:solidFill>
                <a:latin typeface="Times New Roman" pitchFamily="18" charset="0"/>
                <a:ea typeface="標楷體" pitchFamily="65" charset="-120"/>
                <a:cs typeface="Times New Roman" pitchFamily="18" charset="0"/>
              </a:rPr>
              <a:t>月全世界的福音派教會在瑞士洛桑舉行世界會議，兩千七百位來自一百五十個國家的代表，通過了「洛桑宣言」（</a:t>
            </a:r>
            <a:r>
              <a:rPr lang="en-US" altLang="zh-TW" sz="2800" kern="100" dirty="0">
                <a:solidFill>
                  <a:prstClr val="black"/>
                </a:solidFill>
                <a:latin typeface="Times New Roman" pitchFamily="18" charset="0"/>
                <a:ea typeface="標楷體" pitchFamily="65" charset="-120"/>
                <a:cs typeface="Times New Roman" pitchFamily="18" charset="0"/>
              </a:rPr>
              <a:t>Lausanne Covenant</a:t>
            </a:r>
            <a:r>
              <a:rPr lang="zh-TW" altLang="en-US" sz="2800" kern="100" dirty="0">
                <a:solidFill>
                  <a:prstClr val="black"/>
                </a:solidFill>
                <a:latin typeface="Times New Roman" pitchFamily="18" charset="0"/>
                <a:ea typeface="標楷體" pitchFamily="65" charset="-120"/>
                <a:cs typeface="Times New Roman" pitchFamily="18" charset="0"/>
              </a:rPr>
              <a:t>），宣言提到「傳福音和社會、政治的參與，同為基督徒的責任」 </a:t>
            </a:r>
            <a:endParaRPr lang="en-US" altLang="zh-TW" sz="28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800" kern="100" dirty="0">
                <a:solidFill>
                  <a:prstClr val="black"/>
                </a:solidFill>
                <a:latin typeface="Times New Roman" pitchFamily="18" charset="0"/>
                <a:ea typeface="標楷體" pitchFamily="65" charset="-120"/>
                <a:cs typeface="Times New Roman" pitchFamily="18" charset="0"/>
              </a:rPr>
              <a:t>使徒行傳十章</a:t>
            </a:r>
            <a:r>
              <a:rPr lang="en-US" altLang="zh-TW" sz="2800" kern="100" dirty="0">
                <a:solidFill>
                  <a:prstClr val="black"/>
                </a:solidFill>
                <a:latin typeface="Times New Roman" pitchFamily="18" charset="0"/>
                <a:ea typeface="標楷體" pitchFamily="65" charset="-120"/>
                <a:cs typeface="Times New Roman" pitchFamily="18" charset="0"/>
              </a:rPr>
              <a:t>38</a:t>
            </a:r>
            <a:r>
              <a:rPr lang="zh-TW" altLang="en-US" sz="2800" kern="100" dirty="0">
                <a:solidFill>
                  <a:prstClr val="black"/>
                </a:solidFill>
                <a:latin typeface="Times New Roman" pitchFamily="18" charset="0"/>
                <a:ea typeface="標楷體" pitchFamily="65" charset="-120"/>
                <a:cs typeface="Times New Roman" pitchFamily="18" charset="0"/>
              </a:rPr>
              <a:t>節也提到耶穌是以行善和醫治的方式展開祂的服事。</a:t>
            </a:r>
            <a:endParaRPr lang="en-US" altLang="zh-TW" sz="28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39400945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信徒</a:t>
            </a:r>
            <a:r>
              <a:rPr lang="zh-TW" altLang="en-US" sz="4400" b="1" dirty="0">
                <a:solidFill>
                  <a:srgbClr val="C00000"/>
                </a:solidFill>
                <a:latin typeface="Times New Roman" pitchFamily="18" charset="0"/>
                <a:ea typeface="標楷體" pitchFamily="65" charset="-120"/>
                <a:cs typeface="Times New Roman" pitchFamily="18" charset="0"/>
              </a:rPr>
              <a:t>生活環境責任的實踐</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16</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28685"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67106" y="786638"/>
            <a:ext cx="8609787" cy="6186309"/>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800" kern="100" dirty="0">
                <a:solidFill>
                  <a:prstClr val="black"/>
                </a:solidFill>
                <a:latin typeface="Times New Roman" pitchFamily="18" charset="0"/>
                <a:ea typeface="標楷體" pitchFamily="65" charset="-120"/>
                <a:cs typeface="Times New Roman" pitchFamily="18" charset="0"/>
              </a:rPr>
              <a:t>高耗能、不環保的商品採取以下四種使用策略：拒用（</a:t>
            </a:r>
            <a:r>
              <a:rPr lang="en-US" altLang="zh-TW" sz="2800" kern="100" dirty="0">
                <a:solidFill>
                  <a:prstClr val="black"/>
                </a:solidFill>
                <a:latin typeface="Times New Roman" pitchFamily="18" charset="0"/>
                <a:ea typeface="標楷體" pitchFamily="65" charset="-120"/>
                <a:cs typeface="Times New Roman" pitchFamily="18" charset="0"/>
              </a:rPr>
              <a:t>Refuse</a:t>
            </a:r>
            <a:r>
              <a:rPr lang="zh-TW" altLang="en-US" sz="2800" kern="100" dirty="0">
                <a:solidFill>
                  <a:prstClr val="black"/>
                </a:solidFill>
                <a:latin typeface="Times New Roman" pitchFamily="18" charset="0"/>
                <a:ea typeface="標楷體" pitchFamily="65" charset="-120"/>
                <a:cs typeface="Times New Roman" pitchFamily="18" charset="0"/>
              </a:rPr>
              <a:t>）、減用（</a:t>
            </a:r>
            <a:r>
              <a:rPr lang="en-US" altLang="zh-TW" sz="2800" kern="100" dirty="0" err="1">
                <a:solidFill>
                  <a:prstClr val="black"/>
                </a:solidFill>
                <a:latin typeface="Times New Roman" pitchFamily="18" charset="0"/>
                <a:ea typeface="標楷體" pitchFamily="65" charset="-120"/>
                <a:cs typeface="Times New Roman" pitchFamily="18" charset="0"/>
              </a:rPr>
              <a:t>Reduse</a:t>
            </a:r>
            <a:r>
              <a:rPr lang="zh-TW" altLang="en-US" sz="2800" kern="100" dirty="0">
                <a:solidFill>
                  <a:prstClr val="black"/>
                </a:solidFill>
                <a:latin typeface="Times New Roman" pitchFamily="18" charset="0"/>
                <a:ea typeface="標楷體" pitchFamily="65" charset="-120"/>
                <a:cs typeface="Times New Roman" pitchFamily="18" charset="0"/>
              </a:rPr>
              <a:t>）、重新使用（</a:t>
            </a:r>
            <a:r>
              <a:rPr lang="en-US" altLang="zh-TW" sz="2800" kern="100" dirty="0">
                <a:solidFill>
                  <a:prstClr val="black"/>
                </a:solidFill>
                <a:latin typeface="Times New Roman" pitchFamily="18" charset="0"/>
                <a:ea typeface="標楷體" pitchFamily="65" charset="-120"/>
                <a:cs typeface="Times New Roman" pitchFamily="18" charset="0"/>
              </a:rPr>
              <a:t>Reuse</a:t>
            </a:r>
            <a:r>
              <a:rPr lang="zh-TW" altLang="en-US" sz="2800" kern="100" dirty="0">
                <a:solidFill>
                  <a:prstClr val="black"/>
                </a:solidFill>
                <a:latin typeface="Times New Roman" pitchFamily="18" charset="0"/>
                <a:ea typeface="標楷體" pitchFamily="65" charset="-120"/>
                <a:cs typeface="Times New Roman" pitchFamily="18" charset="0"/>
              </a:rPr>
              <a:t>）和回收使用（</a:t>
            </a:r>
            <a:r>
              <a:rPr lang="en-US" altLang="zh-TW" sz="2800" kern="100" dirty="0">
                <a:solidFill>
                  <a:prstClr val="black"/>
                </a:solidFill>
                <a:latin typeface="Times New Roman" pitchFamily="18" charset="0"/>
                <a:ea typeface="標楷體" pitchFamily="65" charset="-120"/>
                <a:cs typeface="Times New Roman" pitchFamily="18" charset="0"/>
              </a:rPr>
              <a:t>Recycle</a:t>
            </a:r>
            <a:r>
              <a:rPr lang="zh-TW" altLang="en-US" sz="2800" kern="100" dirty="0" smtClean="0">
                <a:solidFill>
                  <a:prstClr val="black"/>
                </a:solidFill>
                <a:latin typeface="Times New Roman" pitchFamily="18" charset="0"/>
                <a:ea typeface="標楷體" pitchFamily="65" charset="-120"/>
                <a:cs typeface="Times New Roman" pitchFamily="18" charset="0"/>
              </a:rPr>
              <a:t>）。</a:t>
            </a:r>
            <a:endParaRPr lang="en-US" altLang="zh-TW" sz="28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800" kern="100" dirty="0" smtClean="0">
                <a:solidFill>
                  <a:prstClr val="black"/>
                </a:solidFill>
                <a:latin typeface="Times New Roman" pitchFamily="18" charset="0"/>
                <a:ea typeface="標楷體" pitchFamily="65" charset="-120"/>
                <a:cs typeface="Times New Roman" pitchFamily="18" charset="0"/>
              </a:rPr>
              <a:t>食</a:t>
            </a:r>
            <a:r>
              <a:rPr lang="zh-TW" altLang="en-US" sz="2800" kern="100" dirty="0">
                <a:solidFill>
                  <a:prstClr val="black"/>
                </a:solidFill>
                <a:latin typeface="Times New Roman" pitchFamily="18" charset="0"/>
                <a:ea typeface="標楷體" pitchFamily="65" charset="-120"/>
                <a:cs typeface="Times New Roman" pitchFamily="18" charset="0"/>
              </a:rPr>
              <a:t>：買當季、新鮮食材、能減少食材的碳足跡（產銷過程產生的碳）和水足跡（產銷過程耗費的水），並減少使用免洗餐具。</a:t>
            </a:r>
          </a:p>
          <a:p>
            <a:pPr marL="342900" indent="-342900">
              <a:buFont typeface="Wingdings" pitchFamily="2" charset="2"/>
              <a:buChar char="l"/>
            </a:pPr>
            <a:r>
              <a:rPr lang="zh-TW" altLang="en-US" sz="2800" kern="100" dirty="0" smtClean="0">
                <a:solidFill>
                  <a:prstClr val="black"/>
                </a:solidFill>
                <a:latin typeface="Times New Roman" pitchFamily="18" charset="0"/>
                <a:ea typeface="標楷體" pitchFamily="65" charset="-120"/>
                <a:cs typeface="Times New Roman" pitchFamily="18" charset="0"/>
              </a:rPr>
              <a:t>衣</a:t>
            </a:r>
            <a:r>
              <a:rPr lang="zh-TW" altLang="en-US" sz="2800" kern="100" dirty="0">
                <a:solidFill>
                  <a:prstClr val="black"/>
                </a:solidFill>
                <a:latin typeface="Times New Roman" pitchFamily="18" charset="0"/>
                <a:ea typeface="標楷體" pitchFamily="65" charset="-120"/>
                <a:cs typeface="Times New Roman" pitchFamily="18" charset="0"/>
              </a:rPr>
              <a:t>：少量衣著、多樣穿、衣服色系有系統地買、不穿皮草、</a:t>
            </a:r>
            <a:r>
              <a:rPr lang="zh-TW" altLang="en-US" sz="2800" kern="100" dirty="0" smtClean="0">
                <a:solidFill>
                  <a:prstClr val="black"/>
                </a:solidFill>
                <a:latin typeface="Times New Roman" pitchFamily="18" charset="0"/>
                <a:ea typeface="標楷體" pitchFamily="65" charset="-120"/>
                <a:cs typeface="Times New Roman" pitchFamily="18" charset="0"/>
              </a:rPr>
              <a:t>舊的好衣服</a:t>
            </a:r>
            <a:r>
              <a:rPr lang="zh-TW" altLang="en-US" sz="2800" kern="100" dirty="0">
                <a:solidFill>
                  <a:prstClr val="black"/>
                </a:solidFill>
                <a:latin typeface="Times New Roman" pitchFamily="18" charset="0"/>
                <a:ea typeface="標楷體" pitchFamily="65" charset="-120"/>
                <a:cs typeface="Times New Roman" pitchFamily="18" charset="0"/>
              </a:rPr>
              <a:t>可送人或捐給正道神學院宿舍或其他團體。</a:t>
            </a:r>
          </a:p>
          <a:p>
            <a:pPr marL="342900" indent="-342900">
              <a:buFont typeface="Wingdings" pitchFamily="2" charset="2"/>
              <a:buChar char="l"/>
            </a:pP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1763675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信徒</a:t>
            </a:r>
            <a:r>
              <a:rPr lang="zh-TW" altLang="en-US" sz="4400" b="1" dirty="0">
                <a:solidFill>
                  <a:srgbClr val="C00000"/>
                </a:solidFill>
                <a:latin typeface="Times New Roman" pitchFamily="18" charset="0"/>
                <a:ea typeface="標楷體" pitchFamily="65" charset="-120"/>
                <a:cs typeface="Times New Roman" pitchFamily="18" charset="0"/>
              </a:rPr>
              <a:t>生活環境責任的實踐</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17</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29709"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67106" y="786638"/>
            <a:ext cx="8609787" cy="5324535"/>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800" kern="100" dirty="0" smtClean="0">
                <a:solidFill>
                  <a:prstClr val="black"/>
                </a:solidFill>
                <a:latin typeface="Times New Roman" pitchFamily="18" charset="0"/>
                <a:ea typeface="標楷體" pitchFamily="65" charset="-120"/>
                <a:cs typeface="Times New Roman" pitchFamily="18" charset="0"/>
              </a:rPr>
              <a:t>住</a:t>
            </a:r>
            <a:r>
              <a:rPr lang="zh-TW" altLang="en-US" sz="2800" kern="100" dirty="0">
                <a:solidFill>
                  <a:prstClr val="black"/>
                </a:solidFill>
                <a:latin typeface="Times New Roman" pitchFamily="18" charset="0"/>
                <a:ea typeface="標楷體" pitchFamily="65" charset="-120"/>
                <a:cs typeface="Times New Roman" pitchFamily="18" charset="0"/>
              </a:rPr>
              <a:t>：選用效能好的電器、家中採光利用天然光、家居用品可多考慮選購二手產品。</a:t>
            </a:r>
          </a:p>
          <a:p>
            <a:pPr marL="342900" indent="-342900">
              <a:buFont typeface="Wingdings" pitchFamily="2" charset="2"/>
              <a:buChar char="l"/>
            </a:pPr>
            <a:r>
              <a:rPr lang="zh-TW" altLang="en-US" sz="2800" kern="100" dirty="0" smtClean="0">
                <a:solidFill>
                  <a:prstClr val="black"/>
                </a:solidFill>
                <a:latin typeface="Times New Roman" pitchFamily="18" charset="0"/>
                <a:ea typeface="標楷體" pitchFamily="65" charset="-120"/>
                <a:cs typeface="Times New Roman" pitchFamily="18" charset="0"/>
              </a:rPr>
              <a:t>行</a:t>
            </a:r>
            <a:r>
              <a:rPr lang="zh-TW" altLang="en-US" sz="2800" kern="100" dirty="0">
                <a:solidFill>
                  <a:prstClr val="black"/>
                </a:solidFill>
                <a:latin typeface="Times New Roman" pitchFamily="18" charset="0"/>
                <a:ea typeface="標楷體" pitchFamily="65" charset="-120"/>
                <a:cs typeface="Times New Roman" pitchFamily="18" charset="0"/>
              </a:rPr>
              <a:t>：盡量與親友共乘、多選用高能源效率的汽車、停車超過一分鐘請熄火、事先上網（例如：</a:t>
            </a:r>
            <a:r>
              <a:rPr lang="en-US" altLang="zh-TW" sz="2800" kern="100" dirty="0">
                <a:solidFill>
                  <a:prstClr val="black"/>
                </a:solidFill>
                <a:latin typeface="Times New Roman" pitchFamily="18" charset="0"/>
                <a:ea typeface="標楷體" pitchFamily="65" charset="-120"/>
                <a:cs typeface="Times New Roman" pitchFamily="18" charset="0"/>
              </a:rPr>
              <a:t>Google map</a:t>
            </a:r>
            <a:r>
              <a:rPr lang="zh-TW" altLang="en-US" sz="2800" kern="100" dirty="0">
                <a:solidFill>
                  <a:prstClr val="black"/>
                </a:solidFill>
                <a:latin typeface="Times New Roman" pitchFamily="18" charset="0"/>
                <a:ea typeface="標楷體" pitchFamily="65" charset="-120"/>
                <a:cs typeface="Times New Roman" pitchFamily="18" charset="0"/>
              </a:rPr>
              <a:t>）查詢路況，藉此避免塞車與耗油，</a:t>
            </a:r>
          </a:p>
          <a:p>
            <a:pPr marL="342900" indent="-342900">
              <a:buFont typeface="Wingdings" pitchFamily="2" charset="2"/>
              <a:buChar char="l"/>
            </a:pPr>
            <a:r>
              <a:rPr lang="zh-TW" altLang="en-US" sz="2800" kern="100" dirty="0" smtClean="0">
                <a:solidFill>
                  <a:prstClr val="black"/>
                </a:solidFill>
                <a:latin typeface="Times New Roman" pitchFamily="18" charset="0"/>
                <a:ea typeface="標楷體" pitchFamily="65" charset="-120"/>
                <a:cs typeface="Times New Roman" pitchFamily="18" charset="0"/>
              </a:rPr>
              <a:t>育</a:t>
            </a:r>
            <a:r>
              <a:rPr lang="zh-TW" altLang="en-US" sz="2800" kern="100" dirty="0">
                <a:solidFill>
                  <a:prstClr val="black"/>
                </a:solidFill>
                <a:latin typeface="Times New Roman" pitchFamily="18" charset="0"/>
                <a:ea typeface="標楷體" pitchFamily="65" charset="-120"/>
                <a:cs typeface="Times New Roman" pitchFamily="18" charset="0"/>
              </a:rPr>
              <a:t>：多增加認識大自然與環境的機會、閱讀接觸與自然環境議題相關的書籍或影片</a:t>
            </a:r>
          </a:p>
          <a:p>
            <a:pPr marL="342900" indent="-342900">
              <a:buFont typeface="Wingdings" pitchFamily="2" charset="2"/>
              <a:buChar char="l"/>
            </a:pP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1845566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信徒</a:t>
            </a:r>
            <a:r>
              <a:rPr lang="zh-TW" altLang="en-US" sz="4400" b="1" dirty="0">
                <a:solidFill>
                  <a:srgbClr val="C00000"/>
                </a:solidFill>
                <a:latin typeface="Times New Roman" pitchFamily="18" charset="0"/>
                <a:ea typeface="標楷體" pitchFamily="65" charset="-120"/>
                <a:cs typeface="Times New Roman" pitchFamily="18" charset="0"/>
              </a:rPr>
              <a:t>生活環境責任的實踐</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18</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30733"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67106" y="786638"/>
            <a:ext cx="8609787" cy="4893647"/>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800" kern="100" dirty="0" smtClean="0">
                <a:solidFill>
                  <a:prstClr val="black"/>
                </a:solidFill>
                <a:latin typeface="Times New Roman" pitchFamily="18" charset="0"/>
                <a:ea typeface="標楷體" pitchFamily="65" charset="-120"/>
                <a:cs typeface="Times New Roman" pitchFamily="18" charset="0"/>
              </a:rPr>
              <a:t>樂</a:t>
            </a:r>
            <a:r>
              <a:rPr lang="zh-TW" altLang="en-US" sz="2800" kern="100" dirty="0">
                <a:solidFill>
                  <a:prstClr val="black"/>
                </a:solidFill>
                <a:latin typeface="Times New Roman" pitchFamily="18" charset="0"/>
                <a:ea typeface="標楷體" pitchFamily="65" charset="-120"/>
                <a:cs typeface="Times New Roman" pitchFamily="18" charset="0"/>
              </a:rPr>
              <a:t>：以減少對環境衝擊的方式接近大自然，例如：可安排參加海洋教育館等有生態展示和環境教育之機構。</a:t>
            </a:r>
          </a:p>
          <a:p>
            <a:pPr marL="342900" indent="-342900">
              <a:buFont typeface="Wingdings" pitchFamily="2" charset="2"/>
              <a:buChar char="l"/>
            </a:pPr>
            <a:r>
              <a:rPr lang="zh-TW" altLang="en-US" sz="2800" kern="100" dirty="0">
                <a:solidFill>
                  <a:prstClr val="black"/>
                </a:solidFill>
                <a:latin typeface="Times New Roman" pitchFamily="18" charset="0"/>
                <a:ea typeface="標楷體" pitchFamily="65" charset="-120"/>
                <a:cs typeface="Times New Roman" pitchFamily="18" charset="0"/>
              </a:rPr>
              <a:t>基督徒可以在家庭祭壇中討論：日常家庭生活如何善待環境，以接近上帝對環境的心意，並且讓符合上帝心意的生活方式能在基督徒家庭中代代傳承</a:t>
            </a:r>
          </a:p>
          <a:p>
            <a:pPr marL="342900" indent="-342900">
              <a:buFont typeface="Wingdings" pitchFamily="2" charset="2"/>
              <a:buChar char="l"/>
            </a:pP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8686503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圖片 4" descr="green-earth-wave.jpg"/>
          <p:cNvPicPr>
            <a:picLocks noChangeAspect="1"/>
          </p:cNvPicPr>
          <p:nvPr/>
        </p:nvPicPr>
        <p:blipFill>
          <a:blip r:embed="rId3" cstate="email"/>
          <a:stretch>
            <a:fillRect/>
          </a:stretch>
        </p:blipFill>
        <p:spPr bwMode="auto">
          <a:xfrm>
            <a:off x="0" y="0"/>
            <a:ext cx="9144000" cy="6858000"/>
          </a:xfrm>
          <a:prstGeom prst="rect">
            <a:avLst/>
          </a:prstGeom>
          <a:noFill/>
          <a:ln>
            <a:noFill/>
          </a:ln>
        </p:spPr>
      </p:pic>
      <p:sp>
        <p:nvSpPr>
          <p:cNvPr id="57347" name="副標題 3"/>
          <p:cNvSpPr txBox="1">
            <a:spLocks/>
          </p:cNvSpPr>
          <p:nvPr/>
        </p:nvSpPr>
        <p:spPr bwMode="auto">
          <a:xfrm>
            <a:off x="1331913" y="1773238"/>
            <a:ext cx="6553200" cy="3168650"/>
          </a:xfrm>
          <a:prstGeom prst="rect">
            <a:avLst/>
          </a:prstGeom>
          <a:noFill/>
          <a:ln w="9525">
            <a:noFill/>
            <a:miter lim="800000"/>
            <a:headEnd/>
            <a:tailEnd/>
          </a:ln>
        </p:spPr>
        <p:txBody>
          <a:bodyPr/>
          <a:lstStyle/>
          <a:p>
            <a:pPr marL="342900" indent="-342900" eaLnBrk="0" hangingPunct="0">
              <a:spcBef>
                <a:spcPct val="20000"/>
              </a:spcBef>
              <a:buClr>
                <a:srgbClr val="FF0000"/>
              </a:buClr>
              <a:buSzPct val="85000"/>
            </a:pPr>
            <a:endParaRPr lang="zh-TW" altLang="zh-TW" sz="3200">
              <a:solidFill>
                <a:srgbClr val="215968"/>
              </a:solidFill>
              <a:latin typeface="Times New Roman" pitchFamily="18" charset="0"/>
              <a:ea typeface="文鼎粗圓"/>
              <a:cs typeface="Times New Roman" pitchFamily="18" charset="0"/>
            </a:endParaRPr>
          </a:p>
        </p:txBody>
      </p:sp>
      <p:sp>
        <p:nvSpPr>
          <p:cNvPr id="8" name="標題 7"/>
          <p:cNvSpPr>
            <a:spLocks noGrp="1"/>
          </p:cNvSpPr>
          <p:nvPr>
            <p:ph type="ctrTitle"/>
          </p:nvPr>
        </p:nvSpPr>
        <p:spPr>
          <a:xfrm>
            <a:off x="0" y="4365104"/>
            <a:ext cx="9144000" cy="1470025"/>
          </a:xfrm>
          <a:solidFill>
            <a:schemeClr val="accent3">
              <a:lumMod val="20000"/>
              <a:lumOff val="80000"/>
              <a:alpha val="80000"/>
            </a:schemeClr>
          </a:solidFill>
        </p:spPr>
        <p:txBody>
          <a:bodyPr rtlCol="0">
            <a:normAutofit/>
          </a:bodyPr>
          <a:lstStyle/>
          <a:p>
            <a:pPr>
              <a:defRPr/>
            </a:pPr>
            <a:r>
              <a:rPr lang="zh-TW" altLang="en-US" sz="3500" dirty="0">
                <a:solidFill>
                  <a:srgbClr val="0000FF"/>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rPr>
              <a:t>四、教會推廣基督徒環境教育的方式</a:t>
            </a:r>
          </a:p>
        </p:txBody>
      </p:sp>
      <p:sp>
        <p:nvSpPr>
          <p:cNvPr id="7" name="投影片編號版面配置區 6"/>
          <p:cNvSpPr>
            <a:spLocks noGrp="1"/>
          </p:cNvSpPr>
          <p:nvPr>
            <p:ph type="sldNum" sz="quarter" idx="12"/>
          </p:nvPr>
        </p:nvSpPr>
        <p:spPr>
          <a:xfrm>
            <a:off x="6660232" y="6237312"/>
            <a:ext cx="2133600" cy="365125"/>
          </a:xfrm>
        </p:spPr>
        <p:txBody>
          <a:bodyPr/>
          <a:lstStyle/>
          <a:p>
            <a:pPr>
              <a:defRPr/>
            </a:pPr>
            <a:fld id="{2529CB22-E1FD-4E9D-AD99-70350269E68E}" type="slidenum">
              <a:rPr lang="zh-TW" altLang="en-US" sz="1600" smtClean="0">
                <a:solidFill>
                  <a:prstClr val="black">
                    <a:tint val="75000"/>
                  </a:prstClr>
                </a:solidFill>
              </a:rPr>
              <a:pPr>
                <a:defRPr/>
              </a:pPr>
              <a:t>19</a:t>
            </a:fld>
            <a:endParaRPr lang="zh-TW" altLang="en-US" sz="1600" dirty="0">
              <a:solidFill>
                <a:prstClr val="black">
                  <a:tint val="75000"/>
                </a:prstClr>
              </a:solidFill>
            </a:endParaRPr>
          </a:p>
        </p:txBody>
      </p:sp>
    </p:spTree>
    <p:extLst>
      <p:ext uri="{BB962C8B-B14F-4D97-AF65-F5344CB8AC3E}">
        <p14:creationId xmlns:p14="http://schemas.microsoft.com/office/powerpoint/2010/main" val="34633927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群組 11"/>
          <p:cNvGrpSpPr>
            <a:grpSpLocks/>
          </p:cNvGrpSpPr>
          <p:nvPr/>
        </p:nvGrpSpPr>
        <p:grpSpPr bwMode="auto">
          <a:xfrm>
            <a:off x="3857620" y="3929066"/>
            <a:ext cx="3256694" cy="2707799"/>
            <a:chOff x="899592" y="1700808"/>
            <a:chExt cx="4565625" cy="3816424"/>
          </a:xfrm>
        </p:grpSpPr>
        <p:pic>
          <p:nvPicPr>
            <p:cNvPr id="7" name="圖片 6" descr="green-earth.jpg"/>
            <p:cNvPicPr>
              <a:picLocks noChangeAspect="1"/>
            </p:cNvPicPr>
            <p:nvPr/>
          </p:nvPicPr>
          <p:blipFill>
            <a:blip r:embed="rId2"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8" name="橢圓 7"/>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latin typeface="Times New Roman" pitchFamily="18" charset="0"/>
                <a:ea typeface="標楷體" pitchFamily="65" charset="-120"/>
                <a:cs typeface="Times New Roman" pitchFamily="18" charset="0"/>
              </a:endParaRPr>
            </a:p>
          </p:txBody>
        </p:sp>
      </p:grpSp>
      <p:sp>
        <p:nvSpPr>
          <p:cNvPr id="2" name="標題 1"/>
          <p:cNvSpPr>
            <a:spLocks noGrp="1"/>
          </p:cNvSpPr>
          <p:nvPr>
            <p:ph type="title"/>
          </p:nvPr>
        </p:nvSpPr>
        <p:spPr>
          <a:xfrm>
            <a:off x="457200" y="116632"/>
            <a:ext cx="8229600" cy="1143000"/>
          </a:xfrm>
        </p:spPr>
        <p:txBody>
          <a:bodyPr/>
          <a:lstStyle/>
          <a:p>
            <a:r>
              <a:rPr kumimoji="0" lang="zh-TW" altLang="en-US" dirty="0" smtClean="0">
                <a:solidFill>
                  <a:srgbClr val="0000FF"/>
                </a:solidFill>
                <a:latin typeface="Times New Roman" pitchFamily="18" charset="0"/>
                <a:ea typeface="標楷體" pitchFamily="65" charset="-120"/>
                <a:cs typeface="Times New Roman" pitchFamily="18" charset="0"/>
              </a:rPr>
              <a:t>簡報大綱</a:t>
            </a:r>
            <a:endParaRPr lang="zh-TW" altLang="en-US" dirty="0">
              <a:solidFill>
                <a:srgbClr val="0000FF"/>
              </a:solidFill>
              <a:latin typeface="Times New Roman" pitchFamily="18" charset="0"/>
              <a:ea typeface="標楷體" pitchFamily="65" charset="-120"/>
              <a:cs typeface="Times New Roman" pitchFamily="18" charset="0"/>
            </a:endParaRPr>
          </a:p>
        </p:txBody>
      </p:sp>
      <p:sp>
        <p:nvSpPr>
          <p:cNvPr id="3" name="內容版面配置區 2"/>
          <p:cNvSpPr>
            <a:spLocks noGrp="1"/>
          </p:cNvSpPr>
          <p:nvPr>
            <p:ph idx="1"/>
          </p:nvPr>
        </p:nvSpPr>
        <p:spPr>
          <a:xfrm>
            <a:off x="737574" y="1432532"/>
            <a:ext cx="7938882" cy="4425360"/>
          </a:xfrm>
        </p:spPr>
        <p:txBody>
          <a:bodyPr>
            <a:normAutofit/>
          </a:bodyPr>
          <a:lstStyle/>
          <a:p>
            <a:pPr marL="514350" indent="-514350" hangingPunct="0">
              <a:buFont typeface="+mj-ea"/>
              <a:buAutoNum type="ea1ChtPeriod"/>
            </a:pPr>
            <a:r>
              <a:rPr lang="zh-TW" altLang="en-US" sz="2800" dirty="0" smtClean="0">
                <a:latin typeface="Times New Roman" pitchFamily="18" charset="0"/>
                <a:ea typeface="標楷體" pitchFamily="65" charset="-120"/>
                <a:cs typeface="Times New Roman" pitchFamily="18" charset="0"/>
              </a:rPr>
              <a:t>兩位小老百姓</a:t>
            </a:r>
            <a:r>
              <a:rPr lang="zh-TW" altLang="en-US" sz="2800" dirty="0">
                <a:latin typeface="Times New Roman" pitchFamily="18" charset="0"/>
                <a:ea typeface="標楷體" pitchFamily="65" charset="-120"/>
                <a:cs typeface="Times New Roman" pitchFamily="18" charset="0"/>
              </a:rPr>
              <a:t>的故事</a:t>
            </a:r>
            <a:endParaRPr lang="en-US" altLang="zh-TW" sz="2800" dirty="0" smtClean="0">
              <a:latin typeface="Times New Roman" pitchFamily="18" charset="0"/>
              <a:ea typeface="標楷體" pitchFamily="65" charset="-120"/>
              <a:cs typeface="Times New Roman" pitchFamily="18" charset="0"/>
            </a:endParaRPr>
          </a:p>
          <a:p>
            <a:pPr marL="514350" indent="-514350" hangingPunct="0">
              <a:lnSpc>
                <a:spcPct val="150000"/>
              </a:lnSpc>
              <a:buFont typeface="+mj-ea"/>
              <a:buAutoNum type="ea1ChtPeriod"/>
            </a:pPr>
            <a:r>
              <a:rPr lang="zh-TW" altLang="zh-TW" sz="2800" dirty="0" smtClean="0">
                <a:latin typeface="Times New Roman" pitchFamily="18" charset="0"/>
                <a:ea typeface="標楷體" pitchFamily="65" charset="-120"/>
                <a:cs typeface="Times New Roman" pitchFamily="18" charset="0"/>
              </a:rPr>
              <a:t>基督</a:t>
            </a:r>
            <a:r>
              <a:rPr lang="zh-TW" altLang="en-US" sz="2800" dirty="0">
                <a:latin typeface="Times New Roman" pitchFamily="18" charset="0"/>
                <a:ea typeface="標楷體" pitchFamily="65" charset="-120"/>
                <a:cs typeface="Times New Roman" pitchFamily="18" charset="0"/>
              </a:rPr>
              <a:t>信仰</a:t>
            </a:r>
            <a:r>
              <a:rPr lang="zh-TW" altLang="zh-TW" sz="2800" dirty="0">
                <a:latin typeface="Times New Roman" pitchFamily="18" charset="0"/>
                <a:ea typeface="標楷體" pitchFamily="65" charset="-120"/>
                <a:cs typeface="Times New Roman" pitchFamily="18" charset="0"/>
              </a:rPr>
              <a:t>環境倫理思想介紹</a:t>
            </a:r>
            <a:endParaRPr lang="en-US" altLang="zh-TW" sz="2800" dirty="0">
              <a:latin typeface="Times New Roman" pitchFamily="18" charset="0"/>
              <a:ea typeface="標楷體" pitchFamily="65" charset="-120"/>
              <a:cs typeface="Times New Roman" pitchFamily="18" charset="0"/>
            </a:endParaRPr>
          </a:p>
          <a:p>
            <a:pPr marL="514350" indent="-514350" hangingPunct="0">
              <a:lnSpc>
                <a:spcPct val="150000"/>
              </a:lnSpc>
              <a:buFont typeface="+mj-ea"/>
              <a:buAutoNum type="ea1ChtPeriod"/>
            </a:pPr>
            <a:r>
              <a:rPr lang="zh-TW" altLang="zh-TW" sz="2800" dirty="0" smtClean="0">
                <a:latin typeface="Times New Roman" pitchFamily="18" charset="0"/>
                <a:ea typeface="標楷體" pitchFamily="65" charset="-120"/>
                <a:cs typeface="Times New Roman" pitchFamily="18" charset="0"/>
              </a:rPr>
              <a:t>基督徒</a:t>
            </a:r>
            <a:r>
              <a:rPr lang="zh-TW" altLang="zh-TW" sz="2800" dirty="0">
                <a:latin typeface="Times New Roman" pitchFamily="18" charset="0"/>
                <a:ea typeface="標楷體" pitchFamily="65" charset="-120"/>
                <a:cs typeface="Times New Roman" pitchFamily="18" charset="0"/>
              </a:rPr>
              <a:t>的環境責任</a:t>
            </a:r>
            <a:endParaRPr lang="en-US" altLang="zh-TW" sz="2800" dirty="0">
              <a:latin typeface="Times New Roman" pitchFamily="18" charset="0"/>
              <a:ea typeface="標楷體" pitchFamily="65" charset="-120"/>
              <a:cs typeface="Times New Roman" pitchFamily="18" charset="0"/>
            </a:endParaRPr>
          </a:p>
          <a:p>
            <a:pPr marL="514350" indent="-514350" hangingPunct="0">
              <a:lnSpc>
                <a:spcPct val="150000"/>
              </a:lnSpc>
              <a:buFont typeface="+mj-ea"/>
              <a:buAutoNum type="ea1ChtPeriod"/>
            </a:pPr>
            <a:r>
              <a:rPr lang="zh-TW" altLang="zh-TW" sz="2800" dirty="0" smtClean="0">
                <a:latin typeface="Times New Roman" pitchFamily="18" charset="0"/>
                <a:ea typeface="標楷體" pitchFamily="65" charset="-120"/>
                <a:cs typeface="Times New Roman" pitchFamily="18" charset="0"/>
              </a:rPr>
              <a:t>教會</a:t>
            </a:r>
            <a:r>
              <a:rPr lang="zh-TW" altLang="zh-TW" sz="2800" dirty="0">
                <a:latin typeface="Times New Roman" pitchFamily="18" charset="0"/>
                <a:ea typeface="標楷體" pitchFamily="65" charset="-120"/>
                <a:cs typeface="Times New Roman" pitchFamily="18" charset="0"/>
              </a:rPr>
              <a:t>推廣基督徒環境教育的</a:t>
            </a:r>
            <a:r>
              <a:rPr lang="zh-TW" altLang="zh-TW" sz="2800" dirty="0" smtClean="0">
                <a:latin typeface="Times New Roman" pitchFamily="18" charset="0"/>
                <a:ea typeface="標楷體" pitchFamily="65" charset="-120"/>
                <a:cs typeface="Times New Roman" pitchFamily="18" charset="0"/>
              </a:rPr>
              <a:t>方式</a:t>
            </a:r>
            <a:endParaRPr lang="en-US" altLang="zh-TW" dirty="0">
              <a:latin typeface="Times New Roman" pitchFamily="18" charset="0"/>
              <a:ea typeface="標楷體" pitchFamily="65" charset="-120"/>
              <a:cs typeface="Times New Roman" pitchFamily="18" charset="0"/>
            </a:endParaRPr>
          </a:p>
        </p:txBody>
      </p:sp>
      <p:sp>
        <p:nvSpPr>
          <p:cNvPr id="4" name="投影片編號版面配置區 3"/>
          <p:cNvSpPr>
            <a:spLocks noGrp="1"/>
          </p:cNvSpPr>
          <p:nvPr>
            <p:ph type="sldNum" sz="quarter" idx="12"/>
          </p:nvPr>
        </p:nvSpPr>
        <p:spPr/>
        <p:txBody>
          <a:bodyPr/>
          <a:lstStyle/>
          <a:p>
            <a:pPr>
              <a:defRPr/>
            </a:pPr>
            <a:fld id="{616F768A-61D6-47C8-BC59-6AC9BA0BF6A0}" type="slidenum">
              <a:rPr lang="zh-TW" altLang="en-US" smtClean="0">
                <a:latin typeface="Times New Roman" pitchFamily="18" charset="0"/>
                <a:ea typeface="標楷體" pitchFamily="65" charset="-120"/>
                <a:cs typeface="Times New Roman" pitchFamily="18" charset="0"/>
              </a:rPr>
              <a:pPr>
                <a:defRPr/>
              </a:pPr>
              <a:t>2</a:t>
            </a:fld>
            <a:endParaRPr lang="zh-TW" altLang="en-US" dirty="0">
              <a:latin typeface="Times New Roman" pitchFamily="18" charset="0"/>
              <a:ea typeface="標楷體" pitchFamily="65" charset="-120"/>
              <a:cs typeface="Times New Roman" pitchFamily="18" charset="0"/>
            </a:endParaRPr>
          </a:p>
        </p:txBody>
      </p:sp>
      <p:sp>
        <p:nvSpPr>
          <p:cNvPr id="10" name="矩形 9"/>
          <p:cNvSpPr/>
          <p:nvPr/>
        </p:nvSpPr>
        <p:spPr>
          <a:xfrm>
            <a:off x="0" y="6669360"/>
            <a:ext cx="9144000" cy="188640"/>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25000" lnSpcReduction="20000"/>
          </a:bodyPr>
          <a:lstStyle/>
          <a:p>
            <a:pPr algn="ctr" eaLnBrk="0" fontAlgn="auto" hangingPunct="0">
              <a:spcAft>
                <a:spcPts val="0"/>
              </a:spcAft>
              <a:defRPr/>
            </a:pPr>
            <a:endParaRPr lang="zh-TW" altLang="en-US" sz="4000">
              <a:solidFill>
                <a:schemeClr val="tx1"/>
              </a:solidFill>
              <a:latin typeface="Times New Roman" pitchFamily="18" charset="0"/>
              <a:ea typeface="標楷體" pitchFamily="65" charset="-120"/>
              <a:cs typeface="Times New Roman" pitchFamily="18" charset="0"/>
            </a:endParaRPr>
          </a:p>
        </p:txBody>
      </p:sp>
    </p:spTree>
    <p:extLst>
      <p:ext uri="{BB962C8B-B14F-4D97-AF65-F5344CB8AC3E}">
        <p14:creationId xmlns:p14="http://schemas.microsoft.com/office/powerpoint/2010/main" val="12707388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a:solidFill>
                  <a:srgbClr val="C00000"/>
                </a:solidFill>
                <a:latin typeface="Times New Roman" pitchFamily="18" charset="0"/>
                <a:ea typeface="標楷體" pitchFamily="65" charset="-120"/>
                <a:cs typeface="Times New Roman" pitchFamily="18" charset="0"/>
              </a:rPr>
              <a:t>認識環境</a:t>
            </a:r>
            <a:r>
              <a:rPr lang="zh-TW" altLang="en-US" sz="4400" b="1" dirty="0" smtClean="0">
                <a:solidFill>
                  <a:srgbClr val="C00000"/>
                </a:solidFill>
                <a:latin typeface="Times New Roman" pitchFamily="18" charset="0"/>
                <a:ea typeface="標楷體" pitchFamily="65" charset="-120"/>
                <a:cs typeface="Times New Roman" pitchFamily="18" charset="0"/>
              </a:rPr>
              <a:t>中上帝奇妙的創造</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20</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31757"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155011" y="819554"/>
            <a:ext cx="8609787" cy="5816977"/>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zh-TW" sz="2800" dirty="0">
                <a:latin typeface="標楷體" panose="03000509000000000000" pitchFamily="65" charset="-120"/>
                <a:ea typeface="標楷體" panose="03000509000000000000" pitchFamily="65" charset="-120"/>
              </a:rPr>
              <a:t>張文亮教授所撰寫的《聖經與植物</a:t>
            </a:r>
            <a:r>
              <a:rPr lang="zh-TW" altLang="zh-TW" sz="2800" dirty="0" smtClean="0">
                <a:latin typeface="標楷體" panose="03000509000000000000" pitchFamily="65" charset="-120"/>
                <a:ea typeface="標楷體" panose="03000509000000000000" pitchFamily="65" charset="-120"/>
              </a:rPr>
              <a:t>》</a:t>
            </a:r>
            <a:endParaRPr lang="en-US" altLang="zh-TW" sz="2800" dirty="0">
              <a:latin typeface="標楷體" panose="03000509000000000000" pitchFamily="65" charset="-120"/>
              <a:ea typeface="標楷體" panose="03000509000000000000" pitchFamily="65" charset="-120"/>
            </a:endParaRPr>
          </a:p>
          <a:p>
            <a:pPr marL="342900" indent="-342900">
              <a:buFont typeface="Wingdings" pitchFamily="2" charset="2"/>
              <a:buChar char="l"/>
            </a:pPr>
            <a:endParaRPr lang="en-US" altLang="zh-TW" sz="2800" dirty="0" smtClean="0">
              <a:latin typeface="標楷體" panose="03000509000000000000" pitchFamily="65" charset="-120"/>
              <a:ea typeface="標楷體" panose="03000509000000000000" pitchFamily="65" charset="-120"/>
            </a:endParaRPr>
          </a:p>
          <a:p>
            <a:pPr marL="342900" indent="-342900">
              <a:buFont typeface="Wingdings" pitchFamily="2" charset="2"/>
              <a:buChar char="l"/>
            </a:pPr>
            <a:r>
              <a:rPr lang="zh-TW" altLang="zh-TW" sz="2800" dirty="0" smtClean="0">
                <a:latin typeface="標楷體" panose="03000509000000000000" pitchFamily="65" charset="-120"/>
                <a:ea typeface="標楷體" panose="03000509000000000000" pitchFamily="65" charset="-120"/>
              </a:rPr>
              <a:t>有</a:t>
            </a:r>
            <a:r>
              <a:rPr lang="zh-TW" altLang="zh-TW" sz="2800" dirty="0">
                <a:latin typeface="標楷體" panose="03000509000000000000" pitchFamily="65" charset="-120"/>
                <a:ea typeface="標楷體" panose="03000509000000000000" pitchFamily="65" charset="-120"/>
              </a:rPr>
              <a:t>書本可供閱讀與討論，張教授的網站還有免費的全文內容和講座影片可以使用。教材的每個部分皆有介紹植物，也解釋聖經提到這段植物的用意，不僅可作為團契與主日學的</a:t>
            </a:r>
            <a:r>
              <a:rPr lang="zh-TW" altLang="zh-TW" sz="2800" dirty="0" smtClean="0">
                <a:latin typeface="標楷體" panose="03000509000000000000" pitchFamily="65" charset="-120"/>
                <a:ea typeface="標楷體" panose="03000509000000000000" pitchFamily="65" charset="-120"/>
              </a:rPr>
              <a:t>教材</a:t>
            </a:r>
            <a:r>
              <a:rPr lang="zh-TW" altLang="en-US" sz="2800" dirty="0" smtClean="0">
                <a:latin typeface="標楷體" panose="03000509000000000000" pitchFamily="65" charset="-120"/>
                <a:ea typeface="標楷體" panose="03000509000000000000" pitchFamily="65" charset="-120"/>
              </a:rPr>
              <a:t>。</a:t>
            </a:r>
            <a:endParaRPr lang="en-US" altLang="zh-TW" sz="2800" dirty="0" smtClean="0">
              <a:latin typeface="標楷體" panose="03000509000000000000" pitchFamily="65" charset="-120"/>
              <a:ea typeface="標楷體" panose="03000509000000000000" pitchFamily="65" charset="-120"/>
            </a:endParaRPr>
          </a:p>
          <a:p>
            <a:endParaRPr lang="en-US" altLang="zh-TW" sz="2800" dirty="0" smtClean="0">
              <a:latin typeface="標楷體" panose="03000509000000000000" pitchFamily="65" charset="-120"/>
              <a:ea typeface="標楷體" panose="03000509000000000000" pitchFamily="65" charset="-120"/>
            </a:endParaRPr>
          </a:p>
          <a:p>
            <a:r>
              <a:rPr lang="zh-TW" altLang="en-US" sz="2800" dirty="0">
                <a:latin typeface="標楷體" panose="03000509000000000000" pitchFamily="65" charset="-120"/>
                <a:ea typeface="標楷體" panose="03000509000000000000" pitchFamily="65" charset="-120"/>
              </a:rPr>
              <a:t> </a:t>
            </a:r>
            <a:r>
              <a:rPr lang="zh-TW" altLang="en-US" sz="2800" dirty="0" smtClean="0">
                <a:latin typeface="標楷體" panose="03000509000000000000" pitchFamily="65" charset="-120"/>
                <a:ea typeface="標楷體" panose="03000509000000000000" pitchFamily="65" charset="-120"/>
              </a:rPr>
              <a:t> </a:t>
            </a:r>
            <a:r>
              <a:rPr lang="zh-TW" altLang="zh-TW" sz="2800" dirty="0" smtClean="0">
                <a:latin typeface="標楷體" panose="03000509000000000000" pitchFamily="65" charset="-120"/>
                <a:ea typeface="標楷體" panose="03000509000000000000" pitchFamily="65" charset="-120"/>
              </a:rPr>
              <a:t>若要</a:t>
            </a:r>
            <a:r>
              <a:rPr lang="zh-TW" altLang="zh-TW" sz="2800" dirty="0">
                <a:latin typeface="標楷體" panose="03000509000000000000" pitchFamily="65" charset="-120"/>
                <a:ea typeface="標楷體" panose="03000509000000000000" pitchFamily="65" charset="-120"/>
              </a:rPr>
              <a:t>針對慕道友的需要</a:t>
            </a:r>
            <a:r>
              <a:rPr lang="zh-TW" altLang="zh-TW" sz="2800" dirty="0" smtClean="0">
                <a:latin typeface="標楷體" panose="03000509000000000000" pitchFamily="65" charset="-120"/>
                <a:ea typeface="標楷體" panose="03000509000000000000" pitchFamily="65" charset="-120"/>
              </a:rPr>
              <a:t>，</a:t>
            </a:r>
            <a:r>
              <a:rPr lang="zh-TW" altLang="en-US" sz="2800" dirty="0" smtClean="0">
                <a:latin typeface="標楷體" panose="03000509000000000000" pitchFamily="65" charset="-120"/>
                <a:ea typeface="標楷體" panose="03000509000000000000" pitchFamily="65" charset="-120"/>
              </a:rPr>
              <a:t>可參考</a:t>
            </a:r>
            <a:r>
              <a:rPr lang="zh-TW" altLang="zh-TW" sz="2800" dirty="0" smtClean="0">
                <a:latin typeface="標楷體" panose="03000509000000000000" pitchFamily="65" charset="-120"/>
                <a:ea typeface="標楷體" panose="03000509000000000000" pitchFamily="65" charset="-120"/>
              </a:rPr>
              <a:t>張</a:t>
            </a:r>
            <a:r>
              <a:rPr lang="zh-TW" altLang="en-US" sz="2800" dirty="0" smtClean="0">
                <a:latin typeface="標楷體" panose="03000509000000000000" pitchFamily="65" charset="-120"/>
                <a:ea typeface="標楷體" panose="03000509000000000000" pitchFamily="65" charset="-120"/>
              </a:rPr>
              <a:t>文亮</a:t>
            </a:r>
            <a:r>
              <a:rPr lang="zh-TW" altLang="zh-TW" sz="2800" dirty="0" smtClean="0">
                <a:latin typeface="標楷體" panose="03000509000000000000" pitchFamily="65" charset="-120"/>
                <a:ea typeface="標楷體" panose="03000509000000000000" pitchFamily="65" charset="-120"/>
              </a:rPr>
              <a:t>教授</a:t>
            </a:r>
            <a:r>
              <a:rPr lang="zh-TW" altLang="zh-TW" sz="2800" dirty="0">
                <a:latin typeface="標楷體" panose="03000509000000000000" pitchFamily="65" charset="-120"/>
                <a:ea typeface="標楷體" panose="03000509000000000000" pitchFamily="65" charset="-120"/>
              </a:rPr>
              <a:t>的</a:t>
            </a:r>
            <a:r>
              <a:rPr lang="zh-TW" altLang="zh-TW" sz="2800" dirty="0" smtClean="0">
                <a:latin typeface="標楷體" panose="03000509000000000000" pitchFamily="65" charset="-120"/>
                <a:ea typeface="標楷體" panose="03000509000000000000" pitchFamily="65" charset="-120"/>
              </a:rPr>
              <a:t>另一</a:t>
            </a:r>
            <a:r>
              <a:rPr lang="zh-TW" altLang="en-US" sz="2800" dirty="0" smtClean="0">
                <a:latin typeface="標楷體" panose="03000509000000000000" pitchFamily="65" charset="-120"/>
                <a:ea typeface="標楷體" panose="03000509000000000000" pitchFamily="65" charset="-120"/>
              </a:rPr>
              <a:t>   </a:t>
            </a:r>
            <a:r>
              <a:rPr lang="zh-TW" altLang="zh-TW" sz="2800" dirty="0" smtClean="0">
                <a:latin typeface="標楷體" panose="03000509000000000000" pitchFamily="65" charset="-120"/>
                <a:ea typeface="標楷體" panose="03000509000000000000" pitchFamily="65" charset="-120"/>
              </a:rPr>
              <a:t>著作</a:t>
            </a:r>
            <a:r>
              <a:rPr lang="zh-TW" altLang="zh-TW" sz="2800" dirty="0">
                <a:latin typeface="標楷體" panose="03000509000000000000" pitchFamily="65" charset="-120"/>
                <a:ea typeface="標楷體" panose="03000509000000000000" pitchFamily="65" charset="-120"/>
              </a:rPr>
              <a:t>：《大自然裡的生命教育</a:t>
            </a:r>
            <a:r>
              <a:rPr lang="zh-TW" altLang="zh-TW" sz="2800" dirty="0" smtClean="0">
                <a:latin typeface="標楷體" panose="03000509000000000000" pitchFamily="65" charset="-120"/>
                <a:ea typeface="標楷體" panose="03000509000000000000" pitchFamily="65" charset="-120"/>
              </a:rPr>
              <a:t>》</a:t>
            </a:r>
            <a:endParaRPr lang="en-US" altLang="zh-TW" sz="2800" dirty="0" smtClean="0">
              <a:latin typeface="標楷體" panose="03000509000000000000" pitchFamily="65" charset="-120"/>
              <a:ea typeface="標楷體" panose="03000509000000000000" pitchFamily="65" charset="-120"/>
            </a:endParaRPr>
          </a:p>
          <a:p>
            <a:pPr marL="342900" indent="-342900">
              <a:buFont typeface="Wingdings" pitchFamily="2" charset="2"/>
              <a:buChar char="l"/>
            </a:pP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37657802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73050" y="391797"/>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符合上帝心意的環境態度</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21</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32781"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452385" y="980728"/>
            <a:ext cx="8609787" cy="6309420"/>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800" kern="100" dirty="0">
                <a:solidFill>
                  <a:prstClr val="black"/>
                </a:solidFill>
                <a:latin typeface="Times New Roman" pitchFamily="18" charset="0"/>
                <a:ea typeface="標楷體" pitchFamily="65" charset="-120"/>
                <a:cs typeface="Times New Roman" pitchFamily="18" charset="0"/>
              </a:rPr>
              <a:t>陳慈美老師翻譯的作品：</a:t>
            </a:r>
            <a:r>
              <a:rPr lang="en-US" altLang="zh-TW" sz="2800" kern="100" dirty="0">
                <a:solidFill>
                  <a:prstClr val="black"/>
                </a:solidFill>
                <a:latin typeface="Times New Roman" pitchFamily="18" charset="0"/>
                <a:ea typeface="標楷體" pitchFamily="65" charset="-120"/>
                <a:cs typeface="Times New Roman" pitchFamily="18" charset="0"/>
              </a:rPr>
              <a:t>《</a:t>
            </a:r>
            <a:r>
              <a:rPr lang="zh-TW" altLang="en-US" sz="2800" kern="100" dirty="0">
                <a:solidFill>
                  <a:prstClr val="black"/>
                </a:solidFill>
                <a:latin typeface="Times New Roman" pitchFamily="18" charset="0"/>
                <a:ea typeface="標楷體" pitchFamily="65" charset="-120"/>
                <a:cs typeface="Times New Roman" pitchFamily="18" charset="0"/>
              </a:rPr>
              <a:t>俯仰天地間：從聖經看環保</a:t>
            </a:r>
            <a:r>
              <a:rPr lang="en-US" altLang="zh-TW" sz="2800" kern="100" dirty="0">
                <a:solidFill>
                  <a:prstClr val="black"/>
                </a:solidFill>
                <a:latin typeface="Times New Roman" pitchFamily="18" charset="0"/>
                <a:ea typeface="標楷體" pitchFamily="65" charset="-120"/>
                <a:cs typeface="Times New Roman" pitchFamily="18" charset="0"/>
              </a:rPr>
              <a:t>》</a:t>
            </a:r>
            <a:r>
              <a:rPr lang="zh-TW" altLang="en-US" sz="2800" kern="100" dirty="0">
                <a:solidFill>
                  <a:prstClr val="black"/>
                </a:solidFill>
                <a:latin typeface="Times New Roman" pitchFamily="18" charset="0"/>
                <a:ea typeface="標楷體" pitchFamily="65" charset="-120"/>
                <a:cs typeface="Times New Roman" pitchFamily="18" charset="0"/>
              </a:rPr>
              <a:t>，這本書適合作為團契或主日學的教材，書中提供討論問題、參考書目、深思問題和家庭運用，內容包括「神關心自然界嗎？」、「我們應該關心嗎？」、「人類要履行對自然的責任，最佳途徑是什麼？」。</a:t>
            </a:r>
            <a:endParaRPr lang="en-US" altLang="zh-TW" sz="28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8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800" kern="100" dirty="0">
                <a:solidFill>
                  <a:prstClr val="black"/>
                </a:solidFill>
                <a:latin typeface="Times New Roman" pitchFamily="18" charset="0"/>
                <a:ea typeface="標楷體" pitchFamily="65" charset="-120"/>
                <a:cs typeface="Times New Roman" pitchFamily="18" charset="0"/>
              </a:rPr>
              <a:t>陳慈美老師所編輯的書：</a:t>
            </a:r>
            <a:r>
              <a:rPr lang="en-US" altLang="zh-TW" sz="2800" kern="100" dirty="0">
                <a:solidFill>
                  <a:prstClr val="black"/>
                </a:solidFill>
                <a:latin typeface="Times New Roman" pitchFamily="18" charset="0"/>
                <a:ea typeface="標楷體" pitchFamily="65" charset="-120"/>
                <a:cs typeface="Times New Roman" pitchFamily="18" charset="0"/>
              </a:rPr>
              <a:t>《</a:t>
            </a:r>
            <a:r>
              <a:rPr lang="zh-TW" altLang="en-US" sz="2800" kern="100" dirty="0">
                <a:solidFill>
                  <a:prstClr val="black"/>
                </a:solidFill>
                <a:latin typeface="Times New Roman" pitchFamily="18" charset="0"/>
                <a:ea typeface="標楷體" pitchFamily="65" charset="-120"/>
                <a:cs typeface="Times New Roman" pitchFamily="18" charset="0"/>
              </a:rPr>
              <a:t>生態公義：對大地反樸的信仰反省</a:t>
            </a:r>
            <a:r>
              <a:rPr lang="en-US" altLang="zh-TW" sz="2800" kern="100" dirty="0">
                <a:solidFill>
                  <a:prstClr val="black"/>
                </a:solidFill>
                <a:latin typeface="Times New Roman" pitchFamily="18" charset="0"/>
                <a:ea typeface="標楷體" pitchFamily="65" charset="-120"/>
                <a:cs typeface="Times New Roman" pitchFamily="18" charset="0"/>
              </a:rPr>
              <a:t>》</a:t>
            </a:r>
            <a:r>
              <a:rPr lang="zh-TW" altLang="en-US" sz="2800" kern="100" dirty="0">
                <a:solidFill>
                  <a:prstClr val="black"/>
                </a:solidFill>
                <a:latin typeface="Times New Roman" pitchFamily="18" charset="0"/>
                <a:ea typeface="標楷體" pitchFamily="65" charset="-120"/>
                <a:cs typeface="Times New Roman" pitchFamily="18" charset="0"/>
              </a:rPr>
              <a:t>，內容翻譯十篇基督教學者對於環境倫裡學思考的文章，適合牧者閱讀或者在教會組成讀書會共同討論。</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34147953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走入社區的環境關懷</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22</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33805"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67106" y="786638"/>
            <a:ext cx="8609787" cy="5016758"/>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800" kern="100" dirty="0" smtClean="0">
                <a:solidFill>
                  <a:prstClr val="black"/>
                </a:solidFill>
                <a:latin typeface="Times New Roman" pitchFamily="18" charset="0"/>
                <a:ea typeface="標楷體" pitchFamily="65" charset="-120"/>
                <a:cs typeface="Times New Roman" pitchFamily="18" charset="0"/>
              </a:rPr>
              <a:t>陳慈美老師編寫的</a:t>
            </a:r>
            <a:r>
              <a:rPr lang="en-US" altLang="zh-TW" sz="2800" kern="100" dirty="0" smtClean="0">
                <a:solidFill>
                  <a:prstClr val="black"/>
                </a:solidFill>
                <a:latin typeface="Times New Roman" pitchFamily="18" charset="0"/>
                <a:ea typeface="標楷體" pitchFamily="65" charset="-120"/>
                <a:cs typeface="Times New Roman" pitchFamily="18" charset="0"/>
              </a:rPr>
              <a:t>《</a:t>
            </a:r>
            <a:r>
              <a:rPr lang="zh-TW" altLang="en-US" sz="2800" kern="100" dirty="0">
                <a:solidFill>
                  <a:prstClr val="black"/>
                </a:solidFill>
                <a:latin typeface="Times New Roman" pitchFamily="18" charset="0"/>
                <a:ea typeface="標楷體" pitchFamily="65" charset="-120"/>
                <a:cs typeface="Times New Roman" pitchFamily="18" charset="0"/>
              </a:rPr>
              <a:t>看顧大地：參與建立台灣的土地倫理</a:t>
            </a:r>
            <a:r>
              <a:rPr lang="en-US" altLang="zh-TW" sz="2800" kern="100" dirty="0">
                <a:solidFill>
                  <a:prstClr val="black"/>
                </a:solidFill>
                <a:latin typeface="Times New Roman" pitchFamily="18" charset="0"/>
                <a:ea typeface="標楷體" pitchFamily="65" charset="-120"/>
                <a:cs typeface="Times New Roman" pitchFamily="18" charset="0"/>
              </a:rPr>
              <a:t>》</a:t>
            </a:r>
            <a:r>
              <a:rPr lang="zh-TW" altLang="en-US" sz="2800" kern="100" dirty="0">
                <a:solidFill>
                  <a:prstClr val="black"/>
                </a:solidFill>
                <a:latin typeface="Times New Roman" pitchFamily="18" charset="0"/>
                <a:ea typeface="標楷體" pitchFamily="65" charset="-120"/>
                <a:cs typeface="Times New Roman" pitchFamily="18" charset="0"/>
              </a:rPr>
              <a:t>一</a:t>
            </a:r>
            <a:r>
              <a:rPr lang="zh-TW" altLang="en-US" sz="2800" kern="100" dirty="0" smtClean="0">
                <a:solidFill>
                  <a:prstClr val="black"/>
                </a:solidFill>
                <a:latin typeface="Times New Roman" pitchFamily="18" charset="0"/>
                <a:ea typeface="標楷體" pitchFamily="65" charset="-120"/>
                <a:cs typeface="Times New Roman" pitchFamily="18" charset="0"/>
              </a:rPr>
              <a:t>書</a:t>
            </a:r>
            <a:r>
              <a:rPr lang="en-US" altLang="zh-TW" sz="2800" kern="100" dirty="0" smtClean="0">
                <a:solidFill>
                  <a:prstClr val="black"/>
                </a:solidFill>
                <a:latin typeface="Times New Roman" pitchFamily="18" charset="0"/>
                <a:ea typeface="標楷體" pitchFamily="65" charset="-120"/>
                <a:cs typeface="Times New Roman" pitchFamily="18" charset="0"/>
              </a:rPr>
              <a:t>:</a:t>
            </a:r>
          </a:p>
          <a:p>
            <a:pPr marL="342900" indent="-342900">
              <a:buFont typeface="Wingdings" pitchFamily="2" charset="2"/>
              <a:buChar char="l"/>
            </a:pPr>
            <a:r>
              <a:rPr lang="zh-TW" altLang="en-US" sz="2800" kern="100" dirty="0" smtClean="0">
                <a:solidFill>
                  <a:prstClr val="black"/>
                </a:solidFill>
                <a:latin typeface="Times New Roman" pitchFamily="18" charset="0"/>
                <a:ea typeface="標楷體" pitchFamily="65" charset="-120"/>
                <a:cs typeface="Times New Roman" pitchFamily="18" charset="0"/>
              </a:rPr>
              <a:t>建議</a:t>
            </a:r>
            <a:r>
              <a:rPr lang="zh-TW" altLang="en-US" sz="2800" kern="100" dirty="0">
                <a:solidFill>
                  <a:prstClr val="black"/>
                </a:solidFill>
                <a:latin typeface="Times New Roman" pitchFamily="18" charset="0"/>
                <a:ea typeface="標楷體" pitchFamily="65" charset="-120"/>
                <a:cs typeface="Times New Roman" pitchFamily="18" charset="0"/>
              </a:rPr>
              <a:t>教會可採取走入社區的策略，</a:t>
            </a:r>
            <a:r>
              <a:rPr lang="zh-TW" altLang="en-US" sz="2800" kern="100" dirty="0" smtClean="0">
                <a:solidFill>
                  <a:prstClr val="black"/>
                </a:solidFill>
                <a:latin typeface="Times New Roman" pitchFamily="18" charset="0"/>
                <a:ea typeface="標楷體" pitchFamily="65" charset="-120"/>
                <a:cs typeface="Times New Roman" pitchFamily="18" charset="0"/>
              </a:rPr>
              <a:t>包括</a:t>
            </a:r>
            <a:r>
              <a:rPr lang="en-US" altLang="zh-TW" sz="2800" kern="100" dirty="0" smtClean="0">
                <a:solidFill>
                  <a:prstClr val="black"/>
                </a:solidFill>
                <a:latin typeface="Times New Roman" pitchFamily="18" charset="0"/>
                <a:ea typeface="標楷體" pitchFamily="65" charset="-120"/>
                <a:cs typeface="Times New Roman" pitchFamily="18" charset="0"/>
              </a:rPr>
              <a:t>:</a:t>
            </a:r>
            <a:r>
              <a:rPr lang="zh-TW" altLang="en-US" sz="2800" kern="100" dirty="0" smtClean="0">
                <a:solidFill>
                  <a:srgbClr val="FF0000"/>
                </a:solidFill>
                <a:latin typeface="Times New Roman" pitchFamily="18" charset="0"/>
                <a:ea typeface="標楷體" pitchFamily="65" charset="-120"/>
                <a:cs typeface="Times New Roman" pitchFamily="18" charset="0"/>
              </a:rPr>
              <a:t>認養</a:t>
            </a:r>
            <a:r>
              <a:rPr lang="zh-TW" altLang="en-US" sz="2800" kern="100" dirty="0">
                <a:solidFill>
                  <a:srgbClr val="FF0000"/>
                </a:solidFill>
                <a:latin typeface="Times New Roman" pitchFamily="18" charset="0"/>
                <a:ea typeface="標楷體" pitchFamily="65" charset="-120"/>
                <a:cs typeface="Times New Roman" pitchFamily="18" charset="0"/>
              </a:rPr>
              <a:t>社區的公園</a:t>
            </a:r>
            <a:r>
              <a:rPr lang="zh-TW" altLang="en-US" sz="2800" kern="100" dirty="0">
                <a:solidFill>
                  <a:prstClr val="black"/>
                </a:solidFill>
                <a:latin typeface="Times New Roman" pitchFamily="18" charset="0"/>
                <a:ea typeface="標楷體" pitchFamily="65" charset="-120"/>
                <a:cs typeface="Times New Roman" pitchFamily="18" charset="0"/>
              </a:rPr>
              <a:t>、</a:t>
            </a:r>
            <a:r>
              <a:rPr lang="zh-TW" altLang="en-US" sz="2800" kern="100" dirty="0">
                <a:solidFill>
                  <a:srgbClr val="FF0000"/>
                </a:solidFill>
                <a:latin typeface="Times New Roman" pitchFamily="18" charset="0"/>
                <a:ea typeface="標楷體" pitchFamily="65" charset="-120"/>
                <a:cs typeface="Times New Roman" pitchFamily="18" charset="0"/>
              </a:rPr>
              <a:t>舉辦二手貨物義賣的跳蚤市場</a:t>
            </a:r>
            <a:r>
              <a:rPr lang="zh-TW" altLang="en-US" sz="2800" kern="100" dirty="0">
                <a:solidFill>
                  <a:prstClr val="black"/>
                </a:solidFill>
                <a:latin typeface="Times New Roman" pitchFamily="18" charset="0"/>
                <a:ea typeface="標楷體" pitchFamily="65" charset="-120"/>
                <a:cs typeface="Times New Roman" pitchFamily="18" charset="0"/>
              </a:rPr>
              <a:t>、</a:t>
            </a:r>
            <a:r>
              <a:rPr lang="zh-TW" altLang="en-US" sz="2800" kern="100" dirty="0">
                <a:solidFill>
                  <a:srgbClr val="FF0000"/>
                </a:solidFill>
                <a:latin typeface="Times New Roman" pitchFamily="18" charset="0"/>
                <a:ea typeface="標楷體" pitchFamily="65" charset="-120"/>
                <a:cs typeface="Times New Roman" pitchFamily="18" charset="0"/>
              </a:rPr>
              <a:t>不定期的社區清掃</a:t>
            </a:r>
            <a:r>
              <a:rPr lang="zh-TW" altLang="en-US" sz="2800" kern="100" dirty="0">
                <a:solidFill>
                  <a:prstClr val="black"/>
                </a:solidFill>
                <a:latin typeface="Times New Roman" pitchFamily="18" charset="0"/>
                <a:ea typeface="標楷體" pitchFamily="65" charset="-120"/>
                <a:cs typeface="Times New Roman" pitchFamily="18" charset="0"/>
              </a:rPr>
              <a:t>、或者舉辦給孩子們的</a:t>
            </a:r>
            <a:r>
              <a:rPr lang="zh-TW" altLang="en-US" sz="2800" kern="100" dirty="0">
                <a:solidFill>
                  <a:srgbClr val="FF0000"/>
                </a:solidFill>
                <a:latin typeface="Times New Roman" pitchFamily="18" charset="0"/>
                <a:ea typeface="標楷體" pitchFamily="65" charset="-120"/>
                <a:cs typeface="Times New Roman" pitchFamily="18" charset="0"/>
              </a:rPr>
              <a:t>環保或戶外生態體驗夏令營</a:t>
            </a:r>
            <a:r>
              <a:rPr lang="zh-TW" altLang="en-US" sz="2800" kern="100" dirty="0">
                <a:solidFill>
                  <a:prstClr val="black"/>
                </a:solidFill>
                <a:latin typeface="Times New Roman" pitchFamily="18" charset="0"/>
                <a:ea typeface="標楷體" pitchFamily="65" charset="-120"/>
                <a:cs typeface="Times New Roman" pitchFamily="18" charset="0"/>
              </a:rPr>
              <a:t>等等</a:t>
            </a:r>
            <a:r>
              <a:rPr lang="zh-TW" altLang="en-US" sz="2800" kern="100" dirty="0" smtClean="0">
                <a:solidFill>
                  <a:prstClr val="black"/>
                </a:solidFill>
                <a:latin typeface="Times New Roman" pitchFamily="18" charset="0"/>
                <a:ea typeface="標楷體" pitchFamily="65" charset="-120"/>
                <a:cs typeface="Times New Roman" pitchFamily="18" charset="0"/>
              </a:rPr>
              <a:t>，</a:t>
            </a:r>
            <a:endParaRPr lang="en-US" altLang="zh-TW" sz="28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800" kern="100" dirty="0" smtClean="0">
                <a:solidFill>
                  <a:prstClr val="black"/>
                </a:solidFill>
                <a:latin typeface="Times New Roman" pitchFamily="18" charset="0"/>
                <a:ea typeface="標楷體" pitchFamily="65" charset="-120"/>
                <a:cs typeface="Times New Roman" pitchFamily="18" charset="0"/>
              </a:rPr>
              <a:t>教會</a:t>
            </a:r>
            <a:r>
              <a:rPr lang="zh-TW" altLang="en-US" sz="2800" kern="100" dirty="0">
                <a:solidFill>
                  <a:prstClr val="black"/>
                </a:solidFill>
                <a:latin typeface="Times New Roman" pitchFamily="18" charset="0"/>
                <a:ea typeface="標楷體" pitchFamily="65" charset="-120"/>
                <a:cs typeface="Times New Roman" pitchFamily="18" charset="0"/>
              </a:rPr>
              <a:t>可按自身力量與社區的需要，發揮創意並積極參與改造社區環境之方式。</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34147953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結語</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23</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41995"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67106" y="786638"/>
            <a:ext cx="8609787" cy="4555093"/>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在</a:t>
            </a:r>
            <a:r>
              <a:rPr lang="en-US" altLang="zh-TW" sz="2400" kern="100" dirty="0">
                <a:solidFill>
                  <a:prstClr val="black"/>
                </a:solidFill>
                <a:latin typeface="Times New Roman" pitchFamily="18" charset="0"/>
                <a:ea typeface="標楷體" pitchFamily="65" charset="-120"/>
                <a:cs typeface="Times New Roman" pitchFamily="18" charset="0"/>
              </a:rPr>
              <a:t>21</a:t>
            </a:r>
            <a:r>
              <a:rPr lang="zh-TW" altLang="en-US" sz="2400" kern="100" dirty="0">
                <a:solidFill>
                  <a:prstClr val="black"/>
                </a:solidFill>
                <a:latin typeface="Times New Roman" pitchFamily="18" charset="0"/>
                <a:ea typeface="標楷體" pitchFamily="65" charset="-120"/>
                <a:cs typeface="Times New Roman" pitchFamily="18" charset="0"/>
              </a:rPr>
              <a:t>世紀裡、包括生物多樣性的消失、水資源的稀少、全球暖化與氣候變遷都是影響全人類的重要議題</a:t>
            </a:r>
            <a:r>
              <a:rPr lang="zh-TW" altLang="en-US" sz="2400" kern="100" dirty="0" smtClean="0">
                <a:solidFill>
                  <a:prstClr val="black"/>
                </a:solidFill>
                <a:latin typeface="Times New Roman" pitchFamily="18" charset="0"/>
                <a:ea typeface="標楷體" pitchFamily="65" charset="-120"/>
                <a:cs typeface="Times New Roman" pitchFamily="18" charset="0"/>
              </a:rPr>
              <a:t>。</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基督徒</a:t>
            </a:r>
            <a:r>
              <a:rPr lang="zh-TW" altLang="en-US" sz="2400" kern="100" dirty="0">
                <a:solidFill>
                  <a:prstClr val="black"/>
                </a:solidFill>
                <a:latin typeface="Times New Roman" pitchFamily="18" charset="0"/>
                <a:ea typeface="標楷體" pitchFamily="65" charset="-120"/>
                <a:cs typeface="Times New Roman" pitchFamily="18" charset="0"/>
              </a:rPr>
              <a:t>與教會在環境議題上必須了解並思考上帝給人管裡大地職分的積極意義</a:t>
            </a:r>
            <a:r>
              <a:rPr lang="zh-TW" altLang="en-US" sz="2400" kern="100" dirty="0" smtClean="0">
                <a:solidFill>
                  <a:prstClr val="black"/>
                </a:solidFill>
                <a:latin typeface="Times New Roman" pitchFamily="18" charset="0"/>
                <a:ea typeface="標楷體" pitchFamily="65" charset="-120"/>
                <a:cs typeface="Times New Roman" pitchFamily="18" charset="0"/>
              </a:rPr>
              <a:t>。</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個人</a:t>
            </a:r>
            <a:r>
              <a:rPr lang="zh-TW" altLang="en-US" sz="2400" kern="100" dirty="0">
                <a:solidFill>
                  <a:prstClr val="black"/>
                </a:solidFill>
                <a:latin typeface="Times New Roman" pitchFamily="18" charset="0"/>
                <a:ea typeface="標楷體" pitchFamily="65" charset="-120"/>
                <a:cs typeface="Times New Roman" pitchFamily="18" charset="0"/>
              </a:rPr>
              <a:t>與教會在了解基督信仰環境倫裡後，不僅可在日常生活中實踐、亦可以發揮創意走入社區與社會參與環境保護的具體行動</a:t>
            </a:r>
            <a:r>
              <a:rPr lang="zh-TW" altLang="en-US" sz="2400" kern="100" dirty="0" smtClean="0">
                <a:solidFill>
                  <a:prstClr val="black"/>
                </a:solidFill>
                <a:latin typeface="Times New Roman" pitchFamily="18" charset="0"/>
                <a:ea typeface="標楷體" pitchFamily="65" charset="-120"/>
                <a:cs typeface="Times New Roman" pitchFamily="18" charset="0"/>
              </a:rPr>
              <a:t>。</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使得</a:t>
            </a:r>
            <a:r>
              <a:rPr lang="en-US" altLang="zh-TW" sz="2400" kern="100" dirty="0">
                <a:solidFill>
                  <a:prstClr val="black"/>
                </a:solidFill>
                <a:latin typeface="Times New Roman" pitchFamily="18" charset="0"/>
                <a:ea typeface="標楷體" pitchFamily="65" charset="-120"/>
                <a:cs typeface="Times New Roman" pitchFamily="18" charset="0"/>
              </a:rPr>
              <a:t>21</a:t>
            </a:r>
            <a:r>
              <a:rPr lang="zh-TW" altLang="en-US" sz="2400" kern="100" dirty="0">
                <a:solidFill>
                  <a:prstClr val="black"/>
                </a:solidFill>
                <a:latin typeface="Times New Roman" pitchFamily="18" charset="0"/>
                <a:ea typeface="標楷體" pitchFamily="65" charset="-120"/>
                <a:cs typeface="Times New Roman" pitchFamily="18" charset="0"/>
              </a:rPr>
              <a:t>世紀不僅是華人傳福音的世紀，更是整全的福音觀能夠被華人接棒、影響這個世代的世紀。</a:t>
            </a:r>
            <a:endParaRPr lang="en-US" altLang="zh-TW" sz="20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34359237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fld id="{986681AC-28FE-41AD-845E-DCF30F3AF9C3}" type="slidenum">
              <a:rPr lang="zh-TW" altLang="en-US" smtClean="0"/>
              <a:pPr/>
              <a:t>24</a:t>
            </a:fld>
            <a:endParaRPr lang="zh-TW" altLang="en-US"/>
          </a:p>
        </p:txBody>
      </p:sp>
      <p:sp>
        <p:nvSpPr>
          <p:cNvPr id="4" name="文字方塊 3"/>
          <p:cNvSpPr txBox="1"/>
          <p:nvPr/>
        </p:nvSpPr>
        <p:spPr>
          <a:xfrm>
            <a:off x="940000" y="183555"/>
            <a:ext cx="7488832" cy="769441"/>
          </a:xfrm>
          <a:prstGeom prst="rect">
            <a:avLst/>
          </a:prstGeom>
          <a:noFill/>
        </p:spPr>
        <p:txBody>
          <a:bodyPr wrap="square" rtlCol="0">
            <a:spAutoFit/>
          </a:bodyPr>
          <a:lstStyle/>
          <a:p>
            <a:pPr algn="ctr"/>
            <a:r>
              <a:rPr lang="zh-TW" altLang="en-US" sz="4400" b="1" dirty="0" smtClean="0">
                <a:solidFill>
                  <a:srgbClr val="FF0000"/>
                </a:solidFill>
                <a:latin typeface="標楷體" panose="03000509000000000000" pitchFamily="65" charset="-120"/>
                <a:ea typeface="標楷體" panose="03000509000000000000" pitchFamily="65" charset="-120"/>
              </a:rPr>
              <a:t>參考書目</a:t>
            </a:r>
            <a:endParaRPr lang="zh-TW" altLang="en-US" sz="4400" b="1" dirty="0">
              <a:solidFill>
                <a:srgbClr val="FF0000"/>
              </a:solidFill>
              <a:latin typeface="標楷體" panose="03000509000000000000" pitchFamily="65" charset="-120"/>
              <a:ea typeface="標楷體" panose="03000509000000000000" pitchFamily="65" charset="-120"/>
            </a:endParaRPr>
          </a:p>
        </p:txBody>
      </p:sp>
      <p:sp>
        <p:nvSpPr>
          <p:cNvPr id="5" name="文字方塊 4"/>
          <p:cNvSpPr txBox="1"/>
          <p:nvPr/>
        </p:nvSpPr>
        <p:spPr>
          <a:xfrm>
            <a:off x="754672" y="917912"/>
            <a:ext cx="7859488" cy="5940088"/>
          </a:xfrm>
          <a:prstGeom prst="rect">
            <a:avLst/>
          </a:prstGeom>
          <a:noFill/>
        </p:spPr>
        <p:txBody>
          <a:bodyPr wrap="square" rtlCol="0">
            <a:spAutoFit/>
          </a:bodyPr>
          <a:lstStyle/>
          <a:p>
            <a:r>
              <a:rPr lang="en-US" altLang="zh-TW" sz="2000" dirty="0" smtClean="0">
                <a:latin typeface="標楷體" panose="03000509000000000000" pitchFamily="65" charset="-120"/>
                <a:ea typeface="標楷體" panose="03000509000000000000" pitchFamily="65" charset="-120"/>
              </a:rPr>
              <a:t>Dieter </a:t>
            </a:r>
            <a:r>
              <a:rPr lang="en-US" altLang="zh-TW" sz="2000" dirty="0">
                <a:latin typeface="標楷體" panose="03000509000000000000" pitchFamily="65" charset="-120"/>
                <a:ea typeface="標楷體" panose="03000509000000000000" pitchFamily="65" charset="-120"/>
              </a:rPr>
              <a:t>T. </a:t>
            </a:r>
            <a:r>
              <a:rPr lang="en-US" altLang="zh-TW" sz="2000" dirty="0" err="1">
                <a:latin typeface="標楷體" panose="03000509000000000000" pitchFamily="65" charset="-120"/>
                <a:ea typeface="標楷體" panose="03000509000000000000" pitchFamily="65" charset="-120"/>
              </a:rPr>
              <a:t>Hessel</a:t>
            </a:r>
            <a:r>
              <a:rPr lang="zh-TW" altLang="en-US" sz="2000" dirty="0">
                <a:latin typeface="標楷體" panose="03000509000000000000" pitchFamily="65" charset="-120"/>
                <a:ea typeface="標楷體" panose="03000509000000000000" pitchFamily="65" charset="-120"/>
              </a:rPr>
              <a:t>編著。</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生態公義：對大地反撲的信仰反省</a:t>
            </a:r>
            <a:r>
              <a:rPr lang="en-US" altLang="zh-TW" sz="2000" dirty="0">
                <a:latin typeface="標楷體" panose="03000509000000000000" pitchFamily="65" charset="-120"/>
                <a:ea typeface="標楷體" panose="03000509000000000000" pitchFamily="65" charset="-120"/>
              </a:rPr>
              <a:t>》</a:t>
            </a:r>
            <a:r>
              <a:rPr lang="zh-TW" altLang="en-US" sz="2000" dirty="0" smtClean="0">
                <a:latin typeface="標楷體" panose="03000509000000000000" pitchFamily="65" charset="-120"/>
                <a:ea typeface="標楷體" panose="03000509000000000000" pitchFamily="65" charset="-120"/>
              </a:rPr>
              <a:t>。   台灣</a:t>
            </a:r>
            <a:r>
              <a:rPr lang="zh-TW" altLang="en-US" sz="2000" dirty="0">
                <a:latin typeface="標楷體" panose="03000509000000000000" pitchFamily="65" charset="-120"/>
                <a:ea typeface="標楷體" panose="03000509000000000000" pitchFamily="65" charset="-120"/>
              </a:rPr>
              <a:t>生態神學中心文字組譯。台北市：台灣地球日出版社，</a:t>
            </a:r>
            <a:r>
              <a:rPr lang="en-US" altLang="zh-TW" sz="2000" dirty="0">
                <a:latin typeface="標楷體" panose="03000509000000000000" pitchFamily="65" charset="-120"/>
                <a:ea typeface="標楷體" panose="03000509000000000000" pitchFamily="65" charset="-120"/>
              </a:rPr>
              <a:t>1996</a:t>
            </a:r>
            <a:r>
              <a:rPr lang="zh-TW" altLang="en-US" sz="2000" dirty="0" smtClean="0">
                <a:latin typeface="標楷體" panose="03000509000000000000" pitchFamily="65" charset="-120"/>
                <a:ea typeface="標楷體" panose="03000509000000000000" pitchFamily="65" charset="-120"/>
              </a:rPr>
              <a:t>。</a:t>
            </a:r>
            <a:endParaRPr lang="en-US" altLang="zh-TW" sz="2000" dirty="0" smtClean="0">
              <a:latin typeface="標楷體" panose="03000509000000000000" pitchFamily="65" charset="-120"/>
              <a:ea typeface="標楷體" panose="03000509000000000000" pitchFamily="65" charset="-120"/>
            </a:endParaRPr>
          </a:p>
          <a:p>
            <a:endParaRPr lang="zh-TW" altLang="en-US" sz="2000" dirty="0">
              <a:latin typeface="標楷體" panose="03000509000000000000" pitchFamily="65" charset="-120"/>
              <a:ea typeface="標楷體" panose="03000509000000000000" pitchFamily="65" charset="-120"/>
            </a:endParaRPr>
          </a:p>
          <a:p>
            <a:r>
              <a:rPr lang="zh-TW" altLang="en-US" sz="2000" dirty="0" smtClean="0">
                <a:latin typeface="標楷體" panose="03000509000000000000" pitchFamily="65" charset="-120"/>
                <a:ea typeface="標楷體" panose="03000509000000000000" pitchFamily="65" charset="-120"/>
              </a:rPr>
              <a:t>台灣</a:t>
            </a:r>
            <a:r>
              <a:rPr lang="zh-TW" altLang="en-US" sz="2000" dirty="0">
                <a:latin typeface="標楷體" panose="03000509000000000000" pitchFamily="65" charset="-120"/>
                <a:ea typeface="標楷體" panose="03000509000000000000" pitchFamily="65" charset="-120"/>
              </a:rPr>
              <a:t>生態神學中心文字組編著。</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看顧大地：參與建立台灣的土地倫理</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。台南市：人光，</a:t>
            </a:r>
            <a:r>
              <a:rPr lang="en-US" altLang="zh-TW" sz="2000" dirty="0">
                <a:latin typeface="標楷體" panose="03000509000000000000" pitchFamily="65" charset="-120"/>
                <a:ea typeface="標楷體" panose="03000509000000000000" pitchFamily="65" charset="-120"/>
              </a:rPr>
              <a:t>1996</a:t>
            </a:r>
            <a:r>
              <a:rPr lang="zh-TW" altLang="en-US" sz="2000" dirty="0">
                <a:latin typeface="標楷體" panose="03000509000000000000" pitchFamily="65" charset="-120"/>
                <a:ea typeface="標楷體" panose="03000509000000000000" pitchFamily="65" charset="-120"/>
              </a:rPr>
              <a:t>。</a:t>
            </a:r>
          </a:p>
          <a:p>
            <a:endParaRPr lang="en-US" altLang="zh-TW" sz="2000" dirty="0">
              <a:latin typeface="標楷體" panose="03000509000000000000" pitchFamily="65" charset="-120"/>
              <a:ea typeface="標楷體" panose="03000509000000000000" pitchFamily="65" charset="-120"/>
            </a:endParaRPr>
          </a:p>
          <a:p>
            <a:r>
              <a:rPr lang="zh-TW" altLang="en-US" sz="2000" dirty="0" smtClean="0">
                <a:latin typeface="標楷體" panose="03000509000000000000" pitchFamily="65" charset="-120"/>
                <a:ea typeface="標楷體" panose="03000509000000000000" pitchFamily="65" charset="-120"/>
              </a:rPr>
              <a:t>沃</a:t>
            </a:r>
            <a:r>
              <a:rPr lang="zh-TW" altLang="en-US" sz="2000" dirty="0">
                <a:latin typeface="標楷體" panose="03000509000000000000" pitchFamily="65" charset="-120"/>
                <a:ea typeface="標楷體" panose="03000509000000000000" pitchFamily="65" charset="-120"/>
              </a:rPr>
              <a:t>巴斯基。</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俯仰天地間：從聖經看環保</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。生態神學中心文字組譯。台北市：校園書房，</a:t>
            </a:r>
            <a:r>
              <a:rPr lang="en-US" altLang="zh-TW" sz="2000" dirty="0">
                <a:latin typeface="標楷體" panose="03000509000000000000" pitchFamily="65" charset="-120"/>
                <a:ea typeface="標楷體" panose="03000509000000000000" pitchFamily="65" charset="-120"/>
              </a:rPr>
              <a:t>1995</a:t>
            </a:r>
            <a:r>
              <a:rPr lang="zh-TW" altLang="en-US" sz="2000" dirty="0">
                <a:latin typeface="標楷體" panose="03000509000000000000" pitchFamily="65" charset="-120"/>
                <a:ea typeface="標楷體" panose="03000509000000000000" pitchFamily="65" charset="-120"/>
              </a:rPr>
              <a:t>。</a:t>
            </a:r>
          </a:p>
          <a:p>
            <a:endParaRPr lang="en-US" altLang="zh-TW" sz="2000" dirty="0">
              <a:latin typeface="標楷體" panose="03000509000000000000" pitchFamily="65" charset="-120"/>
              <a:ea typeface="標楷體" panose="03000509000000000000" pitchFamily="65" charset="-120"/>
            </a:endParaRPr>
          </a:p>
          <a:p>
            <a:r>
              <a:rPr lang="zh-TW" altLang="en-US" sz="2000" dirty="0" smtClean="0">
                <a:latin typeface="標楷體" panose="03000509000000000000" pitchFamily="65" charset="-120"/>
                <a:ea typeface="標楷體" panose="03000509000000000000" pitchFamily="65" charset="-120"/>
              </a:rPr>
              <a:t>張文亮</a:t>
            </a:r>
            <a:r>
              <a:rPr lang="zh-TW" altLang="en-US" sz="2000" dirty="0">
                <a:latin typeface="標楷體" panose="03000509000000000000" pitchFamily="65" charset="-120"/>
                <a:ea typeface="標楷體" panose="03000509000000000000" pitchFamily="65" charset="-120"/>
              </a:rPr>
              <a:t>。</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河馬教授說故事：大自然裡的生命教育</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。台北市：天下雜誌，</a:t>
            </a:r>
            <a:r>
              <a:rPr lang="en-US" altLang="zh-TW" sz="2000" dirty="0">
                <a:latin typeface="標楷體" panose="03000509000000000000" pitchFamily="65" charset="-120"/>
                <a:ea typeface="標楷體" panose="03000509000000000000" pitchFamily="65" charset="-120"/>
              </a:rPr>
              <a:t>2013</a:t>
            </a:r>
            <a:r>
              <a:rPr lang="zh-TW" altLang="en-US" sz="2000" dirty="0" smtClean="0">
                <a:latin typeface="標楷體" panose="03000509000000000000" pitchFamily="65" charset="-120"/>
                <a:ea typeface="標楷體" panose="03000509000000000000" pitchFamily="65" charset="-120"/>
              </a:rPr>
              <a:t>。</a:t>
            </a:r>
            <a:endParaRPr lang="en-US" altLang="zh-TW" sz="2000" dirty="0" smtClean="0">
              <a:latin typeface="標楷體" panose="03000509000000000000" pitchFamily="65" charset="-120"/>
              <a:ea typeface="標楷體" panose="03000509000000000000" pitchFamily="65" charset="-120"/>
            </a:endParaRPr>
          </a:p>
          <a:p>
            <a:endParaRPr lang="zh-TW" altLang="en-US" sz="2000" dirty="0">
              <a:latin typeface="標楷體" panose="03000509000000000000" pitchFamily="65" charset="-120"/>
              <a:ea typeface="標楷體" panose="03000509000000000000" pitchFamily="65" charset="-120"/>
            </a:endParaRPr>
          </a:p>
          <a:p>
            <a:r>
              <a:rPr lang="zh-TW" altLang="en-US" sz="2000" dirty="0" smtClean="0">
                <a:latin typeface="標楷體" panose="03000509000000000000" pitchFamily="65" charset="-120"/>
                <a:ea typeface="標楷體" panose="03000509000000000000" pitchFamily="65" charset="-120"/>
              </a:rPr>
              <a:t>張文亮</a:t>
            </a:r>
            <a:r>
              <a:rPr lang="zh-TW" altLang="en-US" sz="2000" dirty="0">
                <a:latin typeface="標楷體" panose="03000509000000000000" pitchFamily="65" charset="-120"/>
                <a:ea typeface="標楷體" panose="03000509000000000000" pitchFamily="65" charset="-120"/>
              </a:rPr>
              <a:t>。</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聖經與植物：從聖經看見上帝奇妙的創造</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。新北市：青橄欖，</a:t>
            </a:r>
            <a:r>
              <a:rPr lang="en-US" altLang="zh-TW" sz="2000" dirty="0">
                <a:latin typeface="標楷體" panose="03000509000000000000" pitchFamily="65" charset="-120"/>
                <a:ea typeface="標楷體" panose="03000509000000000000" pitchFamily="65" charset="-120"/>
              </a:rPr>
              <a:t>2011</a:t>
            </a:r>
            <a:r>
              <a:rPr lang="zh-TW" altLang="en-US" sz="2000" dirty="0">
                <a:latin typeface="標楷體" panose="03000509000000000000" pitchFamily="65" charset="-120"/>
                <a:ea typeface="標楷體" panose="03000509000000000000" pitchFamily="65" charset="-120"/>
              </a:rPr>
              <a:t>。</a:t>
            </a:r>
          </a:p>
          <a:p>
            <a:endParaRPr lang="en-US" altLang="zh-TW" sz="2000" dirty="0">
              <a:latin typeface="標楷體" panose="03000509000000000000" pitchFamily="65" charset="-120"/>
              <a:ea typeface="標楷體" panose="03000509000000000000" pitchFamily="65" charset="-120"/>
            </a:endParaRPr>
          </a:p>
          <a:p>
            <a:r>
              <a:rPr lang="zh-TW" altLang="en-US" sz="2000" dirty="0" smtClean="0">
                <a:latin typeface="標楷體" panose="03000509000000000000" pitchFamily="65" charset="-120"/>
                <a:ea typeface="標楷體" panose="03000509000000000000" pitchFamily="65" charset="-120"/>
              </a:rPr>
              <a:t>斯</a:t>
            </a:r>
            <a:r>
              <a:rPr lang="zh-TW" altLang="en-US" sz="2000" dirty="0">
                <a:latin typeface="標楷體" panose="03000509000000000000" pitchFamily="65" charset="-120"/>
                <a:ea typeface="標楷體" panose="03000509000000000000" pitchFamily="65" charset="-120"/>
              </a:rPr>
              <a:t>托德。</a:t>
            </a:r>
            <a:r>
              <a:rPr lang="en-US" altLang="zh-TW" sz="2000" dirty="0">
                <a:latin typeface="標楷體" panose="03000509000000000000" pitchFamily="65" charset="-120"/>
                <a:ea typeface="標楷體" panose="03000509000000000000" pitchFamily="65" charset="-120"/>
              </a:rPr>
              <a:t>《C</a:t>
            </a:r>
            <a:r>
              <a:rPr lang="zh-TW" altLang="en-US" sz="2000" dirty="0">
                <a:latin typeface="標楷體" panose="03000509000000000000" pitchFamily="65" charset="-120"/>
                <a:ea typeface="標楷體" panose="03000509000000000000" pitchFamily="65" charset="-120"/>
              </a:rPr>
              <a:t>型觀點：基督徒改變社會的行動力</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。劉良淑譯。台北</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校園，</a:t>
            </a:r>
            <a:r>
              <a:rPr lang="en-US" altLang="zh-TW" sz="2000" dirty="0">
                <a:latin typeface="標楷體" panose="03000509000000000000" pitchFamily="65" charset="-120"/>
                <a:ea typeface="標楷體" panose="03000509000000000000" pitchFamily="65" charset="-120"/>
              </a:rPr>
              <a:t>2009</a:t>
            </a:r>
            <a:r>
              <a:rPr lang="zh-TW" altLang="en-US" sz="2000" dirty="0">
                <a:latin typeface="標楷體" panose="03000509000000000000" pitchFamily="65" charset="-120"/>
                <a:ea typeface="標楷體" panose="03000509000000000000" pitchFamily="65" charset="-120"/>
              </a:rPr>
              <a:t>。</a:t>
            </a:r>
          </a:p>
          <a:p>
            <a:endParaRPr lang="en-US" altLang="zh-TW" sz="2000" dirty="0">
              <a:latin typeface="標楷體" panose="03000509000000000000" pitchFamily="65" charset="-120"/>
              <a:ea typeface="標楷體" panose="03000509000000000000" pitchFamily="65" charset="-120"/>
            </a:endParaRPr>
          </a:p>
          <a:p>
            <a:r>
              <a:rPr lang="zh-TW" altLang="en-US" sz="2000" dirty="0" smtClean="0">
                <a:latin typeface="標楷體" panose="03000509000000000000" pitchFamily="65" charset="-120"/>
                <a:ea typeface="標楷體" panose="03000509000000000000" pitchFamily="65" charset="-120"/>
              </a:rPr>
              <a:t>鄺</a:t>
            </a:r>
            <a:r>
              <a:rPr lang="zh-TW" altLang="en-US" sz="2000" dirty="0">
                <a:latin typeface="標楷體" panose="03000509000000000000" pitchFamily="65" charset="-120"/>
                <a:ea typeface="標楷體" panose="03000509000000000000" pitchFamily="65" charset="-120"/>
              </a:rPr>
              <a:t>炳釗。</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天道聖經註釋：創世紀（卷一）</a:t>
            </a:r>
            <a:r>
              <a:rPr lang="en-US" altLang="zh-TW" sz="2000" dirty="0">
                <a:latin typeface="標楷體" panose="03000509000000000000" pitchFamily="65" charset="-120"/>
                <a:ea typeface="標楷體" panose="03000509000000000000" pitchFamily="65" charset="-120"/>
              </a:rPr>
              <a:t>》</a:t>
            </a:r>
            <a:r>
              <a:rPr lang="zh-TW" altLang="en-US" sz="2000" dirty="0">
                <a:latin typeface="標楷體" panose="03000509000000000000" pitchFamily="65" charset="-120"/>
                <a:ea typeface="標楷體" panose="03000509000000000000" pitchFamily="65" charset="-120"/>
              </a:rPr>
              <a:t>。香港：天道，</a:t>
            </a:r>
            <a:r>
              <a:rPr lang="en-US" altLang="zh-TW" sz="2000" dirty="0">
                <a:latin typeface="標楷體" panose="03000509000000000000" pitchFamily="65" charset="-120"/>
                <a:ea typeface="標楷體" panose="03000509000000000000" pitchFamily="65" charset="-120"/>
              </a:rPr>
              <a:t>1997</a:t>
            </a:r>
            <a:r>
              <a:rPr lang="zh-TW" altLang="en-US" sz="2000" dirty="0" smtClean="0">
                <a:latin typeface="標楷體" panose="03000509000000000000" pitchFamily="65" charset="-120"/>
                <a:ea typeface="標楷體" panose="03000509000000000000" pitchFamily="65" charset="-120"/>
              </a:rPr>
              <a:t>。 </a:t>
            </a:r>
            <a:endParaRPr lang="zh-TW" altLang="en-US" sz="20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1063223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0" y="2204864"/>
            <a:ext cx="9144000" cy="1440160"/>
          </a:xfrm>
        </p:spPr>
        <p:txBody>
          <a:bodyPr rtlCol="0">
            <a:noAutofit/>
          </a:bodyPr>
          <a:lstStyle/>
          <a:p>
            <a:pPr>
              <a:lnSpc>
                <a:spcPct val="150000"/>
              </a:lnSpc>
            </a:pPr>
            <a:r>
              <a:rPr lang="zh-TW" altLang="en-US" dirty="0" smtClean="0">
                <a:solidFill>
                  <a:schemeClr val="accent2">
                    <a:lumMod val="75000"/>
                  </a:schemeClr>
                </a:solidFill>
                <a:latin typeface="標楷體" pitchFamily="65" charset="-120"/>
                <a:ea typeface="標楷體" pitchFamily="65" charset="-120"/>
              </a:rPr>
              <a:t>分享完畢，</a:t>
            </a:r>
            <a:r>
              <a:rPr lang="zh-TW" altLang="en-US" dirty="0">
                <a:solidFill>
                  <a:schemeClr val="accent2">
                    <a:lumMod val="75000"/>
                  </a:schemeClr>
                </a:solidFill>
                <a:latin typeface="標楷體" pitchFamily="65" charset="-120"/>
                <a:ea typeface="標楷體" pitchFamily="65" charset="-120"/>
              </a:rPr>
              <a:t>歡迎討論</a:t>
            </a:r>
            <a:r>
              <a:rPr lang="zh-TW" altLang="en-US" dirty="0" smtClean="0">
                <a:solidFill>
                  <a:schemeClr val="accent2">
                    <a:lumMod val="75000"/>
                  </a:schemeClr>
                </a:solidFill>
                <a:latin typeface="標楷體" pitchFamily="65" charset="-120"/>
                <a:ea typeface="標楷體" pitchFamily="65" charset="-120"/>
              </a:rPr>
              <a:t>！</a:t>
            </a:r>
            <a:endParaRPr lang="zh-TW" altLang="en-US" dirty="0">
              <a:solidFill>
                <a:schemeClr val="accent2">
                  <a:lumMod val="75000"/>
                </a:schemeClr>
              </a:solidFill>
              <a:latin typeface="標楷體" pitchFamily="65" charset="-120"/>
              <a:ea typeface="標楷體" pitchFamily="65" charset="-120"/>
            </a:endParaRPr>
          </a:p>
        </p:txBody>
      </p:sp>
      <p:grpSp>
        <p:nvGrpSpPr>
          <p:cNvPr id="3" name="群組 7"/>
          <p:cNvGrpSpPr>
            <a:grpSpLocks/>
          </p:cNvGrpSpPr>
          <p:nvPr/>
        </p:nvGrpSpPr>
        <p:grpSpPr bwMode="auto">
          <a:xfrm>
            <a:off x="0" y="5589588"/>
            <a:ext cx="9144000" cy="1268412"/>
            <a:chOff x="0" y="5589240"/>
            <a:chExt cx="9144000" cy="1268760"/>
          </a:xfrm>
        </p:grpSpPr>
        <p:pic>
          <p:nvPicPr>
            <p:cNvPr id="8197" name="圖片 3" descr="services-greenMkt.jpg"/>
            <p:cNvPicPr>
              <a:picLocks noChangeAspect="1"/>
            </p:cNvPicPr>
            <p:nvPr/>
          </p:nvPicPr>
          <p:blipFill>
            <a:blip r:embed="rId3" cstate="email"/>
            <a:srcRect/>
            <a:stretch>
              <a:fillRect/>
            </a:stretch>
          </p:blipFill>
          <p:spPr bwMode="auto">
            <a:xfrm>
              <a:off x="0" y="5589240"/>
              <a:ext cx="2651362" cy="1268760"/>
            </a:xfrm>
            <a:prstGeom prst="rect">
              <a:avLst/>
            </a:prstGeom>
            <a:noFill/>
            <a:ln w="9525">
              <a:noFill/>
              <a:miter lim="800000"/>
              <a:headEnd/>
              <a:tailEnd/>
            </a:ln>
          </p:spPr>
        </p:pic>
        <p:pic>
          <p:nvPicPr>
            <p:cNvPr id="8198" name="圖片 4" descr="services-greenMkt.jpg"/>
            <p:cNvPicPr>
              <a:picLocks noChangeAspect="1"/>
            </p:cNvPicPr>
            <p:nvPr/>
          </p:nvPicPr>
          <p:blipFill>
            <a:blip r:embed="rId4" cstate="email"/>
            <a:srcRect/>
            <a:stretch>
              <a:fillRect/>
            </a:stretch>
          </p:blipFill>
          <p:spPr bwMode="auto">
            <a:xfrm>
              <a:off x="2591271" y="5589240"/>
              <a:ext cx="3912010" cy="1268760"/>
            </a:xfrm>
            <a:prstGeom prst="rect">
              <a:avLst/>
            </a:prstGeom>
            <a:noFill/>
            <a:ln w="9525">
              <a:noFill/>
              <a:miter lim="800000"/>
              <a:headEnd/>
              <a:tailEnd/>
            </a:ln>
          </p:spPr>
        </p:pic>
        <p:pic>
          <p:nvPicPr>
            <p:cNvPr id="8199" name="圖片 5" descr="services-greenMkt.jpg"/>
            <p:cNvPicPr>
              <a:picLocks noChangeAspect="1"/>
            </p:cNvPicPr>
            <p:nvPr/>
          </p:nvPicPr>
          <p:blipFill>
            <a:blip r:embed="rId5" cstate="email"/>
            <a:srcRect/>
            <a:stretch>
              <a:fillRect/>
            </a:stretch>
          </p:blipFill>
          <p:spPr bwMode="auto">
            <a:xfrm>
              <a:off x="6479703" y="5589240"/>
              <a:ext cx="2664297" cy="1268760"/>
            </a:xfrm>
            <a:prstGeom prst="rect">
              <a:avLst/>
            </a:prstGeom>
            <a:noFill/>
            <a:ln w="9525">
              <a:noFill/>
              <a:miter lim="800000"/>
              <a:headEnd/>
              <a:tailEnd/>
            </a:ln>
          </p:spPr>
        </p:pic>
      </p:grpSp>
      <p:sp>
        <p:nvSpPr>
          <p:cNvPr id="9" name="矩形 8"/>
          <p:cNvSpPr/>
          <p:nvPr/>
        </p:nvSpPr>
        <p:spPr>
          <a:xfrm>
            <a:off x="0" y="0"/>
            <a:ext cx="9144000" cy="404664"/>
          </a:xfrm>
          <a:prstGeom prst="rect">
            <a:avLst/>
          </a:prstGeom>
          <a:solidFill>
            <a:schemeClr val="accent3">
              <a:lumMod val="40000"/>
              <a:lumOff val="60000"/>
            </a:schemeClr>
          </a:solidFill>
          <a:ln w="9525">
            <a:noFill/>
            <a:miter lim="800000"/>
            <a:headEnd/>
            <a:tailEnd/>
          </a:ln>
        </p:spPr>
        <p:txBody>
          <a:bodyPr vert="horz" wrap="square" lIns="91440" tIns="45720" rIns="91440" bIns="45720" numCol="1" rtlCol="0" anchor="ctr" anchorCtr="0" compatLnSpc="1">
            <a:prstTxWarp prst="textNoShape">
              <a:avLst/>
            </a:prstTxWarp>
            <a:normAutofit fontScale="62500" lnSpcReduction="20000"/>
          </a:bodyPr>
          <a:lstStyle/>
          <a:p>
            <a:pPr algn="ctr" eaLnBrk="0" fontAlgn="auto" hangingPunct="0">
              <a:spcAft>
                <a:spcPts val="0"/>
              </a:spcAft>
              <a:defRPr/>
            </a:pPr>
            <a:endParaRPr lang="zh-TW" altLang="en-US" sz="4000">
              <a:solidFill>
                <a:schemeClr val="tx1"/>
              </a:solidFill>
              <a:latin typeface="+mj-lt"/>
              <a:ea typeface="文鼎粗圓" pitchFamily="49" charset="-120"/>
              <a:cs typeface="+mj-cs"/>
            </a:endParaRPr>
          </a:p>
        </p:txBody>
      </p:sp>
      <p:sp>
        <p:nvSpPr>
          <p:cNvPr id="58370" name="AutoShape 2" descr="data:image/jpg;base64,/9j/4AAQSkZJRgABAQAAAQABAAD/2wCEAAkGBhERERISEhMSEhAVFxYXFxgYFhYXFBQQFRIWFB8cHhYjGzIqIyUkJRQTHzssJScpMjg4Fio9NTAsNSY3OCkBCQoKDQsNGQ4OGjUkHiQ1NDU1NTU0LDQ1NDUyNDQwLTU1NTUzKTMwNDQ1NDQ0MDU1Kiw1NC8yNDU0NjQ0LDQsLP/AABEIAC0AfwMBIgACEQEDEQH/xAAcAAEAAwACAwAAAAAAAAAAAAAABQYHBAgBAgP/xAAzEAABAwICCAUDAwUAAAAAAAABAAIDBBEGIQUHEjEyUWGBE0FScZEiI6EUgtEkYnJz8P/EABoBAAIDAQEAAAAAAAAAAAAAAAAEAgMFBgH/xAAjEQACAgIBBAIDAAAAAAAAAAAAAQIDBBESEyExQRRhBSKR/9oADAMBAAIRAxEAPwDcUREAEREAEJRUvWjij9LS+Ex1p57tHNsdvqd+bd+inXB2SUUeN6WzNtYuJ/1tW7YN4Irsj5H1P7kfAHNVZfWkpHyvbHG1z5HGzWtFyStSwzqcaAH1ri52/wAJhs0dHP3ntb3W7KdePBJiyTmzKGi5sMzyGZPZSUGGK1+bKWocOfhOA+SAuw2jtCU9OAIYY4gPS0A9zvPdfPS2IqamH3ZGtPp3vP7Rmkp/kUu6X9L68eVj4x7v6Kfqpwc+mY+pnYWTv+ljXcTIgc8vIuP4AWhKj0+OpayoZBSR+G0m7pHi7hGMyQ0ZDkL+Z3K8LNlf8iTmN3YlmLqNnZv17CIi8FwiIgAiIgAiIgD0mlaxpc4hrWgkk5ANAuSSuuuL8RGuqpJzwcMY9MLSbZczxH36LR9b+J/DibRxkbcwvJzbCDu/cR8Dqslo3tEkZfwB7C7/AADwT+LrXwquMeo/ZRZLb0bZq1wc2kgbNI3+qlaC6++NhzDByysT19lKafxtTUjix20+YAHYaM891ycgp5jwQCCCDmCNxBUZiDDcNYzZkFnjheONh9/MdCsi+dlm5LyPYvQjYlenx+jONMaxaua4YRAz+zjI6v8A4squ95JJJJJ3km5J91K4gwzNRvtILsJ+l44XfwehXthPQZq6lkdvtj6pP9YO7vkO/RY0uc5cZeTv6fi49Dtq0o63tF81baB8GAzvH3JrEc2xDcO+/wCFcV4a0AAAWA3DyAXla0IKEVFHA5N8sm2VsvYREUxcIiIAIiIALjaS0gyCKSaQhscbS4noP+t3XJWX66dMvaIKUZMfeR583bLrNHsDn8clbTX1ZqJGT0tmbaa0s+qnknk4pHXt6W7g3sLBcJEXRJJLSFS8YN1ny0bWwzNM1O3JtiBJGL7gTk4dDb3Wl6K1haPqC1rJ2tkcQAx4LHlx8rHf2uuvi0HU3odktTLM/MwtbsC2Qe+42uwaR3SOTj1cXZ4LISe9Gv1dIyVjo5Gh7HCxBFwQo7D+GIaLxPCudt17uzIaNzb8hn8qXRYjim9+x1XWRg60/wBX5QREUioIiIAIiIA//9k="/>
          <p:cNvSpPr>
            <a:spLocks noChangeAspect="1" noChangeArrowheads="1"/>
          </p:cNvSpPr>
          <p:nvPr/>
        </p:nvSpPr>
        <p:spPr bwMode="auto">
          <a:xfrm>
            <a:off x="76200" y="-204788"/>
            <a:ext cx="1209675" cy="428626"/>
          </a:xfrm>
          <a:prstGeom prst="rect">
            <a:avLst/>
          </a:prstGeom>
          <a:noFill/>
        </p:spPr>
        <p:txBody>
          <a:bodyPr vert="horz" wrap="square" lIns="91440" tIns="45720" rIns="91440" bIns="45720" numCol="1" anchor="t" anchorCtr="0" compatLnSpc="1">
            <a:prstTxWarp prst="textNoShape">
              <a:avLst/>
            </a:prstTxWarp>
          </a:bodyPr>
          <a:lstStyle/>
          <a:p>
            <a:endParaRPr lang="zh-TW" altLang="en-US"/>
          </a:p>
        </p:txBody>
      </p:sp>
      <p:sp>
        <p:nvSpPr>
          <p:cNvPr id="58372" name="AutoShape 4" descr="data:image/jpg;base64,/9j/4AAQSkZJRgABAQAAAQABAAD/2wCEAAkGBhERERISEhMSEhAVFxYXFxgYFhYXFBQQFRIWFB8cHhYjGzIqIyUkJRQTHzssJScpMjg4Fio9NTAsNSY3OCkBCQoKDQsNGQ4OGjUkHiQ1NDU1NTU0LDQ1NDUyNDQwLTU1NTUzKTMwNDQ1NDQ0MDU1Kiw1NC8yNDU0NjQ0LDQsLP/AABEIAC0AfwMBIgACEQEDEQH/xAAcAAEAAwACAwAAAAAAAAAAAAAABQYHBAgBAgP/xAAzEAABAwICCAUDAwUAAAAAAAABAAIDBBEGIQUHEjEyUWGBE0FScZEiI6EUgtEkYnJz8P/EABoBAAIDAQEAAAAAAAAAAAAAAAAEAgMFBgH/xAAjEQACAgIBBAIDAAAAAAAAAAAAAQIDBBESEyExQRRhBSKR/9oADAMBAAIRAxEAPwDcUREAEREAEJRUvWjij9LS+Ex1p57tHNsdvqd+bd+inXB2SUUeN6WzNtYuJ/1tW7YN4Irsj5H1P7kfAHNVZfWkpHyvbHG1z5HGzWtFyStSwzqcaAH1ri52/wAJhs0dHP3ntb3W7KdePBJiyTmzKGi5sMzyGZPZSUGGK1+bKWocOfhOA+SAuw2jtCU9OAIYY4gPS0A9zvPdfPS2IqamH3ZGtPp3vP7Rmkp/kUu6X9L68eVj4x7v6Kfqpwc+mY+pnYWTv+ljXcTIgc8vIuP4AWhKj0+OpayoZBSR+G0m7pHi7hGMyQ0ZDkL+Z3K8LNlf8iTmN3YlmLqNnZv17CIi8FwiIgAiIgAiIgD0mlaxpc4hrWgkk5ANAuSSuuuL8RGuqpJzwcMY9MLSbZczxH36LR9b+J/DibRxkbcwvJzbCDu/cR8Dqslo3tEkZfwB7C7/AADwT+LrXwquMeo/ZRZLb0bZq1wc2kgbNI3+qlaC6++NhzDByysT19lKafxtTUjix20+YAHYaM891ycgp5jwQCCCDmCNxBUZiDDcNYzZkFnjheONh9/MdCsi+dlm5LyPYvQjYlenx+jONMaxaua4YRAz+zjI6v8A4squ95JJJJJ3km5J91K4gwzNRvtILsJ+l44XfwehXthPQZq6lkdvtj6pP9YO7vkO/RY0uc5cZeTv6fi49Dtq0o63tF81baB8GAzvH3JrEc2xDcO+/wCFcV4a0AAAWA3DyAXla0IKEVFHA5N8sm2VsvYREUxcIiIAIiIALjaS0gyCKSaQhscbS4noP+t3XJWX66dMvaIKUZMfeR583bLrNHsDn8clbTX1ZqJGT0tmbaa0s+qnknk4pHXt6W7g3sLBcJEXRJJLSFS8YN1ny0bWwzNM1O3JtiBJGL7gTk4dDb3Wl6K1haPqC1rJ2tkcQAx4LHlx8rHf2uuvi0HU3odktTLM/MwtbsC2Qe+42uwaR3SOTj1cXZ4LISe9Gv1dIyVjo5Gh7HCxBFwQo7D+GIaLxPCudt17uzIaNzb8hn8qXRYjim9+x1XWRg60/wBX5QREUioIiIAIiIA//9k="/>
          <p:cNvSpPr>
            <a:spLocks noChangeAspect="1" noChangeArrowheads="1"/>
          </p:cNvSpPr>
          <p:nvPr/>
        </p:nvSpPr>
        <p:spPr bwMode="auto">
          <a:xfrm>
            <a:off x="76200" y="-204788"/>
            <a:ext cx="1209675" cy="428626"/>
          </a:xfrm>
          <a:prstGeom prst="rect">
            <a:avLst/>
          </a:prstGeom>
          <a:noFill/>
        </p:spPr>
        <p:txBody>
          <a:bodyPr vert="horz" wrap="square" lIns="91440" tIns="45720" rIns="91440" bIns="45720" numCol="1" anchor="t" anchorCtr="0" compatLnSpc="1">
            <a:prstTxWarp prst="textNoShape">
              <a:avLst/>
            </a:prstTxWarp>
          </a:bodyPr>
          <a:lstStyle/>
          <a:p>
            <a:endParaRPr lang="zh-TW" altLang="en-US"/>
          </a:p>
        </p:txBody>
      </p:sp>
      <p:sp>
        <p:nvSpPr>
          <p:cNvPr id="58378" name="AutoShape 10" descr="data:image/jpg;base64,/9j/4AAQSkZJRgABAQAAAQABAAD/2wBDAAkGBwgHBgkIBwgKCgkLDRYPDQwMDRsUFRAWIB0iIiAdHx8kKDQsJCYxJx8fLT0tMTU3Ojo6Iys/RD84QzQ5Ojf/2wBDAQoKCg0MDRoPDxo3JR8lNzc3Nzc3Nzc3Nzc3Nzc3Nzc3Nzc3Nzc3Nzc3Nzc3Nzc3Nzc3Nzc3Nzc3Nzc3Nzc3Nzf/wAARCACUALADASIAAhEBAxEB/8QAGwABAAIDAQEAAAAAAAAAAAAAAAEHAwUGAgT/xAA+EAACAQICBAoIBAUFAAAAAAAAAQIDBAURBiExsRYzNEFRVHJzo9ESExQicZOh4VNhkcEHFSOBgyQyQlLw/8QAGwEBAAMAAwEAAAAAAAAAAAAAAAQFBgECAwf/xAAwEQABAgMFBwMEAwEAAAAAAAAAAQMCBBEFEiExgQYVQVGhwdETQlIiMnGRM2Gx4f/aAAwDAQACEQMRAD8AvEAAAAAAAAAAAAAAAAAAAAAAAAAAAAAAAAAAAAAAAZmKu3GnOSeTUW0Vm9KsaT5X4cfIky8rG/W7wIM5aDUpS+i48i0QVdwrxrrfhx8hwrxrrfhx8iRut7mnXwQN/wAt8V6eS0QVdwrxrrfhx8hwrxrrfhx8hut7mnXwN/y3xXp5LRBV3CvGut+HHyHCvGut+HHyG63uadfBzv8AlvivTyWiCruFeNdb8OPkOFeNdb8OPkN1vc06+Bv+W+K9PJaIKu4V411vw4+Q4V411vw4+Q3W9zTr4G/5b4r08loZrpJKueleNZcrXy4+RZlq3K2pSlrcoJv4tEeYlY5el/iTZO0GputxFw5mUAEYngAAAAAAAAGK54mp2XuKZe0ua54mp2XuKZltLiyvfoZjaLNvXsQAC4MyAAAAAAAAACQQASy5bTklHu47immXLaclo93HcU9q5Qa9jS7O5uadzMACnNQAAAAAAAAAYrnianZe4pmW0ua54mp2XuKZltLiyvfoZjaLNvXsQAC4MyAAAATznujRqV6saVGEp1JPKMYrNs4VUTM5RFVaIYzPbWlxd1PV21GdWXRCOeXx6DrsF0LT9Gtisvz9RB735HYWtrQtKSpW1GFKC2RgskVr9pQQLRvFeheylhuuJedW6nU4Gy0LxGsk7mdK3XOm/Sl9NX1Nxb6DWUEvX3VxUfRHKK/d/U6zJDIro55+LjT8F41ZEo37a/k5yrojg9OjOXqakpRi3nKrLzN9Zcjod3HcLjk9XsPcRZcjod3HciPG5HGn1LUltMNtRL6cKJhwM4APMkAAAAAAAAAGK54mp2XuKZltLmueJqdl7imZbS4sr36GY2izb17EAAuDMgkGW0tqt3cU7ehH06tR5JHCqiJVTtDCsS0TMy4bYXGI3Ube1hnN7W9kV0ssrAsCtsIo+4lOvJe/Va1v8l0I9YFg9HCLNUqfvVJa6lTnk/I2kTPTc5E8t2H7f9NnZlmQy0KRx4xr0GRIIZBLgZjM1uJ45h+GrK6rx9ZzU4+9J/28zmbzTqeeVlZpL/tWl+y8z3alXnfthIT9oS7GEcWPI7O55PV7D3Cy5HQ7uO4rmtpfi1WEl6VCMXqajS+5Y1nySj3cdx2flo2IUv8AE6yk81NRL6fAzAAjE8AAAAAAAAAxXPE1Oy9xTMtpc1zxNTsvcUzLaXFle/QzG0WbevYgAnmzLgzIRYGhGD+y2vt9aP8AWrr3E1/th5vyOQwDD/5litC3abp5+nU7K2/rs/uWvCKjFRikktSSRU2nMURG045mjsGTSKJX4uGR7RDJIk8ilNUeKlSFKEp1JKMYrNtvJJHC6QaXVK8pW+FycKS1Sr/8p9noX5mHTDHnfV5WVrL/AE1N++0+Mkv2X1OY1suZKRRE9RxNDLWpa0SxKyyuHFSZSlKTlJtybzbb1s8kgt0M5VVWokXLaclo93HcU0y5bTktHu47iotXKDXsaXZ1MXNO5mABTGnAAAAAAAAAMVzxNTsvcUzLaXNc8TU7L3FMy2lxZXv0MxtFm3r2IJIJzLgzR3X8PbP0ba4vJrXOXq459C2/V/Q7A1ejFv7NgVnTa1umpv4y1/ubUyszH6jsUR9BkGUaloIf6Bz2meKvD8M9VSllXuM4RaetLnf/ALpN+9ZWmmt47rHKkE/coJU0vz2vf9D1kmfVeRFyTEj2tMqxLKqZrgholqerIh6lqIJex/A0imHTFSyIaH4PKCbpVM2uaqz1wOwf8Kr81m/p8XH4HoyyzDvyU36SMsqfxp+jmq+iGEQozlGjVzUW+NZv7LklDu47hccnq9h7iLLkdDu47kdY3I40+pano0w01GvpwoleRnAB5kgAAAAAAAAAxXPE1Oy9xTL2l0TipqUWtTWTNBwNwjnp1vmsnyM1AxevcSmtaQdm7vp0wrmVsEsyyuBuD/hVvmsh6HYRzUq3zWT1tNmmCKU6WDMouaftfBu7WPq6FKC2Rgl+iM2Z8isXsVzcpd59h7C+tXPzPsUa0rma2G8iUofTJ5LPoKev6rr31xVk9c6spfqy13YZrJ3Ny/8AJ9jV8DsIbbdOtm3nxrJklMNsRKsXEq7UknpuGGGCiU5qVqGtT+BZXA3B/wAKt81nl6G4RzUq3zWWC2mzyUpksGaTin7/AOHQU3/Tj8D1mfIrHVym5X+T7D2F9aufmfYosOZrkWJEpQzXPJ6vYe4iy5HQ7uO4wzsPSi07m5aayy9Z9j6qMFTpRglkopJfBBaUCVvVU9gA4O4AAAAAAAAAAAAAAAAAAAAAAAAAAAAAAAAAAAAAAAAAAAAAAAAAAAAAAAAAAAAAAAAAAAAB/9k="/>
          <p:cNvSpPr>
            <a:spLocks noChangeAspect="1" noChangeArrowheads="1"/>
          </p:cNvSpPr>
          <p:nvPr/>
        </p:nvSpPr>
        <p:spPr bwMode="auto">
          <a:xfrm>
            <a:off x="76200" y="-547688"/>
            <a:ext cx="1371600" cy="1152526"/>
          </a:xfrm>
          <a:prstGeom prst="rect">
            <a:avLst/>
          </a:prstGeom>
          <a:noFill/>
        </p:spPr>
        <p:txBody>
          <a:bodyPr vert="horz" wrap="square" lIns="91440" tIns="45720" rIns="91440" bIns="45720" numCol="1" anchor="t" anchorCtr="0" compatLnSpc="1">
            <a:prstTxWarp prst="textNoShape">
              <a:avLst/>
            </a:prstTxWarp>
          </a:bodyPr>
          <a:lstStyle/>
          <a:p>
            <a:endParaRPr lang="zh-TW" altLang="en-US"/>
          </a:p>
        </p:txBody>
      </p:sp>
      <p:sp>
        <p:nvSpPr>
          <p:cNvPr id="17" name="投影片編號版面配置區 16"/>
          <p:cNvSpPr>
            <a:spLocks noGrp="1"/>
          </p:cNvSpPr>
          <p:nvPr>
            <p:ph type="sldNum" sz="quarter" idx="12"/>
          </p:nvPr>
        </p:nvSpPr>
        <p:spPr/>
        <p:txBody>
          <a:bodyPr/>
          <a:lstStyle/>
          <a:p>
            <a:fld id="{986681AC-28FE-41AD-845E-DCF30F3AF9C3}" type="slidenum">
              <a:rPr lang="zh-TW" altLang="en-US" smtClean="0"/>
              <a:pPr/>
              <a:t>25</a:t>
            </a:fld>
            <a:endParaRPr lang="zh-TW" altLang="en-US"/>
          </a:p>
        </p:txBody>
      </p:sp>
    </p:spTree>
    <p:extLst>
      <p:ext uri="{BB962C8B-B14F-4D97-AF65-F5344CB8AC3E}">
        <p14:creationId xmlns:p14="http://schemas.microsoft.com/office/powerpoint/2010/main" val="23549845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圖片 4" descr="green-earth-wave.jpg"/>
          <p:cNvPicPr>
            <a:picLocks noChangeAspect="1"/>
          </p:cNvPicPr>
          <p:nvPr/>
        </p:nvPicPr>
        <p:blipFill>
          <a:blip r:embed="rId3" cstate="email"/>
          <a:stretch>
            <a:fillRect/>
          </a:stretch>
        </p:blipFill>
        <p:spPr bwMode="auto">
          <a:xfrm>
            <a:off x="0" y="0"/>
            <a:ext cx="9144000" cy="6858000"/>
          </a:xfrm>
          <a:prstGeom prst="rect">
            <a:avLst/>
          </a:prstGeom>
          <a:noFill/>
          <a:ln>
            <a:noFill/>
          </a:ln>
        </p:spPr>
      </p:pic>
      <p:sp>
        <p:nvSpPr>
          <p:cNvPr id="57347" name="副標題 3"/>
          <p:cNvSpPr txBox="1">
            <a:spLocks/>
          </p:cNvSpPr>
          <p:nvPr/>
        </p:nvSpPr>
        <p:spPr bwMode="auto">
          <a:xfrm>
            <a:off x="1331913" y="1773238"/>
            <a:ext cx="6553200" cy="3168650"/>
          </a:xfrm>
          <a:prstGeom prst="rect">
            <a:avLst/>
          </a:prstGeom>
          <a:noFill/>
          <a:ln w="9525">
            <a:noFill/>
            <a:miter lim="800000"/>
            <a:headEnd/>
            <a:tailEnd/>
          </a:ln>
        </p:spPr>
        <p:txBody>
          <a:bodyPr/>
          <a:lstStyle/>
          <a:p>
            <a:pPr marL="342900" indent="-342900" eaLnBrk="0" hangingPunct="0">
              <a:spcBef>
                <a:spcPct val="20000"/>
              </a:spcBef>
              <a:buClr>
                <a:srgbClr val="FF0000"/>
              </a:buClr>
              <a:buSzPct val="85000"/>
            </a:pPr>
            <a:endParaRPr kumimoji="0" lang="zh-TW" altLang="zh-TW" sz="3200">
              <a:solidFill>
                <a:srgbClr val="215968"/>
              </a:solidFill>
              <a:latin typeface="Times New Roman" pitchFamily="18" charset="0"/>
              <a:ea typeface="文鼎粗圓"/>
              <a:cs typeface="Times New Roman" pitchFamily="18" charset="0"/>
            </a:endParaRPr>
          </a:p>
        </p:txBody>
      </p:sp>
      <p:sp>
        <p:nvSpPr>
          <p:cNvPr id="8" name="標題 7"/>
          <p:cNvSpPr>
            <a:spLocks noGrp="1"/>
          </p:cNvSpPr>
          <p:nvPr>
            <p:ph type="ctrTitle"/>
          </p:nvPr>
        </p:nvSpPr>
        <p:spPr>
          <a:xfrm>
            <a:off x="0" y="4365104"/>
            <a:ext cx="9144000" cy="1470025"/>
          </a:xfrm>
          <a:solidFill>
            <a:schemeClr val="accent3">
              <a:lumMod val="20000"/>
              <a:lumOff val="80000"/>
              <a:alpha val="80000"/>
            </a:schemeClr>
          </a:solidFill>
        </p:spPr>
        <p:txBody>
          <a:bodyPr rtlCol="0">
            <a:normAutofit/>
          </a:bodyPr>
          <a:lstStyle/>
          <a:p>
            <a:pPr>
              <a:defRPr/>
            </a:pPr>
            <a:r>
              <a:rPr lang="zh-TW" altLang="en-US" sz="3500" dirty="0" smtClean="0">
                <a:solidFill>
                  <a:srgbClr val="0000FF"/>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rPr>
              <a:t>一</a:t>
            </a:r>
            <a:r>
              <a:rPr lang="zh-TW" altLang="en-US" sz="3500" dirty="0">
                <a:solidFill>
                  <a:srgbClr val="0000FF"/>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rPr>
              <a:t>、兩位小老百姓的故事</a:t>
            </a:r>
          </a:p>
        </p:txBody>
      </p:sp>
      <p:sp>
        <p:nvSpPr>
          <p:cNvPr id="7" name="投影片編號版面配置區 6"/>
          <p:cNvSpPr>
            <a:spLocks noGrp="1"/>
          </p:cNvSpPr>
          <p:nvPr>
            <p:ph type="sldNum" sz="quarter" idx="12"/>
          </p:nvPr>
        </p:nvSpPr>
        <p:spPr>
          <a:xfrm>
            <a:off x="6660232" y="6237312"/>
            <a:ext cx="2133600" cy="365125"/>
          </a:xfrm>
        </p:spPr>
        <p:txBody>
          <a:bodyPr/>
          <a:lstStyle/>
          <a:p>
            <a:pPr>
              <a:defRPr/>
            </a:pPr>
            <a:fld id="{2529CB22-E1FD-4E9D-AD99-70350269E68E}" type="slidenum">
              <a:rPr lang="zh-TW" altLang="en-US" sz="1600" smtClean="0"/>
              <a:pPr>
                <a:defRPr/>
              </a:pPr>
              <a:t>3</a:t>
            </a:fld>
            <a:endParaRPr lang="zh-TW" altLang="en-US" sz="1600" dirty="0"/>
          </a:p>
        </p:txBody>
      </p:sp>
    </p:spTree>
    <p:extLst>
      <p:ext uri="{BB962C8B-B14F-4D97-AF65-F5344CB8AC3E}">
        <p14:creationId xmlns:p14="http://schemas.microsoft.com/office/powerpoint/2010/main" val="2198637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830997"/>
          </a:xfrm>
          <a:prstGeom prst="rect">
            <a:avLst/>
          </a:prstGeom>
          <a:noFill/>
        </p:spPr>
        <p:txBody>
          <a:bodyPr wrap="square" rtlCol="0">
            <a:spAutoFit/>
          </a:bodyPr>
          <a:lstStyle/>
          <a:p>
            <a:r>
              <a:rPr lang="en-US" altLang="zh-TW" sz="4800" b="1" dirty="0" smtClean="0">
                <a:solidFill>
                  <a:srgbClr val="C00000"/>
                </a:solidFill>
                <a:latin typeface="新細明體"/>
                <a:ea typeface="新細明體"/>
                <a:cs typeface="Times New Roman" pitchFamily="18" charset="0"/>
              </a:rPr>
              <a:t>【</a:t>
            </a:r>
            <a:r>
              <a:rPr lang="zh-TW" altLang="en-US" sz="4800" b="1" dirty="0" smtClean="0">
                <a:solidFill>
                  <a:srgbClr val="C00000"/>
                </a:solidFill>
                <a:latin typeface="Times New Roman" pitchFamily="18" charset="0"/>
                <a:ea typeface="標楷體" pitchFamily="65" charset="-120"/>
                <a:cs typeface="Times New Roman" pitchFamily="18" charset="0"/>
              </a:rPr>
              <a:t>看見台灣</a:t>
            </a:r>
            <a:r>
              <a:rPr lang="en-US" altLang="zh-TW" sz="4800" b="1" dirty="0" smtClean="0">
                <a:solidFill>
                  <a:srgbClr val="C00000"/>
                </a:solidFill>
                <a:latin typeface="新細明體"/>
                <a:ea typeface="新細明體"/>
                <a:cs typeface="Times New Roman" pitchFamily="18" charset="0"/>
              </a:rPr>
              <a:t>】</a:t>
            </a:r>
            <a:r>
              <a:rPr lang="en-US" altLang="zh-TW" sz="4800" b="1" dirty="0" smtClean="0">
                <a:solidFill>
                  <a:srgbClr val="C00000"/>
                </a:solidFill>
                <a:latin typeface="Times New Roman" pitchFamily="18" charset="0"/>
                <a:ea typeface="標楷體" pitchFamily="65" charset="-120"/>
                <a:cs typeface="Times New Roman" pitchFamily="18" charset="0"/>
              </a:rPr>
              <a:t>-</a:t>
            </a:r>
            <a:r>
              <a:rPr lang="zh-TW" altLang="en-US" sz="4800" b="1" dirty="0" smtClean="0">
                <a:solidFill>
                  <a:srgbClr val="C00000"/>
                </a:solidFill>
                <a:latin typeface="Times New Roman" pitchFamily="18" charset="0"/>
                <a:ea typeface="標楷體" pitchFamily="65" charset="-120"/>
                <a:cs typeface="Times New Roman" pitchFamily="18" charset="0"/>
              </a:rPr>
              <a:t>齊柏林的故事</a:t>
            </a:r>
            <a:endParaRPr lang="en-US" altLang="zh-TW" sz="48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4</a:t>
            </a:fld>
            <a:endParaRPr lang="zh-TW" altLang="en-US" dirty="0">
              <a:solidFill>
                <a:prstClr val="black">
                  <a:tint val="75000"/>
                </a:prstClr>
              </a:solidFill>
            </a:endParaRPr>
          </a:p>
        </p:txBody>
      </p:sp>
      <p:sp>
        <p:nvSpPr>
          <p:cNvPr id="13" name="文字方塊 12"/>
          <p:cNvSpPr txBox="1"/>
          <p:nvPr/>
        </p:nvSpPr>
        <p:spPr>
          <a:xfrm>
            <a:off x="416043" y="5701323"/>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7192"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155011" y="1484782"/>
            <a:ext cx="8609787" cy="1938992"/>
          </a:xfrm>
          <a:prstGeom prst="rect">
            <a:avLst/>
          </a:prstGeom>
          <a:noFill/>
        </p:spPr>
        <p:txBody>
          <a:bodyPr wrap="square">
            <a:spAutoFit/>
          </a:bodyPr>
          <a:lstStyle/>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一位熱愛高空攝影的工程師</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為了拍攝紀錄片</a:t>
            </a:r>
            <a:r>
              <a:rPr lang="en-US" altLang="zh-TW" sz="2400" kern="100" dirty="0" smtClean="0">
                <a:solidFill>
                  <a:prstClr val="black"/>
                </a:solidFill>
                <a:latin typeface="Times New Roman" pitchFamily="18" charset="0"/>
                <a:ea typeface="標楷體" pitchFamily="65" charset="-120"/>
                <a:cs typeface="Times New Roman" pitchFamily="18" charset="0"/>
              </a:rPr>
              <a:t>-</a:t>
            </a:r>
            <a:r>
              <a:rPr lang="zh-TW" altLang="en-US" sz="2400" kern="100" dirty="0" smtClean="0">
                <a:solidFill>
                  <a:prstClr val="black"/>
                </a:solidFill>
                <a:latin typeface="Times New Roman" pitchFamily="18" charset="0"/>
                <a:ea typeface="標楷體" pitchFamily="65" charset="-120"/>
                <a:cs typeface="Times New Roman" pitchFamily="18" charset="0"/>
              </a:rPr>
              <a:t>提早退休、將房子抵押</a:t>
            </a:r>
            <a:r>
              <a:rPr lang="zh-TW" altLang="en-US" sz="2400" kern="100" dirty="0">
                <a:solidFill>
                  <a:prstClr val="black"/>
                </a:solidFill>
                <a:latin typeface="Times New Roman" pitchFamily="18" charset="0"/>
                <a:ea typeface="標楷體" pitchFamily="65" charset="-120"/>
                <a:cs typeface="Times New Roman" pitchFamily="18" charset="0"/>
              </a:rPr>
              <a:t>籌資拍片</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pic>
        <p:nvPicPr>
          <p:cNvPr id="2" name="圖片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1148" y="3242686"/>
            <a:ext cx="3461396" cy="2585226"/>
          </a:xfrm>
          <a:prstGeom prst="rect">
            <a:avLst/>
          </a:prstGeom>
        </p:spPr>
      </p:pic>
      <p:sp>
        <p:nvSpPr>
          <p:cNvPr id="3" name="文字方塊 2"/>
          <p:cNvSpPr txBox="1"/>
          <p:nvPr/>
        </p:nvSpPr>
        <p:spPr>
          <a:xfrm>
            <a:off x="416042" y="5956447"/>
            <a:ext cx="3723909" cy="307777"/>
          </a:xfrm>
          <a:prstGeom prst="rect">
            <a:avLst/>
          </a:prstGeom>
          <a:noFill/>
        </p:spPr>
        <p:txBody>
          <a:bodyPr wrap="square" rtlCol="0">
            <a:spAutoFit/>
          </a:bodyPr>
          <a:lstStyle/>
          <a:p>
            <a:r>
              <a:rPr lang="zh-TW" altLang="en-US" sz="1400" dirty="0"/>
              <a:t>圖片</a:t>
            </a:r>
            <a:r>
              <a:rPr lang="zh-TW" altLang="en-US" sz="1400" dirty="0" smtClean="0"/>
              <a:t>來源</a:t>
            </a:r>
            <a:r>
              <a:rPr lang="en-US" altLang="zh-TW" sz="1400" dirty="0" smtClean="0"/>
              <a:t>:</a:t>
            </a:r>
            <a:r>
              <a:rPr lang="zh-TW" altLang="en-US" sz="1400" dirty="0" smtClean="0"/>
              <a:t>中時電子報 </a:t>
            </a:r>
            <a:endParaRPr lang="zh-TW" altLang="en-US" sz="1400" dirty="0"/>
          </a:p>
        </p:txBody>
      </p:sp>
      <p:pic>
        <p:nvPicPr>
          <p:cNvPr id="5" name="圖片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459904" y="3235548"/>
            <a:ext cx="4023585" cy="2689096"/>
          </a:xfrm>
          <a:prstGeom prst="rect">
            <a:avLst/>
          </a:prstGeom>
        </p:spPr>
      </p:pic>
      <p:sp>
        <p:nvSpPr>
          <p:cNvPr id="17" name="文字方塊 16"/>
          <p:cNvSpPr txBox="1"/>
          <p:nvPr/>
        </p:nvSpPr>
        <p:spPr>
          <a:xfrm>
            <a:off x="4459904" y="6110336"/>
            <a:ext cx="3723909" cy="307777"/>
          </a:xfrm>
          <a:prstGeom prst="rect">
            <a:avLst/>
          </a:prstGeom>
          <a:noFill/>
        </p:spPr>
        <p:txBody>
          <a:bodyPr wrap="square" rtlCol="0">
            <a:spAutoFit/>
          </a:bodyPr>
          <a:lstStyle/>
          <a:p>
            <a:r>
              <a:rPr lang="zh-TW" altLang="en-US" sz="1400" dirty="0"/>
              <a:t>圖片</a:t>
            </a:r>
            <a:r>
              <a:rPr lang="zh-TW" altLang="en-US" sz="1400" dirty="0" smtClean="0"/>
              <a:t>來源</a:t>
            </a:r>
            <a:r>
              <a:rPr lang="en-US" altLang="zh-TW" sz="1400" dirty="0" smtClean="0"/>
              <a:t>:</a:t>
            </a:r>
            <a:r>
              <a:rPr lang="zh-TW" altLang="en-US" sz="1400" dirty="0"/>
              <a:t>齊</a:t>
            </a:r>
            <a:r>
              <a:rPr lang="zh-TW" altLang="en-US" sz="1400" dirty="0" smtClean="0"/>
              <a:t>柏林攝 </a:t>
            </a:r>
            <a:endParaRPr lang="zh-TW" altLang="en-US" sz="1400" dirty="0"/>
          </a:p>
        </p:txBody>
      </p:sp>
    </p:spTree>
    <p:extLst>
      <p:ext uri="{BB962C8B-B14F-4D97-AF65-F5344CB8AC3E}">
        <p14:creationId xmlns:p14="http://schemas.microsoft.com/office/powerpoint/2010/main" val="38101144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830997"/>
          </a:xfrm>
          <a:prstGeom prst="rect">
            <a:avLst/>
          </a:prstGeom>
          <a:noFill/>
        </p:spPr>
        <p:txBody>
          <a:bodyPr wrap="square" rtlCol="0">
            <a:spAutoFit/>
          </a:bodyPr>
          <a:lstStyle/>
          <a:p>
            <a:r>
              <a:rPr lang="en-US" altLang="zh-TW" sz="4800" b="1" dirty="0" smtClean="0">
                <a:solidFill>
                  <a:srgbClr val="C00000"/>
                </a:solidFill>
                <a:latin typeface="新細明體"/>
                <a:cs typeface="Times New Roman" pitchFamily="18" charset="0"/>
              </a:rPr>
              <a:t>【</a:t>
            </a:r>
            <a:r>
              <a:rPr lang="zh-TW" altLang="en-US" sz="4800" b="1" dirty="0" smtClean="0">
                <a:solidFill>
                  <a:srgbClr val="C00000"/>
                </a:solidFill>
                <a:latin typeface="Times New Roman" pitchFamily="18" charset="0"/>
                <a:ea typeface="標楷體" pitchFamily="65" charset="-120"/>
                <a:cs typeface="Times New Roman" pitchFamily="18" charset="0"/>
              </a:rPr>
              <a:t>看見台灣</a:t>
            </a:r>
            <a:r>
              <a:rPr lang="en-US" altLang="zh-TW" sz="4800" b="1" dirty="0" smtClean="0">
                <a:solidFill>
                  <a:srgbClr val="C00000"/>
                </a:solidFill>
                <a:latin typeface="新細明體"/>
                <a:cs typeface="Times New Roman" pitchFamily="18" charset="0"/>
              </a:rPr>
              <a:t>】</a:t>
            </a:r>
            <a:r>
              <a:rPr lang="en-US" altLang="zh-TW" sz="4800" b="1" dirty="0" smtClean="0">
                <a:solidFill>
                  <a:srgbClr val="C00000"/>
                </a:solidFill>
                <a:latin typeface="Times New Roman" pitchFamily="18" charset="0"/>
                <a:ea typeface="標楷體" pitchFamily="65" charset="-120"/>
                <a:cs typeface="Times New Roman" pitchFamily="18" charset="0"/>
              </a:rPr>
              <a:t>-</a:t>
            </a:r>
            <a:r>
              <a:rPr lang="zh-TW" altLang="en-US" sz="4800" b="1" dirty="0" smtClean="0">
                <a:solidFill>
                  <a:srgbClr val="C00000"/>
                </a:solidFill>
                <a:latin typeface="Times New Roman" pitchFamily="18" charset="0"/>
                <a:ea typeface="標楷體" pitchFamily="65" charset="-120"/>
                <a:cs typeface="Times New Roman" pitchFamily="18" charset="0"/>
              </a:rPr>
              <a:t>齊柏林的故事</a:t>
            </a:r>
            <a:endParaRPr lang="en-US" altLang="zh-TW" sz="48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5</a:t>
            </a:fld>
            <a:endParaRPr lang="zh-TW" altLang="en-US" dirty="0">
              <a:solidFill>
                <a:prstClr val="black">
                  <a:tint val="75000"/>
                </a:prstClr>
              </a:solidFill>
            </a:endParaRPr>
          </a:p>
        </p:txBody>
      </p:sp>
      <p:sp>
        <p:nvSpPr>
          <p:cNvPr id="13" name="文字方塊 12"/>
          <p:cNvSpPr txBox="1"/>
          <p:nvPr/>
        </p:nvSpPr>
        <p:spPr>
          <a:xfrm>
            <a:off x="416043" y="5701323"/>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8212"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155011" y="1484782"/>
            <a:ext cx="8609787" cy="1938992"/>
          </a:xfrm>
          <a:prstGeom prst="rect">
            <a:avLst/>
          </a:prstGeom>
          <a:noFill/>
        </p:spPr>
        <p:txBody>
          <a:bodyPr wrap="square">
            <a:spAutoFit/>
          </a:bodyPr>
          <a:lstStyle/>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斥資一億兩千萬台幣</a:t>
            </a:r>
            <a:r>
              <a:rPr lang="en-US" altLang="zh-TW" sz="2400" kern="100" dirty="0" smtClean="0">
                <a:solidFill>
                  <a:prstClr val="black"/>
                </a:solidFill>
                <a:latin typeface="Times New Roman" pitchFamily="18" charset="0"/>
                <a:ea typeface="標楷體" pitchFamily="65" charset="-120"/>
                <a:cs typeface="Times New Roman" pitchFamily="18" charset="0"/>
              </a:rPr>
              <a:t>(</a:t>
            </a:r>
            <a:r>
              <a:rPr lang="zh-TW" altLang="en-US" sz="2400" kern="100" dirty="0" smtClean="0">
                <a:solidFill>
                  <a:prstClr val="black"/>
                </a:solidFill>
                <a:latin typeface="Times New Roman" pitchFamily="18" charset="0"/>
                <a:ea typeface="標楷體" pitchFamily="65" charset="-120"/>
                <a:cs typeface="Times New Roman" pitchFamily="18" charset="0"/>
              </a:rPr>
              <a:t>約</a:t>
            </a:r>
            <a:r>
              <a:rPr lang="en-US" altLang="zh-TW" sz="2400" kern="100" dirty="0" smtClean="0">
                <a:solidFill>
                  <a:prstClr val="black"/>
                </a:solidFill>
                <a:latin typeface="Times New Roman" pitchFamily="18" charset="0"/>
                <a:ea typeface="標楷體" pitchFamily="65" charset="-120"/>
                <a:cs typeface="Times New Roman" pitchFamily="18" charset="0"/>
              </a:rPr>
              <a:t>400</a:t>
            </a:r>
            <a:r>
              <a:rPr lang="zh-TW" altLang="en-US" sz="2400" kern="100" dirty="0" smtClean="0">
                <a:solidFill>
                  <a:prstClr val="black"/>
                </a:solidFill>
                <a:latin typeface="Times New Roman" pitchFamily="18" charset="0"/>
                <a:ea typeface="標楷體" pitchFamily="65" charset="-120"/>
                <a:cs typeface="Times New Roman" pitchFamily="18" charset="0"/>
              </a:rPr>
              <a:t>萬美金</a:t>
            </a:r>
            <a:r>
              <a:rPr lang="en-US" altLang="zh-TW" sz="2400" kern="100" dirty="0" smtClean="0">
                <a:solidFill>
                  <a:prstClr val="black"/>
                </a:solidFill>
                <a:latin typeface="Times New Roman" pitchFamily="18" charset="0"/>
                <a:ea typeface="標楷體" pitchFamily="65" charset="-120"/>
                <a:cs typeface="Times New Roman" pitchFamily="18" charset="0"/>
              </a:rPr>
              <a:t>)</a:t>
            </a:r>
          </a:p>
          <a:p>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政府必須面對高山過度開發、廠商偷排廢水的問題</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pic>
        <p:nvPicPr>
          <p:cNvPr id="4" name="圖片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5011" y="3225546"/>
            <a:ext cx="4098679" cy="3048000"/>
          </a:xfrm>
          <a:prstGeom prst="rect">
            <a:avLst/>
          </a:prstGeom>
        </p:spPr>
      </p:pic>
      <p:pic>
        <p:nvPicPr>
          <p:cNvPr id="6" name="圖片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459904" y="3225546"/>
            <a:ext cx="4328356" cy="2975745"/>
          </a:xfrm>
          <a:prstGeom prst="rect">
            <a:avLst/>
          </a:prstGeom>
        </p:spPr>
      </p:pic>
      <p:sp>
        <p:nvSpPr>
          <p:cNvPr id="19" name="文字方塊 18"/>
          <p:cNvSpPr txBox="1"/>
          <p:nvPr/>
        </p:nvSpPr>
        <p:spPr>
          <a:xfrm>
            <a:off x="4459903" y="6264224"/>
            <a:ext cx="3723909" cy="307777"/>
          </a:xfrm>
          <a:prstGeom prst="rect">
            <a:avLst/>
          </a:prstGeom>
          <a:noFill/>
        </p:spPr>
        <p:txBody>
          <a:bodyPr wrap="square" rtlCol="0">
            <a:spAutoFit/>
          </a:bodyPr>
          <a:lstStyle/>
          <a:p>
            <a:r>
              <a:rPr lang="zh-TW" altLang="en-US" sz="1400" dirty="0"/>
              <a:t>圖片</a:t>
            </a:r>
            <a:r>
              <a:rPr lang="zh-TW" altLang="en-US" sz="1400" dirty="0" smtClean="0"/>
              <a:t>來源</a:t>
            </a:r>
            <a:r>
              <a:rPr lang="en-US" altLang="zh-TW" sz="1400" dirty="0" smtClean="0"/>
              <a:t>:</a:t>
            </a:r>
            <a:r>
              <a:rPr lang="zh-TW" altLang="en-US" sz="1400" dirty="0"/>
              <a:t>爽報</a:t>
            </a:r>
            <a:r>
              <a:rPr lang="zh-TW" altLang="en-US" sz="1400" dirty="0" smtClean="0"/>
              <a:t> </a:t>
            </a:r>
            <a:endParaRPr lang="zh-TW" altLang="en-US" sz="1400" dirty="0"/>
          </a:p>
        </p:txBody>
      </p:sp>
      <p:sp>
        <p:nvSpPr>
          <p:cNvPr id="20" name="文字方塊 19"/>
          <p:cNvSpPr txBox="1"/>
          <p:nvPr/>
        </p:nvSpPr>
        <p:spPr>
          <a:xfrm>
            <a:off x="241299" y="6316258"/>
            <a:ext cx="3723909" cy="307777"/>
          </a:xfrm>
          <a:prstGeom prst="rect">
            <a:avLst/>
          </a:prstGeom>
          <a:noFill/>
        </p:spPr>
        <p:txBody>
          <a:bodyPr wrap="square" rtlCol="0">
            <a:spAutoFit/>
          </a:bodyPr>
          <a:lstStyle/>
          <a:p>
            <a:r>
              <a:rPr lang="zh-TW" altLang="en-US" sz="1400" dirty="0"/>
              <a:t>圖片</a:t>
            </a:r>
            <a:r>
              <a:rPr lang="zh-TW" altLang="en-US" sz="1400" dirty="0" smtClean="0"/>
              <a:t>來源</a:t>
            </a:r>
            <a:r>
              <a:rPr lang="en-US" altLang="zh-TW" sz="1400" dirty="0" smtClean="0"/>
              <a:t>:</a:t>
            </a:r>
            <a:r>
              <a:rPr lang="zh-TW" altLang="en-US" sz="1400" dirty="0"/>
              <a:t>三立新聞</a:t>
            </a:r>
            <a:r>
              <a:rPr lang="zh-TW" altLang="en-US" sz="1400" dirty="0" smtClean="0"/>
              <a:t> </a:t>
            </a:r>
            <a:endParaRPr lang="zh-TW" altLang="en-US" sz="1400" dirty="0"/>
          </a:p>
        </p:txBody>
      </p:sp>
    </p:spTree>
    <p:extLst>
      <p:ext uri="{BB962C8B-B14F-4D97-AF65-F5344CB8AC3E}">
        <p14:creationId xmlns:p14="http://schemas.microsoft.com/office/powerpoint/2010/main" val="1410053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從主婦到創辦</a:t>
            </a:r>
            <a:r>
              <a:rPr lang="en-US" altLang="zh-TW" sz="4400" b="1" dirty="0" smtClean="0">
                <a:solidFill>
                  <a:srgbClr val="C00000"/>
                </a:solidFill>
                <a:latin typeface="Times New Roman" pitchFamily="18" charset="0"/>
                <a:ea typeface="標楷體" pitchFamily="65" charset="-120"/>
                <a:cs typeface="Times New Roman" pitchFamily="18" charset="0"/>
              </a:rPr>
              <a:t>NGO-</a:t>
            </a:r>
            <a:r>
              <a:rPr lang="zh-TW" altLang="en-US" sz="4400" b="1" dirty="0" smtClean="0">
                <a:solidFill>
                  <a:srgbClr val="C00000"/>
                </a:solidFill>
                <a:latin typeface="Times New Roman" pitchFamily="18" charset="0"/>
                <a:ea typeface="標楷體" pitchFamily="65" charset="-120"/>
                <a:cs typeface="Times New Roman" pitchFamily="18" charset="0"/>
              </a:rPr>
              <a:t>陳慈美的故事</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6</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9234"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67106" y="786638"/>
            <a:ext cx="8609787" cy="6001643"/>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en-US" altLang="zh-TW" sz="2400" kern="100" dirty="0" smtClean="0">
                <a:solidFill>
                  <a:prstClr val="black"/>
                </a:solidFill>
                <a:latin typeface="Times New Roman" pitchFamily="18" charset="0"/>
                <a:ea typeface="標楷體" pitchFamily="65" charset="-120"/>
                <a:cs typeface="Times New Roman" pitchFamily="18" charset="0"/>
              </a:rPr>
              <a:t>USC</a:t>
            </a:r>
            <a:r>
              <a:rPr lang="zh-TW" altLang="en-US" sz="2400" kern="100" dirty="0" smtClean="0">
                <a:solidFill>
                  <a:prstClr val="black"/>
                </a:solidFill>
                <a:latin typeface="Times New Roman" pitchFamily="18" charset="0"/>
                <a:ea typeface="標楷體" pitchFamily="65" charset="-120"/>
                <a:cs typeface="Times New Roman" pitchFamily="18" charset="0"/>
              </a:rPr>
              <a:t>物理學碩士、香港中神道學碩士、第六代基督徒</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自述過去對環境議題</a:t>
            </a:r>
            <a:r>
              <a:rPr lang="en-US" altLang="zh-TW" sz="2400" kern="100" dirty="0" smtClean="0">
                <a:solidFill>
                  <a:prstClr val="black"/>
                </a:solidFill>
                <a:latin typeface="Times New Roman" pitchFamily="18" charset="0"/>
                <a:ea typeface="標楷體" pitchFamily="65" charset="-120"/>
                <a:cs typeface="Times New Roman" pitchFamily="18" charset="0"/>
              </a:rPr>
              <a:t>:</a:t>
            </a:r>
            <a:r>
              <a:rPr lang="zh-TW" altLang="en-US" sz="2400" kern="100" dirty="0" smtClean="0">
                <a:solidFill>
                  <a:prstClr val="black"/>
                </a:solidFill>
                <a:latin typeface="Times New Roman" pitchFamily="18" charset="0"/>
                <a:ea typeface="標楷體" pitchFamily="65" charset="-120"/>
                <a:cs typeface="Times New Roman" pitchFamily="18" charset="0"/>
              </a:rPr>
              <a:t>不關心、不清楚、不知所措</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參加主婦聯盟、創辦台灣生態神學中心</a:t>
            </a:r>
            <a:r>
              <a:rPr lang="zh-TW" altLang="zh-TW" sz="2400" dirty="0"/>
              <a:t>（</a:t>
            </a:r>
            <a:r>
              <a:rPr lang="zh-TW" altLang="zh-TW" sz="2400" kern="100" dirty="0" smtClean="0">
                <a:solidFill>
                  <a:prstClr val="black"/>
                </a:solidFill>
                <a:latin typeface="Times New Roman" pitchFamily="18" charset="0"/>
                <a:ea typeface="標楷體" pitchFamily="65" charset="-120"/>
                <a:cs typeface="Times New Roman" pitchFamily="18" charset="0"/>
              </a:rPr>
              <a:t>後改名</a:t>
            </a:r>
            <a:r>
              <a:rPr lang="zh-TW" altLang="zh-TW" sz="2400" kern="100" dirty="0">
                <a:solidFill>
                  <a:prstClr val="black"/>
                </a:solidFill>
                <a:latin typeface="Times New Roman" pitchFamily="18" charset="0"/>
                <a:ea typeface="標楷體" pitchFamily="65" charset="-120"/>
                <a:cs typeface="Times New Roman" pitchFamily="18" charset="0"/>
              </a:rPr>
              <a:t>為生態關懷者協會</a:t>
            </a:r>
            <a:r>
              <a:rPr lang="zh-TW" altLang="zh-TW" sz="2400" kern="100" dirty="0" smtClean="0">
                <a:solidFill>
                  <a:prstClr val="black"/>
                </a:solidFill>
                <a:latin typeface="Times New Roman" pitchFamily="18" charset="0"/>
                <a:ea typeface="標楷體" pitchFamily="65" charset="-120"/>
                <a:cs typeface="Times New Roman" pitchFamily="18" charset="0"/>
              </a:rPr>
              <a:t>）</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翻譯基督</a:t>
            </a:r>
            <a:r>
              <a:rPr lang="zh-TW" altLang="en-US" sz="2400" kern="100" dirty="0">
                <a:solidFill>
                  <a:prstClr val="black"/>
                </a:solidFill>
                <a:latin typeface="Times New Roman" pitchFamily="18" charset="0"/>
                <a:ea typeface="標楷體" pitchFamily="65" charset="-120"/>
                <a:cs typeface="Times New Roman" pitchFamily="18" charset="0"/>
              </a:rPr>
              <a:t>信仰探究環境倫理議題之相關書籍，並到各處演講、傳遞理念</a:t>
            </a:r>
            <a:r>
              <a:rPr lang="zh-TW" altLang="en-US" sz="2400" kern="100" dirty="0" smtClean="0">
                <a:solidFill>
                  <a:prstClr val="black"/>
                </a:solidFill>
                <a:latin typeface="Times New Roman" pitchFamily="18" charset="0"/>
                <a:ea typeface="標楷體" pitchFamily="65" charset="-120"/>
                <a:cs typeface="Times New Roman" pitchFamily="18" charset="0"/>
              </a:rPr>
              <a:t>。</a:t>
            </a: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smtClean="0">
                <a:solidFill>
                  <a:prstClr val="black"/>
                </a:solidFill>
                <a:latin typeface="Times New Roman" pitchFamily="18" charset="0"/>
                <a:ea typeface="標楷體" pitchFamily="65" charset="-120"/>
                <a:cs typeface="Times New Roman" pitchFamily="18" charset="0"/>
              </a:rPr>
              <a:t>在台灣的基督教</a:t>
            </a:r>
            <a:r>
              <a:rPr lang="zh-TW" altLang="en-US" sz="2400" kern="100" dirty="0">
                <a:solidFill>
                  <a:prstClr val="black"/>
                </a:solidFill>
                <a:latin typeface="Times New Roman" pitchFamily="18" charset="0"/>
                <a:ea typeface="標楷體" pitchFamily="65" charset="-120"/>
                <a:cs typeface="Times New Roman" pitchFamily="18" charset="0"/>
              </a:rPr>
              <a:t>大學─中原</a:t>
            </a:r>
            <a:r>
              <a:rPr lang="zh-TW" altLang="en-US" sz="2400" kern="100" dirty="0" smtClean="0">
                <a:solidFill>
                  <a:prstClr val="black"/>
                </a:solidFill>
                <a:latin typeface="Times New Roman" pitchFamily="18" charset="0"/>
                <a:ea typeface="標楷體" pitchFamily="65" charset="-120"/>
                <a:cs typeface="Times New Roman" pitchFamily="18" charset="0"/>
              </a:rPr>
              <a:t>大學</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r>
              <a:rPr lang="zh-TW" altLang="en-US" sz="2400" kern="100" dirty="0" smtClean="0">
                <a:solidFill>
                  <a:prstClr val="black"/>
                </a:solidFill>
                <a:latin typeface="Times New Roman" pitchFamily="18" charset="0"/>
                <a:ea typeface="標楷體" pitchFamily="65" charset="-120"/>
                <a:cs typeface="Times New Roman" pitchFamily="18" charset="0"/>
              </a:rPr>
              <a:t>    教授</a:t>
            </a:r>
            <a:r>
              <a:rPr lang="zh-TW" altLang="en-US" sz="2400" kern="100" dirty="0">
                <a:solidFill>
                  <a:prstClr val="black"/>
                </a:solidFill>
                <a:latin typeface="Times New Roman" pitchFamily="18" charset="0"/>
                <a:ea typeface="標楷體" pitchFamily="65" charset="-120"/>
                <a:cs typeface="Times New Roman" pitchFamily="18" charset="0"/>
              </a:rPr>
              <a:t>環境倫理的課程。同時亦</a:t>
            </a:r>
            <a:r>
              <a:rPr lang="zh-TW" altLang="en-US" sz="2400" kern="100" dirty="0" smtClean="0">
                <a:solidFill>
                  <a:prstClr val="black"/>
                </a:solidFill>
                <a:latin typeface="Times New Roman" pitchFamily="18" charset="0"/>
                <a:ea typeface="標楷體" pitchFamily="65" charset="-120"/>
                <a:cs typeface="Times New Roman" pitchFamily="18" charset="0"/>
              </a:rPr>
              <a:t>擔</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r>
              <a:rPr lang="zh-TW" altLang="en-US" sz="2400" kern="100" dirty="0">
                <a:solidFill>
                  <a:prstClr val="black"/>
                </a:solidFill>
                <a:latin typeface="Times New Roman" pitchFamily="18" charset="0"/>
                <a:ea typeface="標楷體" pitchFamily="65" charset="-120"/>
                <a:cs typeface="Times New Roman" pitchFamily="18" charset="0"/>
              </a:rPr>
              <a:t> </a:t>
            </a:r>
            <a:r>
              <a:rPr lang="zh-TW" altLang="en-US" sz="2400" kern="100" dirty="0" smtClean="0">
                <a:solidFill>
                  <a:prstClr val="black"/>
                </a:solidFill>
                <a:latin typeface="Times New Roman" pitchFamily="18" charset="0"/>
                <a:ea typeface="標楷體" pitchFamily="65" charset="-120"/>
                <a:cs typeface="Times New Roman" pitchFamily="18" charset="0"/>
              </a:rPr>
              <a:t>   任中原</a:t>
            </a:r>
            <a:r>
              <a:rPr lang="zh-TW" altLang="en-US" sz="2400" kern="100" dirty="0">
                <a:solidFill>
                  <a:prstClr val="black"/>
                </a:solidFill>
                <a:latin typeface="Times New Roman" pitchFamily="18" charset="0"/>
                <a:ea typeface="標楷體" pitchFamily="65" charset="-120"/>
                <a:cs typeface="Times New Roman" pitchFamily="18" charset="0"/>
              </a:rPr>
              <a:t>大學的助理校牧和多所</a:t>
            </a:r>
            <a:r>
              <a:rPr lang="zh-TW" altLang="en-US" sz="2400" kern="100" dirty="0" smtClean="0">
                <a:solidFill>
                  <a:prstClr val="black"/>
                </a:solidFill>
                <a:latin typeface="Times New Roman" pitchFamily="18" charset="0"/>
                <a:ea typeface="標楷體" pitchFamily="65" charset="-120"/>
                <a:cs typeface="Times New Roman" pitchFamily="18" charset="0"/>
              </a:rPr>
              <a:t>神</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r>
              <a:rPr lang="zh-TW" altLang="en-US" sz="2400" kern="100" dirty="0">
                <a:solidFill>
                  <a:prstClr val="black"/>
                </a:solidFill>
                <a:latin typeface="Times New Roman" pitchFamily="18" charset="0"/>
                <a:ea typeface="標楷體" pitchFamily="65" charset="-120"/>
                <a:cs typeface="Times New Roman" pitchFamily="18" charset="0"/>
              </a:rPr>
              <a:t> </a:t>
            </a:r>
            <a:r>
              <a:rPr lang="zh-TW" altLang="en-US" sz="2400" kern="100" dirty="0" smtClean="0">
                <a:solidFill>
                  <a:prstClr val="black"/>
                </a:solidFill>
                <a:latin typeface="Times New Roman" pitchFamily="18" charset="0"/>
                <a:ea typeface="標楷體" pitchFamily="65" charset="-120"/>
                <a:cs typeface="Times New Roman" pitchFamily="18" charset="0"/>
              </a:rPr>
              <a:t>     學院</a:t>
            </a:r>
            <a:r>
              <a:rPr lang="zh-TW" altLang="en-US" sz="2400" kern="100" dirty="0">
                <a:solidFill>
                  <a:prstClr val="black"/>
                </a:solidFill>
                <a:latin typeface="Times New Roman" pitchFamily="18" charset="0"/>
                <a:ea typeface="標楷體" pitchFamily="65" charset="-120"/>
                <a:cs typeface="Times New Roman" pitchFamily="18" charset="0"/>
              </a:rPr>
              <a:t>的兼任講師。</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
        <p:nvSpPr>
          <p:cNvPr id="19" name="文字方塊 18"/>
          <p:cNvSpPr txBox="1"/>
          <p:nvPr/>
        </p:nvSpPr>
        <p:spPr>
          <a:xfrm>
            <a:off x="4880937" y="6162369"/>
            <a:ext cx="4292903" cy="307777"/>
          </a:xfrm>
          <a:prstGeom prst="rect">
            <a:avLst/>
          </a:prstGeom>
          <a:noFill/>
        </p:spPr>
        <p:txBody>
          <a:bodyPr wrap="square" rtlCol="0">
            <a:spAutoFit/>
          </a:bodyPr>
          <a:lstStyle/>
          <a:p>
            <a:r>
              <a:rPr lang="zh-TW" altLang="en-US" sz="1400" dirty="0">
                <a:solidFill>
                  <a:prstClr val="black"/>
                </a:solidFill>
              </a:rPr>
              <a:t>圖片</a:t>
            </a:r>
            <a:r>
              <a:rPr lang="zh-TW" altLang="en-US" sz="1400" dirty="0" smtClean="0">
                <a:solidFill>
                  <a:prstClr val="black"/>
                </a:solidFill>
              </a:rPr>
              <a:t>來源</a:t>
            </a:r>
            <a:r>
              <a:rPr lang="en-US" altLang="zh-TW" sz="1400" dirty="0">
                <a:solidFill>
                  <a:prstClr val="black"/>
                </a:solidFill>
              </a:rPr>
              <a:t>:http://www.hopemarket.com.tw/?p=10040</a:t>
            </a:r>
            <a:r>
              <a:rPr lang="zh-TW" altLang="en-US" sz="1400" dirty="0" smtClean="0">
                <a:solidFill>
                  <a:prstClr val="black"/>
                </a:solidFill>
              </a:rPr>
              <a:t> </a:t>
            </a:r>
            <a:endParaRPr lang="zh-TW" altLang="en-US" sz="1400" dirty="0">
              <a:solidFill>
                <a:prstClr val="black"/>
              </a:solidFill>
            </a:endParaRPr>
          </a:p>
        </p:txBody>
      </p:sp>
      <p:pic>
        <p:nvPicPr>
          <p:cNvPr id="2" name="圖片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292983" y="3646603"/>
            <a:ext cx="3324225" cy="2495550"/>
          </a:xfrm>
          <a:prstGeom prst="rect">
            <a:avLst/>
          </a:prstGeom>
        </p:spPr>
      </p:pic>
    </p:spTree>
    <p:extLst>
      <p:ext uri="{BB962C8B-B14F-4D97-AF65-F5344CB8AC3E}">
        <p14:creationId xmlns:p14="http://schemas.microsoft.com/office/powerpoint/2010/main" val="39673900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圖片 4" descr="green-earth-wave.jpg"/>
          <p:cNvPicPr>
            <a:picLocks noChangeAspect="1"/>
          </p:cNvPicPr>
          <p:nvPr/>
        </p:nvPicPr>
        <p:blipFill>
          <a:blip r:embed="rId3" cstate="email"/>
          <a:stretch>
            <a:fillRect/>
          </a:stretch>
        </p:blipFill>
        <p:spPr bwMode="auto">
          <a:xfrm>
            <a:off x="0" y="0"/>
            <a:ext cx="9144000" cy="6858000"/>
          </a:xfrm>
          <a:prstGeom prst="rect">
            <a:avLst/>
          </a:prstGeom>
          <a:noFill/>
          <a:ln>
            <a:noFill/>
          </a:ln>
        </p:spPr>
      </p:pic>
      <p:sp>
        <p:nvSpPr>
          <p:cNvPr id="57347" name="副標題 3"/>
          <p:cNvSpPr txBox="1">
            <a:spLocks/>
          </p:cNvSpPr>
          <p:nvPr/>
        </p:nvSpPr>
        <p:spPr bwMode="auto">
          <a:xfrm>
            <a:off x="1331913" y="1773238"/>
            <a:ext cx="6553200" cy="3168650"/>
          </a:xfrm>
          <a:prstGeom prst="rect">
            <a:avLst/>
          </a:prstGeom>
          <a:noFill/>
          <a:ln w="9525">
            <a:noFill/>
            <a:miter lim="800000"/>
            <a:headEnd/>
            <a:tailEnd/>
          </a:ln>
        </p:spPr>
        <p:txBody>
          <a:bodyPr/>
          <a:lstStyle/>
          <a:p>
            <a:pPr marL="342900" indent="-342900" eaLnBrk="0" hangingPunct="0">
              <a:spcBef>
                <a:spcPct val="20000"/>
              </a:spcBef>
              <a:buClr>
                <a:srgbClr val="FF0000"/>
              </a:buClr>
              <a:buSzPct val="85000"/>
            </a:pPr>
            <a:endParaRPr kumimoji="0" lang="zh-TW" altLang="zh-TW" sz="3200">
              <a:solidFill>
                <a:srgbClr val="215968"/>
              </a:solidFill>
              <a:latin typeface="Times New Roman" pitchFamily="18" charset="0"/>
              <a:ea typeface="文鼎粗圓"/>
              <a:cs typeface="Times New Roman" pitchFamily="18" charset="0"/>
            </a:endParaRPr>
          </a:p>
        </p:txBody>
      </p:sp>
      <p:sp>
        <p:nvSpPr>
          <p:cNvPr id="8" name="標題 7"/>
          <p:cNvSpPr>
            <a:spLocks noGrp="1"/>
          </p:cNvSpPr>
          <p:nvPr>
            <p:ph type="ctrTitle"/>
          </p:nvPr>
        </p:nvSpPr>
        <p:spPr>
          <a:xfrm>
            <a:off x="0" y="4365104"/>
            <a:ext cx="9144000" cy="1470025"/>
          </a:xfrm>
          <a:solidFill>
            <a:schemeClr val="accent3">
              <a:lumMod val="20000"/>
              <a:lumOff val="80000"/>
              <a:alpha val="80000"/>
            </a:schemeClr>
          </a:solidFill>
        </p:spPr>
        <p:txBody>
          <a:bodyPr rtlCol="0">
            <a:normAutofit/>
          </a:bodyPr>
          <a:lstStyle/>
          <a:p>
            <a:pPr>
              <a:defRPr/>
            </a:pPr>
            <a:r>
              <a:rPr lang="zh-TW" altLang="en-US" sz="3500" dirty="0">
                <a:solidFill>
                  <a:srgbClr val="0000FF"/>
                </a:solidFill>
                <a:effectLst>
                  <a:outerShdw blurRad="38100" dist="38100" dir="2700000" algn="tl">
                    <a:srgbClr val="000000">
                      <a:alpha val="43137"/>
                    </a:srgbClr>
                  </a:outerShdw>
                </a:effectLst>
                <a:latin typeface="Times New Roman" pitchFamily="18" charset="0"/>
                <a:ea typeface="標楷體" pitchFamily="65" charset="-120"/>
                <a:cs typeface="Times New Roman" pitchFamily="18" charset="0"/>
              </a:rPr>
              <a:t>二、基督信仰環境倫理思想介紹</a:t>
            </a:r>
          </a:p>
        </p:txBody>
      </p:sp>
      <p:sp>
        <p:nvSpPr>
          <p:cNvPr id="7" name="投影片編號版面配置區 6"/>
          <p:cNvSpPr>
            <a:spLocks noGrp="1"/>
          </p:cNvSpPr>
          <p:nvPr>
            <p:ph type="sldNum" sz="quarter" idx="12"/>
          </p:nvPr>
        </p:nvSpPr>
        <p:spPr>
          <a:xfrm>
            <a:off x="6660232" y="6237312"/>
            <a:ext cx="2133600" cy="365125"/>
          </a:xfrm>
        </p:spPr>
        <p:txBody>
          <a:bodyPr/>
          <a:lstStyle/>
          <a:p>
            <a:pPr>
              <a:defRPr/>
            </a:pPr>
            <a:fld id="{2529CB22-E1FD-4E9D-AD99-70350269E68E}" type="slidenum">
              <a:rPr lang="zh-TW" altLang="en-US" sz="1600" smtClean="0"/>
              <a:pPr>
                <a:defRPr/>
              </a:pPr>
              <a:t>7</a:t>
            </a:fld>
            <a:endParaRPr lang="zh-TW" altLang="en-US" sz="1600" dirty="0"/>
          </a:p>
        </p:txBody>
      </p:sp>
    </p:spTree>
    <p:extLst>
      <p:ext uri="{BB962C8B-B14F-4D97-AF65-F5344CB8AC3E}">
        <p14:creationId xmlns:p14="http://schemas.microsoft.com/office/powerpoint/2010/main" val="2553778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769441"/>
          </a:xfrm>
          <a:prstGeom prst="rect">
            <a:avLst/>
          </a:prstGeom>
          <a:noFill/>
        </p:spPr>
        <p:txBody>
          <a:bodyPr wrap="square" rtlCol="0">
            <a:spAutoFit/>
          </a:bodyPr>
          <a:lstStyle/>
          <a:p>
            <a:r>
              <a:rPr lang="zh-TW" altLang="en-US" sz="4400" b="1" dirty="0" smtClean="0">
                <a:solidFill>
                  <a:srgbClr val="C00000"/>
                </a:solidFill>
                <a:latin typeface="Times New Roman" pitchFamily="18" charset="0"/>
                <a:ea typeface="標楷體" pitchFamily="65" charset="-120"/>
                <a:cs typeface="Times New Roman" pitchFamily="18" charset="0"/>
              </a:rPr>
              <a:t>聖經</a:t>
            </a:r>
            <a:r>
              <a:rPr lang="zh-TW" altLang="en-US" sz="4400" b="1" dirty="0">
                <a:solidFill>
                  <a:srgbClr val="C00000"/>
                </a:solidFill>
                <a:latin typeface="Times New Roman" pitchFamily="18" charset="0"/>
                <a:ea typeface="標楷體" pitchFamily="65" charset="-120"/>
                <a:cs typeface="Times New Roman" pitchFamily="18" charset="0"/>
              </a:rPr>
              <a:t>中的環境倫理</a:t>
            </a:r>
            <a:endParaRPr lang="en-US" altLang="zh-TW" sz="44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8</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10255"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67106" y="786638"/>
            <a:ext cx="8609787" cy="6370975"/>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b="1" kern="100" dirty="0" smtClean="0">
              <a:solidFill>
                <a:prstClr val="black"/>
              </a:solidFill>
              <a:latin typeface="Times New Roman" pitchFamily="18" charset="0"/>
              <a:ea typeface="標楷體" pitchFamily="65" charset="-120"/>
              <a:cs typeface="Times New Roman" pitchFamily="18" charset="0"/>
            </a:endParaRPr>
          </a:p>
          <a:p>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a:solidFill>
                  <a:prstClr val="black"/>
                </a:solidFill>
                <a:latin typeface="Times New Roman" pitchFamily="18" charset="0"/>
                <a:ea typeface="標楷體" pitchFamily="65" charset="-120"/>
                <a:cs typeface="Times New Roman" pitchFamily="18" charset="0"/>
              </a:rPr>
              <a:t>「神說：我們要照著我們的形像、按著我們的樣式造人，使他們</a:t>
            </a:r>
            <a:r>
              <a:rPr lang="zh-TW" altLang="en-US" sz="2400" b="1" kern="100" dirty="0">
                <a:solidFill>
                  <a:srgbClr val="FF0000"/>
                </a:solidFill>
                <a:latin typeface="Times New Roman" pitchFamily="18" charset="0"/>
                <a:ea typeface="標楷體" pitchFamily="65" charset="-120"/>
                <a:cs typeface="Times New Roman" pitchFamily="18" charset="0"/>
              </a:rPr>
              <a:t>管理</a:t>
            </a:r>
            <a:r>
              <a:rPr lang="zh-TW" altLang="en-US" sz="2400" kern="100" dirty="0">
                <a:solidFill>
                  <a:prstClr val="black"/>
                </a:solidFill>
                <a:latin typeface="Times New Roman" pitchFamily="18" charset="0"/>
                <a:ea typeface="標楷體" pitchFamily="65" charset="-120"/>
                <a:cs typeface="Times New Roman" pitchFamily="18" charset="0"/>
              </a:rPr>
              <a:t>海裡的魚、空中的鳥、地上的牲畜，和全地，並地上所爬的一切昆蟲。</a:t>
            </a:r>
            <a:r>
              <a:rPr lang="zh-TW" altLang="en-US" sz="2400" kern="100" dirty="0" smtClean="0">
                <a:solidFill>
                  <a:prstClr val="black"/>
                </a:solidFill>
                <a:latin typeface="Times New Roman" pitchFamily="18" charset="0"/>
                <a:ea typeface="標楷體" pitchFamily="65" charset="-120"/>
                <a:cs typeface="Times New Roman" pitchFamily="18" charset="0"/>
              </a:rPr>
              <a:t>」</a:t>
            </a:r>
            <a:r>
              <a:rPr lang="en-US" altLang="zh-TW" sz="2400" kern="100" dirty="0" smtClean="0">
                <a:solidFill>
                  <a:prstClr val="black"/>
                </a:solidFill>
                <a:latin typeface="Times New Roman" pitchFamily="18" charset="0"/>
                <a:ea typeface="標楷體" pitchFamily="65" charset="-120"/>
                <a:cs typeface="Times New Roman" pitchFamily="18" charset="0"/>
              </a:rPr>
              <a:t>(</a:t>
            </a:r>
            <a:r>
              <a:rPr lang="zh-TW" altLang="en-US" sz="2400" kern="100" dirty="0" smtClean="0">
                <a:solidFill>
                  <a:prstClr val="black"/>
                </a:solidFill>
                <a:latin typeface="Times New Roman" pitchFamily="18" charset="0"/>
                <a:ea typeface="標楷體" pitchFamily="65" charset="-120"/>
                <a:cs typeface="Times New Roman" pitchFamily="18" charset="0"/>
              </a:rPr>
              <a:t>創</a:t>
            </a:r>
            <a:r>
              <a:rPr lang="en-US" altLang="zh-TW" sz="2400" kern="100" dirty="0" smtClean="0">
                <a:solidFill>
                  <a:prstClr val="black"/>
                </a:solidFill>
                <a:latin typeface="Times New Roman" pitchFamily="18" charset="0"/>
                <a:ea typeface="標楷體" pitchFamily="65" charset="-120"/>
                <a:cs typeface="Times New Roman" pitchFamily="18" charset="0"/>
              </a:rPr>
              <a:t>1:26)</a:t>
            </a:r>
          </a:p>
          <a:p>
            <a:pPr marL="342900" indent="-342900">
              <a:buFont typeface="Wingdings" pitchFamily="2" charset="2"/>
              <a:buChar char="l"/>
            </a:pPr>
            <a:r>
              <a:rPr lang="zh-TW" altLang="en-US" sz="2400" kern="100" dirty="0">
                <a:solidFill>
                  <a:prstClr val="black"/>
                </a:solidFill>
                <a:latin typeface="Times New Roman" pitchFamily="18" charset="0"/>
                <a:ea typeface="標楷體" pitchFamily="65" charset="-120"/>
                <a:cs typeface="Times New Roman" pitchFamily="18" charset="0"/>
              </a:rPr>
              <a:t>「神就賜福給他們，又對他們說：要生養眾多，遍滿地面，治理這地，也要管理海裡的魚、空中的鳥，和地上各樣行動的活物。</a:t>
            </a:r>
            <a:r>
              <a:rPr lang="zh-TW" altLang="en-US" sz="2400" kern="100" dirty="0" smtClean="0">
                <a:solidFill>
                  <a:prstClr val="black"/>
                </a:solidFill>
                <a:latin typeface="Times New Roman" pitchFamily="18" charset="0"/>
                <a:ea typeface="標楷體" pitchFamily="65" charset="-120"/>
                <a:cs typeface="Times New Roman" pitchFamily="18" charset="0"/>
              </a:rPr>
              <a:t>」</a:t>
            </a:r>
            <a:r>
              <a:rPr lang="en-US" altLang="zh-TW" sz="2400" kern="100" dirty="0" smtClean="0">
                <a:solidFill>
                  <a:prstClr val="black"/>
                </a:solidFill>
                <a:latin typeface="Times New Roman" pitchFamily="18" charset="0"/>
                <a:ea typeface="標楷體" pitchFamily="65" charset="-120"/>
                <a:cs typeface="Times New Roman" pitchFamily="18" charset="0"/>
              </a:rPr>
              <a:t>(</a:t>
            </a:r>
            <a:r>
              <a:rPr lang="zh-TW" altLang="en-US" sz="2400" kern="100" dirty="0" smtClean="0">
                <a:solidFill>
                  <a:prstClr val="black"/>
                </a:solidFill>
                <a:latin typeface="Times New Roman" pitchFamily="18" charset="0"/>
                <a:ea typeface="標楷體" pitchFamily="65" charset="-120"/>
                <a:cs typeface="Times New Roman" pitchFamily="18" charset="0"/>
              </a:rPr>
              <a:t>創</a:t>
            </a:r>
            <a:r>
              <a:rPr lang="en-US" altLang="zh-TW" sz="2400" kern="100" dirty="0" smtClean="0">
                <a:solidFill>
                  <a:prstClr val="black"/>
                </a:solidFill>
                <a:latin typeface="Times New Roman" pitchFamily="18" charset="0"/>
                <a:ea typeface="標楷體" pitchFamily="65" charset="-120"/>
                <a:cs typeface="Times New Roman" pitchFamily="18" charset="0"/>
              </a:rPr>
              <a:t>1:28)</a:t>
            </a:r>
            <a:r>
              <a:rPr lang="zh-TW" altLang="en-US" sz="2400" kern="100" dirty="0" smtClean="0">
                <a:solidFill>
                  <a:prstClr val="black"/>
                </a:solidFill>
                <a:latin typeface="Times New Roman" pitchFamily="18" charset="0"/>
                <a:ea typeface="標楷體" pitchFamily="65" charset="-120"/>
                <a:cs typeface="Times New Roman" pitchFamily="18" charset="0"/>
              </a:rPr>
              <a:t>。</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a:solidFill>
                  <a:prstClr val="black"/>
                </a:solidFill>
                <a:latin typeface="Times New Roman" pitchFamily="18" charset="0"/>
                <a:ea typeface="標楷體" pitchFamily="65" charset="-120"/>
                <a:cs typeface="Times New Roman" pitchFamily="18" charset="0"/>
              </a:rPr>
              <a:t>人必須按照上帝的心意和法則對待環境與動物。例如：在上帝的律法中，透過安息日，讓動物每週有一日的安歇（申</a:t>
            </a:r>
            <a:r>
              <a:rPr lang="en-US" altLang="zh-TW" sz="2400" kern="100" dirty="0">
                <a:solidFill>
                  <a:prstClr val="black"/>
                </a:solidFill>
                <a:latin typeface="Times New Roman" pitchFamily="18" charset="0"/>
                <a:ea typeface="標楷體" pitchFamily="65" charset="-120"/>
                <a:cs typeface="Times New Roman" pitchFamily="18" charset="0"/>
              </a:rPr>
              <a:t>5:14</a:t>
            </a:r>
            <a:r>
              <a:rPr lang="zh-TW" altLang="en-US" sz="2400" kern="100" dirty="0" smtClean="0">
                <a:solidFill>
                  <a:prstClr val="black"/>
                </a:solidFill>
                <a:latin typeface="Times New Roman" pitchFamily="18" charset="0"/>
                <a:ea typeface="標楷體" pitchFamily="65" charset="-120"/>
                <a:cs typeface="Times New Roman" pitchFamily="18" charset="0"/>
              </a:rPr>
              <a:t>）</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a:solidFill>
                  <a:prstClr val="black"/>
                </a:solidFill>
                <a:latin typeface="Times New Roman" pitchFamily="18" charset="0"/>
                <a:ea typeface="標楷體" pitchFamily="65" charset="-120"/>
                <a:cs typeface="Times New Roman" pitchFamily="18" charset="0"/>
              </a:rPr>
              <a:t> 斯托</a:t>
            </a:r>
            <a:r>
              <a:rPr lang="zh-TW" altLang="en-US" sz="2400" kern="100" dirty="0" smtClean="0">
                <a:solidFill>
                  <a:prstClr val="black"/>
                </a:solidFill>
                <a:latin typeface="Times New Roman" pitchFamily="18" charset="0"/>
                <a:ea typeface="標楷體" pitchFamily="65" charset="-120"/>
                <a:cs typeface="Times New Roman" pitchFamily="18" charset="0"/>
              </a:rPr>
              <a:t>德：</a:t>
            </a:r>
            <a:r>
              <a:rPr lang="zh-TW" altLang="en-US" sz="2400" kern="100" dirty="0">
                <a:solidFill>
                  <a:prstClr val="black"/>
                </a:solidFill>
                <a:latin typeface="Times New Roman" pitchFamily="18" charset="0"/>
                <a:ea typeface="標楷體" pitchFamily="65" charset="-120"/>
                <a:cs typeface="Times New Roman" pitchFamily="18" charset="0"/>
              </a:rPr>
              <a:t>人的治理必須向上帝交帳，並且人應該和上帝所創造的大自然合作，來管理及運用自然資源。</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Tree>
    <p:extLst>
      <p:ext uri="{BB962C8B-B14F-4D97-AF65-F5344CB8AC3E}">
        <p14:creationId xmlns:p14="http://schemas.microsoft.com/office/powerpoint/2010/main" val="1417737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群組 11"/>
          <p:cNvGrpSpPr>
            <a:grpSpLocks/>
          </p:cNvGrpSpPr>
          <p:nvPr/>
        </p:nvGrpSpPr>
        <p:grpSpPr bwMode="auto">
          <a:xfrm>
            <a:off x="5508104" y="3072359"/>
            <a:ext cx="3256694" cy="2707799"/>
            <a:chOff x="899592" y="1700808"/>
            <a:chExt cx="4565625" cy="3816424"/>
          </a:xfrm>
        </p:grpSpPr>
        <p:pic>
          <p:nvPicPr>
            <p:cNvPr id="14" name="圖片 13" descr="green-earth.jpg"/>
            <p:cNvPicPr>
              <a:picLocks noChangeAspect="1"/>
            </p:cNvPicPr>
            <p:nvPr/>
          </p:nvPicPr>
          <p:blipFill>
            <a:blip r:embed="rId4" cstate="email">
              <a:duotone>
                <a:schemeClr val="accent3">
                  <a:shade val="45000"/>
                  <a:satMod val="135000"/>
                </a:schemeClr>
                <a:prstClr val="white"/>
              </a:duotone>
              <a:lum bright="20000"/>
            </a:blip>
            <a:srcRect/>
            <a:stretch>
              <a:fillRect/>
            </a:stretch>
          </p:blipFill>
          <p:spPr bwMode="auto">
            <a:xfrm>
              <a:off x="899592" y="1700808"/>
              <a:ext cx="4565625" cy="3816424"/>
            </a:xfrm>
            <a:prstGeom prst="rect">
              <a:avLst/>
            </a:prstGeom>
            <a:noFill/>
            <a:ln w="9525">
              <a:noFill/>
              <a:miter lim="800000"/>
              <a:headEnd/>
              <a:tailEnd/>
            </a:ln>
          </p:spPr>
        </p:pic>
        <p:sp>
          <p:nvSpPr>
            <p:cNvPr id="15" name="橢圓 14"/>
            <p:cNvSpPr/>
            <p:nvPr/>
          </p:nvSpPr>
          <p:spPr>
            <a:xfrm>
              <a:off x="3276066" y="1916712"/>
              <a:ext cx="2016114" cy="2016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latin typeface="Times New Roman" pitchFamily="18" charset="0"/>
                <a:ea typeface="標楷體" pitchFamily="65" charset="-120"/>
                <a:cs typeface="Times New Roman" pitchFamily="18" charset="0"/>
              </a:endParaRPr>
            </a:p>
          </p:txBody>
        </p:sp>
      </p:grpSp>
      <p:sp>
        <p:nvSpPr>
          <p:cNvPr id="11" name="文字方塊 10"/>
          <p:cNvSpPr txBox="1"/>
          <p:nvPr/>
        </p:nvSpPr>
        <p:spPr>
          <a:xfrm>
            <a:off x="241299" y="401918"/>
            <a:ext cx="8870950" cy="1323439"/>
          </a:xfrm>
          <a:prstGeom prst="rect">
            <a:avLst/>
          </a:prstGeom>
          <a:noFill/>
        </p:spPr>
        <p:txBody>
          <a:bodyPr wrap="square" rtlCol="0">
            <a:spAutoFit/>
          </a:bodyPr>
          <a:lstStyle/>
          <a:p>
            <a:r>
              <a:rPr lang="zh-TW" altLang="en-US" sz="4000" b="1" dirty="0">
                <a:solidFill>
                  <a:srgbClr val="C00000"/>
                </a:solidFill>
                <a:latin typeface="Times New Roman" pitchFamily="18" charset="0"/>
                <a:ea typeface="標楷體" pitchFamily="65" charset="-120"/>
                <a:cs typeface="Times New Roman" pitchFamily="18" charset="0"/>
              </a:rPr>
              <a:t>基督徒環境倫理學者</a:t>
            </a:r>
            <a:r>
              <a:rPr lang="en-US" altLang="zh-TW" sz="4000" b="1" dirty="0" smtClean="0">
                <a:solidFill>
                  <a:srgbClr val="C00000"/>
                </a:solidFill>
                <a:latin typeface="Times New Roman" pitchFamily="18" charset="0"/>
                <a:ea typeface="標楷體" pitchFamily="65" charset="-120"/>
                <a:cs typeface="Times New Roman" pitchFamily="18" charset="0"/>
              </a:rPr>
              <a:t>-</a:t>
            </a:r>
          </a:p>
          <a:p>
            <a:r>
              <a:rPr lang="zh-TW" altLang="en-US" sz="4000" b="1" dirty="0" smtClean="0">
                <a:solidFill>
                  <a:srgbClr val="C00000"/>
                </a:solidFill>
                <a:latin typeface="Times New Roman" pitchFamily="18" charset="0"/>
                <a:ea typeface="標楷體" pitchFamily="65" charset="-120"/>
                <a:cs typeface="Times New Roman" pitchFamily="18" charset="0"/>
              </a:rPr>
              <a:t>羅斯頓</a:t>
            </a:r>
            <a:r>
              <a:rPr lang="zh-TW" altLang="zh-TW" sz="4000" b="1" dirty="0">
                <a:solidFill>
                  <a:srgbClr val="C00000"/>
                </a:solidFill>
                <a:latin typeface="Times New Roman" pitchFamily="18" charset="0"/>
                <a:ea typeface="標楷體" pitchFamily="65" charset="-120"/>
                <a:cs typeface="Times New Roman" pitchFamily="18" charset="0"/>
              </a:rPr>
              <a:t>（</a:t>
            </a:r>
            <a:r>
              <a:rPr lang="en-US" altLang="zh-TW" sz="4000" b="1" dirty="0">
                <a:solidFill>
                  <a:srgbClr val="C00000"/>
                </a:solidFill>
                <a:latin typeface="Times New Roman" pitchFamily="18" charset="0"/>
                <a:ea typeface="標楷體" pitchFamily="65" charset="-120"/>
                <a:cs typeface="Times New Roman" pitchFamily="18" charset="0"/>
              </a:rPr>
              <a:t>Holmes </a:t>
            </a:r>
            <a:r>
              <a:rPr lang="en-US" altLang="zh-TW" sz="4000" b="1" dirty="0" err="1">
                <a:solidFill>
                  <a:srgbClr val="C00000"/>
                </a:solidFill>
                <a:latin typeface="Times New Roman" pitchFamily="18" charset="0"/>
                <a:ea typeface="標楷體" pitchFamily="65" charset="-120"/>
                <a:cs typeface="Times New Roman" pitchFamily="18" charset="0"/>
              </a:rPr>
              <a:t>Rolston</a:t>
            </a:r>
            <a:r>
              <a:rPr lang="en-US" altLang="zh-TW" sz="4000" b="1" dirty="0">
                <a:solidFill>
                  <a:srgbClr val="C00000"/>
                </a:solidFill>
                <a:latin typeface="Times New Roman" pitchFamily="18" charset="0"/>
                <a:ea typeface="標楷體" pitchFamily="65" charset="-120"/>
                <a:cs typeface="Times New Roman" pitchFamily="18" charset="0"/>
              </a:rPr>
              <a:t> III</a:t>
            </a:r>
            <a:r>
              <a:rPr lang="zh-TW" altLang="zh-TW" sz="4000" b="1" dirty="0">
                <a:solidFill>
                  <a:srgbClr val="C00000"/>
                </a:solidFill>
                <a:latin typeface="Times New Roman" pitchFamily="18" charset="0"/>
                <a:ea typeface="標楷體" pitchFamily="65" charset="-120"/>
                <a:cs typeface="Times New Roman" pitchFamily="18" charset="0"/>
              </a:rPr>
              <a:t>）</a:t>
            </a:r>
            <a:endParaRPr lang="en-US" altLang="zh-TW" sz="4000" b="1" dirty="0">
              <a:solidFill>
                <a:srgbClr val="C00000"/>
              </a:solidFill>
              <a:latin typeface="Times New Roman" pitchFamily="18" charset="0"/>
              <a:ea typeface="標楷體" pitchFamily="65" charset="-120"/>
              <a:cs typeface="Times New Roman" pitchFamily="18" charset="0"/>
            </a:endParaRPr>
          </a:p>
        </p:txBody>
      </p:sp>
      <p:sp>
        <p:nvSpPr>
          <p:cNvPr id="16" name="矩形 15"/>
          <p:cNvSpPr/>
          <p:nvPr/>
        </p:nvSpPr>
        <p:spPr bwMode="auto">
          <a:xfrm>
            <a:off x="0" y="6581001"/>
            <a:ext cx="9144000" cy="25717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prstClr val="white"/>
              </a:solidFill>
            </a:endParaRPr>
          </a:p>
        </p:txBody>
      </p:sp>
      <p:sp>
        <p:nvSpPr>
          <p:cNvPr id="18" name="投影片編號版面配置區 19"/>
          <p:cNvSpPr>
            <a:spLocks noGrp="1"/>
          </p:cNvSpPr>
          <p:nvPr>
            <p:ph type="sldNum" sz="quarter" idx="12"/>
          </p:nvPr>
        </p:nvSpPr>
        <p:spPr>
          <a:xfrm>
            <a:off x="6553200" y="6356350"/>
            <a:ext cx="2133600" cy="365125"/>
          </a:xfrm>
        </p:spPr>
        <p:txBody>
          <a:bodyPr/>
          <a:lstStyle/>
          <a:p>
            <a:fld id="{2F2F6D51-C7BC-4334-88A1-7811B26D9E6B}" type="slidenum">
              <a:rPr lang="zh-TW" altLang="en-US" smtClean="0">
                <a:solidFill>
                  <a:prstClr val="black">
                    <a:tint val="75000"/>
                  </a:prstClr>
                </a:solidFill>
              </a:rPr>
              <a:pPr/>
              <a:t>9</a:t>
            </a:fld>
            <a:endParaRPr lang="zh-TW" altLang="en-US" dirty="0">
              <a:solidFill>
                <a:prstClr val="black">
                  <a:tint val="75000"/>
                </a:prstClr>
              </a:solidFill>
            </a:endParaRPr>
          </a:p>
        </p:txBody>
      </p:sp>
      <p:sp>
        <p:nvSpPr>
          <p:cNvPr id="13" name="文字方塊 12"/>
          <p:cNvSpPr txBox="1"/>
          <p:nvPr/>
        </p:nvSpPr>
        <p:spPr>
          <a:xfrm>
            <a:off x="439279" y="5639768"/>
            <a:ext cx="8636000" cy="369332"/>
          </a:xfrm>
          <a:prstGeom prst="rect">
            <a:avLst/>
          </a:prstGeom>
          <a:noFill/>
        </p:spPr>
        <p:txBody>
          <a:bodyPr wrap="square">
            <a:spAutoFit/>
          </a:bodyPr>
          <a:lstStyle/>
          <a:p>
            <a:r>
              <a:rPr lang="zh-TW" altLang="en-US" dirty="0" smtClean="0">
                <a:solidFill>
                  <a:prstClr val="black"/>
                </a:solidFill>
                <a:latin typeface="微軟正黑體" pitchFamily="34" charset="-120"/>
                <a:ea typeface="微軟正黑體" pitchFamily="34" charset="-120"/>
              </a:rPr>
              <a:t> </a:t>
            </a:r>
            <a:endParaRPr lang="en-US" altLang="zh-TW" dirty="0" smtClean="0">
              <a:solidFill>
                <a:prstClr val="black"/>
              </a:solidFill>
              <a:latin typeface="微軟正黑體" pitchFamily="34" charset="-120"/>
              <a:ea typeface="微軟正黑體" pitchFamily="34" charset="-120"/>
            </a:endParaRPr>
          </a:p>
        </p:txBody>
      </p:sp>
      <p:graphicFrame>
        <p:nvGraphicFramePr>
          <p:cNvPr id="9" name="物件 8"/>
          <p:cNvGraphicFramePr>
            <a:graphicFrameLocks noChangeAspect="1"/>
          </p:cNvGraphicFramePr>
          <p:nvPr/>
        </p:nvGraphicFramePr>
        <p:xfrm>
          <a:off x="3898900" y="2514600"/>
          <a:ext cx="914400" cy="179388"/>
        </p:xfrm>
        <a:graphic>
          <a:graphicData uri="http://schemas.openxmlformats.org/presentationml/2006/ole">
            <mc:AlternateContent xmlns:mc="http://schemas.openxmlformats.org/markup-compatibility/2006">
              <mc:Choice xmlns:v="urn:schemas-microsoft-com:vml" Requires="v">
                <p:oleObj spid="_x0000_s11279" name="Equation" r:id="rId5" imgW="428207" imgH="666100" progId="">
                  <p:embed/>
                </p:oleObj>
              </mc:Choice>
              <mc:Fallback>
                <p:oleObj name="Equation" r:id="rId5" imgW="428207" imgH="6661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98900" y="2514600"/>
                        <a:ext cx="914400" cy="179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文字方塊 9"/>
          <p:cNvSpPr txBox="1"/>
          <p:nvPr/>
        </p:nvSpPr>
        <p:spPr>
          <a:xfrm>
            <a:off x="241299" y="1148054"/>
            <a:ext cx="8609787" cy="4154984"/>
          </a:xfrm>
          <a:prstGeom prst="rect">
            <a:avLst/>
          </a:prstGeom>
          <a:noFill/>
        </p:spPr>
        <p:txBody>
          <a:bodyPr wrap="square">
            <a:spAutoFit/>
          </a:bodyPr>
          <a:lstStyle/>
          <a:p>
            <a:r>
              <a:rPr lang="zh-TW" altLang="en-US" sz="2400" kern="100" dirty="0" smtClean="0">
                <a:solidFill>
                  <a:prstClr val="black"/>
                </a:solidFill>
                <a:latin typeface="Times New Roman" pitchFamily="18" charset="0"/>
                <a:ea typeface="標楷體" pitchFamily="65" charset="-120"/>
                <a:cs typeface="Times New Roman" pitchFamily="18" charset="0"/>
              </a:rPr>
              <a:t>  </a:t>
            </a: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a:solidFill>
                  <a:prstClr val="black"/>
                </a:solidFill>
                <a:latin typeface="Times New Roman" pitchFamily="18" charset="0"/>
                <a:ea typeface="標楷體" pitchFamily="65" charset="-120"/>
                <a:cs typeface="Times New Roman" pitchFamily="18" charset="0"/>
              </a:rPr>
              <a:t>被稱為</a:t>
            </a:r>
            <a:r>
              <a:rPr lang="zh-TW" altLang="zh-TW" sz="2400" kern="100" dirty="0">
                <a:solidFill>
                  <a:prstClr val="black"/>
                </a:solidFill>
                <a:latin typeface="Times New Roman" pitchFamily="18" charset="0"/>
                <a:ea typeface="標楷體" pitchFamily="65" charset="-120"/>
                <a:cs typeface="Times New Roman" pitchFamily="18" charset="0"/>
              </a:rPr>
              <a:t>環境倫理學之父</a:t>
            </a: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a:solidFill>
                  <a:prstClr val="black"/>
                </a:solidFill>
                <a:latin typeface="Times New Roman" pitchFamily="18" charset="0"/>
                <a:ea typeface="標楷體" pitchFamily="65" charset="-120"/>
                <a:cs typeface="Times New Roman" pitchFamily="18" charset="0"/>
              </a:rPr>
              <a:t>曾在</a:t>
            </a:r>
            <a:r>
              <a:rPr lang="zh-TW" altLang="zh-TW" sz="2400" kern="100" dirty="0">
                <a:solidFill>
                  <a:prstClr val="black"/>
                </a:solidFill>
                <a:latin typeface="Times New Roman" pitchFamily="18" charset="0"/>
                <a:ea typeface="標楷體" pitchFamily="65" charset="-120"/>
                <a:cs typeface="Times New Roman" pitchFamily="18" charset="0"/>
              </a:rPr>
              <a:t>美國擔任長老教會的牧師</a:t>
            </a: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a:solidFill>
                  <a:prstClr val="black"/>
                </a:solidFill>
                <a:latin typeface="Times New Roman" pitchFamily="18" charset="0"/>
                <a:ea typeface="標楷體" pitchFamily="65" charset="-120"/>
                <a:cs typeface="Times New Roman" pitchFamily="18" charset="0"/>
              </a:rPr>
              <a:t>聖經的救贖之約是以創造之約掀開其序論，聖經的信仰是伴隨著</a:t>
            </a:r>
            <a:r>
              <a:rPr lang="zh-TW" altLang="en-US" sz="2400" kern="100" dirty="0">
                <a:solidFill>
                  <a:srgbClr val="FF0000"/>
                </a:solidFill>
                <a:latin typeface="Times New Roman" pitchFamily="18" charset="0"/>
                <a:ea typeface="標楷體" pitchFamily="65" charset="-120"/>
                <a:cs typeface="Times New Roman" pitchFamily="18" charset="0"/>
              </a:rPr>
              <a:t>土地倫理</a:t>
            </a:r>
            <a:r>
              <a:rPr lang="zh-TW" altLang="en-US" sz="2400" kern="100" dirty="0">
                <a:solidFill>
                  <a:prstClr val="black"/>
                </a:solidFill>
                <a:latin typeface="Times New Roman" pitchFamily="18" charset="0"/>
                <a:ea typeface="標楷體" pitchFamily="65" charset="-120"/>
                <a:cs typeface="Times New Roman" pitchFamily="18" charset="0"/>
              </a:rPr>
              <a:t>而生的，在聖約裡進入應許之地的基本要件是要遵守神</a:t>
            </a:r>
            <a:r>
              <a:rPr lang="zh-TW" altLang="en-US" sz="2400" kern="100" dirty="0">
                <a:solidFill>
                  <a:srgbClr val="FF0000"/>
                </a:solidFill>
                <a:latin typeface="Times New Roman" pitchFamily="18" charset="0"/>
                <a:ea typeface="標楷體" pitchFamily="65" charset="-120"/>
                <a:cs typeface="Times New Roman" pitchFamily="18" charset="0"/>
              </a:rPr>
              <a:t>公義</a:t>
            </a:r>
            <a:r>
              <a:rPr lang="zh-TW" altLang="en-US" sz="2400" kern="100" dirty="0">
                <a:solidFill>
                  <a:prstClr val="black"/>
                </a:solidFill>
                <a:latin typeface="Times New Roman" pitchFamily="18" charset="0"/>
                <a:ea typeface="標楷體" pitchFamily="65" charset="-120"/>
                <a:cs typeface="Times New Roman" pitchFamily="18" charset="0"/>
              </a:rPr>
              <a:t>與</a:t>
            </a:r>
            <a:r>
              <a:rPr lang="zh-TW" altLang="en-US" sz="2400" kern="100" dirty="0">
                <a:solidFill>
                  <a:srgbClr val="FF0000"/>
                </a:solidFill>
                <a:latin typeface="Times New Roman" pitchFamily="18" charset="0"/>
                <a:ea typeface="標楷體" pitchFamily="65" charset="-120"/>
                <a:cs typeface="Times New Roman" pitchFamily="18" charset="0"/>
              </a:rPr>
              <a:t>慈愛</a:t>
            </a:r>
            <a:r>
              <a:rPr lang="zh-TW" altLang="en-US" sz="2400" kern="100" dirty="0">
                <a:solidFill>
                  <a:prstClr val="black"/>
                </a:solidFill>
                <a:latin typeface="Times New Roman" pitchFamily="18" charset="0"/>
                <a:ea typeface="標楷體" pitchFamily="65" charset="-120"/>
                <a:cs typeface="Times New Roman" pitchFamily="18" charset="0"/>
              </a:rPr>
              <a:t>的誡命。</a:t>
            </a: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r>
              <a:rPr lang="zh-TW" altLang="en-US" sz="2400" kern="100" dirty="0">
                <a:solidFill>
                  <a:prstClr val="black"/>
                </a:solidFill>
                <a:latin typeface="Times New Roman" pitchFamily="18" charset="0"/>
                <a:ea typeface="標楷體" pitchFamily="65" charset="-120"/>
                <a:cs typeface="Times New Roman" pitchFamily="18" charset="0"/>
              </a:rPr>
              <a:t>曾發表「環境倫理學（</a:t>
            </a:r>
            <a:r>
              <a:rPr lang="en-US" altLang="zh-TW" sz="2400" kern="100" dirty="0">
                <a:solidFill>
                  <a:prstClr val="black"/>
                </a:solidFill>
                <a:latin typeface="Times New Roman" pitchFamily="18" charset="0"/>
                <a:ea typeface="標楷體" pitchFamily="65" charset="-120"/>
                <a:cs typeface="Times New Roman" pitchFamily="18" charset="0"/>
              </a:rPr>
              <a:t>Environmental Ethics</a:t>
            </a:r>
            <a:r>
              <a:rPr lang="zh-TW" altLang="en-US" sz="2400" kern="100" dirty="0" smtClean="0">
                <a:solidFill>
                  <a:prstClr val="black"/>
                </a:solidFill>
                <a:latin typeface="Times New Roman" pitchFamily="18" charset="0"/>
                <a:ea typeface="標楷體" pitchFamily="65" charset="-120"/>
                <a:cs typeface="Times New Roman" pitchFamily="18" charset="0"/>
              </a:rPr>
              <a:t>）」</a:t>
            </a:r>
            <a:endParaRPr lang="en-US" altLang="zh-TW" sz="2400" kern="100" dirty="0" smtClean="0">
              <a:solidFill>
                <a:prstClr val="black"/>
              </a:solidFill>
              <a:latin typeface="Times New Roman" pitchFamily="18" charset="0"/>
              <a:ea typeface="標楷體" pitchFamily="65" charset="-120"/>
              <a:cs typeface="Times New Roman" pitchFamily="18" charset="0"/>
            </a:endParaRPr>
          </a:p>
          <a:p>
            <a:r>
              <a:rPr lang="zh-TW" altLang="en-US" sz="2400" kern="100" dirty="0" smtClean="0">
                <a:solidFill>
                  <a:prstClr val="black"/>
                </a:solidFill>
                <a:latin typeface="Times New Roman" pitchFamily="18" charset="0"/>
                <a:ea typeface="標楷體" pitchFamily="65" charset="-120"/>
                <a:cs typeface="Times New Roman" pitchFamily="18" charset="0"/>
              </a:rPr>
              <a:t>「</a:t>
            </a:r>
            <a:r>
              <a:rPr lang="zh-TW" altLang="en-US" sz="2400" kern="100" dirty="0">
                <a:solidFill>
                  <a:prstClr val="black"/>
                </a:solidFill>
                <a:latin typeface="Times New Roman" pitchFamily="18" charset="0"/>
                <a:ea typeface="標楷體" pitchFamily="65" charset="-120"/>
                <a:cs typeface="Times New Roman" pitchFamily="18" charset="0"/>
              </a:rPr>
              <a:t>保護自然價值（</a:t>
            </a:r>
            <a:r>
              <a:rPr lang="en-US" altLang="zh-TW" sz="2400" kern="100" dirty="0">
                <a:solidFill>
                  <a:prstClr val="black"/>
                </a:solidFill>
                <a:latin typeface="Times New Roman" pitchFamily="18" charset="0"/>
                <a:ea typeface="標楷體" pitchFamily="65" charset="-120"/>
                <a:cs typeface="Times New Roman" pitchFamily="18" charset="0"/>
              </a:rPr>
              <a:t>Conserving Natural Value</a:t>
            </a:r>
            <a:r>
              <a:rPr lang="zh-TW" altLang="en-US" sz="2400" kern="100" dirty="0">
                <a:solidFill>
                  <a:prstClr val="black"/>
                </a:solidFill>
                <a:latin typeface="Times New Roman" pitchFamily="18" charset="0"/>
                <a:ea typeface="標楷體" pitchFamily="65" charset="-120"/>
                <a:cs typeface="Times New Roman" pitchFamily="18" charset="0"/>
              </a:rPr>
              <a:t>）」</a:t>
            </a:r>
            <a:endParaRPr lang="en-US" altLang="zh-TW" sz="2400" kern="100" dirty="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400" kern="100" dirty="0" smtClean="0">
              <a:solidFill>
                <a:prstClr val="black"/>
              </a:solidFill>
              <a:latin typeface="Times New Roman" pitchFamily="18" charset="0"/>
              <a:ea typeface="標楷體" pitchFamily="65" charset="-120"/>
              <a:cs typeface="Times New Roman" pitchFamily="18" charset="0"/>
            </a:endParaRPr>
          </a:p>
          <a:p>
            <a:pPr marL="342900" indent="-342900">
              <a:buFont typeface="Wingdings" pitchFamily="2" charset="2"/>
              <a:buChar char="l"/>
            </a:pPr>
            <a:endParaRPr lang="en-US" altLang="zh-TW" sz="2200" kern="100" dirty="0" smtClean="0">
              <a:solidFill>
                <a:prstClr val="black"/>
              </a:solidFill>
              <a:latin typeface="Times New Roman" pitchFamily="18" charset="0"/>
              <a:ea typeface="標楷體" pitchFamily="65" charset="-120"/>
              <a:cs typeface="Times New Roman" pitchFamily="18" charset="0"/>
            </a:endParaRPr>
          </a:p>
          <a:p>
            <a:r>
              <a:rPr lang="zh-TW" altLang="en-US" sz="2600" b="1" dirty="0" smtClean="0">
                <a:solidFill>
                  <a:srgbClr val="1F497D">
                    <a:lumMod val="75000"/>
                  </a:srgbClr>
                </a:solidFill>
                <a:latin typeface="微軟正黑體" pitchFamily="34" charset="-120"/>
                <a:ea typeface="微軟正黑體" pitchFamily="34" charset="-120"/>
              </a:rPr>
              <a:t> </a:t>
            </a:r>
            <a:endParaRPr lang="en-US" altLang="zh-TW" sz="2600" b="1" dirty="0" smtClean="0">
              <a:solidFill>
                <a:srgbClr val="1F497D">
                  <a:lumMod val="75000"/>
                </a:srgbClr>
              </a:solidFill>
              <a:latin typeface="微軟正黑體" pitchFamily="34" charset="-120"/>
              <a:ea typeface="微軟正黑體" pitchFamily="34" charset="-120"/>
            </a:endParaRPr>
          </a:p>
        </p:txBody>
      </p:sp>
      <p:sp>
        <p:nvSpPr>
          <p:cNvPr id="19" name="文字方塊 18"/>
          <p:cNvSpPr txBox="1"/>
          <p:nvPr/>
        </p:nvSpPr>
        <p:spPr>
          <a:xfrm>
            <a:off x="4343060" y="6170476"/>
            <a:ext cx="5681960" cy="307777"/>
          </a:xfrm>
          <a:prstGeom prst="rect">
            <a:avLst/>
          </a:prstGeom>
          <a:noFill/>
        </p:spPr>
        <p:txBody>
          <a:bodyPr wrap="square" rtlCol="0">
            <a:spAutoFit/>
          </a:bodyPr>
          <a:lstStyle/>
          <a:p>
            <a:r>
              <a:rPr lang="zh-TW" altLang="en-US" sz="1400" dirty="0">
                <a:solidFill>
                  <a:prstClr val="black"/>
                </a:solidFill>
              </a:rPr>
              <a:t>圖片</a:t>
            </a:r>
            <a:r>
              <a:rPr lang="zh-TW" altLang="en-US" sz="1400" dirty="0" smtClean="0">
                <a:solidFill>
                  <a:prstClr val="black"/>
                </a:solidFill>
              </a:rPr>
              <a:t>來源</a:t>
            </a:r>
            <a:r>
              <a:rPr lang="en-US" altLang="zh-TW" sz="1400" dirty="0">
                <a:solidFill>
                  <a:prstClr val="black"/>
                </a:solidFill>
              </a:rPr>
              <a:t>:http://lamar.colostate.edu/~</a:t>
            </a:r>
            <a:r>
              <a:rPr lang="en-US" altLang="zh-TW" sz="1400" dirty="0" err="1">
                <a:solidFill>
                  <a:prstClr val="black"/>
                </a:solidFill>
              </a:rPr>
              <a:t>rolston</a:t>
            </a:r>
            <a:r>
              <a:rPr lang="en-US" altLang="zh-TW" sz="1400" dirty="0">
                <a:solidFill>
                  <a:prstClr val="black"/>
                </a:solidFill>
              </a:rPr>
              <a:t>/bionote.htm</a:t>
            </a:r>
            <a:endParaRPr lang="zh-TW" altLang="en-US" sz="1400" dirty="0">
              <a:solidFill>
                <a:prstClr val="black"/>
              </a:solidFill>
            </a:endParaRPr>
          </a:p>
        </p:txBody>
      </p:sp>
      <p:pic>
        <p:nvPicPr>
          <p:cNvPr id="3" name="圖片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64088" y="4225253"/>
            <a:ext cx="2871374" cy="1967423"/>
          </a:xfrm>
          <a:prstGeom prst="rect">
            <a:avLst/>
          </a:prstGeom>
        </p:spPr>
      </p:pic>
    </p:spTree>
    <p:extLst>
      <p:ext uri="{BB962C8B-B14F-4D97-AF65-F5344CB8AC3E}">
        <p14:creationId xmlns:p14="http://schemas.microsoft.com/office/powerpoint/2010/main" val="1417737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13434</TotalTime>
  <Words>2789</Words>
  <Application>Microsoft Office PowerPoint</Application>
  <PresentationFormat>On-screen Show (4:3)</PresentationFormat>
  <Paragraphs>265</Paragraphs>
  <Slides>25</Slides>
  <Notes>23</Notes>
  <HiddenSlides>1</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5" baseType="lpstr">
      <vt:lpstr>標楷體</vt:lpstr>
      <vt:lpstr>微軟正黑體</vt:lpstr>
      <vt:lpstr>新細明體</vt:lpstr>
      <vt:lpstr>文鼎粗圓</vt:lpstr>
      <vt:lpstr>Arial</vt:lpstr>
      <vt:lpstr>Calibri</vt:lpstr>
      <vt:lpstr>Times New Roman</vt:lpstr>
      <vt:lpstr>Wingdings</vt:lpstr>
      <vt:lpstr>Office 佈景主題</vt:lpstr>
      <vt:lpstr>Equation</vt:lpstr>
      <vt:lpstr> 對地有情- 淺談基督教環境倫理與環境教育</vt:lpstr>
      <vt:lpstr>簡報大綱</vt:lpstr>
      <vt:lpstr>一、兩位小老百姓的故事</vt:lpstr>
      <vt:lpstr>PowerPoint Presentation</vt:lpstr>
      <vt:lpstr>PowerPoint Presentation</vt:lpstr>
      <vt:lpstr>PowerPoint Presentation</vt:lpstr>
      <vt:lpstr>二、基督信仰環境倫理思想介紹</vt:lpstr>
      <vt:lpstr>PowerPoint Presentation</vt:lpstr>
      <vt:lpstr>PowerPoint Presentation</vt:lpstr>
      <vt:lpstr>PowerPoint Presentation</vt:lpstr>
      <vt:lpstr>PowerPoint Presentation</vt:lpstr>
      <vt:lpstr>PowerPoint Presentation</vt:lpstr>
      <vt:lpstr>PowerPoint Presentation</vt:lpstr>
      <vt:lpstr>三、基督徒的環境責任</vt:lpstr>
      <vt:lpstr>PowerPoint Presentation</vt:lpstr>
      <vt:lpstr>PowerPoint Presentation</vt:lpstr>
      <vt:lpstr>PowerPoint Presentation</vt:lpstr>
      <vt:lpstr>PowerPoint Presentation</vt:lpstr>
      <vt:lpstr>四、教會推廣基督徒環境教育的方式</vt:lpstr>
      <vt:lpstr>PowerPoint Presentation</vt:lpstr>
      <vt:lpstr>PowerPoint Presentation</vt:lpstr>
      <vt:lpstr>PowerPoint Presentation</vt:lpstr>
      <vt:lpstr>PowerPoint Presentation</vt:lpstr>
      <vt:lpstr>PowerPoint Presentation</vt:lpstr>
      <vt:lpstr>分享完畢，歡迎討論！</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綠色貿易國際趨勢</dc:title>
  <dc:creator>user</dc:creator>
  <cp:lastModifiedBy>Bernard Jin</cp:lastModifiedBy>
  <cp:revision>1303</cp:revision>
  <cp:lastPrinted>2011-04-28T03:28:09Z</cp:lastPrinted>
  <dcterms:created xsi:type="dcterms:W3CDTF">2011-03-09T07:02:08Z</dcterms:created>
  <dcterms:modified xsi:type="dcterms:W3CDTF">2014-09-20T18:48:04Z</dcterms:modified>
</cp:coreProperties>
</file>