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41BE"/>
    <a:srgbClr val="060FC8"/>
    <a:srgbClr val="012E89"/>
    <a:srgbClr val="060FBA"/>
    <a:srgbClr val="22C5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83" autoAdjust="0"/>
    <p:restoredTop sz="90929"/>
  </p:normalViewPr>
  <p:slideViewPr>
    <p:cSldViewPr>
      <p:cViewPr varScale="1">
        <p:scale>
          <a:sx n="66" d="100"/>
          <a:sy n="66" d="100"/>
        </p:scale>
        <p:origin x="-7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/>
            </a:lvl1pPr>
          </a:lstStyle>
          <a:p>
            <a:pPr>
              <a:defRPr/>
            </a:pPr>
            <a:fld id="{D6F96E5B-C8C1-4C52-AA2E-6FC1A0BD2A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smtClean="0"/>
            </a:lvl1pPr>
          </a:lstStyle>
          <a:p>
            <a:pPr>
              <a:defRPr/>
            </a:pPr>
            <a:fld id="{E03C3769-2CDE-473E-A8E1-3DCF7BF79F8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E8D4FC-ACDF-482A-B107-836151B2BDB8}" type="slidenum">
              <a:rPr lang="zh-TW" altLang="en-US"/>
              <a:pPr/>
              <a:t>1</a:t>
            </a:fld>
            <a:endParaRPr lang="en-US" altLang="zh-TW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C58D4B-FFC1-422B-BA30-211CAEF743AF}" type="slidenum">
              <a:rPr lang="zh-TW" altLang="en-US"/>
              <a:pPr/>
              <a:t>10</a:t>
            </a:fld>
            <a:endParaRPr lang="en-US" altLang="zh-TW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225CDD-2902-4392-B268-DCDB40F33A35}" type="slidenum">
              <a:rPr lang="zh-TW" altLang="en-US"/>
              <a:pPr/>
              <a:t>11</a:t>
            </a:fld>
            <a:endParaRPr lang="en-US" altLang="zh-TW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11F1B2-C47F-4883-AB03-D4DB6D403926}" type="slidenum">
              <a:rPr lang="zh-TW" altLang="en-US"/>
              <a:pPr/>
              <a:t>12</a:t>
            </a:fld>
            <a:endParaRPr lang="en-US" altLang="zh-TW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D1355-25FA-4069-A9DD-4C194F1726D6}" type="slidenum">
              <a:rPr lang="zh-TW" altLang="en-US"/>
              <a:pPr/>
              <a:t>13</a:t>
            </a:fld>
            <a:endParaRPr lang="en-US" altLang="zh-TW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82FAE4-DC18-491C-8C46-52AE77953965}" type="slidenum">
              <a:rPr lang="zh-TW" altLang="en-US"/>
              <a:pPr/>
              <a:t>14</a:t>
            </a:fld>
            <a:endParaRPr lang="en-US" altLang="zh-TW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EF86B-D0EB-4EAD-8A5B-1890CB50102A}" type="slidenum">
              <a:rPr lang="zh-TW" altLang="en-US"/>
              <a:pPr/>
              <a:t>15</a:t>
            </a:fld>
            <a:endParaRPr lang="en-US" altLang="zh-TW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390852-2208-4C2C-B7E3-D7EDD5ED9B45}" type="slidenum">
              <a:rPr lang="zh-TW" altLang="en-US"/>
              <a:pPr/>
              <a:t>2</a:t>
            </a:fld>
            <a:endParaRPr lang="en-US" altLang="zh-TW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83A681-5F17-4621-B200-85AAE6049AF6}" type="slidenum">
              <a:rPr lang="zh-TW" altLang="en-US"/>
              <a:pPr/>
              <a:t>3</a:t>
            </a:fld>
            <a:endParaRPr lang="en-US" altLang="zh-TW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D4EEF2-5DDE-4AFF-93E0-BB4CEFB47456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D65D52-CA0E-45DE-97F0-1E2F5144805E}" type="slidenum">
              <a:rPr lang="zh-TW" altLang="en-US"/>
              <a:pPr/>
              <a:t>5</a:t>
            </a:fld>
            <a:endParaRPr lang="en-US" altLang="zh-TW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4C610-B924-4EDD-AA28-D6F56794477B}" type="slidenum">
              <a:rPr lang="zh-TW" altLang="en-US"/>
              <a:pPr/>
              <a:t>6</a:t>
            </a:fld>
            <a:endParaRPr lang="en-US" altLang="zh-TW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D44BC2-8650-4C36-9F40-7650F78C87DA}" type="slidenum">
              <a:rPr lang="zh-TW" altLang="en-US"/>
              <a:pPr/>
              <a:t>7</a:t>
            </a:fld>
            <a:endParaRPr lang="en-US" altLang="zh-TW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9CA126-A285-4852-9C90-8CE29A3683C3}" type="slidenum">
              <a:rPr lang="zh-TW" altLang="en-US"/>
              <a:pPr/>
              <a:t>8</a:t>
            </a:fld>
            <a:endParaRPr lang="en-US" altLang="zh-TW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5FFBF-B163-4E6E-AD56-266934136F90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D79B7D-7500-4BA8-AB66-9B72BC339EAD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6755-9512-4FEA-A79E-0D462F5CF1AF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3500FB-FF7A-4A02-B6BE-EEE13047C5B8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F499DB-5DCE-407F-A79E-745D02988CA8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C45D871B-902E-4F32-B47A-97EC0881A8A9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B1E3AD-D103-4163-AB59-D61055379A98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A3934D-D7F2-46C5-B3A8-4A3A17483FEF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D6780-06B8-4598-B700-2C98AB75F20C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73017C-632F-4B7E-B7CB-144070F7C60A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FEF99-FEFB-49AE-8EF4-21FEA896AF26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9FD0F-D968-4855-B553-7E23D2704C49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DF32A4FF-442B-4734-A1D2-7806C3859053}" type="slidenum">
              <a:rPr lang="zh-TW" altLang="en-US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>
              <a:lnSpc>
                <a:spcPct val="110000"/>
              </a:lnSpc>
              <a:defRPr/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宣教與植堂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全真中圓體" pitchFamily="49" charset="-120"/>
            </a:endParaRPr>
          </a:p>
          <a:p>
            <a:pPr algn="ctr" defTabSz="762000">
              <a:lnSpc>
                <a:spcPct val="110000"/>
              </a:lnSpc>
              <a:defRPr/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擴張境界的教會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全真中圓體" pitchFamily="49" charset="-120"/>
            </a:endParaRPr>
          </a:p>
          <a:p>
            <a:pPr algn="ctr" defTabSz="762000">
              <a:lnSpc>
                <a:spcPct val="110000"/>
              </a:lnSpc>
              <a:defRPr/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林祥源牧師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全真中圓體" pitchFamily="49" charset="-120"/>
            </a:endParaRPr>
          </a:p>
          <a:p>
            <a:pPr algn="ctr" defTabSz="762000">
              <a:lnSpc>
                <a:spcPct val="110000"/>
              </a:lnSpc>
              <a:defRPr/>
            </a:pPr>
            <a:r>
              <a:rPr lang="en-US" altLang="zh-TW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全真中圓體" pitchFamily="49" charset="-120"/>
              </a:rPr>
              <a:t>Dr. Albert Lam</a:t>
            </a:r>
          </a:p>
          <a:p>
            <a:pPr algn="ctr" defTabSz="762000">
              <a:lnSpc>
                <a:spcPct val="110000"/>
              </a:lnSpc>
              <a:defRPr/>
            </a:pPr>
            <a:r>
              <a:rPr lang="en-US" altLang="zh-TW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全真中圓體" pitchFamily="49" charset="-120"/>
              </a:rPr>
              <a:t>Pastoralam@gmail.com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全真中圓體" pitchFamily="49" charset="-12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330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7.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北美華人教會的植堂模式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由查經班發展成地方教會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由幾個信徒自發地成立教會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由於教會內部矛盾所產生的教會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7.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北美華人教會的植堂模式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indent="16986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D.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宗派差派植堂宣教士成立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indent="169863" defTabSz="762000">
              <a:lnSpc>
                <a:spcPct val="110000"/>
              </a:lnSpc>
            </a:pP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該宗派的教會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indent="16986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E.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由地方教會產生的植堂工作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169863" defTabSz="762000">
              <a:lnSpc>
                <a:spcPct val="110000"/>
              </a:lnSpc>
            </a:pPr>
            <a:r>
              <a:rPr lang="en-US" altLang="zh-CN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1).</a:t>
            </a:r>
            <a:r>
              <a:rPr lang="zh-CN" altLang="en-US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種子形態（由零開始）</a:t>
            </a:r>
            <a:endParaRPr lang="en-US" altLang="zh-CN" sz="3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169863" defTabSz="762000">
              <a:lnSpc>
                <a:spcPct val="110000"/>
              </a:lnSpc>
            </a:pPr>
            <a:r>
              <a:rPr lang="en-US" altLang="zh-CN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2).</a:t>
            </a:r>
            <a:r>
              <a:rPr lang="zh-CN" altLang="en-US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幼苗形態（由小組、查經班開始）</a:t>
            </a:r>
            <a:endParaRPr lang="en-US" altLang="zh-CN" sz="3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169863" defTabSz="762000">
              <a:lnSpc>
                <a:spcPct val="110000"/>
              </a:lnSpc>
            </a:pPr>
            <a:r>
              <a:rPr lang="en-US" altLang="zh-CN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3).</a:t>
            </a:r>
            <a:r>
              <a:rPr lang="zh-CN" altLang="en-US"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小樹形態（像切蛋糕一樣）</a:t>
            </a:r>
            <a:endParaRPr lang="en-US" altLang="zh-CN" sz="3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8.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植堂的過程（開始、進行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163763" lvl="3" defTabSz="762000">
              <a:lnSpc>
                <a:spcPct val="110000"/>
              </a:lnSpc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與後續）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A.Prompting</a:t>
            </a:r>
            <a:r>
              <a:rPr lang="zh-CN" altLang="en-US" sz="3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啟動）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B.Planning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（計劃）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C.Planting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（種植）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D.Parenting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（扶植）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E.Progressing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（成長）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62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algn="ctr" defTabSz="762000">
              <a:lnSpc>
                <a:spcPct val="110000"/>
              </a:lnSpc>
              <a:defRPr/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增加植堂成功率的幾個因素：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認識這是屬靈爭戰：從禱告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460625" lvl="5" indent="50800" defTabSz="762000">
              <a:lnSpc>
                <a:spcPct val="110000"/>
              </a:lnSpc>
              <a:defRPr/>
            </a:pP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開始，亦以禱告進行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領導班子必須同心合意，福音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460625" lvl="5" indent="50800" defTabSz="762000">
              <a:lnSpc>
                <a:spcPct val="110000"/>
              </a:lnSpc>
              <a:defRPr/>
            </a:pP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才能興旺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  <a:defRPr/>
            </a:pP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algn="ctr" defTabSz="762000">
              <a:lnSpc>
                <a:spcPct val="110000"/>
              </a:lnSpc>
              <a:defRPr/>
            </a:pP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增加植堂成功率的幾個因素：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福音異象為主要的驅動力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D.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主任牧師的心志、個性及恩賜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E.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培植教會整體的外向個性及文化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F.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要找到柱石性人材（或栽培）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  <a:defRPr/>
            </a:pP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9.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algn="ctr" defTabSz="762000">
              <a:lnSpc>
                <a:spcPct val="110000"/>
              </a:lnSpc>
            </a:pP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增加植堂成功率的幾個因素：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G.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要有不折不撓的堅毅精神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H.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要有佈局策略及訓練計劃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I.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要有後盾的支持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J.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母堂要有適當的調補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</a:pP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29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教會的本質與功能 </a:t>
            </a: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71600" lvl="1" defTabSz="762000">
              <a:lnSpc>
                <a:spcPct val="110000"/>
              </a:lnSpc>
              <a:defRPr/>
            </a:pPr>
            <a:r>
              <a:rPr lang="en-US" altLang="zh-TW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本質：一群在基督裏蒙召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algn="ctr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作聖徒的人（林前</a:t>
            </a: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1:2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defTabSz="762000">
              <a:lnSpc>
                <a:spcPct val="110000"/>
              </a:lnSpc>
              <a:defRPr/>
            </a:pPr>
            <a:r>
              <a:rPr lang="en-US" altLang="zh-TW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功能：</a:t>
            </a: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Worship (W)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敬拜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8" algn="ctr" defTabSz="762000">
              <a:lnSpc>
                <a:spcPct val="110000"/>
              </a:lnSpc>
              <a:defRPr/>
            </a:pPr>
            <a:r>
              <a:rPr lang="en-US" altLang="zh-TW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   Instruction (I)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教導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8" algn="ctr" defTabSz="762000">
              <a:lnSpc>
                <a:spcPct val="110000"/>
              </a:lnSpc>
              <a:defRPr/>
            </a:pPr>
            <a:r>
              <a:rPr lang="en-US" altLang="zh-TW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  Fellowship (F)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相交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8" algn="ctr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  Evangelism (E)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見證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教會的外觀與形狀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一杯水和一碗水的分別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教會</a:t>
            </a: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(church)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與信心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455863" lvl="4" indent="-627063" defTabSz="762000">
              <a:lnSpc>
                <a:spcPct val="110000"/>
              </a:lnSpc>
            </a:pP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團體</a:t>
            </a: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(Faith Community)</a:t>
            </a:r>
          </a:p>
          <a:p>
            <a:pPr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青草地上的教會（不在聖殿、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455863" lvl="4" indent="-627063" defTabSz="762000">
              <a:lnSpc>
                <a:spcPct val="110000"/>
              </a:lnSpc>
            </a:pP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不在會堂）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D.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窯洞裏的教會</a:t>
            </a:r>
            <a:endParaRPr lang="zh-TW" altLang="en-US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31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教會的外觀與形狀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568575" lvl="6" indent="-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E.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咖啡店教會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568575" lvl="6" indent="-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F.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沒有牧者的教會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568575" lvl="6" indent="-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G.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沒有聲音的教會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568575" lvl="6" indent="-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H.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沒有鋼琴的教會</a:t>
            </a:r>
            <a:endParaRPr lang="zh-TW" altLang="en-US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5035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852488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植堂各方面的益處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428750" lvl="4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要發展成大教會（千人）的條件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社區夠大，人口夠多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心胸夠大，能包容異己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牧者領導力要強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事奉機會要夠多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牧養關顧的人夠多、系統要完備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343150" lvl="6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6.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牧者講臺要夠強</a:t>
            </a:r>
            <a:endParaRPr lang="zh-TW" altLang="en-US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86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lvl="1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植堂各方面的益處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植堂的好處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116138" lvl="3" indent="-457200" defTabSz="762000">
              <a:lnSpc>
                <a:spcPct val="110000"/>
              </a:lnSpc>
              <a:buFontTx/>
              <a:buAutoNum type="arabicPeriod"/>
              <a:defRPr/>
            </a:pP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能接觸不同地區及住在偏遠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573338" lvl="4" indent="-457200" defTabSz="762000">
              <a:lnSpc>
                <a:spcPct val="110000"/>
              </a:lnSpc>
              <a:defRPr/>
            </a:pP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地區的人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485900" lvl="3" indent="173038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能接觸不同背景的人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885950" lvl="5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增加事奉的機會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885950" lvl="5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產生更多的領袖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885950" lvl="5" indent="-227013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刺激母堂回升能力（捐血效應）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植堂的代價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牧者要甘心（由大教會牧師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變為小教會牧師）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會眾要同心（人力、財力的付出）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朋友的分離（由分組開始）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D.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事奉人員要肯承擔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546225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E.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要接受傷亡率的現實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330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</a:pPr>
            <a:r>
              <a:rPr lang="en-US" altLang="zh-C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CN" alt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建構外展與植堂的大環境</a:t>
            </a:r>
            <a:endParaRPr lang="zh-TW" alt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766888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從教導開始</a:t>
            </a: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(A18)</a:t>
            </a:r>
          </a:p>
          <a:p>
            <a:pPr marL="1766888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用榜樣支持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766888" lvl="3" defTabSz="762000">
              <a:lnSpc>
                <a:spcPct val="110000"/>
              </a:lnSpc>
            </a:pPr>
            <a:r>
              <a:rPr lang="en-US" altLang="zh-CN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  <a:ea typeface="標楷體" pitchFamily="65" charset="-120"/>
              </a:rPr>
              <a:t>慷慨與外展成為最高價值</a:t>
            </a:r>
            <a:endParaRPr lang="en-US" altLang="zh-CN" sz="3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</a:pPr>
            <a:endParaRPr lang="en-US" altLang="zh-CN" sz="4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55613"/>
            <a:ext cx="9142413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914400" defTabSz="762000">
              <a:lnSpc>
                <a:spcPct val="110000"/>
              </a:lnSpc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6.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“引動</a:t>
            </a: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”</a:t>
            </a:r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植堂的各種原因</a:t>
            </a:r>
            <a:endParaRPr lang="zh-TW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A.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某地區的福音需要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B.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教會場地的飽和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C.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某群體的福音需要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D.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作為一種外展宣教行動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2003425" lvl="4" indent="50800" defTabSz="762000">
              <a:lnSpc>
                <a:spcPct val="110000"/>
              </a:lnSpc>
              <a:defRPr/>
            </a:pPr>
            <a:r>
              <a:rPr lang="en-US" altLang="zh-CN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E.</a:t>
            </a:r>
            <a:r>
              <a:rPr lang="zh-CN" altLang="en-US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教會人才太多、錢財太多</a:t>
            </a:r>
            <a:endParaRPr lang="en-US" altLang="zh-CN" sz="3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089025" lvl="2" indent="50800" defTabSz="762000">
              <a:lnSpc>
                <a:spcPct val="110000"/>
              </a:lnSpc>
              <a:defRPr/>
            </a:pPr>
            <a:endParaRPr lang="en-US" altLang="zh-C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205</TotalTime>
  <Words>959</Words>
  <Application>Microsoft Office PowerPoint</Application>
  <PresentationFormat>On-screen Show (4:3)</PresentationFormat>
  <Paragraphs>108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無投影片標題</dc:title>
  <dc:creator>蔡松堅</dc:creator>
  <cp:lastModifiedBy>CS793 station 1</cp:lastModifiedBy>
  <cp:revision>32</cp:revision>
  <dcterms:created xsi:type="dcterms:W3CDTF">1998-03-27T16:57:13Z</dcterms:created>
  <dcterms:modified xsi:type="dcterms:W3CDTF">2013-09-21T06:09:04Z</dcterms:modified>
</cp:coreProperties>
</file>