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"/>
  </p:notesMasterIdLst>
  <p:sldIdLst>
    <p:sldId id="256" r:id="rId2"/>
    <p:sldId id="282" r:id="rId3"/>
    <p:sldId id="283" r:id="rId4"/>
  </p:sldIdLst>
  <p:sldSz cx="10150475" cy="7589838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FF3300"/>
    <a:srgbClr val="FFFF00"/>
    <a:srgbClr val="3366FF"/>
    <a:srgbClr val="000066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380" autoAdjust="0"/>
    <p:restoredTop sz="92895" autoAdjust="0"/>
  </p:normalViewPr>
  <p:slideViewPr>
    <p:cSldViewPr>
      <p:cViewPr>
        <p:scale>
          <a:sx n="60" d="100"/>
          <a:sy n="60" d="100"/>
        </p:scale>
        <p:origin x="-1152" y="-126"/>
      </p:cViewPr>
      <p:guideLst>
        <p:guide orient="horz" pos="2390"/>
        <p:guide pos="319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36650" y="685800"/>
            <a:ext cx="45847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01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0381961-B499-4E36-A15F-74C981B19B0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5571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609600"/>
            <a:ext cx="9144000" cy="1265238"/>
          </a:xfrm>
        </p:spPr>
        <p:txBody>
          <a:bodyPr/>
          <a:lstStyle>
            <a:lvl1pPr>
              <a:defRPr sz="44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3048000"/>
            <a:ext cx="6324600" cy="6731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323850" y="6858000"/>
            <a:ext cx="2114550" cy="506413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048000" y="6858000"/>
            <a:ext cx="4419600" cy="506413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8043863" y="6858000"/>
            <a:ext cx="1862137" cy="506413"/>
          </a:xfrm>
        </p:spPr>
        <p:txBody>
          <a:bodyPr/>
          <a:lstStyle>
            <a:lvl1pPr>
              <a:defRPr sz="1600"/>
            </a:lvl1pPr>
          </a:lstStyle>
          <a:p>
            <a:fld id="{6E5542F3-E5FF-44E7-801E-91BF3BAD461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849871-FB69-43D8-B7A1-F09470AA7C0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320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12050" y="152400"/>
            <a:ext cx="2438400" cy="6553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6850" y="152400"/>
            <a:ext cx="7162800" cy="6553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425D73-178B-4FEB-B3E7-47BBF8E6BDA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811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A6403B-AA51-465E-B698-908D880BF5E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679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1688" y="4876800"/>
            <a:ext cx="8628062" cy="150812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1688" y="3216275"/>
            <a:ext cx="8628062" cy="166052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EC86E0-A921-4663-8AFE-6FEC83D04ED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770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6850" y="1828800"/>
            <a:ext cx="48006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9850" y="1828800"/>
            <a:ext cx="48006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B0D6AB-2C4A-4F32-86D3-07D6A03BC0B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446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303213"/>
            <a:ext cx="9134475" cy="126523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1698625"/>
            <a:ext cx="4484688" cy="7080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000" y="2406650"/>
            <a:ext cx="4484688" cy="43735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56200" y="1698625"/>
            <a:ext cx="4486275" cy="7080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56200" y="2406650"/>
            <a:ext cx="4486275" cy="43735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62E3D6-4107-4911-BAB3-57DD56FB62A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067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27FD88-0510-4FB1-AFFF-CDCBFA02850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234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5450B5-15E2-41CD-B097-EC6CA9A4C7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167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301625"/>
            <a:ext cx="3338513" cy="12858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0" y="301625"/>
            <a:ext cx="5673725" cy="64785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0" y="1587500"/>
            <a:ext cx="3338513" cy="51927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0ABB8F-2190-487F-A003-E3F91C4ABD6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350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9138" y="5313363"/>
            <a:ext cx="6091237" cy="6270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89138" y="677863"/>
            <a:ext cx="6091237" cy="455453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9138" y="5940425"/>
            <a:ext cx="6091237" cy="890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77F6E8-5CF3-45DB-90AB-B8E05B80EB2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301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152400"/>
            <a:ext cx="8153400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1370" tIns="50685" rIns="101370" bIns="5068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6850" y="1828800"/>
            <a:ext cx="9753600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1370" tIns="50685" rIns="101370" bIns="506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71450" y="6915150"/>
            <a:ext cx="2114550" cy="506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1370" tIns="50685" rIns="101370" bIns="50685" numCol="1" anchor="t" anchorCtr="0" compatLnSpc="1">
            <a:prstTxWarp prst="textNoShape">
              <a:avLst/>
            </a:prstTxWarp>
          </a:bodyPr>
          <a:lstStyle>
            <a:lvl1pPr defTabSz="1014413"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05200" y="6915150"/>
            <a:ext cx="3213100" cy="506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1370" tIns="50685" rIns="101370" bIns="50685" numCol="1" anchor="t" anchorCtr="0" compatLnSpc="1">
            <a:prstTxWarp prst="textNoShape">
              <a:avLst/>
            </a:prstTxWarp>
          </a:bodyPr>
          <a:lstStyle>
            <a:lvl1pPr algn="ctr" defTabSz="1014413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848600" y="6884988"/>
            <a:ext cx="2114550" cy="506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1370" tIns="50685" rIns="101370" bIns="50685" numCol="1" anchor="t" anchorCtr="0" compatLnSpc="1">
            <a:prstTxWarp prst="textNoShape">
              <a:avLst/>
            </a:prstTxWarp>
          </a:bodyPr>
          <a:lstStyle>
            <a:lvl1pPr algn="r" defTabSz="1014413">
              <a:defRPr sz="1400"/>
            </a:lvl1pPr>
          </a:lstStyle>
          <a:p>
            <a:fld id="{1CB8B672-F8B5-4606-A8E2-BC89F3520F8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1014413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l" defTabSz="1014413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2pPr>
      <a:lvl3pPr algn="l" defTabSz="1014413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3pPr>
      <a:lvl4pPr algn="l" defTabSz="1014413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4pPr>
      <a:lvl5pPr algn="l" defTabSz="1014413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5pPr>
      <a:lvl6pPr marL="457200" algn="l" defTabSz="1014413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6pPr>
      <a:lvl7pPr marL="914400" algn="l" defTabSz="1014413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7pPr>
      <a:lvl8pPr marL="1371600" algn="l" defTabSz="1014413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8pPr>
      <a:lvl9pPr marL="1828800" algn="l" defTabSz="1014413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9pPr>
    </p:titleStyle>
    <p:bodyStyle>
      <a:lvl1pPr marL="379413" indent="-379413" algn="l" defTabSz="1014413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823913" indent="-317500" algn="l" defTabSz="1014413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266825" indent="-252413" algn="l" defTabSz="1014413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773238" indent="-252413" algn="l" defTabSz="1014413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281238" indent="-254000" algn="l" defTabSz="1014413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738438" indent="-254000" algn="l" defTabSz="1014413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3195638" indent="-254000" algn="l" defTabSz="1014413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652838" indent="-254000" algn="l" defTabSz="1014413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4110038" indent="-254000" algn="l" defTabSz="1014413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sz="4000" dirty="0">
                <a:latin typeface="華康中圓體" pitchFamily="49" charset="-120"/>
                <a:ea typeface="華康中圓體" pitchFamily="49" charset="-120"/>
              </a:rPr>
              <a:t>世代傳承：從</a:t>
            </a:r>
            <a:r>
              <a:rPr lang="en-US" altLang="zh-TW" sz="4000" dirty="0">
                <a:latin typeface="華康中圓體" pitchFamily="49" charset="-120"/>
                <a:ea typeface="華康中圓體" pitchFamily="49" charset="-120"/>
              </a:rPr>
              <a:t>1</a:t>
            </a:r>
            <a:r>
              <a:rPr lang="zh-TW" altLang="en-US" sz="4000" dirty="0">
                <a:latin typeface="華康中圓體" pitchFamily="49" charset="-120"/>
                <a:ea typeface="華康中圓體" pitchFamily="49" charset="-120"/>
              </a:rPr>
              <a:t>到</a:t>
            </a:r>
            <a:r>
              <a:rPr lang="en-US" altLang="zh-TW" sz="4000" dirty="0">
                <a:latin typeface="華康中圓體" pitchFamily="49" charset="-120"/>
                <a:ea typeface="華康中圓體" pitchFamily="49" charset="-120"/>
              </a:rPr>
              <a:t>1.5</a:t>
            </a:r>
            <a:r>
              <a:rPr lang="zh-TW" altLang="en-US" sz="4000" dirty="0">
                <a:latin typeface="華康中圓體" pitchFamily="49" charset="-120"/>
                <a:ea typeface="華康中圓體" pitchFamily="49" charset="-120"/>
              </a:rPr>
              <a:t>之間 </a:t>
            </a:r>
            <a:r>
              <a:rPr lang="en-US" altLang="zh-TW" sz="4000" dirty="0" smtClean="0">
                <a:latin typeface="華康中圓體" pitchFamily="49" charset="-120"/>
                <a:ea typeface="華康中圓體" pitchFamily="49" charset="-120"/>
              </a:rPr>
              <a:t/>
            </a:r>
            <a:br>
              <a:rPr lang="en-US" altLang="zh-TW" sz="4000" dirty="0" smtClean="0">
                <a:latin typeface="華康中圓體" pitchFamily="49" charset="-120"/>
                <a:ea typeface="華康中圓體" pitchFamily="49" charset="-120"/>
              </a:rPr>
            </a:br>
            <a:r>
              <a:rPr lang="en-US" altLang="zh-TW" sz="4000" dirty="0" smtClean="0">
                <a:ea typeface="PMingLiU" pitchFamily="18" charset="-120"/>
              </a:rPr>
              <a:t>Generations </a:t>
            </a:r>
            <a:r>
              <a:rPr lang="en-US" altLang="zh-TW" sz="4000" dirty="0">
                <a:ea typeface="PMingLiU" pitchFamily="18" charset="-120"/>
              </a:rPr>
              <a:t>to </a:t>
            </a:r>
            <a:r>
              <a:rPr lang="en-US" altLang="zh-TW" sz="4000" dirty="0" smtClean="0">
                <a:ea typeface="PMingLiU" pitchFamily="18" charset="-120"/>
              </a:rPr>
              <a:t>Generations</a:t>
            </a:r>
            <a:r>
              <a:rPr lang="en-US" altLang="zh-TW" sz="4000" dirty="0">
                <a:ea typeface="PMingLiU" pitchFamily="18" charset="-120"/>
              </a:rPr>
              <a:t/>
            </a:r>
            <a:br>
              <a:rPr lang="en-US" altLang="zh-TW" sz="4000" dirty="0">
                <a:ea typeface="PMingLiU" pitchFamily="18" charset="-120"/>
              </a:rPr>
            </a:br>
            <a:endParaRPr lang="zh-TW" altLang="en-US" sz="4000" dirty="0">
              <a:ea typeface="PMingLiU" pitchFamily="18" charset="-120"/>
            </a:endParaRP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50837" y="3109119"/>
            <a:ext cx="6400800" cy="1905000"/>
          </a:xfrm>
        </p:spPr>
        <p:txBody>
          <a:bodyPr/>
          <a:lstStyle/>
          <a:p>
            <a:r>
              <a:rPr lang="en-US" sz="2800" dirty="0" smtClean="0"/>
              <a:t>Amy T. </a:t>
            </a:r>
            <a:r>
              <a:rPr lang="en-US" sz="2800" dirty="0"/>
              <a:t>Lin, Ph.D</a:t>
            </a:r>
            <a:r>
              <a:rPr lang="en-US" sz="2800" dirty="0" smtClean="0"/>
              <a:t>. </a:t>
            </a:r>
            <a:r>
              <a:rPr lang="zh-TW" altLang="en-US" sz="2800" dirty="0" smtClean="0">
                <a:latin typeface="華康中圓體" pitchFamily="49" charset="-120"/>
                <a:ea typeface="華康中圓體" pitchFamily="49" charset="-120"/>
              </a:rPr>
              <a:t>林慈敏</a:t>
            </a:r>
            <a:endParaRPr lang="en-US" sz="2800" dirty="0">
              <a:latin typeface="華康中圓體" pitchFamily="49" charset="-120"/>
              <a:ea typeface="華康中圓體" pitchFamily="49" charset="-120"/>
            </a:endParaRPr>
          </a:p>
          <a:p>
            <a:r>
              <a:rPr lang="en-US" sz="2800" dirty="0" smtClean="0"/>
              <a:t>Logos Evangelical Seminary</a:t>
            </a:r>
          </a:p>
          <a:p>
            <a:r>
              <a:rPr lang="zh-TW" altLang="en-US" sz="2800" dirty="0">
                <a:latin typeface="華康中圓體" pitchFamily="49" charset="-120"/>
                <a:ea typeface="華康中圓體" pitchFamily="49" charset="-120"/>
              </a:rPr>
              <a:t>正道福音神學院</a:t>
            </a:r>
            <a:endParaRPr lang="en-US" sz="2800" dirty="0">
              <a:latin typeface="華康中圓體" pitchFamily="49" charset="-120"/>
              <a:ea typeface="華康中圓體" pitchFamily="49" charset="-120"/>
            </a:endParaRPr>
          </a:p>
          <a:p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153400" cy="128031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6849" y="1585118"/>
            <a:ext cx="9755188" cy="6004720"/>
          </a:xfrm>
        </p:spPr>
        <p:txBody>
          <a:bodyPr/>
          <a:lstStyle/>
          <a:p>
            <a:r>
              <a:rPr lang="en-US" dirty="0" smtClean="0"/>
              <a:t>Generation dynamics reflect cultural differences</a:t>
            </a:r>
          </a:p>
          <a:p>
            <a:pPr lvl="1"/>
            <a:r>
              <a:rPr lang="en-US" dirty="0" smtClean="0"/>
              <a:t>Acculturation speed differs</a:t>
            </a:r>
          </a:p>
          <a:p>
            <a:pPr lvl="1"/>
            <a:r>
              <a:rPr lang="en-US" dirty="0" err="1" smtClean="0"/>
              <a:t>Parentified</a:t>
            </a:r>
            <a:r>
              <a:rPr lang="en-US" dirty="0" smtClean="0"/>
              <a:t> Child: 1.5 G</a:t>
            </a:r>
          </a:p>
          <a:p>
            <a:r>
              <a:rPr lang="en-US" dirty="0"/>
              <a:t>Generation dynamics reflect </a:t>
            </a:r>
            <a:r>
              <a:rPr lang="en-US" dirty="0" smtClean="0"/>
              <a:t>developmental issues</a:t>
            </a:r>
          </a:p>
          <a:p>
            <a:pPr lvl="1"/>
            <a:r>
              <a:rPr lang="en-US" dirty="0" smtClean="0"/>
              <a:t>Age 12-20 Identity vs. Role Confusion</a:t>
            </a:r>
          </a:p>
          <a:p>
            <a:pPr lvl="1"/>
            <a:r>
              <a:rPr lang="en-US" dirty="0" smtClean="0"/>
              <a:t>Age 20-40 Intimacy vs. Isolation</a:t>
            </a:r>
          </a:p>
          <a:p>
            <a:pPr lvl="1"/>
            <a:r>
              <a:rPr lang="en-US" dirty="0" smtClean="0"/>
              <a:t>Age 40-65 </a:t>
            </a:r>
            <a:r>
              <a:rPr lang="en-US" dirty="0" err="1" smtClean="0"/>
              <a:t>Generativity</a:t>
            </a:r>
            <a:r>
              <a:rPr lang="en-US" dirty="0" smtClean="0"/>
              <a:t> </a:t>
            </a:r>
            <a:r>
              <a:rPr lang="en-US" dirty="0"/>
              <a:t>vs. stagnation</a:t>
            </a:r>
          </a:p>
          <a:p>
            <a:r>
              <a:rPr lang="en-US" dirty="0" smtClean="0"/>
              <a:t>Generation dynamics reflect family boundaries</a:t>
            </a:r>
          </a:p>
          <a:p>
            <a:pPr lvl="1"/>
            <a:r>
              <a:rPr lang="en-US" dirty="0" smtClean="0"/>
              <a:t>Hierarchical vs. Egalitarian</a:t>
            </a:r>
          </a:p>
          <a:p>
            <a:pPr lvl="1"/>
            <a:r>
              <a:rPr lang="en-US" dirty="0" smtClean="0"/>
              <a:t>Enmeshed vs. Disengaged</a:t>
            </a:r>
          </a:p>
        </p:txBody>
      </p:sp>
    </p:spTree>
    <p:extLst>
      <p:ext uri="{BB962C8B-B14F-4D97-AF65-F5344CB8AC3E}">
        <p14:creationId xmlns:p14="http://schemas.microsoft.com/office/powerpoint/2010/main" val="30898337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6850" y="1661319"/>
            <a:ext cx="9753600" cy="5044281"/>
          </a:xfrm>
        </p:spPr>
        <p:txBody>
          <a:bodyPr/>
          <a:lstStyle/>
          <a:p>
            <a:r>
              <a:rPr lang="en-US" dirty="0" smtClean="0"/>
              <a:t>We need each other</a:t>
            </a:r>
          </a:p>
          <a:p>
            <a:pPr lvl="1"/>
            <a:r>
              <a:rPr lang="en-US" dirty="0"/>
              <a:t>Passing </a:t>
            </a:r>
            <a:r>
              <a:rPr lang="en-US" dirty="0" smtClean="0"/>
              <a:t>on </a:t>
            </a:r>
            <a:r>
              <a:rPr lang="en-US" dirty="0"/>
              <a:t>wisdom and legacy</a:t>
            </a:r>
          </a:p>
          <a:p>
            <a:pPr lvl="1"/>
            <a:r>
              <a:rPr lang="en-US" dirty="0" smtClean="0"/>
              <a:t>Earl </a:t>
            </a:r>
            <a:r>
              <a:rPr lang="en-US" dirty="0" err="1"/>
              <a:t>Crep’s</a:t>
            </a:r>
            <a:r>
              <a:rPr lang="en-US" dirty="0"/>
              <a:t>  </a:t>
            </a:r>
            <a:r>
              <a:rPr lang="en-US" u="sng" dirty="0"/>
              <a:t>Reverse Mentoring: How Young Leaders Can Transform the Church and Why We Should Let </a:t>
            </a:r>
            <a:r>
              <a:rPr lang="en-US" u="sng" dirty="0" smtClean="0"/>
              <a:t>Them</a:t>
            </a:r>
          </a:p>
          <a:p>
            <a:r>
              <a:rPr lang="en-US" dirty="0" smtClean="0"/>
              <a:t>Analogy </a:t>
            </a:r>
          </a:p>
          <a:p>
            <a:pPr lvl="1"/>
            <a:r>
              <a:rPr lang="en-US" dirty="0" smtClean="0"/>
              <a:t>Apprentice vs. owner’s son</a:t>
            </a:r>
          </a:p>
          <a:p>
            <a:pPr marL="506413" lvl="1" indent="0">
              <a:buNone/>
            </a:pPr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3133431986"/>
      </p:ext>
    </p:extLst>
  </p:cSld>
  <p:clrMapOvr>
    <a:masterClrMapping/>
  </p:clrMapOvr>
</p:sld>
</file>

<file path=ppt/theme/theme1.xml><?xml version="1.0" encoding="utf-8"?>
<a:theme xmlns:a="http://schemas.openxmlformats.org/drawingml/2006/main" name="Glass design template">
  <a:themeElements>
    <a:clrScheme name="Glass design template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Glass design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Glass desig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design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desig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design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design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design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design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design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design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design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design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design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design template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Glass design template</Template>
  <TotalTime>269</TotalTime>
  <Words>114</Words>
  <Application>Microsoft Office PowerPoint</Application>
  <PresentationFormat>Custom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Glass design template</vt:lpstr>
      <vt:lpstr>世代傳承：從1到1.5之間  Generations to Generations </vt:lpstr>
      <vt:lpstr>PowerPoint Presentation</vt:lpstr>
      <vt:lpstr>PowerPoint Presentation</vt:lpstr>
    </vt:vector>
  </TitlesOfParts>
  <Company>Apex Computer Systems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Dchiu</dc:creator>
  <cp:lastModifiedBy>Amy Lin</cp:lastModifiedBy>
  <cp:revision>25</cp:revision>
  <cp:lastPrinted>1601-01-01T00:00:00Z</cp:lastPrinted>
  <dcterms:created xsi:type="dcterms:W3CDTF">2005-04-04T07:08:18Z</dcterms:created>
  <dcterms:modified xsi:type="dcterms:W3CDTF">2012-09-15T19:43:44Z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TC010875761033</vt:lpwstr>
  </property>
</Properties>
</file>