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3" r:id="rId6"/>
    <p:sldId id="259" r:id="rId7"/>
    <p:sldId id="265" r:id="rId8"/>
    <p:sldId id="266" r:id="rId9"/>
    <p:sldId id="267" r:id="rId10"/>
    <p:sldId id="260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92" r:id="rId26"/>
    <p:sldId id="282" r:id="rId27"/>
    <p:sldId id="283" r:id="rId28"/>
    <p:sldId id="284" r:id="rId29"/>
    <p:sldId id="285" r:id="rId30"/>
    <p:sldId id="293" r:id="rId31"/>
    <p:sldId id="286" r:id="rId32"/>
    <p:sldId id="294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78AE223-33CB-459C-9A10-BB83A9DA0EED}">
          <p14:sldIdLst>
            <p14:sldId id="256"/>
            <p14:sldId id="264"/>
            <p14:sldId id="257"/>
            <p14:sldId id="258"/>
            <p14:sldId id="263"/>
            <p14:sldId id="259"/>
            <p14:sldId id="265"/>
            <p14:sldId id="266"/>
            <p14:sldId id="267"/>
            <p14:sldId id="260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92"/>
            <p14:sldId id="282"/>
            <p14:sldId id="283"/>
            <p14:sldId id="284"/>
            <p14:sldId id="285"/>
            <p14:sldId id="293"/>
            <p14:sldId id="286"/>
            <p14:sldId id="294"/>
            <p14:sldId id="287"/>
            <p14:sldId id="288"/>
          </p14:sldIdLst>
        </p14:section>
        <p14:section name="Untitled Section" id="{BFA0BB39-93A2-4E14-A907-754A3B6093D1}">
          <p14:sldIdLst>
            <p14:sldId id="289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1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80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3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5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4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2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2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5CF9A-817B-43FC-9D03-EF76739EF0C4}" type="datetimeFigureOut">
              <a:rPr lang="en-US" smtClean="0"/>
              <a:t>9/15/2012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CB9A5-CAEF-47FE-8116-09695238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192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從舊約認識聖靈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謝挺教授</a:t>
            </a:r>
            <a:endParaRPr lang="en-US" altLang="zh-CN" dirty="0" smtClean="0"/>
          </a:p>
          <a:p>
            <a:r>
              <a:rPr lang="en-US" altLang="zh-CN" dirty="0" smtClean="0"/>
              <a:t>Chloe Sun, Ph.D.</a:t>
            </a:r>
          </a:p>
          <a:p>
            <a:r>
              <a:rPr lang="zh-CN" altLang="en-US" sz="2800" dirty="0" smtClean="0"/>
              <a:t>正道福音神學院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722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前先知書</a:t>
            </a:r>
            <a:r>
              <a:rPr lang="zh-CN" altLang="en-US" dirty="0"/>
              <a:t>：</a:t>
            </a:r>
            <a:r>
              <a:rPr lang="zh-CN" altLang="en-US" dirty="0" smtClean="0"/>
              <a:t>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士師時期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降 在 他 身 上 ， 他 就 作 了 以 色 列 的 士 師 ， 出 去 爭 戰 。 耶 和 華 將 米 所 波 大 米 王 古 珊 利 薩 田 交 在 他 手 中 ， 他 便 勝 了 古 珊 利 薩 田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10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降 在 基 甸 身 上 ， 他 就 吹 角 ； 亞 比 以 謝 族 都 聚 集 跟 隨 他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6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34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降 在 耶 弗 他 身 上 ， 他 就 經 過 基 列 和 瑪 拿 西 ， 來 到 基 列 的 米 斯 巴 ， 又 從 米 斯 巴 來 到 亞 捫 人 那 裡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11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29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882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sz="2800" dirty="0"/>
              <a:t>在 瑪 哈 尼 但 ， 就 是 瑣 拉 和 以 實 陶 中 間 ， </a:t>
            </a:r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才 感 動 他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13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25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大 大 感 動 參 孫 ， 他 雖 然 手 無 器 械 ， 卻 將 獅 子 撕 裂 ， 如 同 撕 裂 山 羊 羔 一 樣 。 他 行 這 事 並 沒 有 告 訴 父 母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14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6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>
                <a:solidFill>
                  <a:srgbClr val="FFFF00"/>
                </a:solidFill>
              </a:rPr>
              <a:t>耶 和 華 的 靈 </a:t>
            </a:r>
            <a:r>
              <a:rPr lang="zh-TW" altLang="en-US" sz="2800" dirty="0"/>
              <a:t>大 大 感 動 參 孫 ， 他 就 下 到 亞 實 基 倫 ， 擊 殺 了 三 十 個 人 ， 奪 了 他 們 的 衣 裳 ， 將 衣 裳 給 了 猜 出 謎 語 的 人 。 參 孫 發 怒 ， 就 上 父 家 去 了 </a:t>
            </a:r>
            <a:r>
              <a:rPr lang="zh-CN" altLang="en-US" sz="2800" dirty="0" smtClean="0"/>
              <a:t>（士</a:t>
            </a:r>
            <a:r>
              <a:rPr lang="en-US" altLang="zh-CN" sz="2800" dirty="0" smtClean="0"/>
              <a:t>14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19</a:t>
            </a:r>
            <a:r>
              <a:rPr lang="zh-CN" altLang="en-US" sz="2800" dirty="0" smtClean="0"/>
              <a:t>）</a:t>
            </a:r>
            <a:r>
              <a:rPr lang="zh-TW" altLang="en-US" sz="2800" dirty="0" smtClean="0"/>
              <a:t>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16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參 孫 到 了 利 希 ， 非 利 士 人 都 迎 著 喧 嚷 。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大 大 感 動 參 孫 ， 他 臂 上 的 繩 就 像 火 燒 的 麻 一 樣 ， 他 的 綁 繩 都 從 他 手 上 脫 落 下 來 </a:t>
            </a:r>
            <a:r>
              <a:rPr lang="zh-CN" altLang="en-US" dirty="0" smtClean="0"/>
              <a:t>（士</a:t>
            </a:r>
            <a:r>
              <a:rPr lang="en-US" altLang="zh-CN" dirty="0" smtClean="0"/>
              <a:t>15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038600"/>
            <a:ext cx="2514600" cy="2522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45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王朝時期：掃羅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必 大 大 感 動 你 ， 你 就 與 他 們 一 同 受 感 說 話 ； 你 要 變 為 新 人 </a:t>
            </a:r>
            <a:r>
              <a:rPr lang="zh-CN" altLang="en-US" dirty="0" smtClean="0"/>
              <a:t>（撒上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掃 羅 到 了 那 山 ， 有 一 班 先 知 遇 見 他 ，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大 大 感 動 他 ， 他 就 在 先 知 中 受 感 說 話 </a:t>
            </a:r>
            <a:r>
              <a:rPr lang="zh-CN" altLang="en-US" dirty="0" smtClean="0"/>
              <a:t>（撒上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；</a:t>
            </a:r>
            <a:r>
              <a:rPr lang="en-US" altLang="zh-CN" dirty="0" smtClean="0"/>
              <a:t>Cf19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18-24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耶 </a:t>
            </a:r>
            <a:r>
              <a:rPr lang="zh-TW" altLang="en-US" dirty="0">
                <a:solidFill>
                  <a:srgbClr val="FFFF00"/>
                </a:solidFill>
              </a:rPr>
              <a:t>和 華 的 靈 </a:t>
            </a:r>
            <a:r>
              <a:rPr lang="zh-TW" altLang="en-US" dirty="0"/>
              <a:t>離 開 掃 羅 ， 有 惡 魔 從 耶 和 華 那 裡 來 擾 亂 他 </a:t>
            </a:r>
            <a:r>
              <a:rPr lang="zh-CN" altLang="en-US" dirty="0" smtClean="0"/>
              <a:t>（撒上</a:t>
            </a:r>
            <a:r>
              <a:rPr lang="en-US" altLang="zh-CN" dirty="0" smtClean="0"/>
              <a:t>16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“Turn aside from with Saul” </a:t>
            </a:r>
            <a:endParaRPr lang="en-US" altLang="zh-TW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solidFill>
                  <a:srgbClr val="FFFF00"/>
                </a:solidFill>
              </a:rPr>
              <a:t>大</a:t>
            </a:r>
            <a:r>
              <a:rPr lang="zh-CN" altLang="en-US" dirty="0" smtClean="0">
                <a:solidFill>
                  <a:srgbClr val="FFFF00"/>
                </a:solidFill>
              </a:rPr>
              <a:t>衛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FFFF00"/>
              </a:solidFill>
            </a:endParaRPr>
          </a:p>
          <a:p>
            <a:r>
              <a:rPr lang="zh-TW" altLang="en-US" dirty="0"/>
              <a:t>撒 母 耳 就 用 角 裡 的 膏 油 ， 在 他 諸 兄 中 膏 了 他 。 從 這 日 起 ，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就 大 大 感 動 大 衛 。 撒 母 耳 起 身 回 拉 瑪 去 了 </a:t>
            </a:r>
            <a:r>
              <a:rPr lang="zh-CN" altLang="en-US" dirty="0"/>
              <a:t>（撒上</a:t>
            </a:r>
            <a:r>
              <a:rPr lang="en-US" altLang="zh-CN" dirty="0"/>
              <a:t>16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藉 著 我 說 ： 他 的 話 在 我 口 中 </a:t>
            </a:r>
            <a:r>
              <a:rPr lang="zh-CN" altLang="en-US" dirty="0" smtClean="0"/>
              <a:t>（撒下</a:t>
            </a:r>
            <a:r>
              <a:rPr lang="en-US" altLang="zh-CN" dirty="0" smtClean="0"/>
              <a:t>23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以利亞，以利沙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恐 怕 我 一 離 開 你 ，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就 提 你 到 我 所 不 知 道 的 地 方 去 。 這 樣 ， 我 去 告 訴 亞 哈 ， 他 若 找 不 著 你 ， 就 必 殺 我 ； 僕 人 卻 是 自 幼 敬 畏 耶 和 華 的 </a:t>
            </a:r>
            <a:r>
              <a:rPr lang="zh-CN" altLang="en-US" dirty="0" smtClean="0"/>
              <a:t>（王上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過 去 之 後 ， 以 利 亞 對 以 利 沙 說 ： 我 未 曾 被 接 去 離 開 你 ， 你 要 我 為 你 做 甚 麼 ， 只 管 求 我 。 以 利 沙 說 ： 願 </a:t>
            </a:r>
            <a:r>
              <a:rPr lang="zh-TW" altLang="en-US" dirty="0">
                <a:solidFill>
                  <a:srgbClr val="FFFF00"/>
                </a:solidFill>
              </a:rPr>
              <a:t>感 動 你 的 靈</a:t>
            </a:r>
            <a:r>
              <a:rPr lang="zh-TW" altLang="en-US" dirty="0"/>
              <a:t> 加 倍 地 感 動 我 </a:t>
            </a:r>
            <a:r>
              <a:rPr lang="zh-CN" altLang="en-US" dirty="0" smtClean="0"/>
              <a:t>（王下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9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71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前先知書：神的靈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住 耶 利 哥 的 先 知 門 徒 從 對 面 看 見 他 ， 就 說 ： </a:t>
            </a:r>
            <a:r>
              <a:rPr lang="zh-TW" altLang="en-US" dirty="0">
                <a:solidFill>
                  <a:srgbClr val="FFFF00"/>
                </a:solidFill>
              </a:rPr>
              <a:t>感 動 以 利 亞 的 靈 </a:t>
            </a:r>
            <a:r>
              <a:rPr lang="zh-TW" altLang="en-US" dirty="0"/>
              <a:t>感 動 以 利 沙 了 。 他 們 就 來 迎 接 他 ， 在 他 面 前 俯 伏 於 地 </a:t>
            </a:r>
            <a:r>
              <a:rPr lang="zh-TW" altLang="en-US" dirty="0" smtClean="0"/>
              <a:t>，對 </a:t>
            </a:r>
            <a:r>
              <a:rPr lang="zh-TW" altLang="en-US" dirty="0"/>
              <a:t>他 說 ： 僕 人 們 這 裡 有 五 十 個 壯 士 ， 求 你 容 他 們 去 尋 找 你 師 傅 ， 或 者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將 他 提 起 來 ， 投 在 某 山 某 谷 。 以 利 沙 說 ： 你 們 不 必 打 發 人 去 </a:t>
            </a:r>
            <a:r>
              <a:rPr lang="zh-CN" altLang="en-US" dirty="0" smtClean="0"/>
              <a:t>（王下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15-16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8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以賽亞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耶 </a:t>
            </a:r>
            <a:r>
              <a:rPr lang="zh-TW" altLang="en-US" dirty="0">
                <a:solidFill>
                  <a:srgbClr val="FFFF00"/>
                </a:solidFill>
              </a:rPr>
              <a:t>和 華 的 靈 </a:t>
            </a:r>
            <a:r>
              <a:rPr lang="zh-TW" altLang="en-US" dirty="0"/>
              <a:t>必 住 在 他 身 上 ， 就 是 使 他 有 智 慧 和 聰 明 的 靈 ， 謀 略 和 能 力 的 靈 ， 知 識 和 敬 畏 耶 和 華 的 靈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看 哪 ， 我 的 僕 人 ─ 我 所 扶 持 所 揀 選 、 心 裡 所 喜 悅 的 ！ 我 已 將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賜 給 他 ； 他 必 將 公 理 傳 給 外 邦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42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24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因 為 我 要 將 水 澆 灌 口 渴 的 人 ， 將 河 澆 灌 乾 旱 之 地 。 我 要 將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澆 灌 你 的 後 裔 ， 將 我 的 福 澆 灌 你 的 子 孫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44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耶 和 華 說 ： 至 於 我 與 他 們 所 立 的 約 乃 是 這 樣 ： </a:t>
            </a:r>
            <a:r>
              <a:rPr lang="zh-TW" altLang="en-US" dirty="0">
                <a:solidFill>
                  <a:srgbClr val="FFFF00"/>
                </a:solidFill>
              </a:rPr>
              <a:t>我 加 給 你 的 靈 </a:t>
            </a:r>
            <a:r>
              <a:rPr lang="zh-TW" altLang="en-US" dirty="0"/>
              <a:t>， 傳 給 你 的 話 ， 必 不 離 你 的 口 ， 也 不 離 你 後 裔 與 你 後 裔 之 後 裔 的 口 ， 從 今 直 到 永 遠 ； 這 是 耶 和 華 說 的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59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21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12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舊約有聖靈嗎？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聖靈（</a:t>
            </a:r>
            <a:r>
              <a:rPr lang="en-US" altLang="zh-CN" dirty="0" smtClean="0"/>
              <a:t>2x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TW" altLang="en-US" dirty="0"/>
              <a:t>不 要 丟 棄 我 ， 使 我 離 開 你 的 面 ； 不 要 從 我 收 回 你 的 </a:t>
            </a:r>
            <a:r>
              <a:rPr lang="zh-TW" altLang="en-US" dirty="0">
                <a:solidFill>
                  <a:srgbClr val="FFFF00"/>
                </a:solidFill>
              </a:rPr>
              <a:t>聖 </a:t>
            </a:r>
            <a:r>
              <a:rPr lang="zh-TW" altLang="en-US" dirty="0" smtClean="0">
                <a:solidFill>
                  <a:srgbClr val="FFFF00"/>
                </a:solidFill>
              </a:rPr>
              <a:t>靈</a:t>
            </a:r>
            <a:r>
              <a:rPr lang="zh-CN" altLang="en-US" dirty="0" smtClean="0"/>
              <a:t>（</a:t>
            </a:r>
            <a:r>
              <a:rPr lang="zh-CN" altLang="en-US" dirty="0"/>
              <a:t>詩</a:t>
            </a:r>
            <a:r>
              <a:rPr lang="en-US" altLang="zh-CN" dirty="0"/>
              <a:t>51</a:t>
            </a:r>
            <a:r>
              <a:rPr lang="zh-CN" altLang="en-US" dirty="0"/>
              <a:t>：</a:t>
            </a:r>
            <a:r>
              <a:rPr lang="en-US" altLang="zh-CN" dirty="0"/>
              <a:t>11 </a:t>
            </a:r>
            <a:r>
              <a:rPr lang="zh-CN" altLang="en-US" dirty="0" smtClean="0"/>
              <a:t>）</a:t>
            </a:r>
            <a:r>
              <a:rPr lang="zh-TW" altLang="en-US" dirty="0" smtClean="0"/>
              <a:t> 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他 們 竟 悖 逆 ， 使 主 的 </a:t>
            </a:r>
            <a:r>
              <a:rPr lang="zh-TW" altLang="en-US" dirty="0">
                <a:solidFill>
                  <a:srgbClr val="FFFF00"/>
                </a:solidFill>
              </a:rPr>
              <a:t>聖 靈</a:t>
            </a:r>
            <a:r>
              <a:rPr lang="zh-TW" altLang="en-US" dirty="0"/>
              <a:t> 擔 憂 。 他 就 轉 作 他 們 的 仇 敵 ， 親 自 攻 擊 他 們 </a:t>
            </a:r>
            <a:r>
              <a:rPr lang="zh-CN" altLang="en-US" dirty="0" smtClean="0"/>
              <a:t>（</a:t>
            </a:r>
            <a:r>
              <a:rPr lang="zh-CN" altLang="en-US" dirty="0"/>
              <a:t>賽</a:t>
            </a:r>
            <a:r>
              <a:rPr lang="en-US" altLang="zh-CN" dirty="0"/>
              <a:t>63</a:t>
            </a:r>
            <a:r>
              <a:rPr lang="zh-CN" altLang="en-US" dirty="0"/>
              <a:t>：</a:t>
            </a:r>
            <a:r>
              <a:rPr lang="en-US" altLang="zh-CN" dirty="0"/>
              <a:t>10 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5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誰 曾 測 度 耶 和 華 的 心 （ 或 譯 ： 誰 曾 指 示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） ， 或 作 他 的 謀 士 指 教 他 呢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40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13</a:t>
            </a:r>
            <a:r>
              <a:rPr lang="zh-CN" altLang="en-US" dirty="0" smtClean="0"/>
              <a:t>）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如 此 ， 人 從 日 落 之 處 必 敬 畏 耶 和 華 的 名 ， 從 日 出 之 地 也 必 敬 畏 他 的 榮 耀 ； 因 為 仇 敵 好 像 急 流 的 河 水 沖 來 ， 是 </a:t>
            </a:r>
            <a:r>
              <a:rPr lang="zh-TW" altLang="en-US" dirty="0">
                <a:solidFill>
                  <a:srgbClr val="FFFF00"/>
                </a:solidFill>
              </a:rPr>
              <a:t>耶 和 華 之 氣 </a:t>
            </a:r>
            <a:r>
              <a:rPr lang="zh-TW" altLang="en-US" dirty="0"/>
              <a:t>所 驅 逐 的 </a:t>
            </a:r>
            <a:r>
              <a:rPr lang="zh-CN" altLang="en-US" dirty="0" smtClean="0"/>
              <a:t>（賽</a:t>
            </a:r>
            <a:r>
              <a:rPr lang="en-US" altLang="zh-CN" dirty="0" smtClean="0"/>
              <a:t>59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19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2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以西結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他 對 我 說 話 的 時 候 ， </a:t>
            </a:r>
            <a:r>
              <a:rPr lang="zh-TW" altLang="en-US" dirty="0">
                <a:solidFill>
                  <a:srgbClr val="FFFF00"/>
                </a:solidFill>
              </a:rPr>
              <a:t>靈</a:t>
            </a:r>
            <a:r>
              <a:rPr lang="zh-TW" altLang="en-US" dirty="0"/>
              <a:t> 就 進 入 我 裡 面 ， 使 我 站 起 來 ， 我 便 聽 見 那 位 對 我 說 話 的 聲 </a:t>
            </a:r>
            <a:r>
              <a:rPr lang="zh-TW" altLang="en-US" dirty="0" smtClean="0"/>
              <a:t>音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 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降 在 我 身 上 ， 對 我 說 ： 你 當 說 ， 耶 和 華 如 此 說 ： 以 色 列 家 啊 ， 你 們 口 中 所 說 的 ， 心 裡 所 想 的 ， 我 都 知 道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2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那 時 ， </a:t>
            </a:r>
            <a:r>
              <a:rPr lang="zh-TW" altLang="en-US" dirty="0">
                <a:solidFill>
                  <a:srgbClr val="FFFF00"/>
                </a:solidFill>
              </a:rPr>
              <a:t>靈</a:t>
            </a:r>
            <a:r>
              <a:rPr lang="zh-TW" altLang="en-US" dirty="0"/>
              <a:t> 將 我 舉 起 ， 我 就 聽 見 在 我 身 後 有 震 動 轟 轟 的 聲 音 ， 說 ： 從 耶 和 華 的 所 在 顯 出 來 的 榮 耀 是 該 稱 頌 的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！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CN" altLang="en-US" dirty="0" smtClean="0"/>
              <a:t>“舉起</a:t>
            </a:r>
            <a:r>
              <a:rPr lang="zh-CN" altLang="en-US" dirty="0" smtClean="0"/>
              <a:t>”</a:t>
            </a:r>
            <a:r>
              <a:rPr lang="en-US" altLang="zh-CN" dirty="0" smtClean="0"/>
              <a:t>(</a:t>
            </a:r>
            <a:r>
              <a:rPr lang="zh-CN" altLang="en-US" dirty="0" smtClean="0"/>
              <a:t>結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；</a:t>
            </a:r>
            <a:r>
              <a:rPr lang="en-US" altLang="zh-CN" dirty="0" smtClean="0"/>
              <a:t>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；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24</a:t>
            </a:r>
            <a:r>
              <a:rPr lang="zh-CN" altLang="en-US" dirty="0" smtClean="0"/>
              <a:t>；</a:t>
            </a:r>
            <a:r>
              <a:rPr lang="en-US" altLang="zh-CN" dirty="0" smtClean="0"/>
              <a:t>37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</a:t>
            </a:r>
            <a:r>
              <a:rPr lang="en-US" altLang="zh-CN" dirty="0" smtClean="0"/>
              <a:t>43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5)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2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他 們 俱 各 直 往 前 行 。 </a:t>
            </a:r>
            <a:r>
              <a:rPr lang="zh-TW" altLang="en-US" dirty="0">
                <a:solidFill>
                  <a:srgbClr val="FFFF00"/>
                </a:solidFill>
              </a:rPr>
              <a:t>靈 </a:t>
            </a:r>
            <a:r>
              <a:rPr lang="zh-TW" altLang="en-US" dirty="0"/>
              <a:t>往 哪 裡 去 ， 他 們 就 往 那 裡 去 ， 行 走 並 不 轉 身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1:12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那 些 行 走 ， 這 些 也 行 走 ； 那 些 站 住 ， 這 些 也 站 住 ； 那 些 從 地 上 升 ， 輪 也 在 旁 邊 上 升 ， 因 為 </a:t>
            </a:r>
            <a:r>
              <a:rPr lang="zh-TW" altLang="en-US" dirty="0">
                <a:solidFill>
                  <a:srgbClr val="FFFF00"/>
                </a:solidFill>
              </a:rPr>
              <a:t>活 物 的 靈 </a:t>
            </a:r>
            <a:r>
              <a:rPr lang="zh-TW" altLang="en-US" dirty="0"/>
              <a:t>在 輪 中 </a:t>
            </a:r>
            <a:r>
              <a:rPr lang="en-US" altLang="zh-TW" dirty="0" smtClean="0"/>
              <a:t>(</a:t>
            </a:r>
            <a:r>
              <a:rPr lang="zh-CN" altLang="en-US" dirty="0" smtClean="0"/>
              <a:t>結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21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那 些 站 住 ， 這 些 也 站 住 ； 那 些 上 升 ， 這 些 也 一 同 上 升 ， 因 為 </a:t>
            </a:r>
            <a:r>
              <a:rPr lang="zh-TW" altLang="en-US" dirty="0">
                <a:solidFill>
                  <a:srgbClr val="FFFF00"/>
                </a:solidFill>
              </a:rPr>
              <a:t>活 物 的 靈 </a:t>
            </a:r>
            <a:r>
              <a:rPr lang="zh-TW" altLang="en-US" dirty="0"/>
              <a:t>在 輪 中 </a:t>
            </a:r>
            <a:r>
              <a:rPr lang="zh-TW" altLang="en-US" dirty="0" smtClean="0"/>
              <a:t>。耶 </a:t>
            </a:r>
            <a:r>
              <a:rPr lang="zh-TW" altLang="en-US" dirty="0"/>
              <a:t>和 華 的 榮 耀 從 殿 的 門 檻 那 裡 出 去 ， 停 在 基 路 伯 以 </a:t>
            </a:r>
            <a:r>
              <a:rPr lang="zh-TW" altLang="en-US" dirty="0" smtClean="0"/>
              <a:t>上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17-18</a:t>
            </a:r>
            <a:r>
              <a:rPr lang="zh-CN" altLang="en-US" dirty="0" smtClean="0"/>
              <a:t>）</a:t>
            </a:r>
            <a:r>
              <a:rPr lang="zh-TW" altLang="en-US" dirty="0" smtClean="0"/>
              <a:t> </a:t>
            </a:r>
            <a:r>
              <a:rPr lang="zh-TW" altLang="en-US" dirty="0"/>
              <a:t>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4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/>
              <a:t>耶 和 華 的 靈 （ 原 文 是 手 ） 降 在 我 身 上 。 </a:t>
            </a:r>
            <a:r>
              <a:rPr lang="zh-TW" altLang="en-US" dirty="0">
                <a:solidFill>
                  <a:srgbClr val="FFFF00"/>
                </a:solidFill>
              </a:rPr>
              <a:t>耶 和 華 藉 他 的 靈 </a:t>
            </a:r>
            <a:r>
              <a:rPr lang="zh-TW" altLang="en-US" dirty="0"/>
              <a:t>帶 我 出 去 ， 將 我 放 在 平 原 中 ； 這 平 原 遍 滿 骸 骨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37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我 必 將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放 在 你 們 裡 面 ， 你 們 就 要 活 了 。 我 將 你 們 安 置 在 本 地 ， 你 們 就 知 道 我 ─ 耶 和 華 如 此 說 ， 也 如 此 成 就 了 。 這 是 耶 和 華 說 的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37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我 必 將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放 在 你 們 裡 面 ， 使 你 們 順 從 我 的 律 例 ， 謹 守 遵 行 我 的 典 章 </a:t>
            </a:r>
            <a:r>
              <a:rPr lang="zh-CN" altLang="en-US" dirty="0" smtClean="0"/>
              <a:t>（結</a:t>
            </a:r>
            <a:r>
              <a:rPr lang="en-US" altLang="zh-CN" dirty="0" smtClean="0"/>
              <a:t>36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27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08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後先知書</a:t>
            </a:r>
            <a:r>
              <a:rPr lang="zh-CN" altLang="en-US" dirty="0"/>
              <a:t>：</a:t>
            </a:r>
            <a:r>
              <a:rPr lang="zh-CN" altLang="en-US" dirty="0" smtClean="0"/>
              <a:t>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>
                <a:solidFill>
                  <a:srgbClr val="FFFF00"/>
                </a:solidFill>
              </a:rPr>
              <a:t>小</a:t>
            </a:r>
            <a:r>
              <a:rPr lang="zh-CN" altLang="en-US" dirty="0" smtClean="0">
                <a:solidFill>
                  <a:srgbClr val="FFFF00"/>
                </a:solidFill>
              </a:rPr>
              <a:t>先知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/>
              <a:t>以 </a:t>
            </a:r>
            <a:r>
              <a:rPr lang="zh-TW" altLang="en-US" dirty="0"/>
              <a:t>後 ， 我 要 將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澆 灌 凡 有 血 氣 的 。 你 們 的 兒 女 要 說 預 言 ； 你 們 的 老 年 人 要 做 異 夢 ， 少 年 人 要 見 異 象 </a:t>
            </a:r>
            <a:r>
              <a:rPr lang="zh-TW" altLang="en-US" dirty="0" smtClean="0"/>
              <a:t>。在 </a:t>
            </a:r>
            <a:r>
              <a:rPr lang="zh-TW" altLang="en-US" dirty="0"/>
              <a:t>那 些 日 子 ， 我 要 將 我 的 靈 澆 灌 我 的 僕 人 和 使 </a:t>
            </a:r>
            <a:r>
              <a:rPr lang="zh-TW" altLang="en-US" dirty="0" smtClean="0"/>
              <a:t>女</a:t>
            </a:r>
            <a:r>
              <a:rPr lang="zh-CN" altLang="en-US" dirty="0" smtClean="0"/>
              <a:t>（珥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28-29</a:t>
            </a:r>
            <a:r>
              <a:rPr lang="zh-CN" altLang="en-US" dirty="0" smtClean="0"/>
              <a:t>）</a:t>
            </a:r>
            <a:r>
              <a:rPr lang="zh-TW" altLang="en-US" dirty="0" smtClean="0"/>
              <a:t> 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至 於 我 ， 我 藉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， 滿 有 力 量 、 公 平 、 才 能 ， 可 以 向 雅 各 說 明 他 的 過 犯 ， 向 以 色 列 指 出 他 的 罪 惡 </a:t>
            </a:r>
            <a:r>
              <a:rPr lang="zh-CN" altLang="en-US" dirty="0" smtClean="0"/>
              <a:t>（彌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8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11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後先知書：神的靈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這 是 照 著 你 們 出 埃 及 我 與 你 們 立 約 的 話 。 那 時 ，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住 在 你 們 中 間 ， 你 們 不 要 懼 </a:t>
            </a:r>
            <a:r>
              <a:rPr lang="zh-TW" altLang="en-US" dirty="0" smtClean="0"/>
              <a:t>怕</a:t>
            </a:r>
            <a:r>
              <a:rPr lang="zh-CN" altLang="en-US" dirty="0" smtClean="0"/>
              <a:t>（哈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</a:t>
            </a:r>
            <a:r>
              <a:rPr lang="zh-TW" altLang="en-US" dirty="0" smtClean="0"/>
              <a:t> 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他 對 我 說 ： 這 是 耶 和 華 指 示 所 羅 巴 伯 的 。 萬 軍 之 耶 和 華 說 ： 不 是 倚 靠 勢 力 ， 不 是 倚 靠 才 能 ， 乃 是 倚 靠 </a:t>
            </a:r>
            <a:r>
              <a:rPr lang="zh-TW" altLang="en-US" dirty="0">
                <a:solidFill>
                  <a:srgbClr val="FFFF00"/>
                </a:solidFill>
              </a:rPr>
              <a:t>我 的 靈</a:t>
            </a:r>
            <a:r>
              <a:rPr lang="zh-TW" altLang="en-US" dirty="0"/>
              <a:t> 方 能 成 事 </a:t>
            </a:r>
            <a:r>
              <a:rPr lang="zh-CN" altLang="en-US" dirty="0" smtClean="0"/>
              <a:t>（撒加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1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聖卷：神的靈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創造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你 發 出 </a:t>
            </a:r>
            <a:r>
              <a:rPr lang="zh-TW" altLang="en-US" dirty="0">
                <a:solidFill>
                  <a:srgbClr val="FFFF00"/>
                </a:solidFill>
              </a:rPr>
              <a:t>你 的 靈 </a:t>
            </a:r>
            <a:r>
              <a:rPr lang="zh-TW" altLang="en-US" dirty="0"/>
              <a:t>， 他 們 便 受 造 ； 你 使 地 面 更 換 為 新 </a:t>
            </a:r>
            <a:r>
              <a:rPr lang="zh-CN" altLang="en-US" dirty="0" smtClean="0"/>
              <a:t>（詩</a:t>
            </a:r>
            <a:r>
              <a:rPr lang="en-US" altLang="zh-CN" dirty="0" smtClean="0"/>
              <a:t>104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30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baseline="30000" dirty="0"/>
              <a:t> </a:t>
            </a:r>
            <a:r>
              <a:rPr lang="zh-TW" altLang="en-US" dirty="0"/>
              <a:t>藉 </a:t>
            </a:r>
            <a:r>
              <a:rPr lang="zh-TW" altLang="en-US" dirty="0">
                <a:solidFill>
                  <a:srgbClr val="FFFF00"/>
                </a:solidFill>
              </a:rPr>
              <a:t>他 的 靈 </a:t>
            </a:r>
            <a:r>
              <a:rPr lang="zh-TW" altLang="en-US" dirty="0"/>
              <a:t>使 天 有 妝 飾 ； 他 的 手 刺 殺 快 蛇 </a:t>
            </a:r>
            <a:r>
              <a:rPr lang="zh-CN" altLang="en-US" dirty="0" smtClean="0"/>
              <a:t>（伯</a:t>
            </a:r>
            <a:r>
              <a:rPr lang="en-US" altLang="zh-CN" dirty="0" smtClean="0"/>
              <a:t>26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13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造 我 ； 全 能 者 的 氣 使 我 得 生 </a:t>
            </a:r>
            <a:r>
              <a:rPr lang="zh-CN" altLang="en-US" dirty="0" smtClean="0"/>
              <a:t>（伯</a:t>
            </a:r>
            <a:r>
              <a:rPr lang="en-US" altLang="zh-CN" dirty="0" smtClean="0"/>
              <a:t>33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29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聖卷：神的靈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r>
              <a:rPr lang="zh-TW" altLang="en-US" dirty="0"/>
              <a:t>我 的 生 命 尚 在 我 裡 面 ； </a:t>
            </a:r>
            <a:r>
              <a:rPr lang="zh-TW" altLang="en-US" dirty="0">
                <a:solidFill>
                  <a:srgbClr val="FFFF00"/>
                </a:solidFill>
              </a:rPr>
              <a:t>神 所 賜 呼 吸 之 氣</a:t>
            </a:r>
            <a:r>
              <a:rPr lang="zh-TW" altLang="en-US" dirty="0"/>
              <a:t> 仍 在 我 的 鼻 孔 內 </a:t>
            </a:r>
            <a:r>
              <a:rPr lang="zh-CN" altLang="en-US" dirty="0" smtClean="0"/>
              <a:t>（伯</a:t>
            </a:r>
            <a:r>
              <a:rPr lang="en-US" altLang="zh-CN" dirty="0" smtClean="0"/>
              <a:t>27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我 往 哪 裡 去 躲 避 </a:t>
            </a:r>
            <a:r>
              <a:rPr lang="zh-TW" altLang="en-US" dirty="0">
                <a:solidFill>
                  <a:srgbClr val="FFFF00"/>
                </a:solidFill>
              </a:rPr>
              <a:t>你 的 靈 </a:t>
            </a:r>
            <a:r>
              <a:rPr lang="zh-TW" altLang="en-US" dirty="0"/>
              <a:t>？ 我 往 哪 裡 逃 、 躲 避 你 的 面 </a:t>
            </a:r>
            <a:r>
              <a:rPr lang="zh-CN" altLang="en-US" dirty="0" smtClean="0"/>
              <a:t>（詩</a:t>
            </a:r>
            <a:r>
              <a:rPr lang="en-US" altLang="zh-CN" dirty="0" smtClean="0"/>
              <a:t>139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7</a:t>
            </a:r>
            <a:r>
              <a:rPr lang="zh-CN" altLang="en-US" dirty="0" smtClean="0"/>
              <a:t>）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71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聖卷：神的靈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那 時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感 動 那 三 十 個 勇 士 的 首 領 亞 瑪 撒 ， 他 就 說 ： 大 衛 啊 ， 我 們 是 歸 於 你 的 ！ 耶 西 的 兒 子 啊 ， 我 們 是 幫 助 你 的 ！ 願 你 平 平 安 安 ， 願 幫 助 你 的 也 都 平 安 ！ 因 為 你 的 神 幫 助 你 。 大 衛 就 收 留 他 們 ， 立 他 們 作 軍 長 </a:t>
            </a:r>
            <a:r>
              <a:rPr lang="zh-CN" altLang="en-US" dirty="0" smtClean="0"/>
              <a:t>（代上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又 將 </a:t>
            </a:r>
            <a:r>
              <a:rPr lang="zh-TW" altLang="en-US" dirty="0">
                <a:solidFill>
                  <a:srgbClr val="FFFF00"/>
                </a:solidFill>
              </a:rPr>
              <a:t>被 靈 </a:t>
            </a:r>
            <a:r>
              <a:rPr lang="zh-TW" altLang="en-US" dirty="0"/>
              <a:t>感 動 所 得 的 樣 式 ， 就 是 耶 和 華 神 殿 的 院 子 、 周 圍 的 房 屋 、 殿 的 府 庫 ， 和 聖 物 府 庫 的 一 切 樣 式 都 指 示 他 </a:t>
            </a:r>
            <a:r>
              <a:rPr lang="zh-CN" altLang="en-US" dirty="0" smtClean="0"/>
              <a:t>（代上</a:t>
            </a:r>
            <a:r>
              <a:rPr lang="en-US" altLang="zh-CN" dirty="0" smtClean="0"/>
              <a:t>28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）</a:t>
            </a:r>
            <a:r>
              <a:rPr lang="zh-TW" altLang="en-US" dirty="0" smtClean="0"/>
              <a:t>；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7857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聖靈在舊約的名稱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神的靈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57263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聖卷：神的靈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那 時 ， </a:t>
            </a:r>
            <a:r>
              <a:rPr lang="zh-TW" altLang="en-US" dirty="0">
                <a:solidFill>
                  <a:srgbClr val="FFFF00"/>
                </a:solidFill>
              </a:rPr>
              <a:t>耶 和 華 的 靈 </a:t>
            </a:r>
            <a:r>
              <a:rPr lang="zh-TW" altLang="en-US" dirty="0"/>
              <a:t>在 會 中 臨 到 利 未 人 亞 薩 的 後 裔 ─ 瑪 探 雅 的 玄 孫 ， 耶 利 的 曾 孫 ， 比 拿 雅 的 孫 子 ， 撒 迦 利 雅 的 兒 子 雅 哈 悉 </a:t>
            </a:r>
            <a:r>
              <a:rPr lang="zh-CN" altLang="en-US" dirty="0"/>
              <a:t>（代下</a:t>
            </a:r>
            <a:r>
              <a:rPr lang="en-US" altLang="zh-CN" dirty="0"/>
              <a:t>20</a:t>
            </a:r>
            <a:r>
              <a:rPr lang="zh-CN" altLang="en-US" dirty="0"/>
              <a:t>：</a:t>
            </a:r>
            <a:r>
              <a:rPr lang="en-US" altLang="zh-CN" dirty="0"/>
              <a:t>14</a:t>
            </a:r>
            <a:r>
              <a:rPr lang="zh-CN" altLang="en-US" dirty="0"/>
              <a:t>）</a:t>
            </a:r>
            <a:r>
              <a:rPr lang="zh-TW" altLang="en-US" dirty="0"/>
              <a:t>。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0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聖卷：神的靈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那 時 ，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感 動 祭 司 耶 何 耶 大 的 兒 子 撒 迦 利 亞 ， 他 就 站 在 上 面 對 民 說 ： 神 如 此 說 ： 你 們 為 何 干 犯 耶 和 華 的 誡 命 ， 以 致 不 得 亨 通 呢 ？ 因 為 你 們 離 棄 耶 和 華 ， 所 以 他 也 離 棄 你 們 </a:t>
            </a:r>
            <a:r>
              <a:rPr lang="zh-CN" altLang="en-US" dirty="0" smtClean="0"/>
              <a:t>（代下</a:t>
            </a:r>
            <a:r>
              <a:rPr lang="en-US" altLang="zh-CN" dirty="0" smtClean="0"/>
              <a:t>24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20</a:t>
            </a:r>
            <a:r>
              <a:rPr lang="zh-CN" altLang="en-US" dirty="0" smtClean="0"/>
              <a:t>，</a:t>
            </a:r>
            <a:r>
              <a:rPr lang="zh-CN" altLang="en-US" sz="2400" dirty="0" smtClean="0"/>
              <a:t>最後在舊約提到“神的靈”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4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神的靈在舊約的角色（動詞）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運行</a:t>
            </a:r>
            <a:endParaRPr lang="en-US" altLang="zh-CN" dirty="0" smtClean="0"/>
          </a:p>
          <a:p>
            <a:r>
              <a:rPr lang="zh-CN" altLang="en-US" dirty="0" smtClean="0"/>
              <a:t>住在（人裡面）</a:t>
            </a:r>
            <a:endParaRPr lang="en-US" altLang="zh-CN" dirty="0" smtClean="0"/>
          </a:p>
          <a:p>
            <a:r>
              <a:rPr lang="zh-CN" altLang="en-US" dirty="0"/>
              <a:t>降</a:t>
            </a:r>
            <a:r>
              <a:rPr lang="zh-CN" altLang="en-US" dirty="0" smtClean="0"/>
              <a:t>臨</a:t>
            </a:r>
            <a:endParaRPr lang="en-US" altLang="zh-CN" dirty="0" smtClean="0"/>
          </a:p>
          <a:p>
            <a:r>
              <a:rPr lang="zh-CN" altLang="en-US" dirty="0"/>
              <a:t>充</a:t>
            </a:r>
            <a:r>
              <a:rPr lang="zh-CN" altLang="en-US" dirty="0" smtClean="0"/>
              <a:t>滿</a:t>
            </a:r>
            <a:endParaRPr lang="en-US" altLang="zh-CN" dirty="0" smtClean="0"/>
          </a:p>
          <a:p>
            <a:r>
              <a:rPr lang="zh-CN" altLang="en-US" dirty="0"/>
              <a:t>感</a:t>
            </a:r>
            <a:r>
              <a:rPr lang="zh-CN" altLang="en-US" dirty="0" smtClean="0"/>
              <a:t>動</a:t>
            </a:r>
            <a:endParaRPr lang="en-US" altLang="zh-CN" dirty="0" smtClean="0"/>
          </a:p>
          <a:p>
            <a:r>
              <a:rPr lang="zh-CN" altLang="en-US" dirty="0"/>
              <a:t>離</a:t>
            </a:r>
            <a:r>
              <a:rPr lang="zh-CN" altLang="en-US" dirty="0" smtClean="0"/>
              <a:t>開</a:t>
            </a:r>
            <a:endParaRPr lang="en-US" altLang="zh-CN" dirty="0" smtClean="0"/>
          </a:p>
          <a:p>
            <a:r>
              <a:rPr lang="zh-CN" altLang="en-US" dirty="0"/>
              <a:t>提</a:t>
            </a:r>
            <a:r>
              <a:rPr lang="zh-CN" altLang="en-US" dirty="0" smtClean="0"/>
              <a:t>起</a:t>
            </a:r>
            <a:r>
              <a:rPr lang="en-US" altLang="zh-CN" dirty="0" smtClean="0"/>
              <a:t>/</a:t>
            </a:r>
            <a:r>
              <a:rPr lang="zh-CN" altLang="en-US" dirty="0" smtClean="0"/>
              <a:t>舉起</a:t>
            </a:r>
            <a:endParaRPr lang="en-US" altLang="zh-CN" dirty="0" smtClean="0"/>
          </a:p>
          <a:p>
            <a:r>
              <a:rPr lang="zh-CN" altLang="en-US" dirty="0"/>
              <a:t>澆</a:t>
            </a:r>
            <a:r>
              <a:rPr lang="zh-CN" altLang="en-US" dirty="0" smtClean="0"/>
              <a:t>灌</a:t>
            </a:r>
            <a:endParaRPr lang="en-US" altLang="zh-CN" dirty="0" smtClean="0"/>
          </a:p>
          <a:p>
            <a:r>
              <a:rPr lang="zh-CN" altLang="en-US" dirty="0"/>
              <a:t>進入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39366"/>
            <a:ext cx="5718175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45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神的靈在舊約的角色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位格</a:t>
            </a:r>
            <a:endParaRPr lang="en-US" altLang="zh-CN" dirty="0" smtClean="0"/>
          </a:p>
          <a:p>
            <a:r>
              <a:rPr lang="zh-CN" altLang="en-US" dirty="0" smtClean="0"/>
              <a:t>創</a:t>
            </a:r>
            <a:r>
              <a:rPr lang="zh-CN" altLang="en-US" dirty="0"/>
              <a:t>造</a:t>
            </a:r>
            <a:endParaRPr lang="en-US" altLang="zh-CN" dirty="0" smtClean="0"/>
          </a:p>
          <a:p>
            <a:r>
              <a:rPr lang="zh-CN" altLang="en-US" dirty="0" smtClean="0"/>
              <a:t>住在人裡面</a:t>
            </a:r>
            <a:endParaRPr lang="en-US" altLang="zh-CN" dirty="0" smtClean="0"/>
          </a:p>
          <a:p>
            <a:r>
              <a:rPr lang="zh-CN" altLang="en-US" dirty="0" smtClean="0"/>
              <a:t>降在人身上</a:t>
            </a:r>
            <a:endParaRPr lang="en-US" altLang="zh-CN" dirty="0" smtClean="0"/>
          </a:p>
          <a:p>
            <a:r>
              <a:rPr lang="zh-CN" altLang="en-US" dirty="0" smtClean="0"/>
              <a:t>賜人能力</a:t>
            </a:r>
            <a:endParaRPr lang="en-US" altLang="zh-CN" dirty="0" smtClean="0"/>
          </a:p>
          <a:p>
            <a:r>
              <a:rPr lang="zh-CN" altLang="en-US" dirty="0" smtClean="0"/>
              <a:t>感動人</a:t>
            </a:r>
            <a:endParaRPr lang="en-US" altLang="zh-CN" dirty="0" smtClean="0"/>
          </a:p>
          <a:p>
            <a:r>
              <a:rPr lang="zh-CN" altLang="en-US" dirty="0"/>
              <a:t>帶</a:t>
            </a:r>
            <a:r>
              <a:rPr lang="zh-CN" altLang="en-US" dirty="0" smtClean="0"/>
              <a:t>領人</a:t>
            </a:r>
            <a:endParaRPr lang="en-US" altLang="zh-CN" dirty="0" smtClean="0"/>
          </a:p>
          <a:p>
            <a:r>
              <a:rPr lang="zh-CN" altLang="en-US" dirty="0" smtClean="0"/>
              <a:t>末世的盼望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39366"/>
            <a:ext cx="5718175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261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神的靈在舊約的特質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/>
              <a:t>外</a:t>
            </a:r>
            <a:r>
              <a:rPr lang="zh-CN" altLang="en-US" dirty="0" smtClean="0"/>
              <a:t>在（</a:t>
            </a:r>
            <a:r>
              <a:rPr lang="en-US" altLang="zh-CN" dirty="0" smtClean="0"/>
              <a:t>external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選</a:t>
            </a:r>
            <a:r>
              <a:rPr lang="zh-CN" altLang="en-US" dirty="0" smtClean="0"/>
              <a:t>擇性的降在人身上（</a:t>
            </a:r>
            <a:r>
              <a:rPr lang="en-US" altLang="zh-CN" dirty="0" smtClean="0"/>
              <a:t>selective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不</a:t>
            </a:r>
            <a:r>
              <a:rPr lang="zh-CN" altLang="en-US" dirty="0" smtClean="0"/>
              <a:t>是定期的（</a:t>
            </a:r>
            <a:r>
              <a:rPr lang="en-US" altLang="zh-CN" dirty="0" smtClean="0"/>
              <a:t>sporadic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962400"/>
            <a:ext cx="3867150" cy="257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369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舊約神的靈與新約的聖靈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715652"/>
              </p:ext>
            </p:extLst>
          </p:nvPr>
        </p:nvGraphicFramePr>
        <p:xfrm>
          <a:off x="457200" y="1600200"/>
          <a:ext cx="8229600" cy="422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743200"/>
                <a:gridCol w="3276600"/>
              </a:tblGrid>
              <a:tr h="10477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舊約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新約</a:t>
                      </a:r>
                      <a:endParaRPr lang="en-US" sz="3200" dirty="0"/>
                    </a:p>
                  </a:txBody>
                  <a:tcPr/>
                </a:tc>
              </a:tr>
              <a:tr h="1047750"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行動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外</a:t>
                      </a:r>
                      <a:r>
                        <a:rPr lang="zh-CN" altLang="en-US" sz="3200" dirty="0" smtClean="0"/>
                        <a:t>在</a:t>
                      </a:r>
                      <a:endParaRPr lang="en-US" altLang="zh-CN" sz="3200" dirty="0" smtClean="0"/>
                    </a:p>
                    <a:p>
                      <a:endParaRPr lang="en-US" altLang="zh-CN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內住</a:t>
                      </a:r>
                      <a:endParaRPr lang="en-US" sz="3200" dirty="0"/>
                    </a:p>
                  </a:txBody>
                  <a:tcPr/>
                </a:tc>
              </a:tr>
              <a:tr h="1047750"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範圍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選擇</a:t>
                      </a:r>
                      <a:r>
                        <a:rPr lang="zh-CN" altLang="en-US" sz="3200" dirty="0" smtClean="0"/>
                        <a:t>性（外邦人，領袖）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所有信耶穌的人</a:t>
                      </a:r>
                      <a:endParaRPr lang="en-US" sz="3200" dirty="0"/>
                    </a:p>
                  </a:txBody>
                  <a:tcPr/>
                </a:tc>
              </a:tr>
              <a:tr h="1047750"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時間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不定期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 smtClean="0"/>
                        <a:t>永恆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45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代下</a:t>
            </a:r>
            <a:r>
              <a:rPr lang="en-US" altLang="zh-CN" dirty="0" smtClean="0"/>
              <a:t>36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22</a:t>
            </a:r>
          </a:p>
          <a:p>
            <a:r>
              <a:rPr lang="zh-TW" altLang="en-US" dirty="0"/>
              <a:t>波 斯 王 古 列 元 年 ， </a:t>
            </a:r>
            <a:r>
              <a:rPr lang="zh-TW" altLang="en-US" dirty="0">
                <a:solidFill>
                  <a:srgbClr val="FFFF00"/>
                </a:solidFill>
              </a:rPr>
              <a:t>耶 和 華 </a:t>
            </a:r>
            <a:r>
              <a:rPr lang="zh-TW" altLang="en-US" dirty="0"/>
              <a:t>為 要 應 驗 藉 耶 利 米 口 所 說 的 話 ， 就 </a:t>
            </a:r>
            <a:r>
              <a:rPr lang="zh-TW" altLang="en-US" dirty="0">
                <a:solidFill>
                  <a:srgbClr val="FFFF00"/>
                </a:solidFill>
              </a:rPr>
              <a:t>激 動</a:t>
            </a:r>
            <a:r>
              <a:rPr lang="zh-TW" altLang="en-US" dirty="0"/>
              <a:t> 波 斯 王 古 列 的 </a:t>
            </a:r>
            <a:r>
              <a:rPr lang="zh-TW" altLang="en-US" dirty="0">
                <a:solidFill>
                  <a:srgbClr val="FFFF00"/>
                </a:solidFill>
              </a:rPr>
              <a:t>心</a:t>
            </a:r>
            <a:r>
              <a:rPr lang="zh-TW" altLang="en-US" dirty="0"/>
              <a:t> ， 使 他 下 詔 通 告 全 國 ， 說 ：波 斯 王 古 列 如 此 說 ： 耶 和 華 ─ 天 上 的 神 已 將 天 下 萬 國 賜 給 我 ， 又 囑 咐 我 在 猶 大 的 耶 路 撒 冷 為 他 建 造 殿 宇 。 你 們 中 間 凡 作 他 子 民 的 ， 可 以 上 去 ， 願 耶 和 華 ─ 他 的 神 與 他 同 在 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新約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瑪利亞因</a:t>
            </a:r>
            <a:r>
              <a:rPr lang="zh-CN" altLang="en-US" dirty="0" smtClean="0">
                <a:solidFill>
                  <a:srgbClr val="FFFF00"/>
                </a:solidFill>
              </a:rPr>
              <a:t>聖靈</a:t>
            </a:r>
            <a:r>
              <a:rPr lang="zh-CN" altLang="en-US" dirty="0" smtClean="0"/>
              <a:t>懷孕（太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；路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FF00"/>
                </a:solidFill>
              </a:rPr>
              <a:t>聖靈</a:t>
            </a:r>
            <a:r>
              <a:rPr lang="zh-CN" altLang="en-US" dirty="0" smtClean="0"/>
              <a:t>降臨在耶穌身上（太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16</a:t>
            </a:r>
            <a:r>
              <a:rPr lang="zh-CN" altLang="en-US" dirty="0" smtClean="0"/>
              <a:t>；可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；路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22</a:t>
            </a:r>
            <a:r>
              <a:rPr lang="zh-CN" altLang="en-US" dirty="0" smtClean="0"/>
              <a:t>；約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32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FFFF00"/>
                </a:solidFill>
              </a:rPr>
              <a:t>聖</a:t>
            </a:r>
            <a:r>
              <a:rPr lang="zh-CN" altLang="en-US" dirty="0" smtClean="0">
                <a:solidFill>
                  <a:srgbClr val="FFFF00"/>
                </a:solidFill>
              </a:rPr>
              <a:t>靈</a:t>
            </a:r>
            <a:r>
              <a:rPr lang="zh-CN" altLang="en-US" dirty="0" smtClean="0"/>
              <a:t>帶耶穌受魔鬼試探（路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神的靈（原意）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Ruah</a:t>
            </a:r>
            <a:r>
              <a:rPr lang="en-US" altLang="zh-CN" dirty="0" smtClean="0"/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dirty="0" err="1" smtClean="0">
                <a:latin typeface="Hebraica" pitchFamily="2" charset="2"/>
              </a:rPr>
              <a:t>jWr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zh-CN" dirty="0" smtClean="0">
              <a:latin typeface="Hebraica" pitchFamily="2" charset="2"/>
            </a:endParaRPr>
          </a:p>
          <a:p>
            <a:r>
              <a:rPr lang="zh-CN" altLang="en-US" dirty="0" smtClean="0"/>
              <a:t>靈 （</a:t>
            </a:r>
            <a:r>
              <a:rPr lang="en-US" altLang="zh-CN" dirty="0" smtClean="0"/>
              <a:t>spirit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風（</a:t>
            </a:r>
            <a:r>
              <a:rPr lang="en-US" altLang="zh-CN" dirty="0" smtClean="0"/>
              <a:t>wind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呼</a:t>
            </a:r>
            <a:r>
              <a:rPr lang="zh-CN" altLang="en-US" dirty="0" smtClean="0"/>
              <a:t>吸（</a:t>
            </a:r>
            <a:r>
              <a:rPr lang="en-US" altLang="zh-CN" dirty="0" smtClean="0"/>
              <a:t>breath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氣息（</a:t>
            </a:r>
            <a:r>
              <a:rPr lang="en-US" altLang="zh-CN" dirty="0" smtClean="0"/>
              <a:t>breath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氣（</a:t>
            </a:r>
            <a:r>
              <a:rPr lang="en-US" altLang="zh-CN" dirty="0" smtClean="0"/>
              <a:t>breath</a:t>
            </a:r>
            <a:r>
              <a:rPr lang="zh-CN" altLang="en-US" dirty="0" smtClean="0"/>
              <a:t>）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073" y="3124200"/>
            <a:ext cx="57150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823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希伯來聖經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五經</a:t>
            </a:r>
            <a:endParaRPr lang="en-US" altLang="zh-CN" dirty="0" smtClean="0"/>
          </a:p>
          <a:p>
            <a:r>
              <a:rPr lang="zh-CN" altLang="en-US" dirty="0"/>
              <a:t>先</a:t>
            </a:r>
            <a:r>
              <a:rPr lang="zh-CN" altLang="en-US" dirty="0" smtClean="0"/>
              <a:t>知 （前先知書</a:t>
            </a:r>
            <a:r>
              <a:rPr lang="en-US" altLang="zh-CN" dirty="0" smtClean="0"/>
              <a:t>+</a:t>
            </a:r>
            <a:r>
              <a:rPr lang="zh-CN" altLang="en-US" dirty="0" smtClean="0"/>
              <a:t>後先知書）</a:t>
            </a:r>
            <a:endParaRPr lang="en-US" altLang="zh-CN" dirty="0" smtClean="0"/>
          </a:p>
          <a:p>
            <a:r>
              <a:rPr lang="zh-CN" altLang="en-US" dirty="0"/>
              <a:t>聖</a:t>
            </a:r>
            <a:r>
              <a:rPr lang="zh-CN" altLang="en-US" dirty="0" smtClean="0"/>
              <a:t>卷（詩篇</a:t>
            </a:r>
            <a:r>
              <a:rPr lang="en-US" altLang="zh-CN" dirty="0" smtClean="0"/>
              <a:t>-</a:t>
            </a:r>
            <a:r>
              <a:rPr lang="zh-CN" altLang="en-US" dirty="0" smtClean="0"/>
              <a:t>代下）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五經</a:t>
            </a:r>
            <a:r>
              <a:rPr lang="zh-CN" altLang="en-US" dirty="0"/>
              <a:t>：</a:t>
            </a:r>
            <a:r>
              <a:rPr lang="zh-CN" altLang="en-US" dirty="0" smtClean="0"/>
              <a:t>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創造時期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/>
              <a:t>地 </a:t>
            </a:r>
            <a:r>
              <a:rPr lang="zh-TW" altLang="en-US" dirty="0"/>
              <a:t>是 空 虛 混 沌 ， 淵 面 黑 暗 ；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運 行 在 水 面 </a:t>
            </a:r>
            <a:r>
              <a:rPr lang="zh-TW" altLang="en-US" dirty="0" smtClean="0"/>
              <a:t>上</a:t>
            </a:r>
            <a:r>
              <a:rPr lang="zh-CN" altLang="en-US" dirty="0" smtClean="0"/>
              <a:t>（</a:t>
            </a:r>
            <a:r>
              <a:rPr lang="zh-CN" altLang="en-US" dirty="0"/>
              <a:t>創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TW" altLang="en-US" dirty="0"/>
              <a:t>耶 和 華 說 ： 人 既 屬 乎 血 氣 ，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就 不 永 遠 住 在 他 裡 面 ； 然 而 他 的 日 子 還 可 到 一 百 二 十 年 </a:t>
            </a:r>
            <a:r>
              <a:rPr lang="zh-CN" altLang="en-US" dirty="0" smtClean="0"/>
              <a:t>（創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CN" dirty="0" smtClean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708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五經</a:t>
            </a:r>
            <a:r>
              <a:rPr lang="zh-CN" altLang="en-US" dirty="0"/>
              <a:t>：</a:t>
            </a:r>
            <a:r>
              <a:rPr lang="zh-CN" altLang="en-US" dirty="0" smtClean="0"/>
              <a:t>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 smtClean="0">
                <a:solidFill>
                  <a:srgbClr val="FFFF00"/>
                </a:solidFill>
              </a:rPr>
              <a:t>族長時期（沒有提到）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CN" altLang="en-US" dirty="0"/>
              <a:t>約</a:t>
            </a:r>
            <a:r>
              <a:rPr lang="zh-CN" altLang="en-US" dirty="0" smtClean="0"/>
              <a:t>瑟：</a:t>
            </a:r>
            <a:r>
              <a:rPr lang="zh-TW" altLang="en-US" dirty="0"/>
              <a:t>法 老 對 臣 僕 說 ： 像 這 樣 的 人 ， 有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在 他 裡 頭 ， 我 們 豈 能 找 得 著 呢 </a:t>
            </a:r>
            <a:r>
              <a:rPr lang="zh-CN" altLang="en-US" dirty="0" smtClean="0"/>
              <a:t>（創</a:t>
            </a:r>
            <a:r>
              <a:rPr lang="en-US" altLang="zh-CN" dirty="0" smtClean="0"/>
              <a:t>41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38</a:t>
            </a:r>
            <a:r>
              <a:rPr lang="zh-CN" altLang="en-US" dirty="0" smtClean="0"/>
              <a:t>）</a:t>
            </a:r>
            <a:r>
              <a:rPr lang="zh-TW" altLang="en-US" dirty="0" smtClean="0"/>
              <a:t>？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3567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五經：神的靈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西奈時期：建造會幕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/>
              <a:t>我 </a:t>
            </a:r>
            <a:r>
              <a:rPr lang="zh-TW" altLang="en-US" dirty="0"/>
              <a:t>也 以 </a:t>
            </a:r>
            <a:r>
              <a:rPr lang="zh-TW" altLang="en-US" dirty="0">
                <a:solidFill>
                  <a:srgbClr val="FFFF00"/>
                </a:solidFill>
              </a:rPr>
              <a:t>我 的 靈 </a:t>
            </a:r>
            <a:r>
              <a:rPr lang="zh-TW" altLang="en-US" dirty="0"/>
              <a:t>充 滿 了 他 ， 使 他 有 智 慧 ， 有 聰 明 ， 有 知 識 ， 能 做 各 樣 的 工 </a:t>
            </a:r>
            <a:r>
              <a:rPr lang="zh-CN" altLang="en-US" dirty="0" smtClean="0"/>
              <a:t>（出</a:t>
            </a:r>
            <a:r>
              <a:rPr lang="en-US" altLang="zh-CN" dirty="0" smtClean="0"/>
              <a:t>31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 smtClean="0">
                <a:solidFill>
                  <a:srgbClr val="FFFF00"/>
                </a:solidFill>
              </a:rPr>
              <a:t>曠野時期：七十長老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我 要 在 那 裡 降 臨 ， 與 你 說 話 ， 也 要 把 </a:t>
            </a:r>
            <a:r>
              <a:rPr lang="zh-TW" altLang="en-US" dirty="0">
                <a:solidFill>
                  <a:srgbClr val="FFFF00"/>
                </a:solidFill>
              </a:rPr>
              <a:t>降 於 你 身 上 的 靈</a:t>
            </a:r>
            <a:r>
              <a:rPr lang="zh-TW" altLang="en-US" dirty="0"/>
              <a:t> 分 賜 他 們 ， 他 們 就 和 你 同 當 這 管 百 姓 的 重 任 ， 免 得 你 獨 自 擔 當 </a:t>
            </a:r>
            <a:r>
              <a:rPr lang="zh-CN" altLang="en-US" dirty="0" smtClean="0"/>
              <a:t>（民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17</a:t>
            </a:r>
            <a:r>
              <a:rPr lang="zh-CN" altLang="en-US" dirty="0" smtClean="0"/>
              <a:t>）</a:t>
            </a:r>
            <a:r>
              <a:rPr lang="zh-TW" altLang="en-US" dirty="0" smtClean="0"/>
              <a:t>。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3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五經：神的靈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外邦人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巴 蘭 舉 目 ， 看 見 以 色 列 人 照 著 支 派 居 住 。 </a:t>
            </a:r>
            <a:r>
              <a:rPr lang="zh-TW" altLang="en-US" dirty="0">
                <a:solidFill>
                  <a:srgbClr val="FFFF00"/>
                </a:solidFill>
              </a:rPr>
              <a:t>神 的 靈 </a:t>
            </a:r>
            <a:r>
              <a:rPr lang="zh-TW" altLang="en-US" dirty="0"/>
              <a:t>就 臨 到 他 身 上 </a:t>
            </a:r>
            <a:r>
              <a:rPr lang="zh-CN" altLang="en-US" dirty="0" smtClean="0"/>
              <a:t>（民</a:t>
            </a:r>
            <a:r>
              <a:rPr lang="en-US" altLang="zh-CN" dirty="0" smtClean="0"/>
              <a:t>24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 smtClean="0">
                <a:solidFill>
                  <a:srgbClr val="FFFF00"/>
                </a:solidFill>
              </a:rPr>
              <a:t>約書亞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zh-TW" altLang="en-US" dirty="0"/>
              <a:t>耶 和 華 對 摩 西 說 ： 嫩 的 兒 子 約 書 亞 是 心 中</a:t>
            </a:r>
            <a:r>
              <a:rPr lang="zh-TW" altLang="en-US" dirty="0">
                <a:solidFill>
                  <a:srgbClr val="FFFF00"/>
                </a:solidFill>
              </a:rPr>
              <a:t> 有 </a:t>
            </a:r>
            <a:r>
              <a:rPr lang="zh-CN" altLang="en-US" dirty="0" smtClean="0">
                <a:solidFill>
                  <a:srgbClr val="FFFF00"/>
                </a:solidFill>
              </a:rPr>
              <a:t>（</a:t>
            </a:r>
            <a:r>
              <a:rPr lang="zh-TW" altLang="en-US" dirty="0" smtClean="0">
                <a:solidFill>
                  <a:srgbClr val="FFFF00"/>
                </a:solidFill>
              </a:rPr>
              <a:t>聖</a:t>
            </a:r>
            <a:r>
              <a:rPr lang="zh-CN" altLang="en-US" dirty="0" smtClean="0">
                <a:solidFill>
                  <a:srgbClr val="FFFF00"/>
                </a:solidFill>
              </a:rPr>
              <a:t>）</a:t>
            </a:r>
            <a:r>
              <a:rPr lang="zh-TW" altLang="en-US" dirty="0" smtClean="0">
                <a:solidFill>
                  <a:srgbClr val="FFFF00"/>
                </a:solidFill>
              </a:rPr>
              <a:t> </a:t>
            </a:r>
            <a:r>
              <a:rPr lang="zh-TW" altLang="en-US" dirty="0">
                <a:solidFill>
                  <a:srgbClr val="FFFF00"/>
                </a:solidFill>
              </a:rPr>
              <a:t>靈 的 </a:t>
            </a:r>
            <a:r>
              <a:rPr lang="zh-TW" altLang="en-US" dirty="0"/>
              <a:t>； 你 將 他 領 來 ， 按 手 在 他 頭 上 </a:t>
            </a:r>
            <a:r>
              <a:rPr lang="zh-CN" altLang="en-US" dirty="0" smtClean="0"/>
              <a:t>（民</a:t>
            </a:r>
            <a:r>
              <a:rPr lang="en-US" altLang="zh-CN" dirty="0" smtClean="0"/>
              <a:t>27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0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3341</Words>
  <Application>Microsoft Office PowerPoint</Application>
  <PresentationFormat>On-screen Show (4:3)</PresentationFormat>
  <Paragraphs>189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從舊約認識聖靈</vt:lpstr>
      <vt:lpstr>舊約有聖靈嗎？</vt:lpstr>
      <vt:lpstr>聖靈在舊約的名稱</vt:lpstr>
      <vt:lpstr>神的靈（原意）</vt:lpstr>
      <vt:lpstr>希伯來聖經</vt:lpstr>
      <vt:lpstr>五經：神的靈</vt:lpstr>
      <vt:lpstr>五經：神的靈</vt:lpstr>
      <vt:lpstr>五經：神的靈</vt:lpstr>
      <vt:lpstr>五經：神的靈</vt:lpstr>
      <vt:lpstr>前先知書：神的靈</vt:lpstr>
      <vt:lpstr>前先知書：神的靈</vt:lpstr>
      <vt:lpstr>前先知書：神的靈</vt:lpstr>
      <vt:lpstr>前先知書：神的靈</vt:lpstr>
      <vt:lpstr>前先知書：神的靈</vt:lpstr>
      <vt:lpstr>前先知書：神的靈</vt:lpstr>
      <vt:lpstr>前先知書：神的靈</vt:lpstr>
      <vt:lpstr>前先知書：神的靈</vt:lpstr>
      <vt:lpstr>後先知書：神的靈</vt:lpstr>
      <vt:lpstr>後先知書：神的靈</vt:lpstr>
      <vt:lpstr>後先知書：神的靈</vt:lpstr>
      <vt:lpstr>後先知書：神的靈</vt:lpstr>
      <vt:lpstr>後先知書：神的靈</vt:lpstr>
      <vt:lpstr>後先知書：神的靈</vt:lpstr>
      <vt:lpstr>後先知書：神的靈</vt:lpstr>
      <vt:lpstr>後先知書：神的靈</vt:lpstr>
      <vt:lpstr>後先知書：神的靈</vt:lpstr>
      <vt:lpstr>聖卷：神的靈</vt:lpstr>
      <vt:lpstr>聖卷：神的靈</vt:lpstr>
      <vt:lpstr>聖卷：神的靈</vt:lpstr>
      <vt:lpstr>聖卷：神的靈</vt:lpstr>
      <vt:lpstr>聖卷：神的靈</vt:lpstr>
      <vt:lpstr>神的靈在舊約的角色（動詞）</vt:lpstr>
      <vt:lpstr>神的靈在舊約的角色</vt:lpstr>
      <vt:lpstr>神的靈在舊約的特質</vt:lpstr>
      <vt:lpstr>舊約神的靈與新約的聖靈</vt:lpstr>
      <vt:lpstr>PowerPoint Presentation</vt:lpstr>
      <vt:lpstr>新約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從舊約認識聖靈</dc:title>
  <dc:creator>Chloe Sun</dc:creator>
  <cp:lastModifiedBy>Chloe Sun</cp:lastModifiedBy>
  <cp:revision>25</cp:revision>
  <dcterms:created xsi:type="dcterms:W3CDTF">2012-08-11T17:09:56Z</dcterms:created>
  <dcterms:modified xsi:type="dcterms:W3CDTF">2012-09-15T17:28:10Z</dcterms:modified>
</cp:coreProperties>
</file>