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425" r:id="rId3"/>
    <p:sldId id="427" r:id="rId4"/>
    <p:sldId id="374" r:id="rId5"/>
    <p:sldId id="359" r:id="rId6"/>
    <p:sldId id="360" r:id="rId7"/>
    <p:sldId id="257" r:id="rId8"/>
    <p:sldId id="258" r:id="rId9"/>
    <p:sldId id="259" r:id="rId10"/>
    <p:sldId id="260" r:id="rId11"/>
    <p:sldId id="261" r:id="rId12"/>
    <p:sldId id="274" r:id="rId13"/>
    <p:sldId id="263" r:id="rId14"/>
    <p:sldId id="271" r:id="rId15"/>
    <p:sldId id="275" r:id="rId16"/>
    <p:sldId id="453" r:id="rId17"/>
    <p:sldId id="452" r:id="rId18"/>
    <p:sldId id="447" r:id="rId19"/>
    <p:sldId id="448" r:id="rId20"/>
    <p:sldId id="449" r:id="rId21"/>
    <p:sldId id="450" r:id="rId22"/>
    <p:sldId id="416" r:id="rId23"/>
    <p:sldId id="387" r:id="rId24"/>
    <p:sldId id="277" r:id="rId25"/>
    <p:sldId id="353" r:id="rId26"/>
    <p:sldId id="441" r:id="rId27"/>
    <p:sldId id="282" r:id="rId28"/>
    <p:sldId id="430" r:id="rId29"/>
    <p:sldId id="435" r:id="rId30"/>
    <p:sldId id="437" r:id="rId31"/>
    <p:sldId id="439" r:id="rId32"/>
    <p:sldId id="434" r:id="rId33"/>
    <p:sldId id="433" r:id="rId34"/>
    <p:sldId id="43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320" autoAdjust="0"/>
  </p:normalViewPr>
  <p:slideViewPr>
    <p:cSldViewPr>
      <p:cViewPr varScale="1">
        <p:scale>
          <a:sx n="54" d="100"/>
          <a:sy n="54" d="100"/>
        </p:scale>
        <p:origin x="-16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6617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47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52AAA-14AF-46E0-B00F-C8D7C9D62A23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674AE-54FD-4AAF-9BEC-882A7AFB8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91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                                                             Dropbox</a:t>
            </a:r>
            <a:r>
              <a:rPr lang="en-US" baseline="0" smtClean="0"/>
              <a:t> Office Interior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8540F-39AE-44EE-A711-BDD713064E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4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6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2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2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0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95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8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7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0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1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5FE6C-AB81-42F7-ADE9-6724E3C406CE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B54CB-FA40-40C9-93A0-B33FC313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5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assiontoengage.wordpress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dfonline.com/toc/wjla20/50/1" TargetMode="External"/><Relationship Id="rId2" Type="http://schemas.openxmlformats.org/officeDocument/2006/relationships/hyperlink" Target="http://www.tandfonline.com/loi/wjla20?open=5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gma.yahoo.com/photos/koreans-slap-bill-gates-rude-handshake-photo-11451455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/>
              <a:t>家庭</a:t>
            </a:r>
            <a:r>
              <a:rPr lang="en-US" altLang="zh-TW" b="1" dirty="0" smtClean="0"/>
              <a:t>/</a:t>
            </a:r>
            <a:r>
              <a:rPr lang="zh-TW" altLang="en-US" b="1" dirty="0" smtClean="0"/>
              <a:t>教</a:t>
            </a:r>
            <a:r>
              <a:rPr lang="en-US" altLang="zh-TW" b="1" smtClean="0"/>
              <a:t/>
            </a:r>
            <a:br>
              <a:rPr lang="en-US" altLang="zh-TW" b="1" smtClean="0"/>
            </a:br>
            <a:r>
              <a:rPr lang="zh-TW" altLang="en-US" b="1" smtClean="0"/>
              <a:t>會</a:t>
            </a:r>
            <a:r>
              <a:rPr lang="zh-TW" altLang="en-US" b="1" dirty="0" smtClean="0"/>
              <a:t>的 笫二代事工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 smtClean="0"/>
              <a:t>蘇炳甘牧師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96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正宗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千</a:t>
            </a:r>
            <a:r>
              <a:rPr lang="zh-TW" altLang="en-US" dirty="0" smtClean="0"/>
              <a:t>禧</a:t>
            </a:r>
            <a:r>
              <a:rPr lang="zh-TW" altLang="en-US" dirty="0"/>
              <a:t>一代</a:t>
            </a:r>
            <a:endParaRPr lang="en-US" altLang="zh-TW" dirty="0" smtClean="0"/>
          </a:p>
          <a:p>
            <a:r>
              <a:rPr lang="zh-TW" altLang="en-US" dirty="0"/>
              <a:t>出生於</a:t>
            </a:r>
            <a:r>
              <a:rPr lang="en-US" altLang="zh-TW" dirty="0"/>
              <a:t>1982- 2002</a:t>
            </a:r>
            <a:r>
              <a:rPr lang="zh-TW" altLang="en-US" dirty="0" smtClean="0"/>
              <a:t>年 </a:t>
            </a:r>
            <a:r>
              <a:rPr lang="en-US" dirty="0" smtClean="0"/>
              <a:t>(Howe and Strauss, 2000, 2007)</a:t>
            </a:r>
          </a:p>
          <a:p>
            <a:endParaRPr lang="en-US" dirty="0"/>
          </a:p>
          <a:p>
            <a:r>
              <a:rPr lang="zh-TW" altLang="en-US" dirty="0"/>
              <a:t>新千年一代，也被稱為</a:t>
            </a:r>
            <a:r>
              <a:rPr lang="en-US" altLang="zh-TW" dirty="0"/>
              <a:t>Y</a:t>
            </a:r>
            <a:r>
              <a:rPr lang="zh-TW" altLang="en-US" dirty="0"/>
              <a:t>一代，</a:t>
            </a:r>
            <a:r>
              <a:rPr lang="en-US" altLang="zh-TW" dirty="0" err="1" smtClean="0"/>
              <a:t>Nexters</a:t>
            </a:r>
            <a:r>
              <a:rPr lang="en-US" altLang="zh-TW" dirty="0" smtClean="0"/>
              <a:t> (</a:t>
            </a:r>
            <a:r>
              <a:rPr lang="zh-TW" altLang="en-US" dirty="0"/>
              <a:t>下一</a:t>
            </a:r>
            <a:r>
              <a:rPr lang="zh-TW" altLang="en-US" dirty="0" smtClean="0"/>
              <a:t>代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</a:t>
            </a:r>
            <a:r>
              <a:rPr lang="zh-TW" altLang="en-US" dirty="0"/>
              <a:t>網絡世代，和遊戲玩</a:t>
            </a:r>
            <a:r>
              <a:rPr lang="zh-TW" altLang="en-US" dirty="0" smtClean="0"/>
              <a:t>家 </a:t>
            </a:r>
            <a:r>
              <a:rPr lang="en-US" altLang="zh-TW" dirty="0" smtClean="0"/>
              <a:t>(Grant, 2008; </a:t>
            </a:r>
            <a:r>
              <a:rPr lang="en-US" altLang="zh-TW" dirty="0" err="1" smtClean="0"/>
              <a:t>McCafferty</a:t>
            </a:r>
            <a:r>
              <a:rPr lang="en-US" altLang="zh-TW" dirty="0" smtClean="0"/>
              <a:t>, 2003)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442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千禧一代</a:t>
            </a:r>
            <a:endParaRPr lang="en-US" altLang="zh-TW" b="1" dirty="0" smtClean="0"/>
          </a:p>
          <a:p>
            <a:r>
              <a:rPr lang="en-US" altLang="zh-TW" dirty="0" smtClean="0"/>
              <a:t>1. </a:t>
            </a:r>
            <a:r>
              <a:rPr lang="zh-TW" altLang="en-US" dirty="0" smtClean="0"/>
              <a:t>電腦信息</a:t>
            </a:r>
            <a:endParaRPr lang="en-US" altLang="zh-TW" dirty="0" smtClean="0"/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社</a:t>
            </a:r>
            <a:r>
              <a:rPr lang="zh-TW" altLang="en-US" dirty="0"/>
              <a:t>會</a:t>
            </a:r>
            <a:r>
              <a:rPr lang="zh-TW" altLang="en-US" dirty="0" smtClean="0"/>
              <a:t>化互</a:t>
            </a:r>
            <a:r>
              <a:rPr lang="zh-TW" altLang="en-US" dirty="0"/>
              <a:t>聯</a:t>
            </a:r>
            <a:r>
              <a:rPr lang="zh-TW" altLang="en-US" dirty="0" smtClean="0"/>
              <a:t>網</a:t>
            </a:r>
            <a:endParaRPr lang="en-US" altLang="zh-TW" dirty="0" smtClean="0"/>
          </a:p>
          <a:p>
            <a:r>
              <a:rPr lang="en-US" dirty="0" smtClean="0"/>
              <a:t>3. </a:t>
            </a:r>
            <a:r>
              <a:rPr lang="zh-TW" altLang="en-US" dirty="0" smtClean="0"/>
              <a:t>團</a:t>
            </a:r>
            <a:r>
              <a:rPr lang="zh-TW" altLang="en-US" dirty="0"/>
              <a:t>隊中工</a:t>
            </a:r>
            <a:r>
              <a:rPr lang="zh-TW" altLang="en-US" dirty="0" smtClean="0"/>
              <a:t>作</a:t>
            </a:r>
            <a:endParaRPr lang="en-US" altLang="zh-TW" dirty="0" smtClean="0"/>
          </a:p>
          <a:p>
            <a:r>
              <a:rPr lang="en-US" dirty="0" smtClean="0"/>
              <a:t>4. </a:t>
            </a:r>
            <a:r>
              <a:rPr lang="zh-TW" altLang="en-US" dirty="0" smtClean="0"/>
              <a:t>往</a:t>
            </a:r>
            <a:r>
              <a:rPr lang="zh-TW" altLang="en-US" dirty="0"/>
              <a:t>往是自信與強烈的意</a:t>
            </a:r>
            <a:r>
              <a:rPr lang="zh-TW" altLang="en-US" dirty="0" smtClean="0"/>
              <a:t>見</a:t>
            </a:r>
            <a:endParaRPr lang="en-US" altLang="zh-TW" dirty="0" smtClean="0"/>
          </a:p>
          <a:p>
            <a:r>
              <a:rPr lang="en-US" dirty="0" smtClean="0"/>
              <a:t>5. 24/7</a:t>
            </a:r>
          </a:p>
          <a:p>
            <a:r>
              <a:rPr lang="en-US" dirty="0" smtClean="0"/>
              <a:t>6.</a:t>
            </a:r>
            <a:r>
              <a:rPr lang="zh-TW" altLang="en-US" dirty="0"/>
              <a:t>快速和即時處理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23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hlinkClick r:id="rId2"/>
              </a:rPr>
              <a:t>Dropbox - Passion to Engage</a:t>
            </a:r>
            <a:endParaRPr lang="en-US" b="1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Engaged employees </a:t>
            </a:r>
            <a:r>
              <a:rPr lang="en-US" dirty="0" smtClean="0"/>
              <a:t>are key to our company's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2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6206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User\Pictures\dropbox skat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91" y="0"/>
            <a:ext cx="8267934" cy="548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026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Pictures\dropbox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646"/>
            <a:ext cx="8064896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7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“Information Commons: Meeting Millennials’ Needs” Journal of Library Administration </a:t>
            </a:r>
          </a:p>
          <a:p>
            <a:r>
              <a:rPr lang="en-US" dirty="0" smtClean="0">
                <a:hlinkClick r:id="rId2"/>
              </a:rPr>
              <a:t>Volume 50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Issue 1</a:t>
            </a:r>
            <a:r>
              <a:rPr lang="en-US" dirty="0" smtClean="0"/>
              <a:t>, 2010 </a:t>
            </a:r>
          </a:p>
          <a:p>
            <a:endParaRPr lang="en-US" dirty="0" smtClean="0"/>
          </a:p>
          <a:p>
            <a:r>
              <a:rPr lang="en-US" dirty="0" err="1" smtClean="0"/>
              <a:t>Donnison</a:t>
            </a:r>
            <a:r>
              <a:rPr lang="en-US" dirty="0" smtClean="0"/>
              <a:t>, S. (2007). Unpacking the Millennials: A Cautionary Tale for Teacher Education. </a:t>
            </a:r>
            <a:r>
              <a:rPr lang="en-US" i="1" dirty="0" smtClean="0"/>
              <a:t>Australian Journal of Teacher Education, 32</a:t>
            </a:r>
            <a:r>
              <a:rPr lang="en-US" dirty="0" smtClean="0"/>
              <a:t>(3). 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8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投</a:t>
            </a:r>
            <a:r>
              <a:rPr lang="zh-TW" altLang="en-US" dirty="0"/>
              <a:t>資於我們的下一</a:t>
            </a:r>
            <a:r>
              <a:rPr lang="zh-TW" altLang="en-US" dirty="0" smtClean="0"/>
              <a:t>代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3100" dirty="0" smtClean="0"/>
              <a:t>Identity Capital-</a:t>
            </a:r>
            <a:r>
              <a:rPr lang="zh-TW" altLang="en-US" sz="2800" b="1" dirty="0"/>
              <a:t>身份資本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Emerging Adults-“Adults don’t emerge; they are made.”</a:t>
            </a:r>
          </a:p>
          <a:p>
            <a:r>
              <a:rPr lang="en-US" sz="2000" dirty="0" smtClean="0"/>
              <a:t>Kay </a:t>
            </a:r>
            <a:r>
              <a:rPr lang="en-US" sz="2000" dirty="0" err="1" smtClean="0"/>
              <a:t>Hymowitz</a:t>
            </a:r>
            <a:r>
              <a:rPr lang="en-US" sz="2000" dirty="0" smtClean="0"/>
              <a:t>, social commentator</a:t>
            </a:r>
          </a:p>
          <a:p>
            <a:endParaRPr lang="en-US" dirty="0"/>
          </a:p>
          <a:p>
            <a:r>
              <a:rPr lang="zh-TW" altLang="en-US" dirty="0" smtClean="0"/>
              <a:t>“成人不會突</a:t>
            </a:r>
            <a:r>
              <a:rPr lang="zh-TW" altLang="en-US" dirty="0"/>
              <a:t>然</a:t>
            </a:r>
            <a:r>
              <a:rPr lang="zh-TW" altLang="en-US" dirty="0" smtClean="0"/>
              <a:t>出現</a:t>
            </a:r>
            <a:r>
              <a:rPr lang="en-US" altLang="zh-TW" dirty="0" smtClean="0"/>
              <a:t>, </a:t>
            </a:r>
            <a:r>
              <a:rPr lang="zh-TW" altLang="en-US" dirty="0" smtClean="0"/>
              <a:t>他們</a:t>
            </a:r>
            <a:r>
              <a:rPr lang="zh-TW" altLang="en-US" dirty="0"/>
              <a:t>被</a:t>
            </a:r>
            <a:r>
              <a:rPr lang="zh-TW" altLang="en-US" b="1" dirty="0"/>
              <a:t>培育</a:t>
            </a:r>
            <a:r>
              <a:rPr lang="zh-TW" altLang="en-US" dirty="0" smtClean="0"/>
              <a:t>成</a:t>
            </a:r>
            <a:r>
              <a:rPr lang="zh-TW" altLang="en-US" dirty="0"/>
              <a:t>材</a:t>
            </a:r>
            <a:r>
              <a:rPr lang="en-US" altLang="zh-TW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投</a:t>
            </a:r>
            <a:r>
              <a:rPr lang="zh-TW" altLang="en-US" dirty="0"/>
              <a:t>資於我們的下一</a:t>
            </a:r>
            <a:r>
              <a:rPr lang="zh-TW" altLang="en-US" dirty="0" smtClean="0"/>
              <a:t>代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3100" dirty="0" smtClean="0"/>
              <a:t>Identity Capital-</a:t>
            </a:r>
            <a:r>
              <a:rPr lang="zh-TW" altLang="en-US" sz="2800" b="1" dirty="0"/>
              <a:t>身份資本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Emerging Adults-“Adults don’t emerge; they are made.”</a:t>
            </a:r>
          </a:p>
          <a:p>
            <a:r>
              <a:rPr lang="en-US" sz="2000" dirty="0" smtClean="0"/>
              <a:t>Kay </a:t>
            </a:r>
            <a:r>
              <a:rPr lang="en-US" sz="2000" dirty="0" err="1" smtClean="0"/>
              <a:t>Hymowitz</a:t>
            </a:r>
            <a:r>
              <a:rPr lang="en-US" sz="2000" dirty="0" smtClean="0"/>
              <a:t>, social commentator</a:t>
            </a:r>
          </a:p>
          <a:p>
            <a:endParaRPr lang="en-US" dirty="0"/>
          </a:p>
          <a:p>
            <a:r>
              <a:rPr lang="zh-TW" altLang="en-US" dirty="0" smtClean="0"/>
              <a:t>“成人不會突</a:t>
            </a:r>
            <a:r>
              <a:rPr lang="zh-TW" altLang="en-US" dirty="0"/>
              <a:t>然</a:t>
            </a:r>
            <a:r>
              <a:rPr lang="zh-TW" altLang="en-US" dirty="0" smtClean="0"/>
              <a:t>出現</a:t>
            </a:r>
            <a:r>
              <a:rPr lang="en-US" altLang="zh-TW" dirty="0" smtClean="0"/>
              <a:t>, </a:t>
            </a:r>
            <a:r>
              <a:rPr lang="zh-TW" altLang="en-US" dirty="0" smtClean="0"/>
              <a:t>他們</a:t>
            </a:r>
            <a:r>
              <a:rPr lang="zh-TW" altLang="en-US" dirty="0"/>
              <a:t>被</a:t>
            </a:r>
            <a:r>
              <a:rPr lang="zh-TW" altLang="en-US" b="1" dirty="0"/>
              <a:t>培育</a:t>
            </a:r>
            <a:r>
              <a:rPr lang="zh-TW" altLang="en-US" dirty="0" smtClean="0"/>
              <a:t>成</a:t>
            </a:r>
            <a:r>
              <a:rPr lang="zh-TW" altLang="en-US" dirty="0"/>
              <a:t>材</a:t>
            </a:r>
            <a:r>
              <a:rPr lang="en-US" altLang="zh-TW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is Ministry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他們不只是我們的孩子, 還是主內弟兄姐妹</a:t>
            </a:r>
          </a:p>
          <a:p>
            <a:r>
              <a:rPr lang="en-US" dirty="0" smtClean="0"/>
              <a:t>孩子可以被用作福音使者</a:t>
            </a:r>
          </a:p>
          <a:p>
            <a:r>
              <a:rPr lang="en-US" dirty="0" smtClean="0"/>
              <a:t>讓他們 也為永生而勞力</a:t>
            </a:r>
          </a:p>
          <a:p>
            <a:r>
              <a:rPr lang="en-US" dirty="0" smtClean="0"/>
              <a:t>今生成敗比不上來生重要</a:t>
            </a:r>
          </a:p>
          <a:p>
            <a:r>
              <a:rPr lang="en-US" dirty="0" smtClean="0"/>
              <a:t>父母選擇性在教會事奉, 留時間作孩子門訓</a:t>
            </a:r>
          </a:p>
          <a:p>
            <a:r>
              <a:rPr lang="en-US" dirty="0" smtClean="0"/>
              <a:t>教會有系統化 (Intentional) 幫助家庭建立門訓</a:t>
            </a:r>
          </a:p>
          <a:p>
            <a:r>
              <a:rPr lang="en-US" dirty="0" smtClean="0"/>
              <a:t>Tim Jones, Family Ministry,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從做事奉變成作見証</a:t>
            </a:r>
          </a:p>
          <a:p>
            <a:r>
              <a:rPr lang="en-US" dirty="0" smtClean="0"/>
              <a:t>従教會門訓中心, 變成家庭門訓中心</a:t>
            </a:r>
          </a:p>
          <a:p>
            <a:r>
              <a:rPr lang="en-US" dirty="0" smtClean="0"/>
              <a:t>Tim Keller, Counterfeit God</a:t>
            </a:r>
          </a:p>
          <a:p>
            <a:r>
              <a:rPr lang="en-US" dirty="0" smtClean="0"/>
              <a:t>1.  研讀: 創22:1-19; 來11:16-19; 羅8:32</a:t>
            </a:r>
          </a:p>
          <a:p>
            <a:r>
              <a:rPr lang="en-US" dirty="0" smtClean="0"/>
              <a:t>2. 父母設立對孩子的靈命長進期望與計劃</a:t>
            </a:r>
          </a:p>
          <a:p>
            <a:r>
              <a:rPr lang="en-US" dirty="0" smtClean="0"/>
              <a:t>3. 減少教會活動</a:t>
            </a:r>
          </a:p>
          <a:p>
            <a:r>
              <a:rPr lang="en-US" dirty="0" smtClean="0"/>
              <a:t>4. 家庭成為外展的渠道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06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zh-TW" altLang="en-US" smtClean="0"/>
              <a:t>「兒女是神賜的產業」詩篇</a:t>
            </a:r>
            <a:r>
              <a:rPr lang="en-US" altLang="zh-TW" smtClean="0"/>
              <a:t>127:3</a:t>
            </a:r>
            <a:endParaRPr lang="zh-TW" altLang="en-US" smtClean="0"/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89036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is Ministry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第一家庭-牧者的家庭</a:t>
            </a:r>
            <a:endParaRPr lang="en-US" dirty="0" smtClean="0"/>
          </a:p>
          <a:p>
            <a:r>
              <a:rPr lang="en-US" dirty="0" smtClean="0"/>
              <a:t>裝備每週家中信仰對話 Faith Talk</a:t>
            </a:r>
          </a:p>
          <a:p>
            <a:r>
              <a:rPr lang="en-US" dirty="0" smtClean="0"/>
              <a:t>每週家人與主同行分亨材料 Faith Walk</a:t>
            </a:r>
          </a:p>
          <a:p>
            <a:r>
              <a:rPr lang="en-US" dirty="0" smtClean="0"/>
              <a:t>在教會互相守望孩子的信仰 Spiritual Parents</a:t>
            </a:r>
          </a:p>
          <a:p>
            <a:r>
              <a:rPr lang="en-US" dirty="0" smtClean="0"/>
              <a:t>一同出外宣教事奉</a:t>
            </a:r>
          </a:p>
          <a:p>
            <a:r>
              <a:rPr lang="en-US" dirty="0" err="1" smtClean="0"/>
              <a:t>父母必須照顧𠒇女的屬靈生命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mtClean="0"/>
              <a:t>走在他們前面</a:t>
            </a:r>
            <a:endParaRPr lang="en-US" altLang="ja-JP" smtClean="0"/>
          </a:p>
          <a:p>
            <a:r>
              <a:rPr lang="zh-CN" altLang="en-US" smtClean="0"/>
              <a:t>走在他們旁邊</a:t>
            </a:r>
            <a:endParaRPr lang="en-US" altLang="ja-JP" smtClean="0"/>
          </a:p>
          <a:p>
            <a:r>
              <a:rPr lang="zh-CN" altLang="en-US" smtClean="0"/>
              <a:t>走在他們後面</a:t>
            </a:r>
            <a:endParaRPr lang="en-US" altLang="zh-CN" smtClean="0"/>
          </a:p>
          <a:p>
            <a:r>
              <a:rPr lang="en-US" smtClean="0"/>
              <a:t>“</a:t>
            </a:r>
            <a:r>
              <a:rPr lang="zh-CN" altLang="en-US" smtClean="0"/>
              <a:t>真實</a:t>
            </a:r>
            <a:r>
              <a:rPr lang="en-US" altLang="ja-JP" smtClean="0"/>
              <a:t>” </a:t>
            </a:r>
            <a:r>
              <a:rPr lang="zh-CN" altLang="en-US" smtClean="0"/>
              <a:t>挪亞</a:t>
            </a:r>
            <a:r>
              <a:rPr lang="en-US" altLang="ja-JP" smtClean="0"/>
              <a:t> “</a:t>
            </a:r>
            <a:r>
              <a:rPr lang="zh-CN" altLang="en-US" smtClean="0"/>
              <a:t>真</a:t>
            </a:r>
            <a:r>
              <a:rPr lang="en-US" altLang="ja-JP" smtClean="0"/>
              <a:t>”</a:t>
            </a:r>
            <a:r>
              <a:rPr lang="zh-CN" altLang="en-US" smtClean="0"/>
              <a:t>，</a:t>
            </a:r>
            <a:r>
              <a:rPr lang="en-US" altLang="ja-JP" smtClean="0"/>
              <a:t>“</a:t>
            </a:r>
            <a:r>
              <a:rPr lang="zh-CN" altLang="en-US" smtClean="0"/>
              <a:t>我也有弱點</a:t>
            </a:r>
            <a:r>
              <a:rPr lang="en-US" altLang="ja-JP" smtClean="0"/>
              <a:t>” (</a:t>
            </a:r>
            <a:r>
              <a:rPr lang="en-US" altLang="en-US" smtClean="0"/>
              <a:t>創</a:t>
            </a:r>
            <a:r>
              <a:rPr lang="en-US" altLang="ja-JP" smtClean="0"/>
              <a:t> 9:20-29)</a:t>
            </a:r>
          </a:p>
          <a:p>
            <a:r>
              <a:rPr lang="zh-CN" altLang="en-US" smtClean="0"/>
              <a:t>路加</a:t>
            </a:r>
            <a:r>
              <a:rPr lang="en-US" altLang="ja-JP" smtClean="0"/>
              <a:t> 2: 41-52</a:t>
            </a:r>
          </a:p>
          <a:p>
            <a:r>
              <a:rPr lang="en-US" altLang="en-US" smtClean="0"/>
              <a:t>箴言</a:t>
            </a:r>
            <a:r>
              <a:rPr lang="en-US" smtClean="0"/>
              <a:t> 22:6</a:t>
            </a:r>
          </a:p>
          <a:p>
            <a:r>
              <a:rPr lang="en-US" altLang="en-US" smtClean="0"/>
              <a:t>約翰</a:t>
            </a:r>
            <a:r>
              <a:rPr lang="en-US" altLang="ja-JP" smtClean="0"/>
              <a:t> 21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0328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u="sng" dirty="0" smtClean="0"/>
              <a:t>後現代主義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真實的</a:t>
            </a:r>
            <a:endParaRPr lang="en-US" altLang="zh-CN" smtClean="0"/>
          </a:p>
          <a:p>
            <a:r>
              <a:rPr lang="zh-CN" altLang="en-US" smtClean="0"/>
              <a:t>參與</a:t>
            </a:r>
            <a:endParaRPr lang="en-US" altLang="zh-CN" smtClean="0"/>
          </a:p>
          <a:p>
            <a:r>
              <a:rPr lang="zh-CN" altLang="en-US" smtClean="0"/>
              <a:t>過程</a:t>
            </a:r>
            <a:endParaRPr lang="en-US" altLang="zh-CN" smtClean="0"/>
          </a:p>
          <a:p>
            <a:r>
              <a:rPr lang="zh-CN" altLang="en-US" smtClean="0"/>
              <a:t>關係</a:t>
            </a:r>
            <a:endParaRPr lang="en-US" altLang="zh-CN" smtClean="0"/>
          </a:p>
          <a:p>
            <a:r>
              <a:rPr lang="zh-CN" altLang="en-US" smtClean="0"/>
              <a:t>多元化</a:t>
            </a:r>
            <a:endParaRPr lang="en-US" altLang="zh-CN" smtClean="0"/>
          </a:p>
          <a:p>
            <a:r>
              <a:rPr lang="zh-CN" altLang="en-US" smtClean="0"/>
              <a:t>網絡化</a:t>
            </a:r>
            <a:endParaRPr lang="en-US" altLang="zh-CN" smtClean="0"/>
          </a:p>
          <a:p>
            <a:r>
              <a:rPr lang="zh-CN" altLang="en-US" smtClean="0"/>
              <a:t>故事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181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Faith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Is a way of </a:t>
            </a:r>
            <a:r>
              <a:rPr lang="en-US" altLang="zh-TW" dirty="0" smtClean="0">
                <a:solidFill>
                  <a:srgbClr val="FF0000"/>
                </a:solidFill>
              </a:rPr>
              <a:t>knowing and seeing </a:t>
            </a:r>
            <a:r>
              <a:rPr lang="en-US" altLang="zh-TW" dirty="0" smtClean="0"/>
              <a:t>the conditions of </a:t>
            </a:r>
            <a:r>
              <a:rPr lang="en-US" altLang="zh-TW" dirty="0" smtClean="0">
                <a:solidFill>
                  <a:srgbClr val="FF0000"/>
                </a:solidFill>
              </a:rPr>
              <a:t>our lives </a:t>
            </a:r>
            <a:r>
              <a:rPr lang="en-US" altLang="zh-TW" dirty="0" smtClean="0"/>
              <a:t>in relation </a:t>
            </a:r>
            <a:r>
              <a:rPr lang="en-US" altLang="zh-TW" b="1" dirty="0" smtClean="0">
                <a:solidFill>
                  <a:srgbClr val="FF0000"/>
                </a:solidFill>
              </a:rPr>
              <a:t>(connection)</a:t>
            </a:r>
            <a:r>
              <a:rPr lang="en-US" altLang="zh-TW" dirty="0" smtClean="0"/>
              <a:t> to more or less conscious images of an </a:t>
            </a:r>
            <a:r>
              <a:rPr lang="en-US" altLang="zh-TW" dirty="0" smtClean="0">
                <a:solidFill>
                  <a:srgbClr val="FF0000"/>
                </a:solidFill>
              </a:rPr>
              <a:t>ultimate </a:t>
            </a:r>
            <a:r>
              <a:rPr lang="en-US" altLang="zh-TW" dirty="0" smtClean="0"/>
              <a:t>environment.”p.92</a:t>
            </a:r>
          </a:p>
        </p:txBody>
      </p:sp>
    </p:spTree>
    <p:extLst>
      <p:ext uri="{BB962C8B-B14F-4D97-AF65-F5344CB8AC3E}">
        <p14:creationId xmlns:p14="http://schemas.microsoft.com/office/powerpoint/2010/main" val="25523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獨特性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“</a:t>
            </a:r>
            <a:r>
              <a:rPr lang="zh-TW" altLang="en-US" dirty="0" smtClean="0"/>
              <a:t>身份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的基本組成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“Distinctiveness is a fundamental part of identity”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V. L. </a:t>
            </a:r>
            <a:r>
              <a:rPr lang="en-US" sz="2400" dirty="0" err="1" smtClean="0"/>
              <a:t>Vignoles</a:t>
            </a:r>
            <a:r>
              <a:rPr lang="en-US" sz="2400" dirty="0" smtClean="0"/>
              <a:t>, X. </a:t>
            </a:r>
            <a:r>
              <a:rPr lang="en-US" sz="2400" dirty="0" err="1" smtClean="0"/>
              <a:t>Chryssochoou</a:t>
            </a:r>
            <a:r>
              <a:rPr lang="en-US" sz="2400" dirty="0" smtClean="0"/>
              <a:t>, and G. M. </a:t>
            </a:r>
            <a:r>
              <a:rPr lang="en-US" sz="2400" dirty="0" err="1" smtClean="0"/>
              <a:t>Breakwell</a:t>
            </a:r>
            <a:r>
              <a:rPr lang="en-US" sz="2400" dirty="0" smtClean="0"/>
              <a:t>. “The Distinctiveness Principle: Identity, Meaning, and the Bounds of Cultural Relativity” in </a:t>
            </a:r>
            <a:r>
              <a:rPr lang="en-US" sz="2400" i="1" dirty="0" smtClean="0"/>
              <a:t>Personality and Social Psychology Review </a:t>
            </a:r>
            <a:r>
              <a:rPr lang="en-US" sz="2400" dirty="0" smtClean="0"/>
              <a:t>4 (2000): 337-354.</a:t>
            </a:r>
          </a:p>
        </p:txBody>
      </p:sp>
    </p:spTree>
    <p:extLst>
      <p:ext uri="{BB962C8B-B14F-4D97-AF65-F5344CB8AC3E}">
        <p14:creationId xmlns:p14="http://schemas.microsoft.com/office/powerpoint/2010/main" val="18891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      A True Chinese</a:t>
            </a:r>
          </a:p>
        </p:txBody>
      </p:sp>
      <p:sp>
        <p:nvSpPr>
          <p:cNvPr id="788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sz="2400" smtClean="0"/>
              <a:t>1. You unwrap gifts very carefully, so you can save and reuse the wrapping and especially those ribbons.</a:t>
            </a:r>
            <a:br>
              <a:rPr lang="en-US" altLang="zh-TW" sz="2400" smtClean="0"/>
            </a:br>
            <a:r>
              <a:rPr lang="en-US" altLang="zh-TW" sz="2400" smtClean="0"/>
              <a:t/>
            </a:r>
            <a:br>
              <a:rPr lang="en-US" altLang="zh-TW" sz="2400" smtClean="0"/>
            </a:br>
            <a:r>
              <a:rPr lang="en-US" altLang="zh-TW" sz="2400" smtClean="0"/>
              <a:t>2. When there is a sale on toilet paper, you buy 100 rolls and store them in your closet or in</a:t>
            </a:r>
            <a:br>
              <a:rPr lang="en-US" altLang="zh-TW" sz="2400" smtClean="0"/>
            </a:br>
            <a:r>
              <a:rPr lang="en-US" altLang="zh-TW" sz="2400" smtClean="0"/>
              <a:t>the bedroom of an adult child who has moved out.</a:t>
            </a:r>
            <a:br>
              <a:rPr lang="en-US" altLang="zh-TW" sz="2400" smtClean="0"/>
            </a:br>
            <a:r>
              <a:rPr lang="en-US" altLang="zh-TW" sz="2400" smtClean="0"/>
              <a:t/>
            </a:r>
            <a:br>
              <a:rPr lang="en-US" altLang="zh-TW" sz="2400" smtClean="0"/>
            </a:br>
            <a:r>
              <a:rPr lang="en-US" altLang="zh-TW" sz="2400" smtClean="0"/>
              <a:t>3. You keep a Thermos of hot water available at all times.</a:t>
            </a:r>
            <a:br>
              <a:rPr lang="en-US" altLang="zh-TW" sz="2400" smtClean="0"/>
            </a:br>
            <a:r>
              <a:rPr lang="en-US" altLang="zh-TW" sz="2400" smtClean="0"/>
              <a:t/>
            </a:r>
            <a:br>
              <a:rPr lang="en-US" altLang="zh-TW" sz="2400" smtClean="0"/>
            </a:br>
            <a:r>
              <a:rPr lang="en-US" altLang="zh-TW" sz="2400" smtClean="0"/>
              <a:t>4. You save grocery bags, tin foil and tin containers. You use the grocery bags to hold</a:t>
            </a:r>
            <a:br>
              <a:rPr lang="en-US" altLang="zh-TW" sz="2400" smtClean="0"/>
            </a:br>
            <a:r>
              <a:rPr lang="en-US" altLang="zh-TW" sz="2400" smtClean="0"/>
              <a:t>garbage.</a:t>
            </a:r>
            <a:br>
              <a:rPr lang="en-US" altLang="zh-TW" sz="2400" smtClean="0"/>
            </a:br>
            <a:endParaRPr lang="en-US" altLang="zh-TW" sz="2400" smtClean="0"/>
          </a:p>
        </p:txBody>
      </p:sp>
    </p:spTree>
    <p:extLst>
      <p:ext uri="{BB962C8B-B14F-4D97-AF65-F5344CB8AC3E}">
        <p14:creationId xmlns:p14="http://schemas.microsoft.com/office/powerpoint/2010/main" val="409387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</a:t>
            </a:r>
            <a:r>
              <a:rPr lang="zh-TW" altLang="en-US" dirty="0"/>
              <a:t>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1.5</a:t>
            </a:r>
            <a:r>
              <a:rPr lang="zh-TW" altLang="en-US" dirty="0"/>
              <a:t>代夾在目前的移民教會及未來的移民教會當中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dirty="0"/>
          </a:p>
          <a:p>
            <a:r>
              <a:rPr lang="zh-TW" altLang="en-US" dirty="0"/>
              <a:t>「我們應在文</a:t>
            </a:r>
            <a:r>
              <a:rPr lang="zh-TW" altLang="en-US" dirty="0" smtClean="0"/>
              <a:t>化與</a:t>
            </a:r>
            <a:r>
              <a:rPr lang="zh-TW" altLang="en-US" dirty="0"/>
              <a:t>下一代的信</a:t>
            </a:r>
            <a:r>
              <a:rPr lang="zh-TW" altLang="en-US" dirty="0" smtClean="0"/>
              <a:t>仰兩</a:t>
            </a:r>
            <a:r>
              <a:rPr lang="zh-TW" altLang="en-US" dirty="0"/>
              <a:t>者中選擇，要那一方面為優先！」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971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第二</a:t>
            </a:r>
            <a:r>
              <a:rPr lang="zh-TW" altLang="en-US" dirty="0" smtClean="0"/>
              <a:t>代</a:t>
            </a:r>
            <a:r>
              <a:rPr lang="zh-TW" altLang="en-US" dirty="0"/>
              <a:t>信仰</a:t>
            </a:r>
            <a:r>
              <a:rPr lang="zh-TW" altLang="en-US" dirty="0" smtClean="0"/>
              <a:t>問題</a:t>
            </a:r>
            <a:r>
              <a:rPr lang="en-US" altLang="zh-TW" dirty="0" smtClean="0"/>
              <a:t>:</a:t>
            </a: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1. </a:t>
            </a:r>
            <a:r>
              <a:rPr lang="zh-TW" altLang="en-US" dirty="0" smtClean="0"/>
              <a:t>信</a:t>
            </a:r>
            <a:r>
              <a:rPr lang="zh-TW" altLang="en-US" dirty="0"/>
              <a:t>仰基</a:t>
            </a:r>
            <a:r>
              <a:rPr lang="zh-TW" altLang="en-US" dirty="0" smtClean="0"/>
              <a:t>督</a:t>
            </a:r>
            <a:r>
              <a:rPr lang="zh-TW" altLang="en-US" dirty="0"/>
              <a:t>是</a:t>
            </a:r>
            <a:r>
              <a:rPr lang="zh-TW" altLang="en-US" dirty="0" smtClean="0"/>
              <a:t>個</a:t>
            </a:r>
            <a:r>
              <a:rPr lang="zh-TW" altLang="en-US" dirty="0"/>
              <a:t>人的決</a:t>
            </a:r>
            <a:r>
              <a:rPr lang="zh-TW" altLang="en-US" dirty="0" smtClean="0"/>
              <a:t>定</a:t>
            </a:r>
            <a:r>
              <a:rPr lang="zh-TW" altLang="en-US" dirty="0"/>
              <a:t>嗎</a:t>
            </a:r>
            <a:r>
              <a:rPr lang="zh-TW" altLang="en-US" dirty="0" smtClean="0"/>
              <a:t>？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  信仰可以一代一代傳</a:t>
            </a:r>
            <a:r>
              <a:rPr lang="zh-TW" altLang="en-US" dirty="0"/>
              <a:t>下</a:t>
            </a:r>
            <a:r>
              <a:rPr lang="zh-TW" altLang="en-US" dirty="0" smtClean="0"/>
              <a:t>去</a:t>
            </a:r>
            <a:r>
              <a:rPr lang="zh-TW" altLang="en-US" dirty="0"/>
              <a:t>嗎</a:t>
            </a:r>
            <a:r>
              <a:rPr lang="zh-TW" altLang="en-US" dirty="0" smtClean="0"/>
              <a:t>？</a:t>
            </a:r>
            <a:r>
              <a:rPr lang="zh-TW" altLang="en-US" dirty="0"/>
              <a:t>怎麼樣？</a:t>
            </a:r>
            <a:br>
              <a:rPr lang="zh-TW" altLang="en-US" dirty="0"/>
            </a:br>
            <a:r>
              <a:rPr lang="en-US" altLang="zh-TW" dirty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 父</a:t>
            </a:r>
            <a:r>
              <a:rPr lang="zh-TW" altLang="en-US" dirty="0"/>
              <a:t>母對子女</a:t>
            </a:r>
            <a:r>
              <a:rPr lang="zh-TW" altLang="en-US" dirty="0" smtClean="0"/>
              <a:t>的信仰</a:t>
            </a:r>
            <a:r>
              <a:rPr lang="zh-TW" altLang="en-US" dirty="0"/>
              <a:t>有</a:t>
            </a:r>
            <a:r>
              <a:rPr lang="zh-TW" altLang="en-US" dirty="0" smtClean="0"/>
              <a:t>什</a:t>
            </a:r>
            <a:r>
              <a:rPr lang="zh-TW" altLang="en-US" dirty="0"/>
              <a:t>麼</a:t>
            </a:r>
            <a:r>
              <a:rPr lang="zh-TW" altLang="en-US" dirty="0" smtClean="0"/>
              <a:t>的</a:t>
            </a:r>
            <a:r>
              <a:rPr lang="zh-TW" altLang="en-US" dirty="0"/>
              <a:t>作用？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94130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zh-TW" altLang="en-US" smtClean="0"/>
              <a:t>路加福音</a:t>
            </a:r>
            <a:r>
              <a:rPr lang="en-US" altLang="zh-TW" smtClean="0"/>
              <a:t>15:11-24</a:t>
            </a:r>
            <a:r>
              <a:rPr lang="zh-TW" altLang="en-US" smtClean="0"/>
              <a:t>神以父的身份面對養育子女的問題與挑戰。其中一些重要的原則如下：</a:t>
            </a:r>
          </a:p>
          <a:p>
            <a:pPr marL="990600" lvl="1" indent="-533400" eaLnBrk="1" hangingPunct="1"/>
            <a:r>
              <a:rPr lang="en-US" altLang="zh-TW" smtClean="0"/>
              <a:t>〝</a:t>
            </a:r>
            <a:r>
              <a:rPr lang="zh-TW" altLang="en-US" smtClean="0"/>
              <a:t>你擁有自由</a:t>
            </a:r>
            <a:r>
              <a:rPr lang="en-US" altLang="zh-TW" smtClean="0"/>
              <a:t>〞</a:t>
            </a:r>
            <a:r>
              <a:rPr lang="zh-TW" altLang="en-US" smtClean="0"/>
              <a:t>在家中可以享受自由，為了你的安全，家中有一定限制。</a:t>
            </a:r>
          </a:p>
          <a:p>
            <a:pPr marL="609600" indent="-609600" eaLnBrk="1" hangingPunct="1"/>
            <a:r>
              <a:rPr lang="en-US" altLang="zh-TW" smtClean="0"/>
              <a:t>〝</a:t>
            </a:r>
            <a:r>
              <a:rPr lang="zh-TW" altLang="en-US" smtClean="0"/>
              <a:t>我愛你</a:t>
            </a:r>
            <a:r>
              <a:rPr lang="en-US" altLang="zh-TW" smtClean="0"/>
              <a:t>〞</a:t>
            </a:r>
            <a:r>
              <a:rPr lang="zh-TW" altLang="en-US" smtClean="0"/>
              <a:t>無條件的愛，沒有任何情況，可以把我們當中的愛隔絕</a:t>
            </a:r>
            <a:r>
              <a:rPr lang="zh-TW" altLang="en-US" sz="2800" smtClean="0"/>
              <a:t> </a:t>
            </a:r>
            <a:endParaRPr lang="zh-TW" altLang="en-US" smtClean="0"/>
          </a:p>
          <a:p>
            <a:pPr marL="609600" indent="-609600" eaLnBrk="1" hangingPunct="1"/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614600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zh-TW" altLang="en-US" b="1" smtClean="0"/>
              <a:t>教養兒女是屬靈的恩賜 </a:t>
            </a:r>
            <a:r>
              <a:rPr lang="en-US" altLang="zh-TW" sz="2400" b="1" smtClean="0"/>
              <a:t>(Wendy M. Wright, Creighton University)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zh-TW" altLang="en-US" sz="2800" smtClean="0"/>
              <a:t>正如其他屬靈的恩賜為了建立基督的身體（弗</a:t>
            </a:r>
            <a:r>
              <a:rPr lang="en-US" altLang="zh-TW" sz="2800" smtClean="0"/>
              <a:t>4:11-12</a:t>
            </a:r>
            <a:r>
              <a:rPr lang="zh-TW" altLang="en-US" sz="2800" smtClean="0"/>
              <a:t>），神賜特別的恩賜給基督徒父母，使他們可以建立屬靈的後代，正如基督訓練門徒一樣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zh-TW" altLang="en-US" sz="28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zh-TW" altLang="en-US" sz="2800" smtClean="0"/>
              <a:t>首先神給父母的恩賜是基督的愛（林前</a:t>
            </a:r>
            <a:r>
              <a:rPr lang="en-US" altLang="zh-TW" sz="2800" smtClean="0"/>
              <a:t>13</a:t>
            </a:r>
            <a:r>
              <a:rPr lang="zh-TW" altLang="en-US" sz="2800" smtClean="0"/>
              <a:t>章）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zh-TW" altLang="en-US" sz="28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zh-TW" altLang="en-US" sz="2800" smtClean="0"/>
              <a:t>基督徒父母看兒女為「帶罪的孩子」，父母要改變他們「內心」。神賜「禱告」的恩賜，叫父母可以不斷的為兒女屬靈的生命禱告（例：奧古斯丁的母親和約翰衛斯理的母親）</a:t>
            </a:r>
          </a:p>
        </p:txBody>
      </p:sp>
    </p:spTree>
    <p:extLst>
      <p:ext uri="{BB962C8B-B14F-4D97-AF65-F5344CB8AC3E}">
        <p14:creationId xmlns:p14="http://schemas.microsoft.com/office/powerpoint/2010/main" val="355095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zh-TW" altLang="en-US" sz="4000" smtClean="0"/>
              <a:t>「兒女是神賜的產業」詩篇</a:t>
            </a:r>
            <a:r>
              <a:rPr lang="en-US" altLang="zh-TW" sz="4000" smtClean="0"/>
              <a:t>127:3</a:t>
            </a:r>
            <a:endParaRPr lang="zh-TW" altLang="en-US" sz="4000" smtClean="0"/>
          </a:p>
          <a:p>
            <a:endParaRPr lang="en-US" altLang="zh-TW" smtClean="0"/>
          </a:p>
          <a:p>
            <a:r>
              <a:rPr lang="zh-TW" altLang="en-US" smtClean="0"/>
              <a:t>基督徒父母看兒女為「帶罪的孩子」，父母要改變他們「內心」。神賜「禱告」的恩賜，叫父母可以不斷的為兒女屬靈的生命禱告（例：奧古斯丁的母親和約翰衛斯理的母親）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22536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zh-TW" altLang="en-US" sz="2800" smtClean="0"/>
              <a:t>「時間」是神給父母的「恩賜」，與孩子共同擁用這廿四小時，一同去經歷成長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zh-TW" altLang="en-US" sz="28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zh-TW" altLang="en-US" sz="2800" smtClean="0"/>
              <a:t>「言語」是神給父母的恩賜，藉每一句話，孩子不斷的受造就。</a:t>
            </a:r>
            <a:r>
              <a:rPr lang="en-US" altLang="zh-TW" sz="2800" smtClean="0"/>
              <a:t>(</a:t>
            </a:r>
            <a:r>
              <a:rPr lang="zh-TW" altLang="en-US" sz="2800" smtClean="0"/>
              <a:t>例：一句鼓勵的話，一句提醒的話，一句求赦免的話</a:t>
            </a:r>
            <a:r>
              <a:rPr lang="en-US" altLang="zh-TW" sz="2800" smtClean="0"/>
              <a:t>)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zh-TW" altLang="en-US" sz="2800" smtClean="0"/>
              <a:t>「適應力」是神給父母的恩賜，陪伴兒女生命成長帶來的改變。</a:t>
            </a:r>
            <a:r>
              <a:rPr lang="en-US" altLang="zh-TW" sz="2800" smtClean="0"/>
              <a:t>(</a:t>
            </a:r>
            <a:r>
              <a:rPr lang="zh-TW" altLang="en-US" sz="2800" smtClean="0"/>
              <a:t>例：各年紀不同的思想、言語</a:t>
            </a:r>
            <a:r>
              <a:rPr lang="en-US" altLang="zh-TW" sz="280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81879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zh-TW" altLang="en-US" smtClean="0"/>
              <a:t>「權力」是神給父母的恩賜幫助兒女走上正路，但要小心多加力少壓力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zh-TW" alt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zh-TW" altLang="en-US" smtClean="0"/>
              <a:t>「我們的生命」是神給父母的恩賜，藉我們兒女可得恩福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zh-TW" alt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zh-TW" altLang="en-US" smtClean="0"/>
              <a:t>「和好」是神給父母的恩賜，藉此我們可以張顯神的愛是何等長濶高深，沒有任何問題可以把父母的愛與兒女隔絕。</a:t>
            </a:r>
          </a:p>
        </p:txBody>
      </p:sp>
    </p:spTree>
    <p:extLst>
      <p:ext uri="{BB962C8B-B14F-4D97-AF65-F5344CB8AC3E}">
        <p14:creationId xmlns:p14="http://schemas.microsoft.com/office/powerpoint/2010/main" val="28901642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>
              <a:lnSpc>
                <a:spcPct val="90000"/>
              </a:lnSpc>
            </a:pPr>
            <a:r>
              <a:rPr lang="zh-TW" altLang="en-US" smtClean="0"/>
              <a:t>「律法」審判兒女的「過錯」，但恩典卻利用兒女所犯的錯作管教的題材，使他將來成為更優秀的人。</a:t>
            </a:r>
            <a:r>
              <a:rPr lang="en-US" altLang="zh-TW" smtClean="0"/>
              <a:t>(</a:t>
            </a:r>
            <a:r>
              <a:rPr lang="zh-TW" altLang="en-US" smtClean="0"/>
              <a:t>羅馬書</a:t>
            </a:r>
            <a:r>
              <a:rPr lang="en-US" altLang="zh-TW" smtClean="0"/>
              <a:t>6:14)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altLang="zh-TW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zh-TW" altLang="en-US" smtClean="0"/>
              <a:t>「恩典式的管教，強調了解與溝通」</a:t>
            </a:r>
            <a:r>
              <a:rPr lang="en-US" altLang="zh-TW" smtClean="0"/>
              <a:t>(Garland, 1991)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altLang="zh-TW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zh-TW" altLang="en-US" smtClean="0"/>
              <a:t>恩典式的管教注重兒女的成長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zh-TW" altLang="en-US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zh-TW" altLang="en-US" smtClean="0"/>
              <a:t>身教比說教重要，包括成功／失敗的見證。</a:t>
            </a:r>
          </a:p>
        </p:txBody>
      </p:sp>
    </p:spTree>
    <p:extLst>
      <p:ext uri="{BB962C8B-B14F-4D97-AF65-F5344CB8AC3E}">
        <p14:creationId xmlns:p14="http://schemas.microsoft.com/office/powerpoint/2010/main" val="14644472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/>
            <a:r>
              <a:rPr lang="zh-TW" altLang="en-US" sz="2400" smtClean="0"/>
              <a:t>先警告</a:t>
            </a:r>
            <a:r>
              <a:rPr lang="en-US" altLang="zh-TW" sz="2400" smtClean="0"/>
              <a:t>(</a:t>
            </a:r>
            <a:r>
              <a:rPr lang="zh-TW" altLang="en-US" sz="2400" smtClean="0"/>
              <a:t>馬太</a:t>
            </a:r>
            <a:r>
              <a:rPr lang="en-US" altLang="zh-TW" sz="2400" smtClean="0"/>
              <a:t>26:75)</a:t>
            </a:r>
            <a:r>
              <a:rPr lang="zh-TW" altLang="en-US" sz="2400" smtClean="0"/>
              <a:t>耶穌提醒彼得，他三次不認主。當彼得跌倒後，耶穌以眼光提醒彼得他所犯的錯。</a:t>
            </a:r>
          </a:p>
          <a:p>
            <a:pPr marL="990600" lvl="1" indent="-533400" eaLnBrk="1" hangingPunct="1"/>
            <a:endParaRPr lang="zh-TW" altLang="en-US" sz="2400" smtClean="0"/>
          </a:p>
          <a:p>
            <a:pPr marL="990600" lvl="1" indent="-533400" eaLnBrk="1" hangingPunct="1"/>
            <a:r>
              <a:rPr lang="zh-TW" altLang="en-US" sz="2400" smtClean="0"/>
              <a:t>但耶穌幫助彼得，醫治彼得的內疚</a:t>
            </a:r>
            <a:r>
              <a:rPr lang="en-US" altLang="zh-TW" sz="2400" smtClean="0"/>
              <a:t>(</a:t>
            </a:r>
            <a:r>
              <a:rPr lang="zh-TW" altLang="en-US" sz="2400" smtClean="0"/>
              <a:t>約翰</a:t>
            </a:r>
            <a:r>
              <a:rPr lang="en-US" altLang="zh-TW" sz="2400" smtClean="0"/>
              <a:t>21:15-19)</a:t>
            </a:r>
            <a:r>
              <a:rPr lang="zh-TW" altLang="en-US" sz="2400" smtClean="0"/>
              <a:t>。重建他的信心，吩咐他喂養主的羊</a:t>
            </a:r>
          </a:p>
          <a:p>
            <a:pPr marL="990600" lvl="1" indent="-533400" eaLnBrk="1" hangingPunct="1"/>
            <a:endParaRPr lang="zh-TW" altLang="en-US" sz="2400" smtClean="0"/>
          </a:p>
          <a:p>
            <a:pPr marL="990600" lvl="1" indent="-533400" eaLnBrk="1" hangingPunct="1"/>
            <a:r>
              <a:rPr lang="zh-TW" altLang="en-US" sz="2400" smtClean="0"/>
              <a:t>用恩典養育子女，長大後他們能以恩典待人，但家中若常以懲罰管教兒女，長大後他們會充滿內疚感。</a:t>
            </a:r>
          </a:p>
        </p:txBody>
      </p:sp>
    </p:spTree>
    <p:extLst>
      <p:ext uri="{BB962C8B-B14F-4D97-AF65-F5344CB8AC3E}">
        <p14:creationId xmlns:p14="http://schemas.microsoft.com/office/powerpoint/2010/main" val="30395096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/>
            <a:r>
              <a:rPr lang="zh-TW" altLang="en-US" smtClean="0"/>
              <a:t>一切過錯可以被赦免</a:t>
            </a:r>
            <a:r>
              <a:rPr lang="en-US" altLang="zh-TW" smtClean="0"/>
              <a:t>〞</a:t>
            </a:r>
            <a:r>
              <a:rPr lang="zh-TW" altLang="en-US" smtClean="0"/>
              <a:t>父母／子女關係建立在和好的可能性</a:t>
            </a:r>
          </a:p>
          <a:p>
            <a:pPr marL="990600" lvl="1" indent="-533400" eaLnBrk="1" hangingPunct="1"/>
            <a:endParaRPr lang="zh-TW" altLang="en-US" smtClean="0"/>
          </a:p>
          <a:p>
            <a:pPr marL="990600" lvl="1" indent="-533400" eaLnBrk="1" hangingPunct="1"/>
            <a:r>
              <a:rPr lang="en-US" altLang="zh-TW" smtClean="0"/>
              <a:t>〝</a:t>
            </a:r>
            <a:r>
              <a:rPr lang="zh-TW" altLang="en-US" smtClean="0"/>
              <a:t>我享受你的同在</a:t>
            </a:r>
            <a:r>
              <a:rPr lang="en-US" altLang="zh-TW" smtClean="0"/>
              <a:t>〞</a:t>
            </a:r>
            <a:r>
              <a:rPr lang="zh-TW" altLang="en-US" smtClean="0"/>
              <a:t>常有欣賞，慶祝的話。</a:t>
            </a:r>
            <a:r>
              <a:rPr lang="en-US" altLang="zh-TW" smtClean="0"/>
              <a:t>(Chafin 1991.)</a:t>
            </a:r>
          </a:p>
        </p:txBody>
      </p:sp>
    </p:spTree>
    <p:extLst>
      <p:ext uri="{BB962C8B-B14F-4D97-AF65-F5344CB8AC3E}">
        <p14:creationId xmlns:p14="http://schemas.microsoft.com/office/powerpoint/2010/main" val="323488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“I </a:t>
            </a:r>
            <a:r>
              <a:rPr lang="en-US" dirty="0"/>
              <a:t>wanted them to achieve something I hadn’t</a:t>
            </a:r>
            <a:r>
              <a:rPr lang="en-US" dirty="0" smtClean="0"/>
              <a:t>.” p.23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Children are to fulfill their parents’ “unfulfilled </a:t>
            </a:r>
            <a:r>
              <a:rPr lang="en-US" dirty="0" smtClean="0"/>
              <a:t>dreams. P.23</a:t>
            </a:r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r>
              <a:rPr lang="en-US" sz="2000" dirty="0"/>
              <a:t>Amy Chua, </a:t>
            </a:r>
            <a:r>
              <a:rPr lang="en-US" sz="2000" i="1" dirty="0"/>
              <a:t>Battle Hymn of Tiger Mother</a:t>
            </a:r>
            <a:r>
              <a:rPr lang="en-US" sz="2000" dirty="0"/>
              <a:t>, 2011</a:t>
            </a:r>
          </a:p>
          <a:p>
            <a:pPr lvl="0"/>
            <a:endParaRPr lang="en-US" sz="2000" dirty="0" smtClean="0"/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41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460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2800" dirty="0" smtClean="0"/>
              <a:t>第二代在父母的鼓勵下，大多數都能夠學業有成，畢業於名校。”</a:t>
            </a:r>
            <a:r>
              <a:rPr lang="en-US" altLang="zh-TW" sz="2800" dirty="0" smtClean="0"/>
              <a:t>Why are Asian Americans doing so exceptionally well in school ?” </a:t>
            </a:r>
          </a:p>
          <a:p>
            <a:pPr eaLnBrk="1" hangingPunct="1">
              <a:defRPr/>
            </a:pPr>
            <a:r>
              <a:rPr lang="zh-TW" altLang="en-US" sz="2800" dirty="0" smtClean="0"/>
              <a:t>專家發覺因為學校的功課壓力，造成很多</a:t>
            </a:r>
            <a:r>
              <a:rPr lang="zh-TW" altLang="en-US" sz="2800" dirty="0" smtClean="0">
                <a:solidFill>
                  <a:srgbClr val="FF0000"/>
                </a:solidFill>
              </a:rPr>
              <a:t>華裔自信心建立在成績上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產生很多心理不平衡的現象。  </a:t>
            </a:r>
          </a:p>
          <a:p>
            <a:pPr eaLnBrk="1" hangingPunct="1">
              <a:defRPr/>
            </a:pPr>
            <a:endParaRPr lang="zh-TW" altLang="en-US" sz="2800" dirty="0" smtClean="0"/>
          </a:p>
          <a:p>
            <a:pPr eaLnBrk="1" hangingPunct="1">
              <a:defRPr/>
            </a:pPr>
            <a:r>
              <a:rPr lang="en-US" altLang="zh-TW" sz="2800" dirty="0" err="1" smtClean="0"/>
              <a:t>Youtube</a:t>
            </a:r>
            <a:r>
              <a:rPr lang="en-US" altLang="zh-TW" sz="2800" dirty="0" smtClean="0"/>
              <a:t>: 2011 “Why Chinese Mothers are better?”</a:t>
            </a:r>
          </a:p>
        </p:txBody>
      </p:sp>
    </p:spTree>
    <p:extLst>
      <p:ext uri="{BB962C8B-B14F-4D97-AF65-F5344CB8AC3E}">
        <p14:creationId xmlns:p14="http://schemas.microsoft.com/office/powerpoint/2010/main" val="1639050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Koreans Slap Bill Gates for 'Rude' Handshake (ABC News)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56792"/>
            <a:ext cx="5904656" cy="4032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594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教會要建立第二代信仰</a:t>
            </a:r>
            <a:r>
              <a:rPr lang="en-US" altLang="zh-TW" dirty="0" smtClean="0"/>
              <a:t>, </a:t>
            </a:r>
            <a:r>
              <a:rPr lang="zh-TW" altLang="en-US" dirty="0" smtClean="0"/>
              <a:t>必須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en-US" altLang="zh-TW" dirty="0" smtClean="0"/>
              <a:t>1. </a:t>
            </a:r>
            <a:r>
              <a:rPr lang="zh-TW" altLang="en-US" dirty="0" smtClean="0"/>
              <a:t>裝備父母作屬靈領袖</a:t>
            </a:r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在教會中建立</a:t>
            </a:r>
            <a:r>
              <a:rPr lang="en-US" altLang="zh-TW" dirty="0" smtClean="0"/>
              <a:t>1.5</a:t>
            </a:r>
            <a:r>
              <a:rPr lang="zh-TW" altLang="en-US" dirty="0" smtClean="0"/>
              <a:t>事工</a:t>
            </a:r>
            <a:endParaRPr lang="en-US" altLang="zh-TW" dirty="0" smtClean="0"/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作全教會性的第二代事工討論與實踐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119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裝備父母作屬靈領袖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一個牧師的孩</a:t>
            </a:r>
            <a:r>
              <a:rPr lang="zh-TW" altLang="en-US" dirty="0" smtClean="0"/>
              <a:t>子說</a:t>
            </a:r>
            <a:r>
              <a:rPr lang="en-US" altLang="zh-TW" dirty="0" smtClean="0"/>
              <a:t>: 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“</a:t>
            </a:r>
            <a:r>
              <a:rPr lang="zh-TW" altLang="en-US" dirty="0" smtClean="0"/>
              <a:t>如</a:t>
            </a:r>
            <a:r>
              <a:rPr lang="zh-TW" altLang="en-US" dirty="0"/>
              <a:t>果我的父親不是一個牧師</a:t>
            </a:r>
            <a:r>
              <a:rPr lang="zh-TW" altLang="en-US" dirty="0" smtClean="0"/>
              <a:t>，我將離開這個教會</a:t>
            </a:r>
            <a:r>
              <a:rPr lang="en-US" altLang="zh-TW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39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r>
              <a:rPr lang="en-US" altLang="zh-TW" dirty="0" smtClean="0"/>
              <a:t>“</a:t>
            </a:r>
            <a:r>
              <a:rPr lang="zh-TW" altLang="en-US" dirty="0" smtClean="0"/>
              <a:t>他</a:t>
            </a:r>
            <a:r>
              <a:rPr lang="zh-TW" altLang="en-US" dirty="0"/>
              <a:t>們可</a:t>
            </a:r>
            <a:r>
              <a:rPr lang="zh-TW" altLang="en-US" dirty="0" smtClean="0"/>
              <a:t>以區別什麼</a:t>
            </a:r>
            <a:r>
              <a:rPr lang="zh-TW" altLang="en-US" dirty="0"/>
              <a:t>是</a:t>
            </a:r>
            <a:r>
              <a:rPr lang="zh-TW" altLang="en-US" dirty="0" smtClean="0"/>
              <a:t>正</a:t>
            </a:r>
            <a:r>
              <a:rPr lang="zh-TW" altLang="en-US" dirty="0"/>
              <a:t>宗的中國</a:t>
            </a:r>
            <a:r>
              <a:rPr lang="zh-TW" altLang="en-US" dirty="0" smtClean="0"/>
              <a:t>菜</a:t>
            </a:r>
            <a:r>
              <a:rPr lang="en-US" altLang="zh-TW" dirty="0" smtClean="0"/>
              <a:t>” </a:t>
            </a:r>
          </a:p>
          <a:p>
            <a:endParaRPr lang="en-US" altLang="zh-TW" dirty="0"/>
          </a:p>
          <a:p>
            <a:r>
              <a:rPr lang="en-US" altLang="zh-TW" sz="2400" dirty="0" smtClean="0"/>
              <a:t>Pastor John Lo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409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1720</Words>
  <Application>Microsoft Office PowerPoint</Application>
  <PresentationFormat>On-screen Show (4:3)</PresentationFormat>
  <Paragraphs>152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家庭/教 會的 笫二代事工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裝備父母作屬靈領袖</vt:lpstr>
      <vt:lpstr>PowerPoint Presentation</vt:lpstr>
      <vt:lpstr>正宗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投資於我們的下一代 Identity Capital-身份資本</vt:lpstr>
      <vt:lpstr>投資於我們的下一代 Identity Capital-身份資本</vt:lpstr>
      <vt:lpstr>Family is Ministry</vt:lpstr>
      <vt:lpstr>PowerPoint Presentation</vt:lpstr>
      <vt:lpstr>Family is Ministry</vt:lpstr>
      <vt:lpstr>PowerPoint Presentation</vt:lpstr>
      <vt:lpstr>後現代主義</vt:lpstr>
      <vt:lpstr>Faith</vt:lpstr>
      <vt:lpstr>獨特性是 “身份”的基本組成 </vt:lpstr>
      <vt:lpstr>      A True Chinese</vt:lpstr>
      <vt:lpstr>1.5代</vt:lpstr>
      <vt:lpstr>PowerPoint Presentation</vt:lpstr>
      <vt:lpstr>PowerPoint Presentation</vt:lpstr>
      <vt:lpstr>教養兒女是屬靈的恩賜 (Wendy M. Wright, Creighton University)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家庭/教會的 笫二代事工</dc:title>
  <dc:creator>User</dc:creator>
  <cp:lastModifiedBy>User</cp:lastModifiedBy>
  <cp:revision>45</cp:revision>
  <dcterms:created xsi:type="dcterms:W3CDTF">2015-09-18T01:26:16Z</dcterms:created>
  <dcterms:modified xsi:type="dcterms:W3CDTF">2015-09-19T21:14:32Z</dcterms:modified>
</cp:coreProperties>
</file>