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57" r:id="rId3"/>
    <p:sldId id="285" r:id="rId4"/>
    <p:sldId id="286" r:id="rId5"/>
    <p:sldId id="278" r:id="rId6"/>
    <p:sldId id="279" r:id="rId7"/>
    <p:sldId id="280" r:id="rId8"/>
    <p:sldId id="302" r:id="rId9"/>
    <p:sldId id="281" r:id="rId10"/>
    <p:sldId id="282" r:id="rId11"/>
    <p:sldId id="283" r:id="rId12"/>
    <p:sldId id="301" r:id="rId13"/>
    <p:sldId id="284" r:id="rId14"/>
    <p:sldId id="262" r:id="rId15"/>
    <p:sldId id="263" r:id="rId16"/>
    <p:sldId id="291" r:id="rId17"/>
    <p:sldId id="299" r:id="rId18"/>
    <p:sldId id="264" r:id="rId19"/>
    <p:sldId id="268" r:id="rId20"/>
    <p:sldId id="258" r:id="rId21"/>
    <p:sldId id="269" r:id="rId22"/>
    <p:sldId id="292" r:id="rId23"/>
    <p:sldId id="270" r:id="rId24"/>
    <p:sldId id="271" r:id="rId25"/>
    <p:sldId id="272" r:id="rId26"/>
    <p:sldId id="273" r:id="rId27"/>
    <p:sldId id="275" r:id="rId28"/>
    <p:sldId id="303" r:id="rId29"/>
    <p:sldId id="266" r:id="rId30"/>
    <p:sldId id="294" r:id="rId31"/>
    <p:sldId id="274" r:id="rId32"/>
    <p:sldId id="296" r:id="rId33"/>
    <p:sldId id="276" r:id="rId34"/>
    <p:sldId id="287" r:id="rId35"/>
    <p:sldId id="288" r:id="rId36"/>
    <p:sldId id="297" r:id="rId37"/>
    <p:sldId id="289" r:id="rId38"/>
    <p:sldId id="290" r:id="rId39"/>
    <p:sldId id="300" r:id="rId40"/>
    <p:sldId id="298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59E5CF-CAD7-457D-BA95-026599FF9CF1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798FE8-6A9E-4486-817C-1FED028E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4D1C-E6BA-4474-8277-5DEF2B779496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9393-1F60-4B3E-94D4-A3187DE4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0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4D1C-E6BA-4474-8277-5DEF2B779496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9393-1F60-4B3E-94D4-A3187DE4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4D1C-E6BA-4474-8277-5DEF2B779496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9393-1F60-4B3E-94D4-A3187DE4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4D1C-E6BA-4474-8277-5DEF2B779496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9393-1F60-4B3E-94D4-A3187DE4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4D1C-E6BA-4474-8277-5DEF2B779496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9393-1F60-4B3E-94D4-A3187DE4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5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4D1C-E6BA-4474-8277-5DEF2B779496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9393-1F60-4B3E-94D4-A3187DE4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9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4D1C-E6BA-4474-8277-5DEF2B779496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9393-1F60-4B3E-94D4-A3187DE4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7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4D1C-E6BA-4474-8277-5DEF2B779496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9393-1F60-4B3E-94D4-A3187DE4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8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4D1C-E6BA-4474-8277-5DEF2B779496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9393-1F60-4B3E-94D4-A3187DE4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4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4D1C-E6BA-4474-8277-5DEF2B779496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9393-1F60-4B3E-94D4-A3187DE4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1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4D1C-E6BA-4474-8277-5DEF2B779496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9393-1F60-4B3E-94D4-A3187DE4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4D1C-E6BA-4474-8277-5DEF2B779496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39393-1F60-4B3E-94D4-A3187DE4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08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828800"/>
          </a:xfrm>
        </p:spPr>
        <p:txBody>
          <a:bodyPr>
            <a:normAutofit/>
          </a:bodyPr>
          <a:lstStyle/>
          <a:p>
            <a:r>
              <a:rPr lang="ko-KR" altLang="en-US" dirty="0"/>
              <a:t>會幕神學：神</a:t>
            </a:r>
            <a:r>
              <a:rPr lang="zh-TW" altLang="en-US" dirty="0"/>
              <a:t>「</a:t>
            </a:r>
            <a:r>
              <a:rPr lang="ko-KR" altLang="en-US" dirty="0"/>
              <a:t>渴慕</a:t>
            </a:r>
            <a:r>
              <a:rPr lang="zh-TW" altLang="en-US" dirty="0"/>
              <a:t>」</a:t>
            </a:r>
            <a:r>
              <a:rPr lang="ko-KR" altLang="en-US" dirty="0" smtClean="0"/>
              <a:t>住在家裡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143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謝挺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605462" cy="368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8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出埃及記</a:t>
            </a:r>
            <a:r>
              <a:rPr lang="en-US" altLang="zh-CN" dirty="0"/>
              <a:t>24</a:t>
            </a:r>
            <a:r>
              <a:rPr lang="zh-CN" altLang="en-US" dirty="0"/>
              <a:t>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摩 西 、 亞 倫 、 拿 答 、 亞 比 戶 ， 並 以 色 列 長 老 中 的 七 十 人 ， 都 </a:t>
            </a:r>
            <a:r>
              <a:rPr lang="zh-TW" altLang="en-US" dirty="0">
                <a:solidFill>
                  <a:srgbClr val="FFFF00"/>
                </a:solidFill>
              </a:rPr>
              <a:t>上 了 山 </a:t>
            </a:r>
            <a:r>
              <a:rPr lang="zh-CN" altLang="en-US" dirty="0" smtClean="0"/>
              <a:t>（</a:t>
            </a:r>
            <a:r>
              <a:rPr lang="zh-CN" altLang="en-US" dirty="0" smtClean="0"/>
              <a:t>出</a:t>
            </a:r>
            <a:r>
              <a:rPr lang="en-US" altLang="zh-CN" dirty="0" smtClean="0"/>
              <a:t>24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</a:t>
            </a:r>
            <a:r>
              <a:rPr lang="zh-CN" altLang="en-US" dirty="0" smtClean="0"/>
              <a:t>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>
                <a:solidFill>
                  <a:srgbClr val="FFFF00"/>
                </a:solidFill>
              </a:rPr>
              <a:t>摩 </a:t>
            </a:r>
            <a:r>
              <a:rPr lang="zh-TW" altLang="en-US" dirty="0">
                <a:solidFill>
                  <a:srgbClr val="FFFF00"/>
                </a:solidFill>
              </a:rPr>
              <a:t>西 和 他 的 幫 手 約 書 亞 </a:t>
            </a:r>
            <a:r>
              <a:rPr lang="zh-TW" altLang="en-US" dirty="0"/>
              <a:t>起 來 ， </a:t>
            </a:r>
            <a:r>
              <a:rPr lang="zh-TW" altLang="en-US" dirty="0">
                <a:solidFill>
                  <a:srgbClr val="FFFF00"/>
                </a:solidFill>
              </a:rPr>
              <a:t>上 了 神 的 山 </a:t>
            </a:r>
            <a:r>
              <a:rPr lang="zh-TW" altLang="en-US" dirty="0" smtClean="0"/>
              <a:t>。摩 </a:t>
            </a:r>
            <a:r>
              <a:rPr lang="zh-TW" altLang="en-US" dirty="0"/>
              <a:t>西 對 長 老 說 ： 你 們 在 這 裡 等 著 ， 等 到 我 們 再 回 來 ， 有 亞 倫 、 戶 珥 與 你 們 同 在 。 凡 有 爭 訟 的 ， 都 可 以 就 近 他 們 去 </a:t>
            </a:r>
            <a:r>
              <a:rPr lang="zh-CN" altLang="en-US" dirty="0" smtClean="0"/>
              <a:t>（</a:t>
            </a:r>
            <a:r>
              <a:rPr lang="zh-CN" altLang="en-US" dirty="0" smtClean="0"/>
              <a:t>出</a:t>
            </a:r>
            <a:r>
              <a:rPr lang="en-US" altLang="zh-CN" dirty="0" smtClean="0"/>
              <a:t>24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13-14</a:t>
            </a:r>
            <a:r>
              <a:rPr lang="zh-CN" altLang="en-US" dirty="0" smtClean="0"/>
              <a:t>）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出埃及記</a:t>
            </a:r>
            <a:r>
              <a:rPr lang="en-US" altLang="zh-CN" dirty="0"/>
              <a:t>24</a:t>
            </a:r>
            <a:r>
              <a:rPr lang="zh-CN" altLang="en-US" dirty="0"/>
              <a:t>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摩 西 上 山 ， 有 雲 彩 把 山 遮 蓋 </a:t>
            </a:r>
            <a:r>
              <a:rPr lang="zh-TW" altLang="en-US" dirty="0" smtClean="0"/>
              <a:t>。耶 </a:t>
            </a:r>
            <a:r>
              <a:rPr lang="zh-TW" altLang="en-US" dirty="0"/>
              <a:t>和 華 的 榮 耀 </a:t>
            </a:r>
            <a:r>
              <a:rPr lang="zh-TW" altLang="en-US" dirty="0">
                <a:solidFill>
                  <a:srgbClr val="FFFF00"/>
                </a:solidFill>
              </a:rPr>
              <a:t>停</a:t>
            </a:r>
            <a:r>
              <a:rPr lang="zh-TW" altLang="en-US" dirty="0"/>
              <a:t> </a:t>
            </a:r>
            <a:r>
              <a:rPr lang="zh-CN" altLang="en-US" dirty="0" smtClean="0">
                <a:latin typeface="Hebraica" pitchFamily="2" charset="2"/>
              </a:rPr>
              <a:t>（</a:t>
            </a:r>
            <a:r>
              <a:rPr lang="en-US" altLang="zh-CN" dirty="0" smtClean="0">
                <a:latin typeface="Hebraica" pitchFamily="2" charset="2"/>
              </a:rPr>
              <a:t>@</a:t>
            </a:r>
            <a:r>
              <a:rPr lang="en-US" altLang="zh-CN" dirty="0" err="1" smtClean="0">
                <a:latin typeface="Hebraica" pitchFamily="2" charset="2"/>
              </a:rPr>
              <a:t>kv</a:t>
            </a:r>
            <a:r>
              <a:rPr lang="zh-CN" altLang="en-US" dirty="0" smtClean="0">
                <a:latin typeface="Hebraica" pitchFamily="2" charset="2"/>
              </a:rPr>
              <a:t>）</a:t>
            </a:r>
            <a:r>
              <a:rPr lang="zh-TW" altLang="en-US" dirty="0" smtClean="0"/>
              <a:t>於 </a:t>
            </a:r>
            <a:r>
              <a:rPr lang="zh-TW" altLang="en-US" dirty="0"/>
              <a:t>西 乃 山 ； 雲 彩 遮 蓋 </a:t>
            </a:r>
            <a:r>
              <a:rPr lang="zh-TW" altLang="en-US" dirty="0">
                <a:solidFill>
                  <a:srgbClr val="FFFF00"/>
                </a:solidFill>
              </a:rPr>
              <a:t>山 六 天 ， 第 七 天</a:t>
            </a:r>
            <a:r>
              <a:rPr lang="zh-TW" altLang="en-US" dirty="0"/>
              <a:t> 他 從 雲 中 召 摩 西 </a:t>
            </a:r>
            <a:r>
              <a:rPr lang="zh-TW" altLang="en-US" dirty="0" smtClean="0"/>
              <a:t>。耶 </a:t>
            </a:r>
            <a:r>
              <a:rPr lang="zh-TW" altLang="en-US" dirty="0"/>
              <a:t>和 華 的 榮 耀 在 </a:t>
            </a:r>
            <a:r>
              <a:rPr lang="zh-TW" altLang="en-US" dirty="0">
                <a:solidFill>
                  <a:srgbClr val="FFFF00"/>
                </a:solidFill>
              </a:rPr>
              <a:t>山 頂</a:t>
            </a:r>
            <a:r>
              <a:rPr lang="zh-TW" altLang="en-US" dirty="0"/>
              <a:t> 上 ， 在 以 色 列 人 眼 前 ， 形 狀 如 烈 火 </a:t>
            </a:r>
            <a:r>
              <a:rPr lang="zh-CN" altLang="en-US" dirty="0" smtClean="0"/>
              <a:t>（出</a:t>
            </a:r>
            <a:r>
              <a:rPr lang="en-US" altLang="zh-CN" dirty="0" smtClean="0"/>
              <a:t>24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15-17</a:t>
            </a:r>
            <a:r>
              <a:rPr lang="zh-CN" altLang="en-US" dirty="0" smtClean="0"/>
              <a:t>）</a:t>
            </a:r>
            <a:r>
              <a:rPr lang="zh-TW" altLang="en-US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zh-CN" altLang="en-US" sz="3600" dirty="0" smtClean="0"/>
              <a:t>神（至聖所）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			        </a:t>
            </a:r>
            <a:r>
              <a:rPr lang="zh-CN" altLang="en-US" dirty="0" smtClean="0"/>
              <a:t>摩</a:t>
            </a:r>
            <a:r>
              <a:rPr lang="zh-CN" altLang="en-US" dirty="0"/>
              <a:t>西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 smtClean="0"/>
              <a:t>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	</a:t>
            </a:r>
            <a:r>
              <a:rPr lang="zh-CN" altLang="en-US" dirty="0" smtClean="0"/>
              <a:t>亞倫與</a:t>
            </a:r>
            <a:r>
              <a:rPr lang="zh-CN" altLang="en-US" dirty="0"/>
              <a:t>祭司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              </a:t>
            </a:r>
            <a:r>
              <a:rPr lang="zh-CN" altLang="en-US" dirty="0" smtClean="0"/>
              <a:t>（聖所）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 smtClean="0"/>
              <a:t>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    以</a:t>
            </a:r>
            <a:r>
              <a:rPr lang="zh-CN" altLang="en-US" dirty="0"/>
              <a:t>色</a:t>
            </a:r>
            <a:r>
              <a:rPr lang="zh-CN" altLang="en-US" dirty="0" smtClean="0"/>
              <a:t>列百姓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zh-CN" altLang="en-US" dirty="0" smtClean="0"/>
              <a:t>（外院）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3124200" y="1295400"/>
            <a:ext cx="3810000" cy="4343400"/>
          </a:xfrm>
          <a:prstGeom prst="triangle">
            <a:avLst>
              <a:gd name="adj" fmla="val 43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834716" cy="436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8354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46833"/>
            <a:ext cx="68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</a:t>
            </a:r>
            <a:r>
              <a:rPr lang="zh-CN" altLang="en-US" sz="2800" dirty="0" smtClean="0"/>
              <a:t>神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89072" y="82383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安息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2004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祭司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長老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20804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世界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5737225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百姓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577553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</a:t>
            </a:r>
            <a:r>
              <a:rPr lang="zh-CN" altLang="en-US" sz="2800" dirty="0" smtClean="0"/>
              <a:t>空虛混沌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20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會幕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神設計會幕的藍圖 （出</a:t>
            </a:r>
            <a:r>
              <a:rPr lang="en-US" altLang="zh-CN" dirty="0" smtClean="0"/>
              <a:t>25:9) </a:t>
            </a:r>
          </a:p>
          <a:p>
            <a:r>
              <a:rPr lang="zh-CN" altLang="en-US" dirty="0" smtClean="0"/>
              <a:t>神指示如何建造會幕</a:t>
            </a:r>
            <a:r>
              <a:rPr lang="en-US" dirty="0" smtClean="0"/>
              <a:t> (</a:t>
            </a:r>
            <a:r>
              <a:rPr lang="zh-CN" altLang="en-US" dirty="0"/>
              <a:t>出</a:t>
            </a:r>
            <a:r>
              <a:rPr lang="en-US" dirty="0" smtClean="0"/>
              <a:t> 25:9)</a:t>
            </a:r>
          </a:p>
          <a:p>
            <a:r>
              <a:rPr lang="zh-CN" altLang="en-US" dirty="0" smtClean="0"/>
              <a:t>神供應建造會幕的材料</a:t>
            </a:r>
            <a:r>
              <a:rPr lang="en-US" dirty="0" smtClean="0"/>
              <a:t> (</a:t>
            </a:r>
            <a:r>
              <a:rPr lang="zh-CN" altLang="en-US" dirty="0"/>
              <a:t>出</a:t>
            </a:r>
            <a:r>
              <a:rPr lang="en-US" dirty="0" smtClean="0"/>
              <a:t> 12:35-36)</a:t>
            </a:r>
          </a:p>
          <a:p>
            <a:r>
              <a:rPr lang="zh-CN" altLang="en-US" dirty="0" smtClean="0"/>
              <a:t>神揀選服事會幕的人</a:t>
            </a:r>
            <a:r>
              <a:rPr lang="en-US" dirty="0" smtClean="0"/>
              <a:t> (</a:t>
            </a:r>
            <a:r>
              <a:rPr lang="zh-CN" altLang="en-US" dirty="0"/>
              <a:t>出</a:t>
            </a:r>
            <a:r>
              <a:rPr lang="en-US" dirty="0" smtClean="0"/>
              <a:t> 28-29)</a:t>
            </a:r>
          </a:p>
          <a:p>
            <a:r>
              <a:rPr lang="zh-CN" altLang="en-US" dirty="0" smtClean="0"/>
              <a:t>神的靈充滿建造會幕的人（出</a:t>
            </a:r>
            <a:r>
              <a:rPr lang="en-US" altLang="zh-CN" dirty="0" smtClean="0"/>
              <a:t>35:31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會</a:t>
            </a:r>
            <a:r>
              <a:rPr lang="zh-CN" altLang="en-US" dirty="0" smtClean="0"/>
              <a:t>幕就像“神的身體”（出</a:t>
            </a:r>
            <a:r>
              <a:rPr lang="en-US" altLang="zh-CN" dirty="0" smtClean="0"/>
              <a:t>40:34</a:t>
            </a:r>
            <a:r>
              <a:rPr lang="zh-CN" altLang="en-US" dirty="0" smtClean="0"/>
              <a:t>）</a:t>
            </a:r>
            <a:endParaRPr lang="en-US" dirty="0" smtClean="0"/>
          </a:p>
          <a:p>
            <a:r>
              <a:rPr lang="zh-CN" altLang="en-US" dirty="0" smtClean="0"/>
              <a:t>會幕預表</a:t>
            </a:r>
            <a:r>
              <a:rPr lang="zh-CN" altLang="en-US" dirty="0"/>
              <a:t>耶</a:t>
            </a:r>
            <a:r>
              <a:rPr lang="zh-CN" altLang="en-US" dirty="0" smtClean="0"/>
              <a:t>穌的身體（教會）</a:t>
            </a:r>
            <a:endParaRPr lang="en-US" altLang="zh-CN" dirty="0" smtClean="0"/>
          </a:p>
          <a:p>
            <a:r>
              <a:rPr lang="zh-CN" altLang="en-US" dirty="0"/>
              <a:t>會幕裡面的器具預表耶</a:t>
            </a:r>
            <a:r>
              <a:rPr lang="zh-CN" altLang="en-US" dirty="0" smtClean="0"/>
              <a:t>穌的救贖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174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42938"/>
            <a:ext cx="84677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3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1" y="914400"/>
            <a:ext cx="9220200" cy="51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85775"/>
            <a:ext cx="49911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5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會幕的目的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>
                <a:latin typeface="+mn-ea"/>
              </a:rPr>
              <a:t>“</a:t>
            </a:r>
            <a:r>
              <a:rPr lang="zh-TW" altLang="en-US" dirty="0" smtClean="0">
                <a:latin typeface="+mn-ea"/>
              </a:rPr>
              <a:t>又 </a:t>
            </a:r>
            <a:r>
              <a:rPr lang="zh-TW" altLang="en-US" dirty="0">
                <a:latin typeface="+mn-ea"/>
              </a:rPr>
              <a:t>當 為 我 造 聖 所 ， 使 我 可 以 </a:t>
            </a:r>
            <a:r>
              <a:rPr lang="zh-TW" altLang="en-US" dirty="0">
                <a:solidFill>
                  <a:srgbClr val="FFFF00"/>
                </a:solidFill>
                <a:latin typeface="+mn-ea"/>
              </a:rPr>
              <a:t>住 在 他 們 中 </a:t>
            </a:r>
            <a:r>
              <a:rPr lang="zh-TW" altLang="en-US" dirty="0" smtClean="0">
                <a:solidFill>
                  <a:srgbClr val="FFFF00"/>
                </a:solidFill>
                <a:latin typeface="+mn-ea"/>
              </a:rPr>
              <a:t>間</a:t>
            </a:r>
            <a:r>
              <a:rPr lang="zh-CN" altLang="en-US" dirty="0" smtClean="0">
                <a:latin typeface="+mn-ea"/>
              </a:rPr>
              <a:t>”（出</a:t>
            </a:r>
            <a:r>
              <a:rPr lang="en-US" altLang="zh-CN" dirty="0" smtClean="0">
                <a:latin typeface="+mn-ea"/>
              </a:rPr>
              <a:t>25</a:t>
            </a:r>
            <a:r>
              <a:rPr lang="zh-CN" altLang="en-US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8</a:t>
            </a:r>
            <a:r>
              <a:rPr lang="zh-CN" altLang="en-US" dirty="0" smtClean="0">
                <a:latin typeface="+mn-ea"/>
              </a:rPr>
              <a:t>）</a:t>
            </a:r>
            <a:endParaRPr lang="en-US" altLang="zh-CN" dirty="0" smtClean="0">
              <a:latin typeface="+mn-ea"/>
            </a:endParaRPr>
          </a:p>
          <a:p>
            <a:pPr marL="0" indent="0">
              <a:buNone/>
            </a:pP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“</a:t>
            </a:r>
            <a:r>
              <a:rPr lang="zh-TW" altLang="en-US" dirty="0" smtClean="0">
                <a:latin typeface="+mn-ea"/>
              </a:rPr>
              <a:t>當 </a:t>
            </a:r>
            <a:r>
              <a:rPr lang="zh-TW" altLang="en-US" dirty="0">
                <a:latin typeface="+mn-ea"/>
              </a:rPr>
              <a:t>時 ， 雲 彩 遮 蓋 會 幕 ， 耶 和 華 的 榮 光 就 </a:t>
            </a:r>
            <a:r>
              <a:rPr lang="zh-TW" altLang="en-US" dirty="0">
                <a:solidFill>
                  <a:srgbClr val="FFFF00"/>
                </a:solidFill>
                <a:latin typeface="+mn-ea"/>
              </a:rPr>
              <a:t>充 滿</a:t>
            </a:r>
            <a:r>
              <a:rPr lang="zh-TW" altLang="en-US" dirty="0">
                <a:latin typeface="+mn-ea"/>
              </a:rPr>
              <a:t> 了 帳 </a:t>
            </a:r>
            <a:r>
              <a:rPr lang="zh-TW" altLang="en-US" dirty="0" smtClean="0">
                <a:latin typeface="+mn-ea"/>
              </a:rPr>
              <a:t>幕</a:t>
            </a:r>
            <a:r>
              <a:rPr lang="zh-CN" altLang="en-US" dirty="0" smtClean="0">
                <a:latin typeface="+mn-ea"/>
              </a:rPr>
              <a:t>”（出</a:t>
            </a:r>
            <a:r>
              <a:rPr lang="en-US" altLang="zh-CN" dirty="0" smtClean="0">
                <a:latin typeface="+mn-ea"/>
              </a:rPr>
              <a:t>40</a:t>
            </a:r>
            <a:r>
              <a:rPr lang="zh-CN" altLang="en-US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34</a:t>
            </a:r>
            <a:r>
              <a:rPr lang="zh-CN" altLang="en-US" dirty="0" smtClean="0">
                <a:latin typeface="+mn-ea"/>
              </a:rPr>
              <a:t>）</a:t>
            </a:r>
            <a:r>
              <a:rPr lang="zh-TW" altLang="en-US" dirty="0" smtClean="0">
                <a:latin typeface="+mn-ea"/>
              </a:rPr>
              <a:t>。</a:t>
            </a:r>
            <a:endParaRPr lang="zh-TW" altLang="en-US" dirty="0">
              <a:latin typeface="+mn-ea"/>
            </a:endParaRPr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會幕的名稱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聖所 （</a:t>
            </a:r>
            <a:r>
              <a:rPr lang="en-US" dirty="0" err="1" smtClean="0">
                <a:latin typeface="Hebraica" pitchFamily="2" charset="2"/>
              </a:rPr>
              <a:t>vD;q</a:t>
            </a:r>
            <a:r>
              <a:rPr lang="en-US" dirty="0" smtClean="0">
                <a:latin typeface="Hebraica" pitchFamily="2" charset="2"/>
              </a:rPr>
              <a:t>]mi</a:t>
            </a:r>
            <a:r>
              <a:rPr lang="zh-CN" altLang="en-US" dirty="0" smtClean="0">
                <a:latin typeface="Hebraica" pitchFamily="2" charset="2"/>
              </a:rPr>
              <a:t>，</a:t>
            </a:r>
            <a:r>
              <a:rPr lang="en-US" dirty="0" err="1"/>
              <a:t>miqeddash</a:t>
            </a:r>
            <a:r>
              <a:rPr lang="zh-CN" altLang="en-US" dirty="0" smtClean="0"/>
              <a:t>）</a:t>
            </a:r>
            <a:r>
              <a:rPr lang="en-US" altLang="zh-CN" dirty="0" smtClean="0"/>
              <a:t>= </a:t>
            </a:r>
            <a:r>
              <a:rPr lang="zh-CN" altLang="en-US" dirty="0" smtClean="0"/>
              <a:t>聖潔之地 （出</a:t>
            </a:r>
            <a:r>
              <a:rPr lang="en-US" altLang="zh-CN" dirty="0" smtClean="0"/>
              <a:t>25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/>
              <a:t>會</a:t>
            </a:r>
            <a:r>
              <a:rPr lang="zh-CN" altLang="en-US" dirty="0" smtClean="0"/>
              <a:t>幕 （</a:t>
            </a:r>
            <a:r>
              <a:rPr lang="en-US" dirty="0">
                <a:latin typeface="Hebraica" pitchFamily="2" charset="2"/>
              </a:rPr>
              <a:t>@</a:t>
            </a:r>
            <a:r>
              <a:rPr lang="en-US" dirty="0" err="1" smtClean="0">
                <a:latin typeface="Hebraica" pitchFamily="2" charset="2"/>
              </a:rPr>
              <a:t>K;v</a:t>
            </a:r>
            <a:r>
              <a:rPr lang="en-US" dirty="0" smtClean="0">
                <a:latin typeface="Hebraica" pitchFamily="2" charset="2"/>
              </a:rPr>
              <a:t>]mi</a:t>
            </a:r>
            <a:r>
              <a:rPr lang="zh-CN" altLang="en-US" dirty="0" smtClean="0">
                <a:latin typeface="Hebraica" pitchFamily="2" charset="2"/>
              </a:rPr>
              <a:t>，</a:t>
            </a:r>
            <a:r>
              <a:rPr lang="en-US" dirty="0" err="1" smtClean="0"/>
              <a:t>mishekkan</a:t>
            </a:r>
            <a:r>
              <a:rPr lang="zh-CN" altLang="en-US" dirty="0" smtClean="0"/>
              <a:t>）</a:t>
            </a:r>
            <a:r>
              <a:rPr lang="en-US" altLang="zh-CN" dirty="0" smtClean="0"/>
              <a:t>= </a:t>
            </a:r>
            <a:r>
              <a:rPr lang="zh-CN" altLang="en-US" dirty="0" smtClean="0"/>
              <a:t>居住之地（出</a:t>
            </a:r>
            <a:r>
              <a:rPr lang="en-US" altLang="zh-CN" dirty="0" smtClean="0"/>
              <a:t>25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/>
              <a:t>會</a:t>
            </a:r>
            <a:r>
              <a:rPr lang="zh-CN" altLang="en-US" dirty="0" smtClean="0"/>
              <a:t>幕（</a:t>
            </a:r>
            <a:r>
              <a:rPr lang="en-US" dirty="0">
                <a:latin typeface="Hebraica" pitchFamily="2" charset="2"/>
              </a:rPr>
              <a:t>d[e/m </a:t>
            </a:r>
            <a:r>
              <a:rPr lang="en-US" dirty="0" err="1">
                <a:latin typeface="Hebraica" pitchFamily="2" charset="2"/>
              </a:rPr>
              <a:t>lh,ao</a:t>
            </a:r>
            <a:r>
              <a:rPr lang="en-US" dirty="0">
                <a:latin typeface="Hebraica" pitchFamily="2" charset="2"/>
              </a:rPr>
              <a:t> </a:t>
            </a:r>
            <a:r>
              <a:rPr lang="zh-CN" altLang="en-US" dirty="0"/>
              <a:t>，</a:t>
            </a:r>
            <a:r>
              <a:rPr lang="en-US" dirty="0" smtClean="0"/>
              <a:t>’</a:t>
            </a:r>
            <a:r>
              <a:rPr lang="en-US" dirty="0" err="1" smtClean="0"/>
              <a:t>ohel</a:t>
            </a:r>
            <a:r>
              <a:rPr lang="en-US" dirty="0" smtClean="0"/>
              <a:t> </a:t>
            </a:r>
            <a:r>
              <a:rPr lang="en-US" dirty="0" err="1" smtClean="0"/>
              <a:t>mo‘ed</a:t>
            </a:r>
            <a:r>
              <a:rPr lang="zh-CN" altLang="en-US" dirty="0" smtClean="0"/>
              <a:t>）</a:t>
            </a:r>
            <a:r>
              <a:rPr lang="en-US" altLang="zh-CN" dirty="0" smtClean="0"/>
              <a:t>= </a:t>
            </a:r>
            <a:r>
              <a:rPr lang="zh-CN" altLang="en-US" dirty="0"/>
              <a:t>相聚</a:t>
            </a:r>
            <a:r>
              <a:rPr lang="zh-CN" altLang="en-US" dirty="0" smtClean="0"/>
              <a:t>的帳幕 （出</a:t>
            </a:r>
            <a:r>
              <a:rPr lang="en-US" altLang="zh-CN" dirty="0" smtClean="0"/>
              <a:t>27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21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9169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出埃及記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1-19</a:t>
            </a:r>
            <a:r>
              <a:rPr lang="zh-CN" altLang="en-US" dirty="0" smtClean="0"/>
              <a:t>章</a:t>
            </a:r>
            <a:r>
              <a:rPr lang="en-US" altLang="zh-CN" dirty="0" smtClean="0"/>
              <a:t>		</a:t>
            </a:r>
            <a:r>
              <a:rPr lang="zh-CN" altLang="en-US" dirty="0" smtClean="0"/>
              <a:t>拯</a:t>
            </a:r>
            <a:r>
              <a:rPr lang="zh-CN" altLang="en-US" dirty="0"/>
              <a:t>救</a:t>
            </a:r>
            <a:endParaRPr lang="en-US" altLang="zh-CN" dirty="0" smtClean="0"/>
          </a:p>
          <a:p>
            <a:r>
              <a:rPr lang="en-US" altLang="zh-CN" dirty="0" smtClean="0"/>
              <a:t>20-24</a:t>
            </a:r>
            <a:r>
              <a:rPr lang="zh-CN" altLang="en-US" dirty="0" smtClean="0"/>
              <a:t>章</a:t>
            </a:r>
            <a:r>
              <a:rPr lang="en-US" altLang="zh-CN" dirty="0" smtClean="0"/>
              <a:t>		</a:t>
            </a:r>
            <a:r>
              <a:rPr lang="zh-CN" altLang="en-US" dirty="0" smtClean="0"/>
              <a:t>律法</a:t>
            </a:r>
            <a:endParaRPr lang="en-US" altLang="zh-CN" dirty="0" smtClean="0"/>
          </a:p>
          <a:p>
            <a:r>
              <a:rPr lang="en-US" altLang="zh-CN" dirty="0" smtClean="0"/>
              <a:t>25-40</a:t>
            </a:r>
            <a:r>
              <a:rPr lang="zh-CN" altLang="en-US" dirty="0" smtClean="0"/>
              <a:t>章</a:t>
            </a:r>
            <a:r>
              <a:rPr lang="en-US" altLang="zh-CN" dirty="0" smtClean="0"/>
              <a:t>		</a:t>
            </a:r>
            <a:r>
              <a:rPr lang="zh-CN" altLang="en-US" dirty="0" smtClean="0"/>
              <a:t>會幕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從拯救到敬拜 （出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從服事法老到服事上帝</a:t>
            </a:r>
            <a:endParaRPr lang="en-US" altLang="zh-CN" dirty="0" smtClean="0"/>
          </a:p>
          <a:p>
            <a:r>
              <a:rPr lang="zh-CN" altLang="en-US" dirty="0" smtClean="0"/>
              <a:t>從外邦的奴僕到祭司的國度（出</a:t>
            </a:r>
            <a:r>
              <a:rPr lang="en-US" altLang="zh-CN" dirty="0" smtClean="0"/>
              <a:t>19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5-6</a:t>
            </a:r>
            <a:r>
              <a:rPr lang="zh-CN" altLang="en-US" dirty="0" smtClean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/>
          <a:lstStyle/>
          <a:p>
            <a:r>
              <a:rPr lang="zh-CN" altLang="en-US" dirty="0" smtClean="0"/>
              <a:t>會幕中的身體語言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約櫃的兩邊 </a:t>
            </a:r>
            <a:r>
              <a:rPr lang="en-US" altLang="zh-CN" dirty="0" smtClean="0"/>
              <a:t>= </a:t>
            </a:r>
            <a:r>
              <a:rPr lang="zh-CN" altLang="en-US" dirty="0" smtClean="0"/>
              <a:t>勒骨 （</a:t>
            </a:r>
            <a:r>
              <a:rPr lang="en-US" dirty="0" smtClean="0">
                <a:latin typeface="Hebraica" pitchFamily="2" charset="2"/>
              </a:rPr>
              <a:t>[</a:t>
            </a:r>
            <a:r>
              <a:rPr lang="en-US" dirty="0" err="1">
                <a:latin typeface="Hebraica" pitchFamily="2" charset="2"/>
              </a:rPr>
              <a:t>l;xe</a:t>
            </a:r>
            <a:r>
              <a:rPr lang="en-US" dirty="0"/>
              <a:t> </a:t>
            </a:r>
            <a:r>
              <a:rPr lang="zh-CN" altLang="en-US" dirty="0" smtClean="0"/>
              <a:t>，</a:t>
            </a:r>
            <a:r>
              <a:rPr lang="en-US" dirty="0" err="1" smtClean="0"/>
              <a:t>tsela</a:t>
            </a:r>
            <a:r>
              <a:rPr lang="en-US" dirty="0" smtClean="0"/>
              <a:t>‘)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/>
              <a:t>“</a:t>
            </a:r>
            <a:r>
              <a:rPr lang="zh-TW" altLang="en-US" dirty="0" smtClean="0"/>
              <a:t>你</a:t>
            </a:r>
            <a:r>
              <a:rPr lang="zh-TW" altLang="en-US" dirty="0"/>
              <a:t>要</a:t>
            </a:r>
            <a:r>
              <a:rPr lang="zh-TW" altLang="en-US" dirty="0" smtClean="0"/>
              <a:t>為約櫃鑄</a:t>
            </a:r>
            <a:r>
              <a:rPr lang="zh-TW" altLang="en-US" dirty="0"/>
              <a:t>造四個金環，安放在它的四腳上，兩個環在這</a:t>
            </a:r>
            <a:r>
              <a:rPr lang="zh-TW" altLang="en-US" b="1" dirty="0">
                <a:solidFill>
                  <a:srgbClr val="FFFF00"/>
                </a:solidFill>
              </a:rPr>
              <a:t>一邊</a:t>
            </a:r>
            <a:r>
              <a:rPr lang="zh-TW" altLang="en-US" dirty="0"/>
              <a:t>，兩個環在那</a:t>
            </a:r>
            <a:r>
              <a:rPr lang="zh-TW" altLang="en-US" b="1" dirty="0">
                <a:solidFill>
                  <a:srgbClr val="FFFF00"/>
                </a:solidFill>
              </a:rPr>
              <a:t>一邊</a:t>
            </a:r>
            <a:r>
              <a:rPr lang="zh-TW" altLang="en-US" dirty="0" smtClean="0"/>
              <a:t>。你</a:t>
            </a:r>
            <a:r>
              <a:rPr lang="zh-TW" altLang="en-US" dirty="0"/>
              <a:t>要用皂莢木做櫃槓，把它們用金包裹</a:t>
            </a:r>
            <a:r>
              <a:rPr lang="zh-TW" altLang="en-US" dirty="0" smtClean="0"/>
              <a:t>。你</a:t>
            </a:r>
            <a:r>
              <a:rPr lang="zh-TW" altLang="en-US" dirty="0"/>
              <a:t>要把櫃槓穿在那櫃</a:t>
            </a:r>
            <a:r>
              <a:rPr lang="zh-TW" altLang="en-US" dirty="0">
                <a:solidFill>
                  <a:srgbClr val="FFFF00"/>
                </a:solidFill>
              </a:rPr>
              <a:t>兩</a:t>
            </a:r>
            <a:r>
              <a:rPr lang="zh-TW" altLang="en-US" b="1" dirty="0">
                <a:solidFill>
                  <a:srgbClr val="FFFF00"/>
                </a:solidFill>
              </a:rPr>
              <a:t>邊</a:t>
            </a:r>
            <a:r>
              <a:rPr lang="zh-TW" altLang="en-US" dirty="0"/>
              <a:t>的環中，來用它們抬約</a:t>
            </a:r>
            <a:r>
              <a:rPr lang="zh-TW" altLang="en-US" dirty="0" smtClean="0"/>
              <a:t>櫃</a:t>
            </a:r>
            <a:r>
              <a:rPr lang="zh-CN" altLang="en-US" dirty="0" smtClean="0"/>
              <a:t>”（出</a:t>
            </a:r>
            <a:r>
              <a:rPr lang="en-US" altLang="zh-CN" dirty="0" smtClean="0"/>
              <a:t>25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12-14</a:t>
            </a:r>
            <a:r>
              <a:rPr lang="zh-CN" altLang="en-US" dirty="0" smtClean="0"/>
              <a:t>）</a:t>
            </a:r>
            <a:r>
              <a:rPr lang="en-US" altLang="zh-CN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6927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9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91" y="0"/>
            <a:ext cx="304250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zh-CN" altLang="en-US" dirty="0"/>
              <a:t>會幕中的身體語言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準頭 （</a:t>
            </a:r>
            <a:r>
              <a:rPr lang="en-US" altLang="zh-CN" dirty="0" err="1" smtClean="0"/>
              <a:t>tenon</a:t>
            </a:r>
            <a:r>
              <a:rPr lang="zh-CN" altLang="en-US" dirty="0" smtClean="0"/>
              <a:t>）</a:t>
            </a:r>
            <a:r>
              <a:rPr lang="en-US" altLang="zh-CN" dirty="0" smtClean="0"/>
              <a:t>= </a:t>
            </a:r>
            <a:r>
              <a:rPr lang="zh-CN" altLang="en-US" dirty="0" smtClean="0"/>
              <a:t>手 （</a:t>
            </a:r>
            <a:r>
              <a:rPr lang="en-US" dirty="0" err="1" smtClean="0">
                <a:latin typeface="Hebraica" pitchFamily="2" charset="2"/>
              </a:rPr>
              <a:t>dy</a:t>
            </a:r>
            <a:r>
              <a:rPr lang="en-US" dirty="0">
                <a:latin typeface="Hebraica" pitchFamily="2" charset="2"/>
              </a:rPr>
              <a:t>;</a:t>
            </a:r>
            <a:r>
              <a:rPr lang="en-US" dirty="0"/>
              <a:t> </a:t>
            </a:r>
            <a:r>
              <a:rPr lang="zh-CN" altLang="en-US" dirty="0" smtClean="0"/>
              <a:t>，</a:t>
            </a:r>
            <a:r>
              <a:rPr lang="en-US" dirty="0" err="1" smtClean="0"/>
              <a:t>yad</a:t>
            </a:r>
            <a:r>
              <a:rPr lang="en-US" dirty="0" smtClean="0"/>
              <a:t>)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「</a:t>
            </a:r>
            <a:r>
              <a:rPr lang="zh-TW" altLang="en-US" dirty="0"/>
              <a:t>你要為會幕做木板，用豎立的皂莢木</a:t>
            </a:r>
            <a:r>
              <a:rPr lang="zh-TW" altLang="en-US" dirty="0" smtClean="0"/>
              <a:t>。每</a:t>
            </a:r>
            <a:r>
              <a:rPr lang="zh-TW" altLang="en-US" dirty="0"/>
              <a:t>塊板長十肘，每塊板寬一肘半</a:t>
            </a:r>
            <a:r>
              <a:rPr lang="zh-TW" altLang="en-US" dirty="0" smtClean="0"/>
              <a:t>。</a:t>
            </a:r>
            <a:r>
              <a:rPr lang="zh-TW" altLang="en-US" dirty="0" smtClean="0">
                <a:solidFill>
                  <a:srgbClr val="FFFF00"/>
                </a:solidFill>
              </a:rPr>
              <a:t>兩</a:t>
            </a:r>
            <a:r>
              <a:rPr lang="zh-TW" altLang="en-US" dirty="0">
                <a:solidFill>
                  <a:srgbClr val="FFFF00"/>
                </a:solidFill>
              </a:rPr>
              <a:t>個</a:t>
            </a:r>
            <a:r>
              <a:rPr lang="zh-TW" altLang="en-US" b="1" dirty="0">
                <a:solidFill>
                  <a:srgbClr val="FFFF00"/>
                </a:solidFill>
              </a:rPr>
              <a:t>準頭</a:t>
            </a:r>
            <a:r>
              <a:rPr lang="zh-TW" altLang="en-US" dirty="0"/>
              <a:t>對一塊木板，一個連一個，你要如此做會幕所有的木板</a:t>
            </a:r>
            <a:r>
              <a:rPr lang="zh-TW" altLang="en-US" dirty="0" smtClean="0"/>
              <a:t>。你</a:t>
            </a:r>
            <a:r>
              <a:rPr lang="zh-TW" altLang="en-US" dirty="0"/>
              <a:t>要為會幕做木板，二十塊木板向南面</a:t>
            </a:r>
            <a:r>
              <a:rPr lang="zh-TW" altLang="en-US" dirty="0" smtClean="0"/>
              <a:t>。四</a:t>
            </a:r>
            <a:r>
              <a:rPr lang="zh-TW" altLang="en-US" dirty="0"/>
              <a:t>十個銀插座你要做在二十塊板之下，兩個插座在一個木板之下如它的</a:t>
            </a:r>
            <a:r>
              <a:rPr lang="zh-TW" altLang="en-US" dirty="0">
                <a:solidFill>
                  <a:srgbClr val="FFFF00"/>
                </a:solidFill>
              </a:rPr>
              <a:t>兩</a:t>
            </a:r>
            <a:r>
              <a:rPr lang="zh-TW" altLang="en-US" b="1" dirty="0">
                <a:solidFill>
                  <a:srgbClr val="FFFF00"/>
                </a:solidFill>
              </a:rPr>
              <a:t>手</a:t>
            </a:r>
            <a:r>
              <a:rPr lang="zh-TW" altLang="en-US" dirty="0"/>
              <a:t>，兩個插座在另一個木板之下如它的（另）</a:t>
            </a:r>
            <a:r>
              <a:rPr lang="zh-TW" altLang="en-US" dirty="0">
                <a:solidFill>
                  <a:srgbClr val="FFFF00"/>
                </a:solidFill>
              </a:rPr>
              <a:t>兩</a:t>
            </a:r>
            <a:r>
              <a:rPr lang="zh-TW" altLang="en-US" b="1" dirty="0" smtClean="0">
                <a:solidFill>
                  <a:srgbClr val="FFFF00"/>
                </a:solidFill>
              </a:rPr>
              <a:t>手</a:t>
            </a:r>
            <a:r>
              <a:rPr lang="zh-TW" altLang="en-US" dirty="0" smtClean="0"/>
              <a:t>」</a:t>
            </a:r>
            <a:r>
              <a:rPr lang="zh-CN" altLang="en-US" dirty="0" smtClean="0"/>
              <a:t>（出</a:t>
            </a:r>
            <a:r>
              <a:rPr lang="en-US" altLang="zh-CN" dirty="0" smtClean="0"/>
              <a:t>26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15-19</a:t>
            </a:r>
            <a:r>
              <a:rPr lang="zh-CN" altLang="en-US" dirty="0" smtClean="0"/>
              <a:t>）</a:t>
            </a:r>
            <a:r>
              <a:rPr lang="en-US" altLang="zh-CN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05" y="2645350"/>
            <a:ext cx="2786080" cy="24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1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2902" cy="619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會幕中的身體語言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會幕的另一面 </a:t>
            </a:r>
            <a:r>
              <a:rPr lang="en-US" altLang="zh-CN" dirty="0" smtClean="0"/>
              <a:t>= </a:t>
            </a:r>
            <a:r>
              <a:rPr lang="zh-CN" altLang="en-US" dirty="0" smtClean="0"/>
              <a:t>勒骨 </a:t>
            </a:r>
            <a:r>
              <a:rPr lang="zh-CN" altLang="en-US" dirty="0"/>
              <a:t>（</a:t>
            </a:r>
            <a:r>
              <a:rPr lang="en-US" dirty="0">
                <a:latin typeface="Hebraica" pitchFamily="2" charset="2"/>
              </a:rPr>
              <a:t>[</a:t>
            </a:r>
            <a:r>
              <a:rPr lang="en-US" dirty="0" err="1">
                <a:latin typeface="Hebraica" pitchFamily="2" charset="2"/>
              </a:rPr>
              <a:t>l;xe</a:t>
            </a:r>
            <a:r>
              <a:rPr lang="en-US" dirty="0"/>
              <a:t> </a:t>
            </a:r>
            <a:r>
              <a:rPr lang="zh-CN" altLang="en-US" dirty="0"/>
              <a:t>，</a:t>
            </a:r>
            <a:r>
              <a:rPr lang="en-US" dirty="0" err="1"/>
              <a:t>tsela</a:t>
            </a:r>
            <a:r>
              <a:rPr lang="en-US" dirty="0" smtClean="0"/>
              <a:t>‘)</a:t>
            </a:r>
            <a:endParaRPr lang="en-US" altLang="zh-CN" dirty="0" smtClean="0"/>
          </a:p>
          <a:p>
            <a:r>
              <a:rPr lang="zh-CN" altLang="en-US" dirty="0" smtClean="0"/>
              <a:t>會幕的後面 </a:t>
            </a:r>
            <a:r>
              <a:rPr lang="en-US" altLang="zh-CN" dirty="0" smtClean="0"/>
              <a:t>= </a:t>
            </a:r>
            <a:r>
              <a:rPr lang="zh-CN" altLang="en-US" dirty="0" smtClean="0"/>
              <a:t>大腿 （</a:t>
            </a:r>
            <a:r>
              <a:rPr lang="en-US" dirty="0" err="1" smtClean="0">
                <a:latin typeface="Hebraica" pitchFamily="2" charset="2"/>
              </a:rPr>
              <a:t>hk;rey</a:t>
            </a:r>
            <a:r>
              <a:rPr lang="en-US" dirty="0">
                <a:latin typeface="Hebraica" pitchFamily="2" charset="2"/>
              </a:rPr>
              <a:t>]</a:t>
            </a:r>
            <a:r>
              <a:rPr lang="en-US" dirty="0"/>
              <a:t> </a:t>
            </a:r>
            <a:r>
              <a:rPr lang="zh-CN" altLang="en-US" dirty="0" smtClean="0"/>
              <a:t>，</a:t>
            </a:r>
            <a:r>
              <a:rPr lang="en-US" dirty="0" err="1" smtClean="0"/>
              <a:t>yerekah</a:t>
            </a:r>
            <a:r>
              <a:rPr lang="en-US" dirty="0" smtClean="0"/>
              <a:t>) </a:t>
            </a:r>
            <a:r>
              <a:rPr lang="en-US" altLang="zh-CN" dirty="0" smtClean="0"/>
              <a:t>= </a:t>
            </a:r>
            <a:r>
              <a:rPr lang="zh-CN" altLang="en-US" dirty="0" smtClean="0"/>
              <a:t>雙腿 （</a:t>
            </a:r>
            <a:r>
              <a:rPr lang="en-US" altLang="zh-CN" dirty="0" smtClean="0"/>
              <a:t>22-23</a:t>
            </a:r>
            <a:r>
              <a:rPr lang="zh-CN" altLang="en-US" dirty="0" smtClean="0"/>
              <a:t>節） </a:t>
            </a:r>
            <a:endParaRPr lang="en-US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會幕的</a:t>
            </a:r>
            <a:r>
              <a:rPr lang="zh-TW" altLang="en-US" b="1" dirty="0">
                <a:solidFill>
                  <a:srgbClr val="FFFF00"/>
                </a:solidFill>
              </a:rPr>
              <a:t>另一面</a:t>
            </a:r>
            <a:r>
              <a:rPr lang="zh-TW" altLang="en-US" dirty="0"/>
              <a:t>，就是北面</a:t>
            </a:r>
            <a:r>
              <a:rPr lang="zh-TW" altLang="en-US" dirty="0" smtClean="0"/>
              <a:t>，</a:t>
            </a:r>
            <a:r>
              <a:rPr lang="zh-CN" altLang="en-US" dirty="0" smtClean="0"/>
              <a:t>也要做</a:t>
            </a:r>
            <a:r>
              <a:rPr lang="zh-TW" altLang="en-US" dirty="0" smtClean="0"/>
              <a:t>二</a:t>
            </a:r>
            <a:r>
              <a:rPr lang="zh-TW" altLang="en-US" dirty="0"/>
              <a:t>十塊木板</a:t>
            </a:r>
            <a:r>
              <a:rPr lang="zh-TW" altLang="en-US" dirty="0" smtClean="0"/>
              <a:t>，和</a:t>
            </a:r>
            <a:r>
              <a:rPr lang="zh-TW" altLang="en-US" dirty="0"/>
              <a:t>四十</a:t>
            </a:r>
            <a:r>
              <a:rPr lang="zh-TW" altLang="en-US" dirty="0" smtClean="0"/>
              <a:t>個木板</a:t>
            </a:r>
            <a:r>
              <a:rPr lang="zh-CN" altLang="en-US" dirty="0" smtClean="0"/>
              <a:t>的</a:t>
            </a:r>
            <a:r>
              <a:rPr lang="zh-TW" altLang="en-US" dirty="0" smtClean="0"/>
              <a:t>銀</a:t>
            </a:r>
            <a:r>
              <a:rPr lang="zh-TW" altLang="en-US" dirty="0"/>
              <a:t>插座，兩個插座在這塊木板之下，兩個插座在那塊木板之下</a:t>
            </a:r>
            <a:r>
              <a:rPr lang="zh-TW" altLang="en-US" dirty="0" smtClean="0"/>
              <a:t>。至</a:t>
            </a:r>
            <a:r>
              <a:rPr lang="zh-TW" altLang="en-US" dirty="0"/>
              <a:t>於會幕的</a:t>
            </a:r>
            <a:r>
              <a:rPr lang="zh-TW" altLang="en-US" b="1" dirty="0">
                <a:solidFill>
                  <a:srgbClr val="FFFF00"/>
                </a:solidFill>
              </a:rPr>
              <a:t>後面</a:t>
            </a:r>
            <a:r>
              <a:rPr lang="zh-TW" altLang="en-US" dirty="0"/>
              <a:t>，就是西面，你要做六塊木</a:t>
            </a:r>
            <a:r>
              <a:rPr lang="zh-TW" altLang="en-US" dirty="0" smtClean="0"/>
              <a:t>板」</a:t>
            </a:r>
            <a:r>
              <a:rPr lang="zh-CN" altLang="en-US" dirty="0" smtClean="0"/>
              <a:t>（出</a:t>
            </a:r>
            <a:r>
              <a:rPr lang="en-US" altLang="zh-CN" dirty="0" smtClean="0"/>
              <a:t>26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20-22</a:t>
            </a:r>
            <a:r>
              <a:rPr lang="zh-CN" altLang="en-US" dirty="0" smtClean="0"/>
              <a:t>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143000"/>
          </a:xfrm>
        </p:spPr>
        <p:txBody>
          <a:bodyPr/>
          <a:lstStyle/>
          <a:p>
            <a:r>
              <a:rPr lang="zh-CN" altLang="en-US" dirty="0"/>
              <a:t>會幕中的身體語言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會</a:t>
            </a:r>
            <a:r>
              <a:rPr lang="zh-CN" altLang="en-US" dirty="0" smtClean="0"/>
              <a:t>幕後面（大腿）的兩角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= </a:t>
            </a:r>
            <a:r>
              <a:rPr lang="zh-CN" altLang="en-US" dirty="0" smtClean="0"/>
              <a:t>頭（</a:t>
            </a:r>
            <a:r>
              <a:rPr lang="en-US" dirty="0" err="1" smtClean="0">
                <a:latin typeface="Hebraica" pitchFamily="2" charset="2"/>
              </a:rPr>
              <a:t>varo</a:t>
            </a:r>
            <a:r>
              <a:rPr lang="zh-CN" altLang="en-US" dirty="0" smtClean="0"/>
              <a:t>，</a:t>
            </a:r>
            <a:r>
              <a:rPr lang="en-US" dirty="0" err="1" smtClean="0"/>
              <a:t>ro’sh</a:t>
            </a:r>
            <a:r>
              <a:rPr lang="en-US" dirty="0" smtClean="0"/>
              <a:t>)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「</a:t>
            </a:r>
            <a:r>
              <a:rPr lang="zh-TW" altLang="en-US" dirty="0"/>
              <a:t>你要做兩塊木板，在會幕後面的兩角上</a:t>
            </a:r>
            <a:r>
              <a:rPr lang="zh-TW" altLang="en-US" dirty="0" smtClean="0"/>
              <a:t>。它</a:t>
            </a:r>
            <a:r>
              <a:rPr lang="zh-TW" altLang="en-US" dirty="0"/>
              <a:t>們向下是雙的（即：分開的），但是它們在一起是完全的，直到它的</a:t>
            </a:r>
            <a:r>
              <a:rPr lang="zh-TW" altLang="en-US" b="1" dirty="0">
                <a:solidFill>
                  <a:srgbClr val="FFFF00"/>
                </a:solidFill>
              </a:rPr>
              <a:t>頂</a:t>
            </a:r>
            <a:r>
              <a:rPr lang="zh-TW" altLang="en-US" dirty="0"/>
              <a:t>，直到第一環。它們兩個都是如此，要成為兩隻</a:t>
            </a:r>
            <a:r>
              <a:rPr lang="zh-TW" altLang="en-US" dirty="0" smtClean="0"/>
              <a:t>角」</a:t>
            </a:r>
            <a:r>
              <a:rPr lang="zh-CN" altLang="en-US" dirty="0" smtClean="0"/>
              <a:t>（出</a:t>
            </a:r>
            <a:r>
              <a:rPr lang="en-US" altLang="zh-CN" dirty="0" smtClean="0"/>
              <a:t>26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23-24</a:t>
            </a:r>
            <a:r>
              <a:rPr lang="zh-CN" altLang="en-US" dirty="0" smtClean="0"/>
              <a:t>）。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18" y="34636"/>
            <a:ext cx="3390900" cy="264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0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/>
          <a:lstStyle/>
          <a:p>
            <a:r>
              <a:rPr lang="zh-CN" altLang="en-US" dirty="0"/>
              <a:t>會幕中的身體語言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會幕門口的兩</a:t>
            </a:r>
            <a:r>
              <a:rPr lang="zh-TW" altLang="en-US" dirty="0" smtClean="0"/>
              <a:t>邊 </a:t>
            </a:r>
            <a:r>
              <a:rPr lang="en-US" altLang="zh-CN" dirty="0" smtClean="0"/>
              <a:t>= </a:t>
            </a:r>
            <a:r>
              <a:rPr lang="zh-CN" altLang="en-US" dirty="0" smtClean="0"/>
              <a:t>肩膀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（</a:t>
            </a:r>
            <a:r>
              <a:rPr lang="en-US" dirty="0">
                <a:latin typeface="Hebraica" pitchFamily="2" charset="2"/>
              </a:rPr>
              <a:t>#</a:t>
            </a:r>
            <a:r>
              <a:rPr lang="en-US" dirty="0" err="1">
                <a:latin typeface="Hebraica" pitchFamily="2" charset="2"/>
              </a:rPr>
              <a:t>teK</a:t>
            </a:r>
            <a:r>
              <a:rPr lang="en-US" dirty="0">
                <a:latin typeface="Hebraica" pitchFamily="2" charset="2"/>
              </a:rPr>
              <a:t>; </a:t>
            </a:r>
            <a:r>
              <a:rPr lang="zh-CN" altLang="en-US" dirty="0"/>
              <a:t>，</a:t>
            </a:r>
            <a:r>
              <a:rPr lang="en-US" dirty="0" err="1" smtClean="0"/>
              <a:t>kathef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「</a:t>
            </a:r>
            <a:r>
              <a:rPr lang="zh-TW" altLang="en-US" dirty="0"/>
              <a:t>門</a:t>
            </a:r>
            <a:r>
              <a:rPr lang="zh-TW" altLang="en-US" b="1" dirty="0">
                <a:solidFill>
                  <a:srgbClr val="FFFF00"/>
                </a:solidFill>
              </a:rPr>
              <a:t>這邊</a:t>
            </a:r>
            <a:r>
              <a:rPr lang="zh-TW" altLang="en-US" dirty="0"/>
              <a:t>的帷幔五十肘</a:t>
            </a:r>
            <a:r>
              <a:rPr lang="zh-TW" altLang="en-US" dirty="0" smtClean="0"/>
              <a:t>，帷幔的</a:t>
            </a:r>
            <a:r>
              <a:rPr lang="zh-TW" altLang="en-US" dirty="0"/>
              <a:t>柱子三根，它們的插座三個</a:t>
            </a:r>
            <a:r>
              <a:rPr lang="zh-TW" altLang="en-US" dirty="0" smtClean="0"/>
              <a:t>。門</a:t>
            </a:r>
            <a:r>
              <a:rPr lang="zh-TW" altLang="en-US" dirty="0"/>
              <a:t>另</a:t>
            </a:r>
            <a:r>
              <a:rPr lang="zh-TW" altLang="en-US" b="1" dirty="0">
                <a:solidFill>
                  <a:srgbClr val="FFFF00"/>
                </a:solidFill>
              </a:rPr>
              <a:t>一邊</a:t>
            </a:r>
            <a:r>
              <a:rPr lang="zh-TW" altLang="en-US" dirty="0"/>
              <a:t>的帷幔也是五十肘，它們的柱子三根，它們的插座三</a:t>
            </a:r>
            <a:r>
              <a:rPr lang="zh-TW" altLang="en-US" dirty="0" smtClean="0"/>
              <a:t>個」</a:t>
            </a:r>
            <a:r>
              <a:rPr lang="zh-CN" altLang="en-US" dirty="0" smtClean="0"/>
              <a:t>（出</a:t>
            </a:r>
            <a:r>
              <a:rPr lang="en-US" altLang="zh-CN" dirty="0" smtClean="0"/>
              <a:t>27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14-15</a:t>
            </a:r>
            <a:r>
              <a:rPr lang="zh-CN" altLang="en-US" dirty="0" smtClean="0"/>
              <a:t>）。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11" y="20782"/>
            <a:ext cx="3431107" cy="257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6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61" y="41564"/>
            <a:ext cx="2917840" cy="209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/>
          <a:p>
            <a:r>
              <a:rPr lang="zh-CN" altLang="en-US" dirty="0"/>
              <a:t>會幕中的身體語言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7724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香壇的兩邊 </a:t>
            </a:r>
            <a:r>
              <a:rPr lang="en-US" altLang="zh-CN" dirty="0" smtClean="0"/>
              <a:t>= </a:t>
            </a:r>
            <a:r>
              <a:rPr lang="zh-CN" altLang="en-US" dirty="0" smtClean="0"/>
              <a:t>勒骨 </a:t>
            </a:r>
            <a:r>
              <a:rPr lang="zh-CN" altLang="en-US" dirty="0"/>
              <a:t>（</a:t>
            </a:r>
            <a:r>
              <a:rPr lang="en-US" dirty="0">
                <a:latin typeface="Hebraica" pitchFamily="2" charset="2"/>
              </a:rPr>
              <a:t>[</a:t>
            </a:r>
            <a:r>
              <a:rPr lang="en-US" dirty="0" err="1">
                <a:latin typeface="Hebraica" pitchFamily="2" charset="2"/>
              </a:rPr>
              <a:t>l;xe</a:t>
            </a:r>
            <a:r>
              <a:rPr lang="en-US" dirty="0"/>
              <a:t> </a:t>
            </a:r>
            <a:r>
              <a:rPr lang="zh-CN" altLang="en-US" dirty="0"/>
              <a:t>，</a:t>
            </a:r>
            <a:r>
              <a:rPr lang="en-US" dirty="0" err="1"/>
              <a:t>tsela</a:t>
            </a:r>
            <a:r>
              <a:rPr lang="en-US" dirty="0" smtClean="0"/>
              <a:t>‘)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穿木槓之處 </a:t>
            </a:r>
            <a:r>
              <a:rPr lang="en-US" altLang="zh-CN" dirty="0" smtClean="0"/>
              <a:t>= </a:t>
            </a:r>
            <a:r>
              <a:rPr lang="zh-CN" altLang="en-US" dirty="0" smtClean="0"/>
              <a:t>房子</a:t>
            </a:r>
            <a:r>
              <a:rPr lang="en-US" altLang="zh-CN" dirty="0" smtClean="0"/>
              <a:t>/</a:t>
            </a:r>
            <a:r>
              <a:rPr lang="zh-CN" altLang="en-US" dirty="0" smtClean="0"/>
              <a:t>家 （</a:t>
            </a:r>
            <a:r>
              <a:rPr lang="en-US" dirty="0">
                <a:latin typeface="Hebraica" pitchFamily="2" charset="2"/>
              </a:rPr>
              <a:t>!</a:t>
            </a:r>
            <a:r>
              <a:rPr lang="en-US" dirty="0" err="1">
                <a:latin typeface="Hebraica" pitchFamily="2" charset="2"/>
              </a:rPr>
              <a:t>yTib</a:t>
            </a:r>
            <a:r>
              <a:rPr lang="en-US" dirty="0">
                <a:latin typeface="Hebraica" pitchFamily="2" charset="2"/>
              </a:rPr>
              <a:t>; </a:t>
            </a:r>
            <a:r>
              <a:rPr lang="zh-CN" altLang="en-US" dirty="0"/>
              <a:t>，</a:t>
            </a:r>
            <a:r>
              <a:rPr lang="en-US" dirty="0" err="1" smtClean="0"/>
              <a:t>vatttim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“</a:t>
            </a:r>
            <a:r>
              <a:rPr lang="zh-TW" altLang="en-US" dirty="0" smtClean="0"/>
              <a:t>兩</a:t>
            </a:r>
            <a:r>
              <a:rPr lang="zh-TW" altLang="en-US" dirty="0"/>
              <a:t>個金環你要做，就是在壇的兩</a:t>
            </a:r>
            <a:r>
              <a:rPr lang="zh-TW" altLang="en-US" b="1" dirty="0">
                <a:solidFill>
                  <a:srgbClr val="FFFF00"/>
                </a:solidFill>
              </a:rPr>
              <a:t>邊</a:t>
            </a:r>
            <a:r>
              <a:rPr lang="zh-TW" altLang="en-US" dirty="0"/>
              <a:t>金牙子以下</a:t>
            </a:r>
            <a:r>
              <a:rPr lang="zh-TW" altLang="en-US" dirty="0" smtClean="0"/>
              <a:t>，香壇的</a:t>
            </a:r>
            <a:r>
              <a:rPr lang="zh-TW" altLang="en-US" dirty="0"/>
              <a:t>兩旁你都要做，它們就成為穿木槓</a:t>
            </a:r>
            <a:r>
              <a:rPr lang="zh-TW" altLang="en-US" b="1" dirty="0">
                <a:solidFill>
                  <a:srgbClr val="FFFF00"/>
                </a:solidFill>
              </a:rPr>
              <a:t>之處</a:t>
            </a:r>
            <a:r>
              <a:rPr lang="zh-TW" altLang="en-US" dirty="0"/>
              <a:t>，以便抬</a:t>
            </a:r>
            <a:r>
              <a:rPr lang="zh-TW" altLang="en-US" dirty="0" smtClean="0"/>
              <a:t>壇</a:t>
            </a:r>
            <a:r>
              <a:rPr lang="zh-CN" altLang="en-US" dirty="0" smtClean="0"/>
              <a:t>”（出</a:t>
            </a:r>
            <a:r>
              <a:rPr lang="en-US" altLang="zh-CN" dirty="0" smtClean="0"/>
              <a:t>30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總結：會</a:t>
            </a:r>
            <a:r>
              <a:rPr lang="zh-CN" altLang="en-US" dirty="0"/>
              <a:t>幕中的身體語言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約櫃的兩邊 </a:t>
            </a:r>
            <a:r>
              <a:rPr lang="en-US" altLang="zh-CN" dirty="0" smtClean="0"/>
              <a:t>= </a:t>
            </a:r>
            <a:r>
              <a:rPr lang="zh-CN" altLang="en-US" dirty="0" smtClean="0"/>
              <a:t>勒骨 </a:t>
            </a:r>
            <a:r>
              <a:rPr lang="zh-TW" altLang="en-US" dirty="0"/>
              <a:t>（出</a:t>
            </a:r>
            <a:r>
              <a:rPr lang="en-US" dirty="0"/>
              <a:t>25</a:t>
            </a:r>
            <a:r>
              <a:rPr lang="zh-TW" altLang="en-US" dirty="0"/>
              <a:t>：</a:t>
            </a:r>
            <a:r>
              <a:rPr lang="en-US" dirty="0"/>
              <a:t>12-14</a:t>
            </a:r>
            <a:r>
              <a:rPr lang="zh-TW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香壇的兩邊 </a:t>
            </a:r>
            <a:r>
              <a:rPr lang="en-US" altLang="zh-CN" dirty="0"/>
              <a:t>= </a:t>
            </a:r>
            <a:r>
              <a:rPr lang="zh-CN" altLang="en-US" dirty="0"/>
              <a:t>勒</a:t>
            </a:r>
            <a:r>
              <a:rPr lang="zh-CN" altLang="en-US" dirty="0" smtClean="0"/>
              <a:t>骨</a:t>
            </a:r>
            <a:r>
              <a:rPr lang="zh-TW" altLang="en-US" dirty="0"/>
              <a:t>（出</a:t>
            </a:r>
            <a:r>
              <a:rPr lang="en-US" dirty="0"/>
              <a:t>30</a:t>
            </a:r>
            <a:r>
              <a:rPr lang="zh-TW" altLang="en-US" dirty="0"/>
              <a:t>：</a:t>
            </a:r>
            <a:r>
              <a:rPr lang="en-US" dirty="0"/>
              <a:t>4</a:t>
            </a:r>
            <a:r>
              <a:rPr lang="zh-TW" altLang="en-US" dirty="0"/>
              <a:t>）</a:t>
            </a:r>
            <a:endParaRPr lang="en-US" altLang="zh-CN" dirty="0" smtClean="0"/>
          </a:p>
          <a:p>
            <a:r>
              <a:rPr lang="zh-CN" altLang="en-US" dirty="0"/>
              <a:t>會</a:t>
            </a:r>
            <a:r>
              <a:rPr lang="zh-CN" altLang="en-US" dirty="0" smtClean="0"/>
              <a:t>幕北面 </a:t>
            </a:r>
            <a:r>
              <a:rPr lang="en-US" altLang="zh-CN" dirty="0" smtClean="0"/>
              <a:t>= </a:t>
            </a:r>
            <a:r>
              <a:rPr lang="zh-CN" altLang="en-US" dirty="0" smtClean="0"/>
              <a:t>勒骨 </a:t>
            </a:r>
            <a:r>
              <a:rPr lang="zh-TW" altLang="en-US" dirty="0"/>
              <a:t>（出</a:t>
            </a:r>
            <a:r>
              <a:rPr lang="en-US" dirty="0"/>
              <a:t>26</a:t>
            </a:r>
            <a:r>
              <a:rPr lang="zh-TW" altLang="en-US" dirty="0"/>
              <a:t>：</a:t>
            </a:r>
            <a:r>
              <a:rPr lang="en-US" dirty="0"/>
              <a:t>20-22</a:t>
            </a:r>
            <a:r>
              <a:rPr lang="zh-TW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會</a:t>
            </a:r>
            <a:r>
              <a:rPr lang="zh-CN" altLang="en-US" dirty="0" smtClean="0"/>
              <a:t>幕的後面 </a:t>
            </a:r>
            <a:r>
              <a:rPr lang="en-US" altLang="zh-CN" dirty="0" smtClean="0"/>
              <a:t>= </a:t>
            </a:r>
            <a:r>
              <a:rPr lang="zh-CN" altLang="en-US" dirty="0" smtClean="0"/>
              <a:t>大腿 </a:t>
            </a:r>
            <a:r>
              <a:rPr lang="zh-TW" altLang="en-US" dirty="0"/>
              <a:t>（出</a:t>
            </a:r>
            <a:r>
              <a:rPr lang="en-US" dirty="0"/>
              <a:t>26</a:t>
            </a:r>
            <a:r>
              <a:rPr lang="zh-TW" altLang="en-US" dirty="0"/>
              <a:t>：</a:t>
            </a:r>
            <a:r>
              <a:rPr lang="en-US" dirty="0"/>
              <a:t>22-23</a:t>
            </a:r>
            <a:r>
              <a:rPr lang="zh-TW" altLang="en-US" dirty="0"/>
              <a:t>）</a:t>
            </a:r>
            <a:endParaRPr lang="en-US" altLang="zh-CN" dirty="0" smtClean="0"/>
          </a:p>
          <a:p>
            <a:r>
              <a:rPr lang="zh-CN" altLang="en-US" dirty="0"/>
              <a:t>會</a:t>
            </a:r>
            <a:r>
              <a:rPr lang="zh-CN" altLang="en-US" dirty="0" smtClean="0"/>
              <a:t>幕木板的插頭</a:t>
            </a:r>
            <a:r>
              <a:rPr lang="en-US" altLang="zh-CN" dirty="0"/>
              <a:t> </a:t>
            </a:r>
            <a:r>
              <a:rPr lang="en-US" altLang="zh-CN" dirty="0" smtClean="0"/>
              <a:t>= </a:t>
            </a:r>
            <a:r>
              <a:rPr lang="zh-CN" altLang="en-US" dirty="0" smtClean="0"/>
              <a:t>手 </a:t>
            </a:r>
            <a:r>
              <a:rPr lang="zh-TW" altLang="en-US" dirty="0"/>
              <a:t>（出</a:t>
            </a:r>
            <a:r>
              <a:rPr lang="en-US" dirty="0"/>
              <a:t>26</a:t>
            </a:r>
            <a:r>
              <a:rPr lang="zh-TW" altLang="en-US" dirty="0"/>
              <a:t>：</a:t>
            </a:r>
            <a:r>
              <a:rPr lang="en-US" dirty="0"/>
              <a:t>15-19</a:t>
            </a:r>
            <a:r>
              <a:rPr lang="zh-TW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會</a:t>
            </a:r>
            <a:r>
              <a:rPr lang="zh-CN" altLang="en-US" dirty="0" smtClean="0"/>
              <a:t>幕後面的兩角直到頂 </a:t>
            </a:r>
            <a:r>
              <a:rPr lang="en-US" altLang="zh-CN" dirty="0" smtClean="0"/>
              <a:t>= </a:t>
            </a:r>
            <a:r>
              <a:rPr lang="zh-CN" altLang="en-US" dirty="0" smtClean="0"/>
              <a:t>頭 </a:t>
            </a:r>
            <a:r>
              <a:rPr lang="zh-TW" altLang="en-US" dirty="0"/>
              <a:t>（出</a:t>
            </a:r>
            <a:r>
              <a:rPr lang="en-US" dirty="0"/>
              <a:t>26</a:t>
            </a:r>
            <a:r>
              <a:rPr lang="zh-TW" altLang="en-US" dirty="0"/>
              <a:t>：</a:t>
            </a:r>
            <a:r>
              <a:rPr lang="en-US" dirty="0"/>
              <a:t>23-24</a:t>
            </a:r>
            <a:r>
              <a:rPr lang="zh-TW" altLang="en-US" dirty="0"/>
              <a:t>）</a:t>
            </a:r>
            <a:endParaRPr lang="en-US" altLang="zh-CN" dirty="0" smtClean="0"/>
          </a:p>
          <a:p>
            <a:r>
              <a:rPr lang="zh-TW" altLang="en-US" dirty="0"/>
              <a:t>會</a:t>
            </a:r>
            <a:r>
              <a:rPr lang="zh-TW" altLang="en-US" dirty="0" smtClean="0"/>
              <a:t>幕</a:t>
            </a:r>
            <a:r>
              <a:rPr lang="zh-CN" altLang="en-US" dirty="0"/>
              <a:t>外院</a:t>
            </a:r>
            <a:r>
              <a:rPr lang="zh-TW" altLang="en-US" dirty="0" smtClean="0"/>
              <a:t>門</a:t>
            </a:r>
            <a:r>
              <a:rPr lang="zh-TW" altLang="en-US" dirty="0"/>
              <a:t>口的兩邊 </a:t>
            </a:r>
            <a:r>
              <a:rPr lang="en-US" altLang="zh-CN" dirty="0"/>
              <a:t>= </a:t>
            </a:r>
            <a:r>
              <a:rPr lang="zh-CN" altLang="en-US" dirty="0"/>
              <a:t>肩</a:t>
            </a:r>
            <a:r>
              <a:rPr lang="zh-CN" altLang="en-US" dirty="0" smtClean="0"/>
              <a:t>膀 </a:t>
            </a:r>
            <a:r>
              <a:rPr lang="zh-TW" altLang="en-US" dirty="0"/>
              <a:t>（出</a:t>
            </a:r>
            <a:r>
              <a:rPr lang="en-US" dirty="0"/>
              <a:t>27</a:t>
            </a:r>
            <a:r>
              <a:rPr lang="zh-TW" altLang="en-US" dirty="0"/>
              <a:t>：</a:t>
            </a:r>
            <a:r>
              <a:rPr lang="en-US" dirty="0"/>
              <a:t>14-15</a:t>
            </a:r>
            <a:r>
              <a:rPr lang="zh-TW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穿香壇木</a:t>
            </a:r>
            <a:r>
              <a:rPr lang="zh-CN" altLang="en-US" dirty="0"/>
              <a:t>槓之處 </a:t>
            </a:r>
            <a:r>
              <a:rPr lang="en-US" altLang="zh-CN" dirty="0"/>
              <a:t>= </a:t>
            </a:r>
            <a:r>
              <a:rPr lang="zh-CN" altLang="en-US" dirty="0"/>
              <a:t>房子</a:t>
            </a:r>
            <a:r>
              <a:rPr lang="en-US" altLang="zh-CN" dirty="0"/>
              <a:t>/</a:t>
            </a:r>
            <a:r>
              <a:rPr lang="zh-CN" altLang="en-US" dirty="0" smtClean="0"/>
              <a:t>家 </a:t>
            </a:r>
            <a:r>
              <a:rPr lang="zh-TW" altLang="en-US" dirty="0"/>
              <a:t>（出</a:t>
            </a:r>
            <a:r>
              <a:rPr lang="en-US" dirty="0"/>
              <a:t>30</a:t>
            </a:r>
            <a:r>
              <a:rPr lang="zh-TW" altLang="en-US" dirty="0"/>
              <a:t>：</a:t>
            </a:r>
            <a:r>
              <a:rPr lang="en-US" dirty="0"/>
              <a:t>4</a:t>
            </a:r>
            <a:r>
              <a:rPr lang="zh-TW" altLang="en-US" dirty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會幕的預表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各部分的身體組合構成會幕</a:t>
            </a:r>
            <a:endParaRPr lang="en-US" altLang="zh-CN" dirty="0" smtClean="0"/>
          </a:p>
          <a:p>
            <a:r>
              <a:rPr lang="zh-CN" altLang="en-US" dirty="0" smtClean="0"/>
              <a:t>從肩膀到勒骨到大腿（雙數）</a:t>
            </a:r>
            <a:endParaRPr lang="en-US" altLang="zh-CN" dirty="0" smtClean="0"/>
          </a:p>
          <a:p>
            <a:r>
              <a:rPr lang="zh-CN" altLang="en-US" dirty="0"/>
              <a:t>沒</a:t>
            </a:r>
            <a:r>
              <a:rPr lang="zh-CN" altLang="en-US" dirty="0" smtClean="0"/>
              <a:t>有肩膀以上</a:t>
            </a:r>
            <a:endParaRPr lang="en-US" altLang="zh-CN" dirty="0" smtClean="0"/>
          </a:p>
          <a:p>
            <a:r>
              <a:rPr lang="zh-CN" altLang="en-US" dirty="0"/>
              <a:t>沒</a:t>
            </a:r>
            <a:r>
              <a:rPr lang="zh-CN" altLang="en-US" dirty="0" smtClean="0"/>
              <a:t>有腳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>
                <a:latin typeface="+mn-ea"/>
              </a:rPr>
              <a:t>“</a:t>
            </a:r>
            <a:r>
              <a:rPr lang="zh-TW" altLang="en-US" dirty="0">
                <a:latin typeface="+mn-ea"/>
              </a:rPr>
              <a:t>當 時 ， 雲 彩 遮 蓋 會 幕 ， </a:t>
            </a:r>
            <a:r>
              <a:rPr lang="zh-TW" altLang="en-US" dirty="0">
                <a:solidFill>
                  <a:srgbClr val="FFFF00"/>
                </a:solidFill>
                <a:latin typeface="+mn-ea"/>
              </a:rPr>
              <a:t>耶 和 華 的 榮 光 就 充 滿 了 帳 幕</a:t>
            </a:r>
            <a:r>
              <a:rPr lang="zh-CN" altLang="en-US" dirty="0">
                <a:latin typeface="+mn-ea"/>
              </a:rPr>
              <a:t>”（出</a:t>
            </a:r>
            <a:r>
              <a:rPr lang="en-US" altLang="zh-CN" dirty="0">
                <a:latin typeface="+mn-ea"/>
              </a:rPr>
              <a:t>40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>
                <a:latin typeface="+mn-ea"/>
              </a:rPr>
              <a:t>34</a:t>
            </a:r>
            <a:r>
              <a:rPr lang="zh-CN" altLang="en-US" dirty="0">
                <a:latin typeface="+mn-ea"/>
              </a:rPr>
              <a:t>）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 smtClean="0">
              <a:latin typeface="+mn-ea"/>
            </a:endParaRPr>
          </a:p>
          <a:p>
            <a:r>
              <a:rPr lang="zh-CN" altLang="en-US" dirty="0"/>
              <a:t>會幕是“神的身體”</a:t>
            </a:r>
            <a:r>
              <a:rPr lang="en-US" altLang="zh-CN" dirty="0"/>
              <a:t>= </a:t>
            </a:r>
            <a:r>
              <a:rPr lang="zh-CN" altLang="en-US" dirty="0"/>
              <a:t>神的</a:t>
            </a:r>
            <a:r>
              <a:rPr lang="zh-CN" altLang="en-US" dirty="0" smtClean="0"/>
              <a:t>家 </a:t>
            </a:r>
            <a:r>
              <a:rPr lang="en-US" altLang="zh-CN" dirty="0" smtClean="0"/>
              <a:t>= </a:t>
            </a:r>
            <a:r>
              <a:rPr lang="zh-CN" altLang="en-US" dirty="0" smtClean="0"/>
              <a:t>神的同在與安息之所</a:t>
            </a:r>
            <a:endParaRPr lang="en-US" altLang="zh-CN" dirty="0"/>
          </a:p>
          <a:p>
            <a:pPr marL="0" indent="0">
              <a:buNone/>
            </a:pPr>
            <a:endParaRPr lang="zh-TW" altLang="en-US" dirty="0">
              <a:latin typeface="+mn-ea"/>
            </a:endParaRPr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會幕中的家庭關係：</a:t>
            </a:r>
            <a:r>
              <a:rPr lang="zh-CN" altLang="en-US" sz="3600" dirty="0"/>
              <a:t>十</a:t>
            </a:r>
            <a:r>
              <a:rPr lang="zh-CN" altLang="en-US" sz="3600" dirty="0" smtClean="0"/>
              <a:t>幅幔子作帳幕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五十個鈕扣，你要做在這一組幔子上，五十個鈕扣你要做在（另一組）幔子最後的邊上，把兩（組）連在一起，鈕扣要相對，</a:t>
            </a:r>
            <a:r>
              <a:rPr lang="zh-TW" altLang="en-US" b="1" dirty="0">
                <a:solidFill>
                  <a:srgbClr val="FFFF00"/>
                </a:solidFill>
              </a:rPr>
              <a:t>一個連一個</a:t>
            </a:r>
            <a:r>
              <a:rPr lang="zh-TW" altLang="en-US" dirty="0" smtClean="0"/>
              <a:t>。你</a:t>
            </a:r>
            <a:r>
              <a:rPr lang="zh-TW" altLang="en-US" dirty="0"/>
              <a:t>要做五十個金鉤子，你要連接（它們）和幔子，用鉤子</a:t>
            </a:r>
            <a:r>
              <a:rPr lang="zh-TW" altLang="en-US" dirty="0">
                <a:solidFill>
                  <a:srgbClr val="FFFF00"/>
                </a:solidFill>
              </a:rPr>
              <a:t>一</a:t>
            </a:r>
            <a:r>
              <a:rPr lang="zh-TW" altLang="en-US" b="1" dirty="0">
                <a:solidFill>
                  <a:srgbClr val="FFFF00"/>
                </a:solidFill>
              </a:rPr>
              <a:t>個連一個</a:t>
            </a:r>
            <a:r>
              <a:rPr lang="zh-TW" altLang="en-US" dirty="0"/>
              <a:t>，成為一整個會</a:t>
            </a:r>
            <a:r>
              <a:rPr lang="zh-TW" altLang="en-US" dirty="0" smtClean="0"/>
              <a:t>幕」</a:t>
            </a:r>
            <a:r>
              <a:rPr lang="zh-CN" altLang="en-US" dirty="0" smtClean="0"/>
              <a:t>（出</a:t>
            </a:r>
            <a:r>
              <a:rPr lang="en-US" altLang="zh-CN" dirty="0" smtClean="0"/>
              <a:t>26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5-6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TW" altLang="en-US" dirty="0"/>
              <a:t>一個連一個，</a:t>
            </a:r>
            <a:r>
              <a:rPr lang="en-US" dirty="0" err="1">
                <a:latin typeface="Hebraica" pitchFamily="2" charset="2"/>
              </a:rPr>
              <a:t>Ht;joa</a:t>
            </a:r>
            <a:r>
              <a:rPr lang="en-US" dirty="0">
                <a:latin typeface="Hebraica" pitchFamily="2" charset="2"/>
              </a:rPr>
              <a:t>}</a:t>
            </a:r>
            <a:r>
              <a:rPr lang="en-US" dirty="0" err="1">
                <a:latin typeface="Hebraica" pitchFamily="2" charset="2"/>
              </a:rPr>
              <a:t>Ala</a:t>
            </a:r>
            <a:r>
              <a:rPr lang="en-US" dirty="0">
                <a:latin typeface="Hebraica" pitchFamily="2" charset="2"/>
              </a:rPr>
              <a:t>, </a:t>
            </a:r>
            <a:r>
              <a:rPr lang="en-US" dirty="0" err="1">
                <a:latin typeface="Hebraica" pitchFamily="2" charset="2"/>
              </a:rPr>
              <a:t>hV;ai</a:t>
            </a:r>
            <a:r>
              <a:rPr lang="en-US" dirty="0">
                <a:latin typeface="Hebraica" pitchFamily="2" charset="2"/>
              </a:rPr>
              <a:t> </a:t>
            </a:r>
            <a:r>
              <a:rPr lang="en-US" dirty="0"/>
              <a:t>(’</a:t>
            </a:r>
            <a:r>
              <a:rPr lang="en-US" dirty="0" err="1"/>
              <a:t>ishshah</a:t>
            </a:r>
            <a:r>
              <a:rPr lang="en-US" dirty="0"/>
              <a:t> ’el-’</a:t>
            </a:r>
            <a:r>
              <a:rPr lang="en-US" dirty="0" err="1"/>
              <a:t>ahothah</a:t>
            </a:r>
            <a:r>
              <a:rPr lang="en-US" dirty="0"/>
              <a:t>). </a:t>
            </a:r>
            <a:r>
              <a:rPr lang="zh-TW" altLang="en-US" dirty="0"/>
              <a:t>直譯是「一個女人對她的姐妹」（</a:t>
            </a:r>
            <a:r>
              <a:rPr lang="en-US" dirty="0"/>
              <a:t>each woman to her sister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9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Chloesun\Desktop\Pictures\Chloe Israel 2013\photo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609600"/>
            <a:ext cx="4038599" cy="551656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你 要 用 十 幅 幔 子 做 帳 幕 。 這 些 幔 子 要 用 撚 的 細 麻 和 </a:t>
            </a:r>
            <a:r>
              <a:rPr lang="zh-TW" altLang="en-US" sz="2800" dirty="0">
                <a:solidFill>
                  <a:srgbClr val="FFFF00"/>
                </a:solidFill>
              </a:rPr>
              <a:t>藍 色 、 紫 色 、 朱 紅 色</a:t>
            </a:r>
            <a:r>
              <a:rPr lang="zh-TW" altLang="en-US" sz="2800" dirty="0"/>
              <a:t> 線 製 造 ， 並 用 巧 匠 的 手 工 繡 上 基 路 伯 </a:t>
            </a:r>
            <a:r>
              <a:rPr lang="zh-CN" altLang="en-US" sz="2800" dirty="0" smtClean="0"/>
              <a:t>（出二十六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</a:t>
            </a:r>
            <a:r>
              <a:rPr lang="zh-TW" altLang="en-US" sz="2800" dirty="0" smtClean="0"/>
              <a:t>。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45517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4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會幕中的家庭關</a:t>
            </a:r>
            <a:r>
              <a:rPr lang="zh-CN" altLang="en-US" dirty="0" smtClean="0"/>
              <a:t>係：豎版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你要為會幕做木板，用豎立的皂莢木</a:t>
            </a:r>
            <a:r>
              <a:rPr lang="zh-TW" altLang="en-US" dirty="0" smtClean="0"/>
              <a:t>。每</a:t>
            </a:r>
            <a:r>
              <a:rPr lang="zh-TW" altLang="en-US" dirty="0"/>
              <a:t>塊板長十肘，每塊板寬一肘半</a:t>
            </a:r>
            <a:r>
              <a:rPr lang="zh-TW" altLang="en-US" dirty="0" smtClean="0"/>
              <a:t>。兩</a:t>
            </a:r>
            <a:r>
              <a:rPr lang="zh-TW" altLang="en-US" dirty="0"/>
              <a:t>個</a:t>
            </a:r>
            <a:r>
              <a:rPr lang="zh-TW" altLang="en-US" b="1" dirty="0"/>
              <a:t>準頭</a:t>
            </a:r>
            <a:r>
              <a:rPr lang="zh-TW" altLang="en-US" dirty="0"/>
              <a:t>對一塊木板，</a:t>
            </a:r>
            <a:r>
              <a:rPr lang="zh-TW" altLang="en-US" b="1" dirty="0">
                <a:solidFill>
                  <a:srgbClr val="FFFF00"/>
                </a:solidFill>
              </a:rPr>
              <a:t>一個連一個</a:t>
            </a:r>
            <a:r>
              <a:rPr lang="zh-TW" altLang="en-US" dirty="0"/>
              <a:t>，你要如此做會幕所有的木</a:t>
            </a:r>
            <a:r>
              <a:rPr lang="zh-TW" altLang="en-US" dirty="0" smtClean="0"/>
              <a:t>板</a:t>
            </a:r>
            <a:r>
              <a:rPr lang="zh-CN" altLang="en-US" dirty="0" smtClean="0"/>
              <a:t>（出</a:t>
            </a:r>
            <a:r>
              <a:rPr lang="en-US" altLang="zh-CN" dirty="0" smtClean="0"/>
              <a:t>26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15-17</a:t>
            </a:r>
            <a:r>
              <a:rPr lang="zh-CN" altLang="en-US" dirty="0" smtClean="0"/>
              <a:t>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/>
              <a:t>一個連一個，</a:t>
            </a:r>
            <a:r>
              <a:rPr lang="en-US" dirty="0" err="1">
                <a:latin typeface="Hebraica" pitchFamily="2" charset="2"/>
              </a:rPr>
              <a:t>Ht;joa</a:t>
            </a:r>
            <a:r>
              <a:rPr lang="en-US" dirty="0">
                <a:latin typeface="Hebraica" pitchFamily="2" charset="2"/>
              </a:rPr>
              <a:t>}</a:t>
            </a:r>
            <a:r>
              <a:rPr lang="en-US" dirty="0" err="1">
                <a:latin typeface="Hebraica" pitchFamily="2" charset="2"/>
              </a:rPr>
              <a:t>Ala</a:t>
            </a:r>
            <a:r>
              <a:rPr lang="en-US" dirty="0">
                <a:latin typeface="Hebraica" pitchFamily="2" charset="2"/>
              </a:rPr>
              <a:t>, </a:t>
            </a:r>
            <a:r>
              <a:rPr lang="en-US" dirty="0" err="1">
                <a:latin typeface="Hebraica" pitchFamily="2" charset="2"/>
              </a:rPr>
              <a:t>hV;ai</a:t>
            </a:r>
            <a:r>
              <a:rPr lang="en-US" dirty="0">
                <a:latin typeface="Hebraica" pitchFamily="2" charset="2"/>
              </a:rPr>
              <a:t> </a:t>
            </a:r>
            <a:r>
              <a:rPr lang="en-US" dirty="0"/>
              <a:t>(’</a:t>
            </a:r>
            <a:r>
              <a:rPr lang="en-US" dirty="0" err="1"/>
              <a:t>ishshah</a:t>
            </a:r>
            <a:r>
              <a:rPr lang="en-US" dirty="0"/>
              <a:t> ’el-’</a:t>
            </a:r>
            <a:r>
              <a:rPr lang="en-US" dirty="0" err="1"/>
              <a:t>ahothah</a:t>
            </a:r>
            <a:r>
              <a:rPr lang="en-US" dirty="0"/>
              <a:t>). </a:t>
            </a:r>
            <a:r>
              <a:rPr lang="zh-TW" altLang="en-US" dirty="0"/>
              <a:t>直譯是「一個女人對她的姐妹」（</a:t>
            </a:r>
            <a:r>
              <a:rPr lang="en-US" dirty="0"/>
              <a:t>each woman to her sister</a:t>
            </a:r>
            <a:r>
              <a:rPr lang="zh-TW" altLang="en-US" dirty="0"/>
              <a:t>）。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2902" cy="619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會幕的預</a:t>
            </a:r>
            <a:r>
              <a:rPr lang="zh-CN" altLang="en-US" dirty="0" smtClean="0"/>
              <a:t>表：教會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「</a:t>
            </a:r>
            <a:r>
              <a:rPr lang="zh-CN" altLang="en-US" dirty="0" smtClean="0"/>
              <a:t>又將萬有服在祂的腳下，使祂為教會作萬有之首。</a:t>
            </a:r>
            <a:r>
              <a:rPr lang="zh-TW" altLang="en-US" dirty="0" smtClean="0">
                <a:solidFill>
                  <a:srgbClr val="FFFF00"/>
                </a:solidFill>
              </a:rPr>
              <a:t>教</a:t>
            </a:r>
            <a:r>
              <a:rPr lang="zh-TW" altLang="en-US" dirty="0">
                <a:solidFill>
                  <a:srgbClr val="FFFF00"/>
                </a:solidFill>
              </a:rPr>
              <a:t>會是他的身</a:t>
            </a:r>
            <a:r>
              <a:rPr lang="zh-TW" altLang="en-US" dirty="0" smtClean="0">
                <a:solidFill>
                  <a:srgbClr val="FFFF00"/>
                </a:solidFill>
              </a:rPr>
              <a:t>體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FFFF00"/>
                </a:solidFill>
              </a:rPr>
              <a:t>是那充滿萬有者所充滿的</a:t>
            </a:r>
            <a:r>
              <a:rPr lang="zh-TW" altLang="en-US" dirty="0" smtClean="0"/>
              <a:t>」（</a:t>
            </a:r>
            <a:r>
              <a:rPr lang="zh-TW" altLang="en-US" dirty="0"/>
              <a:t>弗一</a:t>
            </a:r>
            <a:r>
              <a:rPr lang="en-US" dirty="0"/>
              <a:t>23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各房靠他聯絡得合適，漸漸成為</a:t>
            </a:r>
            <a:r>
              <a:rPr lang="zh-TW" altLang="en-US" dirty="0">
                <a:solidFill>
                  <a:srgbClr val="FFFF00"/>
                </a:solidFill>
              </a:rPr>
              <a:t>主的聖殿</a:t>
            </a:r>
            <a:r>
              <a:rPr lang="zh-TW" altLang="en-US" dirty="0"/>
              <a:t>，你們也靠他同被建造，成為神藉着</a:t>
            </a:r>
            <a:r>
              <a:rPr lang="zh-TW" altLang="en-US" dirty="0">
                <a:solidFill>
                  <a:srgbClr val="FFFF00"/>
                </a:solidFill>
              </a:rPr>
              <a:t>聖靈居住</a:t>
            </a:r>
            <a:r>
              <a:rPr lang="zh-TW" altLang="en-US" dirty="0"/>
              <a:t>的所在」（弗二</a:t>
            </a:r>
            <a:r>
              <a:rPr lang="en-US" dirty="0"/>
              <a:t>21-22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惟用愛心說誠實話，凡事長進，</a:t>
            </a:r>
            <a:r>
              <a:rPr lang="zh-TW" altLang="en-US" dirty="0">
                <a:solidFill>
                  <a:srgbClr val="FFFF00"/>
                </a:solidFill>
              </a:rPr>
              <a:t>連於元首基督，全身靠他聯絡得合式</a:t>
            </a:r>
            <a:r>
              <a:rPr lang="zh-TW" altLang="en-US" dirty="0"/>
              <a:t>，百節各按各職，照著各體的功用，彼此相助，便叫</a:t>
            </a:r>
            <a:r>
              <a:rPr lang="zh-TW" altLang="en-US" dirty="0">
                <a:solidFill>
                  <a:srgbClr val="FFFF00"/>
                </a:solidFill>
              </a:rPr>
              <a:t>身體漸漸增長</a:t>
            </a:r>
            <a:r>
              <a:rPr lang="zh-TW" altLang="en-US" dirty="0"/>
              <a:t>，在愛中建立自己」（弗四</a:t>
            </a:r>
            <a:r>
              <a:rPr lang="en-US" dirty="0"/>
              <a:t>15-16</a:t>
            </a:r>
            <a:r>
              <a:rPr lang="zh-TW" altLang="en-US" dirty="0"/>
              <a:t>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會幕的預表：耶穌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道 成 了 肉 身 ， </a:t>
            </a:r>
            <a:r>
              <a:rPr lang="zh-TW" altLang="en-US" dirty="0">
                <a:solidFill>
                  <a:srgbClr val="FFFF00"/>
                </a:solidFill>
              </a:rPr>
              <a:t>住 </a:t>
            </a:r>
            <a:r>
              <a:rPr lang="zh-CN" altLang="en-US" dirty="0" smtClean="0">
                <a:solidFill>
                  <a:srgbClr val="FFFF00"/>
                </a:solidFill>
              </a:rPr>
              <a:t>（</a:t>
            </a:r>
            <a:r>
              <a:rPr lang="zh-CN" altLang="en-US" dirty="0">
                <a:solidFill>
                  <a:srgbClr val="FFFF00"/>
                </a:solidFill>
              </a:rPr>
              <a:t>會</a:t>
            </a:r>
            <a:r>
              <a:rPr lang="zh-CN" altLang="en-US" dirty="0" smtClean="0">
                <a:solidFill>
                  <a:srgbClr val="FFFF00"/>
                </a:solidFill>
              </a:rPr>
              <a:t>幕</a:t>
            </a:r>
            <a:r>
              <a:rPr lang="zh-CN" altLang="en-US" dirty="0" smtClean="0">
                <a:solidFill>
                  <a:srgbClr val="FFFF00"/>
                </a:solidFill>
                <a:latin typeface="Symbol" panose="05050102010706020507" pitchFamily="18" charset="2"/>
              </a:rPr>
              <a:t>，</a:t>
            </a:r>
            <a:r>
              <a:rPr lang="en-US" altLang="zh-CN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eskhnwsen</a:t>
            </a:r>
            <a:r>
              <a:rPr lang="zh-CN" altLang="en-US" dirty="0" smtClean="0">
                <a:solidFill>
                  <a:srgbClr val="FFFF00"/>
                </a:solidFill>
                <a:latin typeface="Symbol" panose="05050102010706020507" pitchFamily="18" charset="2"/>
              </a:rPr>
              <a:t>）</a:t>
            </a:r>
            <a:r>
              <a:rPr lang="zh-TW" altLang="en-US" dirty="0" smtClean="0"/>
              <a:t>在 </a:t>
            </a:r>
            <a:r>
              <a:rPr lang="zh-TW" altLang="en-US" dirty="0"/>
              <a:t>我 們 中 間 ， 充 充 滿 滿 的 有 恩 典 有 真 理 。 我 們 也 見 過 他 的 榮 光 ， 正 是 父 獨 生 子 的 榮 光 </a:t>
            </a:r>
            <a:r>
              <a:rPr lang="zh-CN" altLang="en-US" dirty="0" smtClean="0"/>
              <a:t>（約</a:t>
            </a:r>
            <a:r>
              <a:rPr lang="zh-CN" altLang="en-US" dirty="0"/>
              <a:t>一</a:t>
            </a:r>
            <a:r>
              <a:rPr lang="en-US" altLang="zh-CN" dirty="0" smtClean="0"/>
              <a:t>14</a:t>
            </a:r>
            <a:r>
              <a:rPr lang="zh-CN" altLang="en-US" dirty="0" smtClean="0"/>
              <a:t>）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5288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85775"/>
            <a:ext cx="49911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15400" cy="593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4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227599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10" y="1380530"/>
            <a:ext cx="220919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8866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</a:t>
            </a:r>
            <a:r>
              <a:rPr lang="zh-CN" altLang="en-US" sz="2400" dirty="0"/>
              <a:t>安息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85433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神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16231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世界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4191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空</a:t>
            </a:r>
            <a:r>
              <a:rPr lang="zh-CN" altLang="en-US" sz="2400" dirty="0" smtClean="0"/>
              <a:t>虛混沌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90999" y="4161482"/>
            <a:ext cx="148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</a:t>
            </a:r>
            <a:r>
              <a:rPr lang="zh-CN" altLang="en-US" sz="2400" dirty="0"/>
              <a:t>百姓</a:t>
            </a: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64" y="1361978"/>
            <a:ext cx="22066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2612" y="90031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至</a:t>
            </a:r>
            <a:r>
              <a:rPr lang="zh-CN" altLang="en-US" sz="2400" dirty="0" smtClean="0"/>
              <a:t>聖所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4161481"/>
            <a:ext cx="121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外院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05224" y="222788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長老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222788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聖所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565725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FF00"/>
                </a:solidFill>
              </a:rPr>
              <a:t>創</a:t>
            </a:r>
            <a:r>
              <a:rPr lang="zh-CN" altLang="en-US" sz="2400" dirty="0" smtClean="0">
                <a:solidFill>
                  <a:srgbClr val="FFFF00"/>
                </a:solidFill>
              </a:rPr>
              <a:t>造世界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65725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</a:rPr>
              <a:t>西乃山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2855" y="559258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</a:rPr>
              <a:t>會幕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會幕神學：神</a:t>
            </a:r>
            <a:r>
              <a:rPr lang="zh-TW" altLang="en-US" sz="4000" dirty="0"/>
              <a:t>「</a:t>
            </a:r>
            <a:r>
              <a:rPr lang="ko-KR" altLang="en-US" sz="4000" dirty="0"/>
              <a:t>渴慕</a:t>
            </a:r>
            <a:r>
              <a:rPr lang="zh-TW" altLang="en-US" sz="4000" dirty="0"/>
              <a:t>」</a:t>
            </a:r>
            <a:r>
              <a:rPr lang="ko-KR" altLang="en-US" sz="4000" dirty="0"/>
              <a:t>住在家裡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神如何住在“家</a:t>
            </a:r>
            <a:r>
              <a:rPr lang="zh-CN" altLang="en-US" dirty="0"/>
              <a:t>”</a:t>
            </a:r>
            <a:r>
              <a:rPr lang="zh-CN" altLang="en-US" dirty="0" smtClean="0"/>
              <a:t>裡？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FF00"/>
                </a:solidFill>
              </a:rPr>
              <a:t>聖潔的安息日</a:t>
            </a:r>
            <a:r>
              <a:rPr lang="zh-CN" altLang="en-US" dirty="0" smtClean="0"/>
              <a:t>：神賜福給第七日，定為</a:t>
            </a:r>
            <a:r>
              <a:rPr lang="zh-CN" altLang="en-US" dirty="0" smtClean="0">
                <a:solidFill>
                  <a:srgbClr val="FFFF00"/>
                </a:solidFill>
              </a:rPr>
              <a:t>聖</a:t>
            </a:r>
            <a:r>
              <a:rPr lang="zh-CN" altLang="en-US" dirty="0" smtClean="0"/>
              <a:t>日</a:t>
            </a:r>
            <a:r>
              <a:rPr lang="zh-CN" altLang="en-US" dirty="0"/>
              <a:t>（</a:t>
            </a:r>
            <a:r>
              <a:rPr lang="zh-CN" altLang="en-US" dirty="0" smtClean="0"/>
              <a:t>創</a:t>
            </a:r>
            <a:r>
              <a:rPr lang="zh-CN" altLang="en-US" dirty="0"/>
              <a:t>二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FF00"/>
                </a:solidFill>
              </a:rPr>
              <a:t>聖潔的西乃山</a:t>
            </a:r>
            <a:r>
              <a:rPr lang="zh-CN" altLang="en-US" dirty="0" smtClean="0"/>
              <a:t>：百姓要自</a:t>
            </a:r>
            <a:r>
              <a:rPr lang="zh-CN" altLang="en-US" dirty="0" smtClean="0">
                <a:solidFill>
                  <a:srgbClr val="FFFF00"/>
                </a:solidFill>
              </a:rPr>
              <a:t>潔</a:t>
            </a:r>
            <a:r>
              <a:rPr lang="zh-CN" altLang="en-US" dirty="0" smtClean="0"/>
              <a:t>，立界限，要山成</a:t>
            </a:r>
            <a:r>
              <a:rPr lang="zh-CN" altLang="en-US" dirty="0" smtClean="0">
                <a:solidFill>
                  <a:srgbClr val="FFFF00"/>
                </a:solidFill>
              </a:rPr>
              <a:t>聖</a:t>
            </a:r>
            <a:r>
              <a:rPr lang="zh-CN" altLang="en-US" dirty="0" smtClean="0"/>
              <a:t>（出十九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14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FF00"/>
                </a:solidFill>
              </a:rPr>
              <a:t>聖</a:t>
            </a:r>
            <a:r>
              <a:rPr lang="zh-CN" altLang="en-US" dirty="0" smtClean="0">
                <a:solidFill>
                  <a:srgbClr val="FFFF00"/>
                </a:solidFill>
              </a:rPr>
              <a:t>潔的會幕</a:t>
            </a:r>
            <a:r>
              <a:rPr lang="zh-CN" altLang="en-US" dirty="0" smtClean="0"/>
              <a:t>：照著神的指示（出</a:t>
            </a:r>
            <a:r>
              <a:rPr lang="zh-CN" altLang="en-US" dirty="0"/>
              <a:t>二十</a:t>
            </a:r>
            <a:r>
              <a:rPr lang="zh-CN" altLang="en-US" dirty="0" smtClean="0"/>
              <a:t>五</a:t>
            </a:r>
            <a:r>
              <a:rPr lang="en-US" altLang="zh-CN" dirty="0" smtClean="0"/>
              <a:t>9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教會的使命？</a:t>
            </a:r>
            <a:endParaRPr lang="en-US" altLang="zh-CN" dirty="0" smtClean="0"/>
          </a:p>
          <a:p>
            <a:r>
              <a:rPr lang="zh-CN" altLang="en-US" dirty="0"/>
              <a:t>個</a:t>
            </a:r>
            <a:r>
              <a:rPr lang="zh-CN" altLang="en-US" dirty="0" smtClean="0"/>
              <a:t>人的使命？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參</a:t>
            </a:r>
            <a:r>
              <a:rPr lang="zh-CN" altLang="en-US" dirty="0" smtClean="0"/>
              <a:t>考書目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Beale, G. </a:t>
            </a:r>
            <a:r>
              <a:rPr lang="en-US" sz="2800" i="1" dirty="0" smtClean="0"/>
              <a:t>The Temple and the Church’s Mission</a:t>
            </a:r>
            <a:r>
              <a:rPr lang="en-US" sz="2800" dirty="0" smtClean="0"/>
              <a:t>, 2004</a:t>
            </a:r>
            <a:r>
              <a:rPr lang="zh-CN" altLang="en-US" sz="2800" dirty="0" smtClean="0"/>
              <a:t>。</a:t>
            </a:r>
            <a:endParaRPr lang="en-US" sz="2800" dirty="0" smtClean="0"/>
          </a:p>
          <a:p>
            <a:r>
              <a:rPr lang="en-US" sz="2800" dirty="0" err="1" smtClean="0"/>
              <a:t>Fretheim</a:t>
            </a:r>
            <a:r>
              <a:rPr lang="en-US" sz="2800" dirty="0" smtClean="0"/>
              <a:t>, T. </a:t>
            </a:r>
            <a:r>
              <a:rPr lang="en-US" sz="2800" i="1" dirty="0" smtClean="0"/>
              <a:t>Exodu</a:t>
            </a:r>
            <a:r>
              <a:rPr lang="en-US" sz="2800" dirty="0" smtClean="0"/>
              <a:t>s. Interpretation, 1991. </a:t>
            </a:r>
          </a:p>
          <a:p>
            <a:r>
              <a:rPr lang="en-US" sz="2800" dirty="0" smtClean="0"/>
              <a:t>Hamilton</a:t>
            </a:r>
            <a:r>
              <a:rPr lang="en-US" sz="2800" dirty="0"/>
              <a:t>, </a:t>
            </a:r>
            <a:r>
              <a:rPr lang="en-US" sz="2800" dirty="0" smtClean="0"/>
              <a:t>V. </a:t>
            </a:r>
            <a:r>
              <a:rPr lang="en-US" sz="2800" i="1" dirty="0"/>
              <a:t>Exodus: An Exegetical Commentary</a:t>
            </a:r>
            <a:r>
              <a:rPr lang="en-US" sz="2800" dirty="0"/>
              <a:t>. </a:t>
            </a:r>
            <a:r>
              <a:rPr lang="en-US" sz="2800" dirty="0" smtClean="0"/>
              <a:t>2011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/>
              <a:t>Levy, </a:t>
            </a:r>
            <a:r>
              <a:rPr lang="en-US" sz="2800" dirty="0" smtClean="0"/>
              <a:t>D. </a:t>
            </a:r>
            <a:r>
              <a:rPr lang="en-US" sz="2800" dirty="0"/>
              <a:t>T</a:t>
            </a:r>
            <a:r>
              <a:rPr lang="en-US" sz="2800" i="1" dirty="0"/>
              <a:t>he Tabernacle: Shadows of the Messiah: Its Sacrifices, Services, and Priesthood</a:t>
            </a:r>
            <a:r>
              <a:rPr lang="en-US" sz="2800" dirty="0"/>
              <a:t>. </a:t>
            </a:r>
            <a:r>
              <a:rPr lang="en-US" sz="2800" dirty="0" smtClean="0"/>
              <a:t>1993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zh-CN" altLang="en-US" sz="2800" dirty="0"/>
              <a:t>賴建國</a:t>
            </a:r>
            <a:r>
              <a:rPr lang="zh-CN" altLang="en-US" sz="2800" dirty="0" smtClean="0"/>
              <a:t>，“出</a:t>
            </a:r>
            <a:r>
              <a:rPr lang="zh-CN" altLang="en-US" sz="2800" dirty="0"/>
              <a:t>埃及記（</a:t>
            </a:r>
            <a:r>
              <a:rPr lang="zh-CN" altLang="en-US" sz="2800" dirty="0" smtClean="0"/>
              <a:t>卷下）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”</a:t>
            </a:r>
            <a:r>
              <a:rPr lang="en-US" sz="2800" dirty="0" smtClean="0"/>
              <a:t>2005</a:t>
            </a:r>
            <a:r>
              <a:rPr lang="zh-CN" altLang="en-US" sz="2800" dirty="0"/>
              <a:t>。</a:t>
            </a:r>
            <a:endParaRPr lang="en-US" altLang="zh-CN" sz="2800" dirty="0" smtClean="0"/>
          </a:p>
          <a:p>
            <a:r>
              <a:rPr lang="zh-CN" altLang="en-US" sz="2800" dirty="0"/>
              <a:t>謝</a:t>
            </a:r>
            <a:r>
              <a:rPr lang="zh-CN" altLang="en-US" sz="2800" dirty="0" smtClean="0"/>
              <a:t>挺，“出於神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”</a:t>
            </a:r>
            <a:r>
              <a:rPr lang="en-US" altLang="zh-CN" sz="2800" dirty="0" smtClean="0"/>
              <a:t>2014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Chloesun\Desktop\Pictures\Chloe Israel 2013\Mt Sin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85775"/>
            <a:ext cx="49911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6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出埃</a:t>
            </a:r>
            <a:r>
              <a:rPr lang="zh-CN" altLang="en-US" dirty="0" smtClean="0"/>
              <a:t>及記</a:t>
            </a:r>
            <a:r>
              <a:rPr lang="en-US" altLang="zh-CN" dirty="0" smtClean="0"/>
              <a:t>19</a:t>
            </a:r>
            <a:r>
              <a:rPr lang="zh-CN" altLang="en-US" dirty="0" smtClean="0"/>
              <a:t>章：西乃山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以 色 列 人 出 埃 及 地 以 後 ， 滿 了 三 個 月 的 那 一 天 ， 就 來 到 西 乃 的 曠 野 </a:t>
            </a:r>
            <a:r>
              <a:rPr lang="zh-TW" altLang="en-US" dirty="0" smtClean="0"/>
              <a:t>。他 </a:t>
            </a:r>
            <a:r>
              <a:rPr lang="zh-TW" altLang="en-US" dirty="0"/>
              <a:t>們 離 了 利 非 訂 ， 來 到 西 乃 的 曠 野 ， 就 在 那 裡 的 </a:t>
            </a:r>
            <a:r>
              <a:rPr lang="zh-TW" altLang="en-US" dirty="0">
                <a:solidFill>
                  <a:srgbClr val="FFFF00"/>
                </a:solidFill>
              </a:rPr>
              <a:t>山 下</a:t>
            </a:r>
            <a:r>
              <a:rPr lang="zh-TW" altLang="en-US" dirty="0"/>
              <a:t> 安 營 </a:t>
            </a:r>
            <a:r>
              <a:rPr lang="zh-TW" altLang="en-US" dirty="0" smtClean="0"/>
              <a:t>。</a:t>
            </a:r>
            <a:r>
              <a:rPr lang="en-US" altLang="zh-TW" baseline="30000" dirty="0"/>
              <a:t> </a:t>
            </a:r>
            <a:r>
              <a:rPr lang="zh-TW" altLang="en-US" dirty="0"/>
              <a:t>摩 西 到 神 那 裡 ， 耶 和 華 從 </a:t>
            </a:r>
            <a:r>
              <a:rPr lang="zh-TW" altLang="en-US" dirty="0">
                <a:solidFill>
                  <a:srgbClr val="FFFF00"/>
                </a:solidFill>
              </a:rPr>
              <a:t>山 上</a:t>
            </a:r>
            <a:r>
              <a:rPr lang="zh-TW" altLang="en-US" dirty="0"/>
              <a:t> 呼 喚 他 說 ： 你 要 這 樣 告 訴 雅 各 家 ， 曉 諭 以 色 列 人 說 </a:t>
            </a:r>
            <a:r>
              <a:rPr lang="zh-CN" altLang="en-US" dirty="0" smtClean="0"/>
              <a:t>（出</a:t>
            </a:r>
            <a:r>
              <a:rPr lang="en-US" altLang="zh-CN" dirty="0" smtClean="0"/>
              <a:t>19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1-3</a:t>
            </a:r>
            <a:r>
              <a:rPr lang="zh-CN" altLang="en-US" dirty="0" smtClean="0"/>
              <a:t>）</a:t>
            </a:r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出埃及記</a:t>
            </a:r>
            <a:r>
              <a:rPr lang="en-US" altLang="zh-CN" dirty="0"/>
              <a:t>19</a:t>
            </a:r>
            <a:r>
              <a:rPr lang="zh-CN" altLang="en-US" dirty="0"/>
              <a:t>章：</a:t>
            </a:r>
            <a:r>
              <a:rPr lang="zh-CN" altLang="en-US" dirty="0" smtClean="0"/>
              <a:t>西乃山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你 要 在 山 的 四 圍 給 百 姓 </a:t>
            </a:r>
            <a:r>
              <a:rPr lang="zh-TW" altLang="en-US" sz="2800" dirty="0">
                <a:solidFill>
                  <a:srgbClr val="FFFF00"/>
                </a:solidFill>
              </a:rPr>
              <a:t>定 界 限 </a:t>
            </a:r>
            <a:r>
              <a:rPr lang="zh-TW" altLang="en-US" sz="2800" dirty="0"/>
              <a:t>， 說 ： 你 們 當 謹 慎 ， </a:t>
            </a:r>
            <a:r>
              <a:rPr lang="zh-TW" altLang="en-US" sz="2800" dirty="0">
                <a:solidFill>
                  <a:srgbClr val="FFFF00"/>
                </a:solidFill>
              </a:rPr>
              <a:t>不 可 上 山 去 </a:t>
            </a:r>
            <a:r>
              <a:rPr lang="zh-TW" altLang="en-US" sz="2800" dirty="0"/>
              <a:t>， 也 不 可 摸 山 的 邊 界 ； 凡 摸 這 山 的 ， 必 要 治 死 他 </a:t>
            </a:r>
            <a:r>
              <a:rPr lang="zh-TW" altLang="en-US" sz="2800" dirty="0" smtClean="0"/>
              <a:t>。不 </a:t>
            </a:r>
            <a:r>
              <a:rPr lang="zh-TW" altLang="en-US" sz="2800" dirty="0"/>
              <a:t>可 用 手 摸 他 ， 必 用 石 頭 打 死 ， 或 用 箭 射 透 ； 無 論 是 人 是 牲 畜 ， 都 不 得 活 。 到 角 聲 拖 長 的 時 候 ， 他 們 才 可 到 山 根 來 </a:t>
            </a:r>
            <a:r>
              <a:rPr lang="zh-TW" altLang="en-US" sz="2800" dirty="0" smtClean="0"/>
              <a:t>。摩 </a:t>
            </a:r>
            <a:r>
              <a:rPr lang="zh-TW" altLang="en-US" sz="2800" dirty="0"/>
              <a:t>西 </a:t>
            </a:r>
            <a:r>
              <a:rPr lang="zh-TW" altLang="en-US" sz="2800" dirty="0">
                <a:solidFill>
                  <a:srgbClr val="FFFF00"/>
                </a:solidFill>
              </a:rPr>
              <a:t>下 山</a:t>
            </a:r>
            <a:r>
              <a:rPr lang="zh-TW" altLang="en-US" sz="2800" dirty="0"/>
              <a:t> 往 百 姓 那 裡 去 ， 叫 他 們 </a:t>
            </a:r>
            <a:r>
              <a:rPr lang="zh-TW" altLang="en-US" sz="2800" dirty="0">
                <a:solidFill>
                  <a:srgbClr val="FFFF00"/>
                </a:solidFill>
              </a:rPr>
              <a:t>自 潔</a:t>
            </a:r>
            <a:r>
              <a:rPr lang="zh-TW" altLang="en-US" sz="2800" dirty="0"/>
              <a:t> ， 他 們 就 洗 衣 服 </a:t>
            </a:r>
            <a:r>
              <a:rPr lang="zh-CN" altLang="en-US" sz="2800" dirty="0" smtClean="0"/>
              <a:t>（出</a:t>
            </a:r>
            <a:r>
              <a:rPr lang="en-US" altLang="zh-CN" sz="2800" dirty="0" smtClean="0"/>
              <a:t>19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12-14</a:t>
            </a:r>
            <a:r>
              <a:rPr lang="zh-CN" altLang="en-US" sz="2800" dirty="0" smtClean="0"/>
              <a:t>）</a:t>
            </a:r>
            <a:r>
              <a:rPr lang="zh-TW" altLang="en-US" sz="2800" dirty="0" smtClean="0"/>
              <a:t>。</a:t>
            </a:r>
            <a:endParaRPr lang="zh-TW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出埃及記</a:t>
            </a:r>
            <a:r>
              <a:rPr lang="en-US" altLang="zh-CN" dirty="0"/>
              <a:t>19</a:t>
            </a:r>
            <a:r>
              <a:rPr lang="zh-CN" altLang="en-US" dirty="0"/>
              <a:t>章：</a:t>
            </a:r>
            <a:r>
              <a:rPr lang="zh-CN" altLang="en-US" dirty="0" smtClean="0"/>
              <a:t>西乃山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baseline="30000" dirty="0"/>
              <a:t> </a:t>
            </a:r>
            <a:r>
              <a:rPr lang="zh-TW" altLang="en-US" dirty="0"/>
              <a:t>耶 和 華 降 臨 在 西 乃 </a:t>
            </a:r>
            <a:r>
              <a:rPr lang="zh-TW" altLang="en-US" dirty="0">
                <a:solidFill>
                  <a:srgbClr val="FFFF00"/>
                </a:solidFill>
              </a:rPr>
              <a:t>山 頂</a:t>
            </a:r>
            <a:r>
              <a:rPr lang="zh-TW" altLang="en-US" dirty="0"/>
              <a:t> 上 ， 耶 和 華 召 摩 西 </a:t>
            </a:r>
            <a:r>
              <a:rPr lang="zh-TW" altLang="en-US" dirty="0">
                <a:solidFill>
                  <a:srgbClr val="FFFF00"/>
                </a:solidFill>
              </a:rPr>
              <a:t>上 山 頂</a:t>
            </a:r>
            <a:r>
              <a:rPr lang="zh-TW" altLang="en-US" dirty="0"/>
              <a:t> ， 摩 西 就 上 去 。</a:t>
            </a:r>
          </a:p>
          <a:p>
            <a:r>
              <a:rPr lang="en-US" altLang="zh-TW" baseline="30000" dirty="0"/>
              <a:t>21 </a:t>
            </a:r>
            <a:r>
              <a:rPr lang="zh-TW" altLang="en-US" dirty="0"/>
              <a:t>耶 和 華 對 摩 西 說 ： 你 下 去 囑 咐 百 姓 ， 不 可 闖 過 來 到 我 面 前 觀 看 ， 恐 怕 他 們 有 多 人 死 亡 ；</a:t>
            </a:r>
          </a:p>
          <a:p>
            <a:r>
              <a:rPr lang="en-US" altLang="zh-TW" baseline="30000" dirty="0"/>
              <a:t>22 </a:t>
            </a:r>
            <a:r>
              <a:rPr lang="zh-TW" altLang="en-US" dirty="0"/>
              <a:t>又 叫 </a:t>
            </a:r>
            <a:r>
              <a:rPr lang="zh-TW" altLang="en-US" dirty="0">
                <a:solidFill>
                  <a:srgbClr val="FFFF00"/>
                </a:solidFill>
              </a:rPr>
              <a:t>親 近 我 的 祭 司 自 潔 </a:t>
            </a:r>
            <a:r>
              <a:rPr lang="zh-TW" altLang="en-US" dirty="0"/>
              <a:t>， 恐 怕 我 忽 然 出 來 擊 殺 他 們 。</a:t>
            </a:r>
          </a:p>
          <a:p>
            <a:r>
              <a:rPr lang="en-US" altLang="zh-TW" baseline="30000" dirty="0"/>
              <a:t>23 </a:t>
            </a:r>
            <a:r>
              <a:rPr lang="zh-TW" altLang="en-US" dirty="0"/>
              <a:t>摩 西 對 耶 和 華 說 ： </a:t>
            </a:r>
            <a:r>
              <a:rPr lang="zh-TW" altLang="en-US" dirty="0">
                <a:solidFill>
                  <a:srgbClr val="FFFF00"/>
                </a:solidFill>
              </a:rPr>
              <a:t>百 姓 不 能 上 西 乃 山 </a:t>
            </a:r>
            <a:r>
              <a:rPr lang="zh-TW" altLang="en-US" dirty="0"/>
              <a:t>， 因 為 你 已 經 囑 咐 我 們 說 </a:t>
            </a:r>
            <a:r>
              <a:rPr lang="zh-TW" altLang="en-US" dirty="0">
                <a:solidFill>
                  <a:srgbClr val="FFFF00"/>
                </a:solidFill>
              </a:rPr>
              <a:t>： 要 在 山 的 四 圍 定 界 限 </a:t>
            </a:r>
            <a:r>
              <a:rPr lang="zh-TW" altLang="en-US" dirty="0"/>
              <a:t>， </a:t>
            </a:r>
            <a:r>
              <a:rPr lang="zh-TW" altLang="en-US" dirty="0">
                <a:solidFill>
                  <a:srgbClr val="FFFF00"/>
                </a:solidFill>
              </a:rPr>
              <a:t>叫 山 成 聖 </a:t>
            </a:r>
            <a:r>
              <a:rPr lang="zh-TW" altLang="en-US" dirty="0"/>
              <a:t>。</a:t>
            </a:r>
          </a:p>
          <a:p>
            <a:r>
              <a:rPr lang="en-US" altLang="zh-TW" baseline="30000" dirty="0"/>
              <a:t>24 </a:t>
            </a:r>
            <a:r>
              <a:rPr lang="zh-TW" altLang="en-US" dirty="0"/>
              <a:t>耶 和 華 對 他 說 ： 下 去 罷 ， 你 要 和 亞 倫 一 同 上 來 ； </a:t>
            </a:r>
            <a:r>
              <a:rPr lang="zh-TW" altLang="en-US" dirty="0">
                <a:solidFill>
                  <a:srgbClr val="FFFF00"/>
                </a:solidFill>
              </a:rPr>
              <a:t>只 是 祭 司 和 百 姓 不 可 闖 過 來 上 到 我 面 前 </a:t>
            </a:r>
            <a:r>
              <a:rPr lang="zh-TW" altLang="en-US" dirty="0"/>
              <a:t>， 恐 怕 我 忽 然 出 來 擊 殺 他 們 </a:t>
            </a:r>
            <a:r>
              <a:rPr lang="zh-CN" altLang="en-US" dirty="0" smtClean="0"/>
              <a:t>（出</a:t>
            </a:r>
            <a:r>
              <a:rPr lang="en-US" altLang="zh-CN" dirty="0" smtClean="0"/>
              <a:t>19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20</a:t>
            </a:r>
            <a:r>
              <a:rPr lang="en-US" altLang="zh-CN" dirty="0"/>
              <a:t>-</a:t>
            </a:r>
            <a:r>
              <a:rPr lang="en-US" altLang="zh-CN" dirty="0" smtClean="0"/>
              <a:t>24</a:t>
            </a:r>
            <a:r>
              <a:rPr lang="zh-CN" altLang="en-US" dirty="0" smtClean="0"/>
              <a:t>）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r>
              <a:rPr lang="zh-CN" altLang="en-US" sz="3600" dirty="0" smtClean="0"/>
              <a:t>神（至聖所）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			        </a:t>
            </a:r>
            <a:r>
              <a:rPr lang="zh-CN" altLang="en-US" dirty="0" smtClean="0"/>
              <a:t>摩西  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 smtClean="0"/>
              <a:t>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	</a:t>
            </a:r>
            <a:r>
              <a:rPr lang="zh-CN" altLang="en-US" dirty="0"/>
              <a:t> </a:t>
            </a:r>
            <a:r>
              <a:rPr lang="zh-CN" altLang="en-US" dirty="0" smtClean="0"/>
              <a:t>           祭</a:t>
            </a:r>
            <a:r>
              <a:rPr lang="zh-CN" altLang="en-US" dirty="0"/>
              <a:t>司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                  </a:t>
            </a:r>
            <a:r>
              <a:rPr lang="zh-CN" altLang="en-US" dirty="0" smtClean="0"/>
              <a:t>（聖所）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 smtClean="0"/>
              <a:t>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    以</a:t>
            </a:r>
            <a:r>
              <a:rPr lang="zh-CN" altLang="en-US" dirty="0"/>
              <a:t>色</a:t>
            </a:r>
            <a:r>
              <a:rPr lang="zh-CN" altLang="en-US" dirty="0" smtClean="0"/>
              <a:t>列百姓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zh-CN" altLang="en-US" dirty="0" smtClean="0"/>
              <a:t>（外院）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3124200" y="1295400"/>
            <a:ext cx="3810000" cy="4343400"/>
          </a:xfrm>
          <a:prstGeom prst="triangle">
            <a:avLst>
              <a:gd name="adj" fmla="val 43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出埃及記</a:t>
            </a:r>
            <a:r>
              <a:rPr lang="en-US" altLang="zh-CN" dirty="0" smtClean="0"/>
              <a:t>24</a:t>
            </a:r>
            <a:r>
              <a:rPr lang="zh-CN" altLang="en-US" dirty="0" smtClean="0"/>
              <a:t>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耶 和 華 對 摩 西 說 ： 你 和 亞 倫 、 拿 答 、 亞 比 戶 ， 並 以 色 列 長 老 中 的 七 十 人 ， 都 要 </a:t>
            </a:r>
            <a:r>
              <a:rPr lang="zh-TW" altLang="en-US" dirty="0">
                <a:solidFill>
                  <a:srgbClr val="FFFF00"/>
                </a:solidFill>
              </a:rPr>
              <a:t>上</a:t>
            </a:r>
            <a:r>
              <a:rPr lang="zh-TW" altLang="en-US" dirty="0"/>
              <a:t> 到 我 這 裡 來 ， </a:t>
            </a:r>
            <a:r>
              <a:rPr lang="zh-TW" altLang="en-US" dirty="0">
                <a:solidFill>
                  <a:srgbClr val="FFFF00"/>
                </a:solidFill>
              </a:rPr>
              <a:t>遠 遠 的 下 拜 </a:t>
            </a:r>
            <a:r>
              <a:rPr lang="zh-TW" altLang="en-US" dirty="0" smtClean="0"/>
              <a:t>。</a:t>
            </a:r>
            <a:r>
              <a:rPr lang="en-US" altLang="zh-TW" baseline="30000" dirty="0" smtClean="0"/>
              <a:t>2</a:t>
            </a:r>
            <a:r>
              <a:rPr lang="en-US" altLang="zh-TW" baseline="30000" dirty="0"/>
              <a:t> </a:t>
            </a:r>
            <a:r>
              <a:rPr lang="zh-TW" altLang="en-US" dirty="0">
                <a:solidFill>
                  <a:srgbClr val="FFFF00"/>
                </a:solidFill>
              </a:rPr>
              <a:t>惟 獨 你 </a:t>
            </a:r>
            <a:r>
              <a:rPr lang="zh-TW" altLang="en-US" dirty="0"/>
              <a:t>可 以 親 近 耶 和 華 ； </a:t>
            </a:r>
            <a:r>
              <a:rPr lang="zh-TW" altLang="en-US" dirty="0">
                <a:solidFill>
                  <a:srgbClr val="FFFF00"/>
                </a:solidFill>
              </a:rPr>
              <a:t>他 們 卻 不 可 親 近 ； 百 姓 也 不 可 和 你 一 同 上 來 </a:t>
            </a:r>
            <a:r>
              <a:rPr lang="zh-CN" altLang="en-US" dirty="0" smtClean="0"/>
              <a:t>（出</a:t>
            </a:r>
            <a:r>
              <a:rPr lang="en-US" altLang="zh-CN" dirty="0" smtClean="0"/>
              <a:t>24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1-2</a:t>
            </a:r>
            <a:r>
              <a:rPr lang="zh-CN" altLang="en-US" dirty="0" smtClean="0"/>
              <a:t>）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2445</Words>
  <Application>Microsoft Office PowerPoint</Application>
  <PresentationFormat>On-screen Show (4:3)</PresentationFormat>
  <Paragraphs>180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會幕神學：神「渴慕」住在家裡</vt:lpstr>
      <vt:lpstr>出埃及記</vt:lpstr>
      <vt:lpstr>PowerPoint Presentation</vt:lpstr>
      <vt:lpstr>PowerPoint Presentation</vt:lpstr>
      <vt:lpstr>出埃及記19章：西乃山</vt:lpstr>
      <vt:lpstr>出埃及記19章：西乃山</vt:lpstr>
      <vt:lpstr>出埃及記19章：西乃山</vt:lpstr>
      <vt:lpstr>                      神（至聖所）</vt:lpstr>
      <vt:lpstr>出埃及記24章</vt:lpstr>
      <vt:lpstr>出埃及記24章</vt:lpstr>
      <vt:lpstr>出埃及記24章</vt:lpstr>
      <vt:lpstr>        神（至聖所）</vt:lpstr>
      <vt:lpstr>PowerPoint Presentation</vt:lpstr>
      <vt:lpstr>會幕 </vt:lpstr>
      <vt:lpstr>PowerPoint Presentation</vt:lpstr>
      <vt:lpstr>PowerPoint Presentation</vt:lpstr>
      <vt:lpstr>PowerPoint Presentation</vt:lpstr>
      <vt:lpstr>會幕的目的</vt:lpstr>
      <vt:lpstr>會幕的名稱</vt:lpstr>
      <vt:lpstr>會幕中的身體語言</vt:lpstr>
      <vt:lpstr>會幕中的身體語言</vt:lpstr>
      <vt:lpstr>PowerPoint Presentation</vt:lpstr>
      <vt:lpstr>會幕中的身體語言</vt:lpstr>
      <vt:lpstr>會幕中的身體語言</vt:lpstr>
      <vt:lpstr>會幕中的身體語言</vt:lpstr>
      <vt:lpstr>會幕中的身體語言</vt:lpstr>
      <vt:lpstr>總結：會幕中的身體語言</vt:lpstr>
      <vt:lpstr>會幕的預表</vt:lpstr>
      <vt:lpstr>會幕中的家庭關係：十幅幔子作帳幕</vt:lpstr>
      <vt:lpstr>PowerPoint Presentation</vt:lpstr>
      <vt:lpstr>會幕中的家庭關係：豎版</vt:lpstr>
      <vt:lpstr>PowerPoint Presentation</vt:lpstr>
      <vt:lpstr>會幕的預表：教會</vt:lpstr>
      <vt:lpstr>會幕的預表：耶穌</vt:lpstr>
      <vt:lpstr>PowerPoint Presentation</vt:lpstr>
      <vt:lpstr>PowerPoint Presentation</vt:lpstr>
      <vt:lpstr>PowerPoint Presentation</vt:lpstr>
      <vt:lpstr>會幕神學：神「渴慕」住在家裡</vt:lpstr>
      <vt:lpstr>參考書目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Sun</dc:creator>
  <cp:lastModifiedBy>Chloe Sun</cp:lastModifiedBy>
  <cp:revision>60</cp:revision>
  <cp:lastPrinted>2014-09-17T21:00:58Z</cp:lastPrinted>
  <dcterms:created xsi:type="dcterms:W3CDTF">2014-08-09T16:45:18Z</dcterms:created>
  <dcterms:modified xsi:type="dcterms:W3CDTF">2014-09-20T17:28:48Z</dcterms:modified>
</cp:coreProperties>
</file>