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324" r:id="rId3"/>
    <p:sldId id="354" r:id="rId4"/>
    <p:sldId id="358" r:id="rId5"/>
    <p:sldId id="359" r:id="rId6"/>
    <p:sldId id="360" r:id="rId7"/>
    <p:sldId id="331" r:id="rId8"/>
    <p:sldId id="332" r:id="rId9"/>
    <p:sldId id="333" r:id="rId10"/>
    <p:sldId id="334" r:id="rId11"/>
    <p:sldId id="335" r:id="rId12"/>
    <p:sldId id="336" r:id="rId13"/>
    <p:sldId id="361" r:id="rId14"/>
    <p:sldId id="337" r:id="rId15"/>
    <p:sldId id="338" r:id="rId16"/>
    <p:sldId id="356" r:id="rId17"/>
    <p:sldId id="339" r:id="rId18"/>
    <p:sldId id="340" r:id="rId19"/>
    <p:sldId id="357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askerville Old Fac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askerville Old Fac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askerville Old Fac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askerville Old Fac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BC"/>
    <a:srgbClr val="FFFF00"/>
    <a:srgbClr val="008000"/>
    <a:srgbClr val="00CC00"/>
    <a:srgbClr val="CC0099"/>
    <a:srgbClr val="FF00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921FF6A-263A-45AA-8447-1603BEB7F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1582D1-07D4-4736-AEB5-1314ADBD164B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531527-35E7-45AB-92A1-7D029EA0B7A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681A05-659B-4224-BC77-67E7D70ADAF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5BDDF4-90C6-4FC8-9E7F-F3A99875953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5900DA-3E35-4EFF-A2E4-585964DA6E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FE6A53-BF94-49A7-BA41-0B69CFCD3DAC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3E4CDA-C9CB-462A-B99F-C7CEBDFAB79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640899-0870-4DD5-A95D-0E7F7E6B95FC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36D944-4020-4D76-B39D-6D8B8A8B7C9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9BE341-B969-487B-B53B-C0157DABE14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4F42F2-313F-48DB-B6C1-61527CF5E2AD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2AF299-064D-421F-8C8D-994F16805C57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F27B07-896E-45B0-B76C-3E89FA49F98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B377BD-1D9F-4EC9-B970-7969F899F33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FE6B89-4469-4687-9D8A-3E668815054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E956D2-738A-4164-B8F1-ACD311507A1D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591D5A-8D70-4661-887D-1F24CCCC31A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44C52E-30C3-4E9B-9688-C962D8F8FB5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F852B0-ACAD-4B7F-8F83-1A65DE95553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D9FDED-FBEC-41D6-BCF9-E4F7F9C6D0F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34684A-848A-4980-9604-27259D97F8D7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73F46A-C9F1-43DA-9542-444DD0F95B6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D56455-A4AD-460E-B6AC-4B88CFEAF797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BF2099-969A-48CC-8668-9D21CB0A1F1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B481F-316A-4075-9391-78C6FED34D7F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5DB79C-000C-4C44-A6F1-DB0E376F3DB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00A92D-644B-4ECC-8479-84004CBE63FF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898EE9-878E-45A5-B873-7A330506BA0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CAE992-2A6F-4218-BAF5-EF311DC9C1E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235D87-EB1E-4690-8DE5-4C338D469461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582C-32F1-4AEB-A218-A8200E1BE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8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17702-663C-4D49-954E-4B802D4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2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846FB-7D1A-419F-8A80-77BD4E169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7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14925" y="2800350"/>
            <a:ext cx="3495675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14925" y="3752850"/>
            <a:ext cx="3495675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471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76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944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3475" y="19050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7275" y="19050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73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05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373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81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9CD55-2F67-484B-9C19-3A172E002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60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750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2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438150"/>
            <a:ext cx="1887537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3475" y="438150"/>
            <a:ext cx="5513388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2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52C5-CCCE-4EE5-AED1-5F87267EB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4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3681-1E68-4767-891F-C4B6BD5AD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8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8736F-7BC0-4A18-9BFE-623194506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18B4C-51EF-41DB-B2F8-4C4632B75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6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6C46-EA03-4387-936D-8CB2774E9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1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6DC8-ACD8-471D-A8A7-21E168A19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3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8C44D-D054-4870-8A47-D2BEA191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5133DB8-5957-497D-ABDD-587AC67EA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8275" y="438150"/>
            <a:ext cx="724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3475" y="1905000"/>
            <a:ext cx="7315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solidFill>
            <a:schemeClr val="accent2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i="1" smtClean="0">
                <a:solidFill>
                  <a:srgbClr val="FFFF00"/>
                </a:solidFill>
                <a:latin typeface="Matura MT Script Capitals" pitchFamily="66" charset="0"/>
                <a:ea typeface="Batang" pitchFamily="18" charset="-127"/>
              </a:rPr>
              <a:t>     ABC</a:t>
            </a:r>
            <a:r>
              <a:rPr lang="en-US" altLang="en-US" sz="4000" smtClean="0">
                <a:solidFill>
                  <a:srgbClr val="FFFF00"/>
                </a:solidFill>
                <a:latin typeface="Matura MT Script Capitals" pitchFamily="66" charset="0"/>
              </a:rPr>
              <a:t>  2015 </a:t>
            </a:r>
            <a:r>
              <a:rPr lang="zh-TW" altLang="en-US" sz="4000" smtClean="0">
                <a:ea typeface="新細明體" pitchFamily="18" charset="-120"/>
              </a:rPr>
              <a:t>    </a:t>
            </a:r>
            <a:endParaRPr lang="en-US" altLang="en-US" sz="400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76200" cmpd="tri"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課碼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(Workshop):</a:t>
            </a: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 F-202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教室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(Room #):	     </a:t>
            </a: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南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S2</a:t>
            </a:r>
          </a:p>
          <a:p>
            <a:pPr eaLnBrk="1" hangingPunct="1">
              <a:buFontTx/>
              <a:buNone/>
              <a:defRPr/>
            </a:pP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講員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(Speaker):     </a:t>
            </a:r>
            <a:r>
              <a:rPr lang="zh-CN" altLang="en-US" dirty="0" smtClean="0">
                <a:solidFill>
                  <a:srgbClr val="FFFF00"/>
                </a:solidFill>
                <a:ea typeface="新細明體" pitchFamily="18" charset="-120"/>
              </a:rPr>
              <a:t>官明正</a:t>
            </a:r>
            <a:r>
              <a:rPr lang="en-US" altLang="zh-CN" dirty="0" smtClean="0">
                <a:solidFill>
                  <a:srgbClr val="FFFF00"/>
                </a:solidFill>
                <a:ea typeface="新細明體" pitchFamily="18" charset="-120"/>
              </a:rPr>
              <a:t>&amp;</a:t>
            </a:r>
            <a:r>
              <a:rPr lang="zh-CN" altLang="en-US" dirty="0" smtClean="0">
                <a:solidFill>
                  <a:srgbClr val="FFFF00"/>
                </a:solidFill>
                <a:ea typeface="新細明體" pitchFamily="18" charset="-120"/>
              </a:rPr>
              <a:t>許玉芳</a:t>
            </a:r>
            <a:endParaRPr lang="en-US" altLang="zh-TW" dirty="0" smtClean="0">
              <a:solidFill>
                <a:srgbClr val="FFFF00"/>
              </a:solidFill>
              <a:ea typeface="新細明體" pitchFamily="18" charset="-12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新細明體" pitchFamily="18" charset="-120"/>
              </a:rPr>
              <a:t>授課語言</a:t>
            </a:r>
            <a:r>
              <a:rPr lang="en-US" altLang="zh-CN" b="1" dirty="0" smtClean="0">
                <a:solidFill>
                  <a:srgbClr val="FFFF00"/>
                </a:solidFill>
                <a:ea typeface="新細明體" pitchFamily="18" charset="-120"/>
              </a:rPr>
              <a:t>: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              </a:t>
            </a: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華語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題目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(Topic): 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        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相愛容易相處難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專題簡介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: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zh-TW" altLang="en-US" dirty="0">
                <a:solidFill>
                  <a:srgbClr val="FFFF00"/>
                </a:solidFill>
                <a:ea typeface="SimSun" pitchFamily="2" charset="-122"/>
              </a:rPr>
              <a:t>婚姻是什麼呢？有感覺就在一起，沒了就分開嗎？讓我們一起來學習神設立婚姻的藍圖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，</a:t>
            </a: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學習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如何</a:t>
            </a:r>
            <a:r>
              <a:rPr lang="zh-TW" altLang="en-US" dirty="0">
                <a:solidFill>
                  <a:srgbClr val="FFFF00"/>
                </a:solidFill>
                <a:ea typeface="SimSun" pitchFamily="2" charset="-122"/>
              </a:rPr>
              <a:t>在差異中尋求祝福。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495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北美華人基督徒教育大會</a:t>
            </a:r>
            <a:endParaRPr lang="en-US" sz="2800" smtClean="0">
              <a:solidFill>
                <a:srgbClr val="00FF00"/>
              </a:solidFill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00FF00"/>
                </a:solidFill>
              </a:rPr>
              <a:t>            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A</a:t>
            </a:r>
            <a: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ccess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B</a:t>
            </a:r>
            <a: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ible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</a:t>
            </a:r>
            <a: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onvention</a:t>
            </a:r>
            <a:r>
              <a:rPr lang="en-US" smtClean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4101" name="Picture 5" descr="abc logo_color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相</a:t>
            </a:r>
            <a:r>
              <a:rPr lang="zh-TW" altLang="en-US" b="1" smtClean="0">
                <a:ea typeface="新細明體" pitchFamily="18" charset="-120"/>
              </a:rPr>
              <a:t>愛</a:t>
            </a:r>
            <a:r>
              <a:rPr lang="zh-CN" altLang="en-US" b="1" smtClean="0">
                <a:ea typeface="SimSun" pitchFamily="2" charset="-122"/>
              </a:rPr>
              <a:t>容易相處難</a:t>
            </a:r>
            <a:endParaRPr lang="ru-RU" altLang="en-US" smtClean="0"/>
          </a:p>
        </p:txBody>
      </p:sp>
      <p:pic>
        <p:nvPicPr>
          <p:cNvPr id="13315" name="Picture 5" descr="C:\Users\Peter\Documents\CFFC\Presentation Material\M-W-Backp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58871"/>
          <a:stretch>
            <a:fillRect/>
          </a:stretch>
        </p:blipFill>
        <p:spPr bwMode="auto">
          <a:xfrm>
            <a:off x="892175" y="2590800"/>
            <a:ext cx="3744913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Users\Peter\Documents\CFFC\Presentation Material\M-W-Backp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90"/>
          <a:stretch>
            <a:fillRect/>
          </a:stretch>
        </p:blipFill>
        <p:spPr bwMode="auto">
          <a:xfrm>
            <a:off x="4881563" y="2057400"/>
            <a:ext cx="37465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相</a:t>
            </a:r>
            <a:r>
              <a:rPr lang="zh-TW" altLang="en-US" b="1" smtClean="0">
                <a:ea typeface="新細明體" pitchFamily="18" charset="-120"/>
              </a:rPr>
              <a:t>愛</a:t>
            </a:r>
            <a:r>
              <a:rPr lang="zh-CN" altLang="en-US" b="1" smtClean="0">
                <a:ea typeface="SimSun" pitchFamily="2" charset="-122"/>
              </a:rPr>
              <a:t>容易相處難</a:t>
            </a:r>
            <a:endParaRPr lang="ru-RU" altLang="en-US" smtClean="0"/>
          </a:p>
        </p:txBody>
      </p:sp>
      <p:pic>
        <p:nvPicPr>
          <p:cNvPr id="14339" name="Picture 5" descr="C:\Users\Peter\Documents\CFFC\Presentation Material\M-W-Interpretatio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4"/>
          <a:stretch>
            <a:fillRect/>
          </a:stretch>
        </p:blipFill>
        <p:spPr bwMode="auto">
          <a:xfrm>
            <a:off x="152400" y="42863"/>
            <a:ext cx="41148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C:\Users\Peter\Documents\CFFC\Presentation Material\M-W-Interpretatio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0"/>
          <a:stretch>
            <a:fillRect/>
          </a:stretch>
        </p:blipFill>
        <p:spPr bwMode="auto">
          <a:xfrm>
            <a:off x="4452938" y="79375"/>
            <a:ext cx="4267200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相</a:t>
            </a:r>
            <a:r>
              <a:rPr lang="zh-TW" altLang="en-US" b="1" smtClean="0">
                <a:ea typeface="新細明體" pitchFamily="18" charset="-120"/>
              </a:rPr>
              <a:t>愛</a:t>
            </a:r>
            <a:r>
              <a:rPr lang="zh-CN" altLang="en-US" b="1" smtClean="0">
                <a:ea typeface="SimSun" pitchFamily="2" charset="-122"/>
              </a:rPr>
              <a:t>容易相處難</a:t>
            </a:r>
            <a:endParaRPr lang="ru-RU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590800"/>
            <a:ext cx="6705600" cy="3429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zh-TW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676400"/>
            <a:ext cx="82296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相</a:t>
            </a:r>
            <a:r>
              <a:rPr lang="zh-TW" altLang="en-US" b="1" smtClean="0">
                <a:ea typeface="新細明體" pitchFamily="18" charset="-120"/>
              </a:rPr>
              <a:t>愛</a:t>
            </a:r>
            <a:r>
              <a:rPr lang="zh-CN" altLang="en-US" b="1" smtClean="0">
                <a:ea typeface="SimSun" pitchFamily="2" charset="-122"/>
              </a:rPr>
              <a:t>容易相處難</a:t>
            </a:r>
            <a:endParaRPr lang="ru-RU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286000"/>
            <a:ext cx="7848600" cy="42672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分組討論互動：</a:t>
            </a:r>
            <a:endParaRPr lang="en-US" altLang="zh-CN" b="1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eaLnBrk="1" hangingPunct="1">
              <a:defRPr/>
            </a:pPr>
            <a:r>
              <a:rPr lang="zh-TW" altLang="en-US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男人的需要和渴望是什麼？你們期待你的配偶做什麼來滿足你的需求</a:t>
            </a:r>
            <a:r>
              <a:rPr lang="zh-TW" altLang="en-US" b="1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？</a:t>
            </a:r>
            <a:endParaRPr lang="en-US" altLang="zh-CN" b="1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b="1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eaLnBrk="1" hangingPunct="1">
              <a:defRPr/>
            </a:pPr>
            <a:r>
              <a:rPr lang="zh-TW" altLang="en-US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女人的需要和渴望是什麼？你們期待你的配偶做什麼來滿足你的需求</a:t>
            </a:r>
            <a:r>
              <a:rPr lang="zh-TW" altLang="en-US" b="1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？</a:t>
            </a:r>
            <a:endParaRPr lang="en-US" altLang="zh-TW" b="1" dirty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相</a:t>
            </a:r>
            <a:r>
              <a:rPr lang="zh-TW" altLang="en-US" b="1" smtClean="0">
                <a:ea typeface="新細明體" pitchFamily="18" charset="-120"/>
              </a:rPr>
              <a:t>愛</a:t>
            </a:r>
            <a:r>
              <a:rPr lang="zh-CN" altLang="en-US" b="1" smtClean="0">
                <a:ea typeface="SimSun" pitchFamily="2" charset="-122"/>
              </a:rPr>
              <a:t>容易相處難</a:t>
            </a:r>
            <a:endParaRPr lang="ru-RU" altLang="en-US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95400" y="2286000"/>
            <a:ext cx="6705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zh-TW" altLang="en-US" sz="4800" b="1" kern="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處理</a:t>
            </a:r>
            <a:r>
              <a:rPr lang="zh-TW" altLang="en-US" sz="4800" b="1" kern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事情的傾向</a:t>
            </a:r>
            <a:r>
              <a:rPr lang="zh-TW" altLang="en-US" sz="4800" kern="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不同</a:t>
            </a:r>
            <a:endParaRPr lang="en-US" altLang="zh-TW" sz="4800" kern="0" dirty="0" smtClean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女人</a:t>
            </a:r>
            <a:r>
              <a:rPr lang="zh-TW" altLang="en-US" sz="4400" kern="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重</a:t>
            </a:r>
            <a:r>
              <a:rPr lang="zh-CN" altLang="en-US" sz="4400" kern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視</a:t>
            </a:r>
            <a:r>
              <a:rPr lang="zh-TW" altLang="en-US" sz="4400" b="1" kern="0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</a:t>
            </a:r>
            <a:r>
              <a:rPr lang="zh-TW" altLang="en-US" sz="4400" b="1" kern="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與關係</a:t>
            </a:r>
            <a:r>
              <a:rPr lang="zh-TW" altLang="en-US" sz="4400" kern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</a:t>
            </a:r>
            <a:endParaRPr lang="en-US" altLang="zh-TW" sz="4400" kern="0" dirty="0" smtClean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defRPr/>
            </a:pPr>
            <a:r>
              <a:rPr lang="zh-TW" altLang="en-US" sz="4400" kern="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男人重</a:t>
            </a:r>
            <a:r>
              <a:rPr lang="zh-CN" altLang="en-US" sz="4400" kern="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視</a:t>
            </a:r>
            <a:r>
              <a:rPr lang="zh-TW" altLang="en-US" sz="4400" b="1" kern="0" dirty="0" smtClean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事</a:t>
            </a:r>
            <a:r>
              <a:rPr lang="zh-TW" altLang="en-US" sz="4400" b="1" kern="0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與</a:t>
            </a:r>
            <a:r>
              <a:rPr lang="zh-TW" altLang="en-US" sz="4400" b="1" kern="0" dirty="0" smtClean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物</a:t>
            </a:r>
            <a:r>
              <a:rPr lang="zh-TW" altLang="en-US" sz="4400" kern="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4400" kern="0" dirty="0" smtClean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4400" kern="0" dirty="0" smtClean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endParaRPr lang="en-US" altLang="zh-TW" kern="0" dirty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相</a:t>
            </a:r>
            <a:r>
              <a:rPr lang="zh-TW" altLang="en-US" b="1" smtClean="0">
                <a:ea typeface="新細明體" pitchFamily="18" charset="-120"/>
              </a:rPr>
              <a:t>愛</a:t>
            </a:r>
            <a:r>
              <a:rPr lang="zh-CN" altLang="en-US" b="1" smtClean="0">
                <a:ea typeface="SimSun" pitchFamily="2" charset="-122"/>
              </a:rPr>
              <a:t>容易相處難</a:t>
            </a:r>
            <a:endParaRPr lang="ru-RU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286000"/>
            <a:ext cx="6705600" cy="3733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zh-TW" altLang="en-US" sz="4000" b="1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需</a:t>
            </a:r>
            <a:r>
              <a:rPr lang="zh-TW" altLang="en-US" sz="4000" b="1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要</a:t>
            </a:r>
            <a:r>
              <a:rPr lang="zh-TW" altLang="en-US" sz="4000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的感受不同</a:t>
            </a:r>
            <a:endParaRPr lang="en-US" altLang="zh-TW" sz="4000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eaLnBrk="1" hangingPunct="1">
              <a:defRPr/>
            </a:pPr>
            <a:r>
              <a:rPr lang="zh-TW" altLang="en-US" sz="36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女</a:t>
            </a:r>
            <a:r>
              <a:rPr lang="zh-TW" altLang="en-US" sz="3600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人需要感受到</a:t>
            </a:r>
            <a:r>
              <a:rPr lang="zh-TW" altLang="en-US" sz="3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被愛</a:t>
            </a:r>
            <a:r>
              <a:rPr lang="zh-TW" altLang="en-US" sz="36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；</a:t>
            </a:r>
            <a:endParaRPr lang="en-US" altLang="zh-TW" sz="3600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eaLnBrk="1" hangingPunct="1">
              <a:defRPr/>
            </a:pPr>
            <a:r>
              <a:rPr lang="zh-TW" altLang="en-US" sz="36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男</a:t>
            </a:r>
            <a:r>
              <a:rPr lang="zh-TW" altLang="en-US" sz="3600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人需要感受到</a:t>
            </a:r>
            <a:r>
              <a:rPr lang="zh-TW" altLang="en-US" sz="3600" b="1" dirty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被尊重</a:t>
            </a:r>
            <a:r>
              <a:rPr lang="zh-TW" altLang="en-US" sz="36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。</a:t>
            </a:r>
            <a:endParaRPr lang="en-US" altLang="zh-TW" sz="3600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eaLnBrk="1" hangingPunct="1">
              <a:defRPr/>
            </a:pPr>
            <a:r>
              <a:rPr lang="zh-TW" altLang="en-US" sz="36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女</a:t>
            </a:r>
            <a:r>
              <a:rPr lang="zh-TW" altLang="en-US" sz="3600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人尋求</a:t>
            </a:r>
            <a:r>
              <a:rPr lang="zh-TW" altLang="en-US" sz="3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親密感</a:t>
            </a:r>
            <a:r>
              <a:rPr lang="zh-TW" altLang="en-US" sz="36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；</a:t>
            </a:r>
            <a:endParaRPr lang="en-US" altLang="zh-TW" sz="3600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eaLnBrk="1" hangingPunct="1">
              <a:defRPr/>
            </a:pPr>
            <a:r>
              <a:rPr lang="zh-TW" altLang="en-US" sz="36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男</a:t>
            </a:r>
            <a:r>
              <a:rPr lang="zh-TW" altLang="en-US" sz="3600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人尋求</a:t>
            </a:r>
            <a:r>
              <a:rPr lang="zh-TW" altLang="en-US" sz="3600" b="1" dirty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成就感</a:t>
            </a:r>
            <a:r>
              <a:rPr lang="zh-TW" altLang="en-US" sz="3600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。</a:t>
            </a:r>
            <a:endParaRPr lang="en-US" altLang="zh-TW" sz="3600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TW" dirty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相</a:t>
            </a:r>
            <a:r>
              <a:rPr lang="zh-TW" altLang="en-US" b="1" smtClean="0">
                <a:ea typeface="新細明體" pitchFamily="18" charset="-120"/>
              </a:rPr>
              <a:t>愛</a:t>
            </a:r>
            <a:r>
              <a:rPr lang="zh-CN" altLang="en-US" b="1" smtClean="0">
                <a:ea typeface="SimSun" pitchFamily="2" charset="-122"/>
              </a:rPr>
              <a:t>容易相處難</a:t>
            </a:r>
            <a:endParaRPr lang="ru-RU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286000"/>
            <a:ext cx="6705600" cy="3733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zh-TW" altLang="en-US" sz="4000" b="1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害</a:t>
            </a:r>
            <a:r>
              <a:rPr lang="zh-TW" altLang="en-US" sz="4000" b="1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怕</a:t>
            </a:r>
            <a:r>
              <a:rPr lang="zh-TW" altLang="en-US" sz="4000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的情景不同</a:t>
            </a:r>
            <a:endParaRPr lang="en-US" altLang="zh-TW" sz="4000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eaLnBrk="1" hangingPunct="1">
              <a:defRPr/>
            </a:pPr>
            <a:r>
              <a:rPr lang="zh-TW" altLang="en-US" sz="3600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女人怕</a:t>
            </a:r>
            <a:r>
              <a:rPr lang="zh-TW" altLang="en-US" sz="36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被</a:t>
            </a:r>
            <a:r>
              <a:rPr lang="zh-TW" altLang="en-US" sz="3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冷落，被拋棄</a:t>
            </a:r>
            <a:r>
              <a:rPr lang="zh-TW" altLang="en-US" sz="36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；</a:t>
            </a:r>
            <a:endParaRPr lang="en-US" altLang="zh-TW" sz="3600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eaLnBrk="1" hangingPunct="1">
              <a:defRPr/>
            </a:pPr>
            <a:r>
              <a:rPr lang="zh-TW" altLang="en-US" sz="3600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男人</a:t>
            </a:r>
            <a:r>
              <a:rPr lang="zh-TW" altLang="en-US" sz="36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怕</a:t>
            </a:r>
            <a:r>
              <a:rPr lang="zh-TW" altLang="en-US" sz="3600" b="1" dirty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被數</a:t>
            </a:r>
            <a:r>
              <a:rPr lang="zh-TW" altLang="en-US" sz="3600" b="1" dirty="0" smtClean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落，</a:t>
            </a:r>
            <a:r>
              <a:rPr lang="zh-TW" altLang="en-US" sz="3600" b="1" dirty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被看成沒</a:t>
            </a:r>
            <a:r>
              <a:rPr lang="zh-TW" altLang="en-US" sz="3600" b="1" dirty="0" smtClean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用</a:t>
            </a:r>
            <a:r>
              <a:rPr lang="zh-TW" altLang="en-US" sz="3600" dirty="0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。</a:t>
            </a:r>
            <a:endParaRPr lang="en-US" altLang="zh-TW" sz="3600" dirty="0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TW" dirty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相</a:t>
            </a:r>
            <a:r>
              <a:rPr lang="zh-TW" altLang="en-US" b="1" smtClean="0">
                <a:ea typeface="新細明體" pitchFamily="18" charset="-120"/>
              </a:rPr>
              <a:t>愛</a:t>
            </a:r>
            <a:r>
              <a:rPr lang="zh-CN" altLang="en-US" b="1" smtClean="0">
                <a:ea typeface="SimSun" pitchFamily="2" charset="-122"/>
              </a:rPr>
              <a:t>容易相處難</a:t>
            </a:r>
            <a:endParaRPr lang="ru-RU" altLang="en-US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95400" y="2286000"/>
            <a:ext cx="6705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zh-TW" altLang="en-US" sz="4800" kern="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對</a:t>
            </a:r>
            <a:r>
              <a:rPr lang="zh-TW" altLang="en-US" sz="4800" kern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性</a:t>
            </a:r>
            <a:r>
              <a:rPr lang="zh-TW" altLang="en-US" sz="4800" kern="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的需求不同</a:t>
            </a:r>
            <a:endParaRPr lang="en-US" altLang="zh-TW" sz="4800" kern="0" dirty="0" smtClean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女人要</a:t>
            </a:r>
            <a:r>
              <a:rPr lang="zh-TW" altLang="en-US" sz="4400" b="1" kern="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感受到愛才有性</a:t>
            </a:r>
            <a:r>
              <a:rPr lang="zh-TW" altLang="en-US" sz="4400" kern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的需求；</a:t>
            </a:r>
            <a:endParaRPr lang="en-US" altLang="zh-TW" sz="4400" kern="0" dirty="0" smtClean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男人</a:t>
            </a:r>
            <a:r>
              <a:rPr lang="zh-TW" altLang="en-US" sz="4400" b="1" kern="0" dirty="0">
                <a:solidFill>
                  <a:srgbClr val="35759D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從性中感受到愛</a:t>
            </a:r>
            <a:r>
              <a:rPr lang="zh-TW" altLang="en-US" sz="4400" kern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和肯定。</a:t>
            </a:r>
            <a:endParaRPr lang="en-US" altLang="zh-TW" sz="4400" kern="0" dirty="0" smtClean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endParaRPr lang="en-US" altLang="zh-TW" kern="0" dirty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相</a:t>
            </a:r>
            <a:r>
              <a:rPr lang="zh-TW" altLang="en-US" b="1" smtClean="0">
                <a:ea typeface="新細明體" pitchFamily="18" charset="-120"/>
              </a:rPr>
              <a:t>愛</a:t>
            </a:r>
            <a:r>
              <a:rPr lang="zh-CN" altLang="en-US" b="1" smtClean="0">
                <a:ea typeface="SimSun" pitchFamily="2" charset="-122"/>
              </a:rPr>
              <a:t>容易相處難</a:t>
            </a:r>
            <a:endParaRPr lang="ru-RU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86000"/>
            <a:ext cx="7467600" cy="3733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zh-TW" altLang="en-US" sz="4000" b="1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處</a:t>
            </a:r>
            <a:r>
              <a:rPr lang="zh-TW" altLang="en-US" sz="4000" b="1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理情緒</a:t>
            </a:r>
            <a:r>
              <a:rPr lang="zh-TW" altLang="en-US" sz="4000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（和壓力）的方式不同</a:t>
            </a:r>
            <a:endParaRPr lang="en-US" altLang="zh-TW" sz="4000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eaLnBrk="1" hangingPunct="1">
              <a:defRPr/>
            </a:pPr>
            <a:r>
              <a:rPr lang="zh-TW" altLang="en-US" sz="36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女人要</a:t>
            </a:r>
            <a:r>
              <a:rPr lang="zh-TW" altLang="en-US" sz="36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找</a:t>
            </a:r>
            <a:r>
              <a:rPr lang="zh-TW" altLang="en-US" sz="3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人傾訴</a:t>
            </a:r>
            <a:r>
              <a:rPr lang="zh-TW" altLang="en-US" sz="36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；</a:t>
            </a:r>
            <a:endParaRPr lang="en-US" altLang="zh-TW" sz="3600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eaLnBrk="1" hangingPunct="1">
              <a:defRPr/>
            </a:pPr>
            <a:r>
              <a:rPr lang="zh-TW" altLang="en-US" sz="36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男人要</a:t>
            </a:r>
            <a:r>
              <a:rPr lang="zh-TW" altLang="en-US" sz="3600" b="1" dirty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獨處冷靜</a:t>
            </a:r>
            <a:r>
              <a:rPr lang="zh-TW" altLang="en-US" sz="36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。</a:t>
            </a:r>
            <a:endParaRPr lang="en-US" altLang="zh-TW" sz="3600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TW" dirty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0960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男女有別，需要不同</a:t>
            </a:r>
            <a:endParaRPr lang="ru-RU" altLang="en-US" smtClean="0"/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5908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1676400"/>
            <a:ext cx="263842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2895600"/>
            <a:ext cx="32305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876800" y="2286000"/>
            <a:ext cx="3962400" cy="2057400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en-US" altLang="zh-CN" b="1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</a:br>
            <a:endParaRPr lang="ru-RU" altLang="en-US" sz="3600" b="1" smtClean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057650" y="304800"/>
            <a:ext cx="502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54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相愛容易相處難</a:t>
            </a:r>
            <a:endParaRPr lang="en-US" altLang="en-US" sz="5400" b="1">
              <a:solidFill>
                <a:srgbClr val="FF0000"/>
              </a:solidFill>
              <a:latin typeface="Elephant" pitchFamily="18" charset="0"/>
            </a:endParaRP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4457700" y="3124200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  <a:latin typeface="Arial" charset="0"/>
              </a:rPr>
              <a:t>Peter &amp; Ivonne</a:t>
            </a:r>
            <a:br>
              <a:rPr lang="en-US" altLang="en-US" sz="4000" b="1">
                <a:solidFill>
                  <a:srgbClr val="FFFFFF"/>
                </a:solidFill>
                <a:latin typeface="Arial" charset="0"/>
              </a:rPr>
            </a:br>
            <a:r>
              <a:rPr lang="zh-TW" altLang="en-US" sz="4000" b="1">
                <a:solidFill>
                  <a:srgbClr val="FFFFFF"/>
                </a:solidFill>
                <a:latin typeface="Arial" charset="0"/>
                <a:ea typeface="新細明體" pitchFamily="18" charset="-120"/>
              </a:rPr>
              <a:t>官明正 </a:t>
            </a:r>
            <a:r>
              <a:rPr lang="en-US" altLang="zh-TW" sz="3600" b="1">
                <a:solidFill>
                  <a:srgbClr val="FFFFFF"/>
                </a:solidFill>
                <a:latin typeface="Arial" charset="0"/>
                <a:ea typeface="新細明體" pitchFamily="18" charset="-120"/>
              </a:rPr>
              <a:t>&amp; </a:t>
            </a:r>
            <a:r>
              <a:rPr lang="zh-TW" altLang="en-US" sz="4000" b="1">
                <a:solidFill>
                  <a:srgbClr val="FFFFFF"/>
                </a:solidFill>
                <a:latin typeface="Arial" charset="0"/>
                <a:ea typeface="新細明體" pitchFamily="18" charset="-120"/>
              </a:rPr>
              <a:t>許玉芳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5715000" y="5410200"/>
            <a:ext cx="3124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Baskerville Old Face" pitchFamily="18" charset="0"/>
                <a:ea typeface="SimSun" pitchFamily="2" charset="-122"/>
              </a:rPr>
              <a:t>美國家庭更新協會</a:t>
            </a:r>
            <a:endParaRPr lang="en-US" altLang="zh-CN" sz="2400" b="1">
              <a:solidFill>
                <a:srgbClr val="FF0000"/>
              </a:solidFill>
              <a:latin typeface="Baskerville Old Face" pitchFamily="18" charset="0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Baskerville Old Face" pitchFamily="18" charset="0"/>
                <a:ea typeface="SimSun" pitchFamily="2" charset="-122"/>
              </a:rPr>
              <a:t>鑽石崗羅省基督教會</a:t>
            </a:r>
            <a:endParaRPr lang="en-US" altLang="en-US" sz="2400" b="1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相</a:t>
            </a:r>
            <a:r>
              <a:rPr lang="zh-TW" altLang="en-US" b="1" smtClean="0">
                <a:ea typeface="新細明體" pitchFamily="18" charset="-120"/>
              </a:rPr>
              <a:t>愛</a:t>
            </a:r>
            <a:r>
              <a:rPr lang="zh-CN" altLang="en-US" b="1" smtClean="0">
                <a:ea typeface="SimSun" pitchFamily="2" charset="-122"/>
              </a:rPr>
              <a:t>容易相處難</a:t>
            </a:r>
            <a:endParaRPr lang="ru-RU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286000"/>
            <a:ext cx="6705600" cy="4267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CN" altLang="en-US" sz="3600" b="1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男女</a:t>
            </a:r>
            <a:r>
              <a:rPr lang="zh-TW" altLang="en-US" sz="3600" b="1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的差異</a:t>
            </a:r>
            <a:endParaRPr lang="en-US" altLang="zh-TW" sz="3600" b="1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4400" b="1" smtClean="0">
                <a:solidFill>
                  <a:srgbClr val="C00000"/>
                </a:solidFill>
                <a:latin typeface="SimSun" pitchFamily="2" charset="-122"/>
                <a:ea typeface="SimSun" pitchFamily="2" charset="-122"/>
              </a:rPr>
              <a:t>原生家庭的差異</a:t>
            </a:r>
            <a:endParaRPr lang="en-US" altLang="zh-TW" sz="4400" b="1" smtClean="0">
              <a:solidFill>
                <a:srgbClr val="C00000"/>
              </a:solidFill>
              <a:latin typeface="SimSun" pitchFamily="2" charset="-122"/>
              <a:ea typeface="SimSun" pitchFamily="2" charset="-122"/>
            </a:endParaRPr>
          </a:p>
          <a:p>
            <a:pPr lvl="1" eaLnBrk="1" hangingPunct="1"/>
            <a:r>
              <a:rPr lang="zh-TW" altLang="en-US" sz="4000" b="1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生活習慣</a:t>
            </a:r>
            <a:endParaRPr lang="en-US" altLang="zh-TW" sz="4000" b="1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lvl="1" eaLnBrk="1" hangingPunct="1"/>
            <a:r>
              <a:rPr lang="zh-CN" altLang="en-US" sz="4000" b="1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面對</a:t>
            </a:r>
            <a:r>
              <a:rPr lang="zh-TW" altLang="en-US" sz="4000" b="1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衝突的反應</a:t>
            </a:r>
            <a:endParaRPr lang="en-US" altLang="zh-TW" sz="4000" b="1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lvl="1" eaLnBrk="1" hangingPunct="1"/>
            <a:r>
              <a:rPr lang="zh-TW" altLang="en-US" sz="4000" b="1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使用金錢的習慣</a:t>
            </a:r>
            <a:endParaRPr lang="en-US" altLang="zh-TW" sz="4000" b="1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lvl="1" eaLnBrk="1" hangingPunct="1"/>
            <a:r>
              <a:rPr lang="zh-TW" altLang="en-US" sz="4000" b="1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價值觀</a:t>
            </a:r>
            <a:endParaRPr lang="en-US" altLang="zh-TW" sz="4000" b="1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相</a:t>
            </a:r>
            <a:r>
              <a:rPr lang="zh-TW" altLang="en-US" b="1" smtClean="0">
                <a:ea typeface="新細明體" pitchFamily="18" charset="-120"/>
              </a:rPr>
              <a:t>愛</a:t>
            </a:r>
            <a:r>
              <a:rPr lang="zh-CN" altLang="en-US" b="1" smtClean="0">
                <a:ea typeface="SimSun" pitchFamily="2" charset="-122"/>
              </a:rPr>
              <a:t>容易相處難</a:t>
            </a:r>
            <a:endParaRPr lang="ru-RU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590800"/>
            <a:ext cx="6705600" cy="3733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CN" altLang="en-US" sz="4000" b="1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男女</a:t>
            </a:r>
            <a:r>
              <a:rPr lang="zh-TW" altLang="en-US" sz="4000" b="1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的差異</a:t>
            </a:r>
            <a:endParaRPr lang="en-US" altLang="zh-TW" sz="4000" b="1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4000" b="1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原生家庭的差異</a:t>
            </a:r>
            <a:endParaRPr lang="en-US" altLang="zh-TW" sz="4000" b="1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4400" b="1" smtClean="0">
                <a:solidFill>
                  <a:srgbClr val="C00000"/>
                </a:solidFill>
                <a:latin typeface="SimSun" pitchFamily="2" charset="-122"/>
                <a:ea typeface="SimSun" pitchFamily="2" charset="-122"/>
              </a:rPr>
              <a:t>個人特質的差異</a:t>
            </a:r>
            <a:endParaRPr lang="en-US" altLang="zh-TW" sz="4400" b="1" smtClean="0">
              <a:solidFill>
                <a:srgbClr val="C00000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590800"/>
            <a:ext cx="6705600" cy="3429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zh-TW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65338"/>
            <a:ext cx="680085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如何面對差異</a:t>
            </a:r>
            <a:endParaRPr lang="ru-R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如何面對差異</a:t>
            </a:r>
            <a:endParaRPr lang="ru-RU" altLang="en-US" smtClean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066800" y="2438400"/>
            <a:ext cx="74485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1028700" indent="-5715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接納、欣賞</a:t>
            </a:r>
            <a:endParaRPr lang="en-US" altLang="zh-CN" sz="4000" b="1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有差異是正常的</a:t>
            </a:r>
            <a:endParaRPr lang="en-US" altLang="zh-TW" sz="3200" b="1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差異可以是互補</a:t>
            </a:r>
            <a:endParaRPr lang="en-US" altLang="zh-TW" sz="3200" b="1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肯定</a:t>
            </a:r>
            <a:r>
              <a:rPr lang="zh-CN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配偶</a:t>
            </a: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的努力、</a:t>
            </a:r>
            <a:r>
              <a:rPr lang="zh-CN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和</a:t>
            </a: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善意</a:t>
            </a:r>
            <a:endParaRPr lang="en-US" altLang="zh-CN" sz="3200" b="1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b="1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http://www.eye-illusions.com/optimages/oldwoma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3581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如何面對差異</a:t>
            </a:r>
            <a:endParaRPr lang="ru-RU" altLang="en-US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066800" y="2438400"/>
            <a:ext cx="74485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1028700" indent="-5715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體貼、成全</a:t>
            </a:r>
            <a:endParaRPr lang="en-US" altLang="zh-CN" sz="3600" b="1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看事情的角度，和優先次序不同</a:t>
            </a:r>
            <a:endParaRPr lang="en-US" altLang="zh-TW" sz="3200" b="1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溝通的目的，是互相了解</a:t>
            </a:r>
            <a:endParaRPr lang="en-US" altLang="zh-TW" sz="3200" b="1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站在對方的立場來思考</a:t>
            </a:r>
            <a:endParaRPr lang="en-US" altLang="zh-TW" sz="3200" b="1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關係重於事情</a:t>
            </a:r>
            <a:endParaRPr lang="en-US" altLang="zh-CN" sz="3200" b="1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b="1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如何面對差異</a:t>
            </a:r>
            <a:endParaRPr lang="ru-RU" altLang="en-US" smtClean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066800" y="2438400"/>
            <a:ext cx="74485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1028700" indent="-5715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交心，寬容</a:t>
            </a:r>
            <a:endParaRPr lang="en-US" altLang="zh-CN" sz="4000" b="1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先處理心情，再處理事情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家是講情的地方，不是講理的地方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常說</a:t>
            </a:r>
            <a:r>
              <a:rPr lang="en-US" altLang="zh-TW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『</a:t>
            </a: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對不起</a:t>
            </a:r>
            <a:r>
              <a:rPr lang="en-US" altLang="zh-TW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』</a:t>
            </a: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、</a:t>
            </a:r>
            <a:r>
              <a:rPr lang="en-US" altLang="zh-TW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『</a:t>
            </a: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原諒我</a:t>
            </a:r>
            <a:r>
              <a:rPr lang="en-US" altLang="zh-TW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』</a:t>
            </a: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、</a:t>
            </a:r>
            <a:r>
              <a:rPr lang="en-US" altLang="zh-TW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『</a:t>
            </a: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我愛你</a:t>
            </a:r>
            <a:r>
              <a:rPr lang="en-US" altLang="zh-TW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』</a:t>
            </a:r>
            <a:endParaRPr lang="en-US" altLang="zh-CN" sz="3200" b="1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b="1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343400" cy="7620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新細明體" pitchFamily="18" charset="-120"/>
              </a:rPr>
              <a:t>在愛裡合一</a:t>
            </a:r>
            <a:endParaRPr lang="ru-RU" altLang="en-US" b="1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590800"/>
            <a:ext cx="6705600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b="1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因此，人要離開父母與妻子連合，二人成為一體。</a:t>
            </a:r>
            <a:r>
              <a:rPr lang="zh-CN" altLang="en-US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（創 </a:t>
            </a:r>
            <a:r>
              <a:rPr lang="en-US" altLang="zh-CN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2:24 </a:t>
            </a:r>
            <a:r>
              <a:rPr lang="zh-CN" altLang="en-US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）</a:t>
            </a:r>
            <a:endParaRPr lang="en-US" altLang="zh-CN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  <a:p>
            <a:pPr marL="0" indent="0" eaLnBrk="1" hangingPunct="1">
              <a:buFontTx/>
              <a:buNone/>
            </a:pPr>
            <a:endParaRPr lang="en-US" altLang="zh-TW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343400" cy="7620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新細明體" pitchFamily="18" charset="-120"/>
              </a:rPr>
              <a:t>在愛裡合一</a:t>
            </a:r>
            <a:endParaRPr lang="ru-RU" altLang="en-US" b="1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2590800"/>
            <a:ext cx="7239000" cy="3886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b="1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我不但為這些人祈求，也為那些因他們的話信我的人祈求，使他們都</a:t>
            </a:r>
            <a:r>
              <a:rPr lang="zh-TW" altLang="en-US" b="1" smtClean="0">
                <a:solidFill>
                  <a:srgbClr val="FF0000"/>
                </a:solidFill>
                <a:latin typeface="MingLiU" pitchFamily="49" charset="-120"/>
                <a:ea typeface="MingLiU" pitchFamily="49" charset="-120"/>
              </a:rPr>
              <a:t>合而為一</a:t>
            </a:r>
            <a:r>
              <a:rPr lang="zh-TW" altLang="en-US" b="1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。正如你父在我裡面，我在你裡面，使他們也在我們裡面，叫世人可以信你差了我來。</a:t>
            </a:r>
            <a:r>
              <a:rPr lang="zh-CN" altLang="en-US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（約 </a:t>
            </a:r>
            <a:r>
              <a:rPr lang="en-US" altLang="zh-CN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17:20-21</a:t>
            </a:r>
            <a:r>
              <a:rPr lang="zh-CN" altLang="en-US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）</a:t>
            </a:r>
            <a:endParaRPr lang="en-US" altLang="zh-CN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  <a:p>
            <a:pPr marL="0" indent="0" eaLnBrk="1" hangingPunct="1">
              <a:buFontTx/>
              <a:buNone/>
            </a:pPr>
            <a:endParaRPr lang="en-US" altLang="zh-CN" sz="1000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en-US" b="1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因他使我們和睦，將兩下合而為一，拆毀了中間隔斷的牆</a:t>
            </a:r>
            <a:r>
              <a:rPr lang="zh-CN" altLang="en-US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（弗 </a:t>
            </a:r>
            <a:r>
              <a:rPr lang="en-US" altLang="zh-CN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2:14 </a:t>
            </a:r>
            <a:r>
              <a:rPr lang="zh-CN" altLang="en-US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）</a:t>
            </a:r>
            <a:endParaRPr lang="en-US" altLang="zh-CN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  <a:p>
            <a:pPr marL="0" indent="0" eaLnBrk="1" hangingPunct="1">
              <a:buFontTx/>
              <a:buNone/>
            </a:pPr>
            <a:endParaRPr lang="en-US" altLang="zh-TW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343400" cy="7620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新細明體" pitchFamily="18" charset="-120"/>
              </a:rPr>
              <a:t>在愛裡合一</a:t>
            </a:r>
            <a:endParaRPr lang="ru-RU" altLang="en-US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2590800"/>
            <a:ext cx="7467600" cy="3886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b="1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你們要謹慎行事，不要像愚昧人，當像智慧人。</a:t>
            </a:r>
            <a:r>
              <a:rPr lang="zh-CN" altLang="en-US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（弗 </a:t>
            </a:r>
            <a:r>
              <a:rPr lang="en-US" altLang="zh-CN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5:15</a:t>
            </a:r>
            <a:r>
              <a:rPr lang="zh-CN" altLang="en-US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）</a:t>
            </a:r>
            <a:endParaRPr lang="en-US" altLang="zh-CN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  <a:p>
            <a:pPr marL="0" indent="0" eaLnBrk="1" hangingPunct="1">
              <a:buFontTx/>
              <a:buNone/>
            </a:pPr>
            <a:endParaRPr lang="en-US" altLang="zh-CN" sz="1000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b="1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…</a:t>
            </a:r>
            <a:r>
              <a:rPr lang="zh-TW" altLang="en-US" b="1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你們各人都當愛妻子，如同愛自己一樣；妻子也當敬重她的丈夫。</a:t>
            </a:r>
            <a:r>
              <a:rPr lang="zh-CN" altLang="en-US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（弗 </a:t>
            </a:r>
            <a:r>
              <a:rPr lang="en-US" altLang="zh-CN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5</a:t>
            </a:r>
            <a:r>
              <a:rPr lang="zh-CN" altLang="en-US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：</a:t>
            </a:r>
            <a:r>
              <a:rPr lang="en-US" altLang="zh-CN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33</a:t>
            </a:r>
            <a:r>
              <a:rPr lang="zh-CN" altLang="en-US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）</a:t>
            </a:r>
            <a:endParaRPr lang="en-US" altLang="zh-CN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  <a:p>
            <a:pPr marL="0" indent="0" eaLnBrk="1" hangingPunct="1">
              <a:buFontTx/>
              <a:buNone/>
            </a:pPr>
            <a:endParaRPr lang="en-US" altLang="zh-CN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  <a:p>
            <a:pPr marL="0" indent="0" eaLnBrk="1" hangingPunct="1">
              <a:buFontTx/>
              <a:buNone/>
            </a:pPr>
            <a:endParaRPr lang="en-US" altLang="zh-TW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33718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57300"/>
            <a:ext cx="3746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429000" y="327025"/>
            <a:ext cx="25908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eaLnBrk="1" hangingPunct="1">
              <a:defRPr/>
            </a:pPr>
            <a:r>
              <a:rPr lang="zh-CN" altLang="en-US" sz="4000" b="1" kern="0" dirty="0" smtClean="0">
                <a:ea typeface="SimSun" pitchFamily="2" charset="-122"/>
              </a:rPr>
              <a:t>相</a:t>
            </a:r>
            <a:r>
              <a:rPr lang="zh-TW" altLang="en-US" sz="4000" b="1" kern="0" dirty="0" smtClean="0">
                <a:ea typeface="新細明體" pitchFamily="18" charset="-120"/>
              </a:rPr>
              <a:t>愛</a:t>
            </a:r>
            <a:r>
              <a:rPr lang="zh-CN" altLang="en-US" sz="4000" b="1" kern="0" dirty="0" smtClean="0">
                <a:ea typeface="SimSun" pitchFamily="2" charset="-122"/>
              </a:rPr>
              <a:t>容易</a:t>
            </a:r>
            <a:endParaRPr lang="ru-RU" altLang="en-US" sz="4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343400" cy="7620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新細明體" pitchFamily="18" charset="-120"/>
              </a:rPr>
              <a:t>在愛裡合一</a:t>
            </a:r>
            <a:endParaRPr lang="ru-RU" altLang="en-US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2590800"/>
            <a:ext cx="7467600" cy="3886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4000" b="1" smtClean="0">
                <a:solidFill>
                  <a:srgbClr val="C00000"/>
                </a:solidFill>
                <a:latin typeface="MingLiU" pitchFamily="49" charset="-120"/>
                <a:ea typeface="MingLiU" pitchFamily="49" charset="-120"/>
              </a:rPr>
              <a:t>婚姻的問題是生命的問題</a:t>
            </a:r>
            <a:endParaRPr lang="en-US" altLang="zh-CN" sz="4000" smtClean="0">
              <a:solidFill>
                <a:srgbClr val="C00000"/>
              </a:solidFill>
              <a:latin typeface="MingLiU" pitchFamily="49" charset="-120"/>
              <a:ea typeface="MingLiU" pitchFamily="49" charset="-120"/>
            </a:endParaRPr>
          </a:p>
          <a:p>
            <a:pPr marL="0" indent="0" eaLnBrk="1" hangingPunct="1">
              <a:buFontTx/>
              <a:buNone/>
            </a:pPr>
            <a:endParaRPr lang="en-US" altLang="zh-CN" sz="1000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b="1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…</a:t>
            </a:r>
            <a:r>
              <a:rPr lang="zh-TW" altLang="en-US" b="1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要靠著主，倚賴他的大能大力，作剛強的人。</a:t>
            </a:r>
            <a:r>
              <a:rPr lang="zh-CN" altLang="en-US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（弗 </a:t>
            </a:r>
            <a:r>
              <a:rPr lang="en-US" altLang="zh-CN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6</a:t>
            </a:r>
            <a:r>
              <a:rPr lang="zh-CN" altLang="en-US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：</a:t>
            </a:r>
            <a:r>
              <a:rPr lang="en-US" altLang="zh-CN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10</a:t>
            </a:r>
            <a:r>
              <a:rPr lang="zh-CN" altLang="en-US" smtClean="0">
                <a:solidFill>
                  <a:srgbClr val="000000"/>
                </a:solidFill>
                <a:latin typeface="MingLiU" pitchFamily="49" charset="-120"/>
                <a:ea typeface="MingLiU" pitchFamily="49" charset="-120"/>
              </a:rPr>
              <a:t>）</a:t>
            </a:r>
            <a:endParaRPr lang="en-US" altLang="zh-CN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  <a:p>
            <a:pPr marL="0" indent="0" eaLnBrk="1" hangingPunct="1">
              <a:buFontTx/>
              <a:buNone/>
            </a:pPr>
            <a:endParaRPr lang="en-US" altLang="zh-CN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  <a:p>
            <a:pPr marL="0" indent="0" eaLnBrk="1" hangingPunct="1">
              <a:buFontTx/>
              <a:buNone/>
            </a:pPr>
            <a:endParaRPr lang="en-US" altLang="zh-TW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343400" cy="7620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新細明體" pitchFamily="18" charset="-120"/>
              </a:rPr>
              <a:t>在愛裡合一</a:t>
            </a:r>
            <a:endParaRPr lang="ru-RU" altLang="en-US" b="1" smtClean="0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554288" y="3486150"/>
            <a:ext cx="3810000" cy="28495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4820" name="WordArt 3"/>
          <p:cNvSpPr>
            <a:spLocks noChangeArrowheads="1" noChangeShapeType="1" noTextEdit="1"/>
          </p:cNvSpPr>
          <p:nvPr/>
        </p:nvSpPr>
        <p:spPr bwMode="auto">
          <a:xfrm>
            <a:off x="4230688" y="2952750"/>
            <a:ext cx="457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solidFill>
                  <a:srgbClr val="FF0000"/>
                </a:solidFill>
                <a:latin typeface="+mn-ea"/>
                <a:cs typeface="+mn-ea"/>
              </a:rPr>
              <a:t>神</a:t>
            </a:r>
            <a:endParaRPr lang="en-US" sz="3600" kern="1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944688" y="6229350"/>
            <a:ext cx="457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solidFill>
                  <a:srgbClr val="4D4D4D"/>
                </a:solidFill>
                <a:latin typeface="+mn-ea"/>
                <a:cs typeface="+mn-ea"/>
              </a:rPr>
              <a:t>夫</a:t>
            </a:r>
            <a:endParaRPr lang="en-US" sz="3600" kern="10">
              <a:solidFill>
                <a:srgbClr val="4D4D4D"/>
              </a:solidFill>
              <a:latin typeface="+mn-ea"/>
              <a:cs typeface="+mn-ea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440488" y="6229350"/>
            <a:ext cx="457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solidFill>
                  <a:srgbClr val="4D4D4D"/>
                </a:solidFill>
                <a:latin typeface="+mn-ea"/>
                <a:cs typeface="+mn-ea"/>
              </a:rPr>
              <a:t>妻</a:t>
            </a:r>
            <a:endParaRPr lang="en-US" sz="3600" kern="10">
              <a:solidFill>
                <a:srgbClr val="4D4D4D"/>
              </a:solidFill>
              <a:latin typeface="+mn-ea"/>
              <a:cs typeface="+mn-ea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065588" y="2836863"/>
            <a:ext cx="792162" cy="749300"/>
          </a:xfrm>
          <a:prstGeom prst="ellipse">
            <a:avLst/>
          </a:prstGeom>
          <a:solidFill>
            <a:srgbClr val="000080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800">
              <a:solidFill>
                <a:srgbClr val="FFFF66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4824" name="TextBox 1"/>
          <p:cNvSpPr txBox="1">
            <a:spLocks noChangeArrowheads="1"/>
          </p:cNvSpPr>
          <p:nvPr/>
        </p:nvSpPr>
        <p:spPr bwMode="auto">
          <a:xfrm>
            <a:off x="2401888" y="1920875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C00000"/>
                </a:solidFill>
                <a:latin typeface="Arial" charset="0"/>
                <a:ea typeface="新細明體" pitchFamily="18" charset="-120"/>
              </a:rPr>
              <a:t>婚姻的鐵三角</a:t>
            </a:r>
            <a:endParaRPr lang="en-US" altLang="en-US" sz="3600" b="1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8171 L 2.77778E-6 -0.28079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9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6 4.81481E-6 L 0.23854 -0.4754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237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88889E-6 4.81481E-6 L -0.23732 -0.4754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-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876800" y="2286000"/>
            <a:ext cx="3962400" cy="2057400"/>
          </a:xfrm>
        </p:spPr>
        <p:txBody>
          <a:bodyPr/>
          <a:lstStyle/>
          <a:p>
            <a:pPr eaLnBrk="1" hangingPunct="1"/>
            <a:r>
              <a:rPr lang="en-US" altLang="zh-CN" sz="3600" b="1" smtClean="0">
                <a:latin typeface="Microsoft YaHei" pitchFamily="34" charset="-122"/>
                <a:ea typeface="Microsoft YaHei" pitchFamily="34" charset="-122"/>
              </a:rPr>
              <a:t>Peter &amp; Ivonne</a:t>
            </a:r>
            <a:br>
              <a:rPr lang="en-US" altLang="zh-CN" sz="3600" b="1" smtClean="0">
                <a:latin typeface="Microsoft YaHei" pitchFamily="34" charset="-122"/>
                <a:ea typeface="Microsoft YaHei" pitchFamily="34" charset="-122"/>
              </a:rPr>
            </a:br>
            <a:endParaRPr lang="ru-RU" altLang="en-US" sz="3600" b="1" smtClean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419600" y="679450"/>
            <a:ext cx="449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rgbClr val="FF0000"/>
                </a:solidFill>
                <a:latin typeface="Elephant" pitchFamily="18" charset="0"/>
                <a:ea typeface="SimSun" pitchFamily="2" charset="-122"/>
              </a:rPr>
              <a:t>Thank You</a:t>
            </a:r>
            <a:endParaRPr lang="en-US" altLang="en-US" sz="5400">
              <a:solidFill>
                <a:srgbClr val="FF0000"/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581400" y="327025"/>
            <a:ext cx="26670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eaLnBrk="1" hangingPunct="1">
              <a:defRPr/>
            </a:pPr>
            <a:r>
              <a:rPr lang="zh-CN" altLang="en-US" sz="4000" b="1" kern="0" dirty="0" smtClean="0">
                <a:ea typeface="SimSun" pitchFamily="2" charset="-122"/>
              </a:rPr>
              <a:t>相處難</a:t>
            </a:r>
            <a:endParaRPr lang="ru-RU" altLang="en-US" sz="4000" kern="0" dirty="0" smtClean="0"/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4881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相</a:t>
            </a:r>
            <a:r>
              <a:rPr lang="zh-TW" altLang="en-US" b="1" smtClean="0">
                <a:ea typeface="新細明體" pitchFamily="18" charset="-120"/>
              </a:rPr>
              <a:t>愛</a:t>
            </a:r>
            <a:r>
              <a:rPr lang="zh-CN" altLang="en-US" b="1" smtClean="0">
                <a:ea typeface="SimSun" pitchFamily="2" charset="-122"/>
              </a:rPr>
              <a:t>容易相處難</a:t>
            </a:r>
            <a:endParaRPr lang="ru-RU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905000"/>
            <a:ext cx="7086600" cy="990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CN" altLang="en-US" sz="4000" b="1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家庭關係是需要用心經營的</a:t>
            </a:r>
            <a:endParaRPr lang="en-US" altLang="zh-TW" sz="4000" b="1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8196" name="Picture 2" descr="https://encrypted-tbn2.gstatic.com/images?q=tbn:ANd9GcRyUkrX2DJ90Ldbvr6Aqm039eQK7-RiNqjaPMUX_MhYADIVAO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4495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相</a:t>
            </a:r>
            <a:r>
              <a:rPr lang="zh-TW" altLang="en-US" b="1" smtClean="0">
                <a:ea typeface="新細明體" pitchFamily="18" charset="-120"/>
              </a:rPr>
              <a:t>愛</a:t>
            </a:r>
            <a:r>
              <a:rPr lang="zh-CN" altLang="en-US" b="1" smtClean="0">
                <a:ea typeface="SimSun" pitchFamily="2" charset="-122"/>
              </a:rPr>
              <a:t>容易相處難</a:t>
            </a:r>
            <a:endParaRPr lang="ru-RU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590800"/>
            <a:ext cx="6705600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CN" altLang="en-US" sz="4400" b="1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遊戲：生活小測驗</a:t>
            </a:r>
            <a:endParaRPr lang="en-US" altLang="zh-TW" sz="4400" b="1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相</a:t>
            </a:r>
            <a:r>
              <a:rPr lang="zh-TW" altLang="en-US" b="1" smtClean="0">
                <a:ea typeface="新細明體" pitchFamily="18" charset="-120"/>
              </a:rPr>
              <a:t>愛</a:t>
            </a:r>
            <a:r>
              <a:rPr lang="zh-CN" altLang="en-US" b="1" smtClean="0">
                <a:ea typeface="SimSun" pitchFamily="2" charset="-122"/>
              </a:rPr>
              <a:t>容易相處難</a:t>
            </a:r>
            <a:endParaRPr lang="ru-RU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590800"/>
            <a:ext cx="6705600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CN" altLang="en-US" sz="4400" b="1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男女</a:t>
            </a:r>
            <a:r>
              <a:rPr lang="zh-TW" altLang="en-US" sz="4400" b="1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的差異</a:t>
            </a:r>
            <a:endParaRPr lang="en-US" altLang="zh-TW" sz="4400" b="1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相</a:t>
            </a:r>
            <a:r>
              <a:rPr lang="zh-TW" altLang="en-US" b="1" smtClean="0">
                <a:ea typeface="新細明體" pitchFamily="18" charset="-120"/>
              </a:rPr>
              <a:t>愛</a:t>
            </a:r>
            <a:r>
              <a:rPr lang="zh-CN" altLang="en-US" b="1" smtClean="0">
                <a:ea typeface="SimSun" pitchFamily="2" charset="-122"/>
              </a:rPr>
              <a:t>容易相處難</a:t>
            </a:r>
            <a:endParaRPr lang="ru-RU" altLang="en-US" smtClean="0"/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55725"/>
            <a:ext cx="6530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4724400" cy="762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SimSun" pitchFamily="2" charset="-122"/>
              </a:rPr>
              <a:t>相</a:t>
            </a:r>
            <a:r>
              <a:rPr lang="zh-TW" altLang="en-US" b="1" smtClean="0">
                <a:ea typeface="新細明體" pitchFamily="18" charset="-120"/>
              </a:rPr>
              <a:t>愛</a:t>
            </a:r>
            <a:r>
              <a:rPr lang="zh-CN" altLang="en-US" b="1" smtClean="0">
                <a:ea typeface="SimSun" pitchFamily="2" charset="-122"/>
              </a:rPr>
              <a:t>容易相處難</a:t>
            </a:r>
            <a:endParaRPr lang="ru-RU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590800"/>
            <a:ext cx="6705600" cy="3429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zh-TW" smtClean="0">
              <a:solidFill>
                <a:srgbClr val="000000"/>
              </a:solidFill>
              <a:latin typeface="MingLiU" pitchFamily="49" charset="-120"/>
              <a:ea typeface="MingLiU" pitchFamily="49" charset="-120"/>
            </a:endParaRPr>
          </a:p>
        </p:txBody>
      </p:sp>
      <p:pic>
        <p:nvPicPr>
          <p:cNvPr id="12292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790700"/>
            <a:ext cx="6705600" cy="4838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-template">
  <a:themeElements>
    <a:clrScheme name="powerpoint-template-24 14">
      <a:dk1>
        <a:srgbClr val="4D4D4D"/>
      </a:dk1>
      <a:lt1>
        <a:srgbClr val="FFFFFF"/>
      </a:lt1>
      <a:dk2>
        <a:srgbClr val="4D4D4D"/>
      </a:dk2>
      <a:lt2>
        <a:srgbClr val="888888"/>
      </a:lt2>
      <a:accent1>
        <a:srgbClr val="9E9E9E"/>
      </a:accent1>
      <a:accent2>
        <a:srgbClr val="BEBEBE"/>
      </a:accent2>
      <a:accent3>
        <a:srgbClr val="FFFFFF"/>
      </a:accent3>
      <a:accent4>
        <a:srgbClr val="404040"/>
      </a:accent4>
      <a:accent5>
        <a:srgbClr val="CCCCCC"/>
      </a:accent5>
      <a:accent6>
        <a:srgbClr val="ACACAC"/>
      </a:accent6>
      <a:hlink>
        <a:srgbClr val="BDD006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945</Words>
  <Application>Microsoft Office PowerPoint</Application>
  <PresentationFormat>On-screen Show (4:3)</PresentationFormat>
  <Paragraphs>134</Paragraphs>
  <Slides>32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powerpoint-template</vt:lpstr>
      <vt:lpstr>     ABC  2015     </vt:lpstr>
      <vt:lpstr> </vt:lpstr>
      <vt:lpstr>PowerPoint Presentation</vt:lpstr>
      <vt:lpstr>PowerPoint Presentation</vt:lpstr>
      <vt:lpstr>相愛容易相處難</vt:lpstr>
      <vt:lpstr>相愛容易相處難</vt:lpstr>
      <vt:lpstr>相愛容易相處難</vt:lpstr>
      <vt:lpstr>相愛容易相處難</vt:lpstr>
      <vt:lpstr>相愛容易相處難</vt:lpstr>
      <vt:lpstr>相愛容易相處難</vt:lpstr>
      <vt:lpstr>相愛容易相處難</vt:lpstr>
      <vt:lpstr>相愛容易相處難</vt:lpstr>
      <vt:lpstr>相愛容易相處難</vt:lpstr>
      <vt:lpstr>相愛容易相處難</vt:lpstr>
      <vt:lpstr>相愛容易相處難</vt:lpstr>
      <vt:lpstr>相愛容易相處難</vt:lpstr>
      <vt:lpstr>相愛容易相處難</vt:lpstr>
      <vt:lpstr>相愛容易相處難</vt:lpstr>
      <vt:lpstr>男女有別，需要不同</vt:lpstr>
      <vt:lpstr>相愛容易相處難</vt:lpstr>
      <vt:lpstr>相愛容易相處難</vt:lpstr>
      <vt:lpstr>如何面對差異</vt:lpstr>
      <vt:lpstr>如何面對差異</vt:lpstr>
      <vt:lpstr>PowerPoint Presentation</vt:lpstr>
      <vt:lpstr>如何面對差異</vt:lpstr>
      <vt:lpstr>如何面對差異</vt:lpstr>
      <vt:lpstr>在愛裡合一</vt:lpstr>
      <vt:lpstr>在愛裡合一</vt:lpstr>
      <vt:lpstr>在愛裡合一</vt:lpstr>
      <vt:lpstr>在愛裡合一</vt:lpstr>
      <vt:lpstr>在愛裡合一</vt:lpstr>
      <vt:lpstr>Peter &amp; Ivonne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2009  北美華人基督徒教育大會</dc:title>
  <dc:creator>James Chuang</dc:creator>
  <cp:lastModifiedBy>Stanley Hsiao</cp:lastModifiedBy>
  <cp:revision>105</cp:revision>
  <dcterms:created xsi:type="dcterms:W3CDTF">2009-08-08T18:10:28Z</dcterms:created>
  <dcterms:modified xsi:type="dcterms:W3CDTF">2015-09-19T19:19:40Z</dcterms:modified>
</cp:coreProperties>
</file>