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24" r:id="rId2"/>
    <p:sldId id="325" r:id="rId3"/>
    <p:sldId id="326" r:id="rId4"/>
    <p:sldId id="327" r:id="rId5"/>
    <p:sldId id="330" r:id="rId6"/>
    <p:sldId id="328" r:id="rId7"/>
    <p:sldId id="331" r:id="rId8"/>
    <p:sldId id="332" r:id="rId9"/>
    <p:sldId id="333" r:id="rId10"/>
    <p:sldId id="334" r:id="rId11"/>
    <p:sldId id="335" r:id="rId12"/>
    <p:sldId id="336" r:id="rId13"/>
    <p:sldId id="329" r:id="rId14"/>
    <p:sldId id="337" r:id="rId15"/>
    <p:sldId id="339" r:id="rId16"/>
    <p:sldId id="338" r:id="rId17"/>
    <p:sldId id="340" r:id="rId18"/>
    <p:sldId id="341" r:id="rId19"/>
    <p:sldId id="342"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Baskerville Old Face" panose="02020602080505020303" pitchFamily="18" charset="0"/>
        <a:ea typeface="+mn-ea"/>
        <a:cs typeface="+mn-cs"/>
      </a:defRPr>
    </a:lvl1pPr>
    <a:lvl2pPr marL="457200" algn="l" rtl="0" fontAlgn="base">
      <a:spcBef>
        <a:spcPct val="0"/>
      </a:spcBef>
      <a:spcAft>
        <a:spcPct val="0"/>
      </a:spcAft>
      <a:defRPr kern="1200">
        <a:solidFill>
          <a:schemeClr val="tx1"/>
        </a:solidFill>
        <a:latin typeface="Baskerville Old Face" panose="02020602080505020303" pitchFamily="18" charset="0"/>
        <a:ea typeface="+mn-ea"/>
        <a:cs typeface="+mn-cs"/>
      </a:defRPr>
    </a:lvl2pPr>
    <a:lvl3pPr marL="914400" algn="l" rtl="0" fontAlgn="base">
      <a:spcBef>
        <a:spcPct val="0"/>
      </a:spcBef>
      <a:spcAft>
        <a:spcPct val="0"/>
      </a:spcAft>
      <a:defRPr kern="1200">
        <a:solidFill>
          <a:schemeClr val="tx1"/>
        </a:solidFill>
        <a:latin typeface="Baskerville Old Face" panose="02020602080505020303" pitchFamily="18" charset="0"/>
        <a:ea typeface="+mn-ea"/>
        <a:cs typeface="+mn-cs"/>
      </a:defRPr>
    </a:lvl3pPr>
    <a:lvl4pPr marL="1371600" algn="l" rtl="0" fontAlgn="base">
      <a:spcBef>
        <a:spcPct val="0"/>
      </a:spcBef>
      <a:spcAft>
        <a:spcPct val="0"/>
      </a:spcAft>
      <a:defRPr kern="1200">
        <a:solidFill>
          <a:schemeClr val="tx1"/>
        </a:solidFill>
        <a:latin typeface="Baskerville Old Face" panose="02020602080505020303" pitchFamily="18" charset="0"/>
        <a:ea typeface="+mn-ea"/>
        <a:cs typeface="+mn-cs"/>
      </a:defRPr>
    </a:lvl4pPr>
    <a:lvl5pPr marL="1828800" algn="l" rtl="0" fontAlgn="base">
      <a:spcBef>
        <a:spcPct val="0"/>
      </a:spcBef>
      <a:spcAft>
        <a:spcPct val="0"/>
      </a:spcAft>
      <a:defRPr kern="1200">
        <a:solidFill>
          <a:schemeClr val="tx1"/>
        </a:solidFill>
        <a:latin typeface="Baskerville Old Face" panose="02020602080505020303" pitchFamily="18" charset="0"/>
        <a:ea typeface="+mn-ea"/>
        <a:cs typeface="+mn-cs"/>
      </a:defRPr>
    </a:lvl5pPr>
    <a:lvl6pPr marL="2286000" algn="l" defTabSz="914400" rtl="0" eaLnBrk="1" latinLnBrk="0" hangingPunct="1">
      <a:defRPr kern="1200">
        <a:solidFill>
          <a:schemeClr val="tx1"/>
        </a:solidFill>
        <a:latin typeface="Baskerville Old Face" panose="02020602080505020303" pitchFamily="18" charset="0"/>
        <a:ea typeface="+mn-ea"/>
        <a:cs typeface="+mn-cs"/>
      </a:defRPr>
    </a:lvl6pPr>
    <a:lvl7pPr marL="2743200" algn="l" defTabSz="914400" rtl="0" eaLnBrk="1" latinLnBrk="0" hangingPunct="1">
      <a:defRPr kern="1200">
        <a:solidFill>
          <a:schemeClr val="tx1"/>
        </a:solidFill>
        <a:latin typeface="Baskerville Old Face" panose="02020602080505020303" pitchFamily="18" charset="0"/>
        <a:ea typeface="+mn-ea"/>
        <a:cs typeface="+mn-cs"/>
      </a:defRPr>
    </a:lvl7pPr>
    <a:lvl8pPr marL="3200400" algn="l" defTabSz="914400" rtl="0" eaLnBrk="1" latinLnBrk="0" hangingPunct="1">
      <a:defRPr kern="1200">
        <a:solidFill>
          <a:schemeClr val="tx1"/>
        </a:solidFill>
        <a:latin typeface="Baskerville Old Face" panose="02020602080505020303" pitchFamily="18" charset="0"/>
        <a:ea typeface="+mn-ea"/>
        <a:cs typeface="+mn-cs"/>
      </a:defRPr>
    </a:lvl8pPr>
    <a:lvl9pPr marL="3657600" algn="l" defTabSz="914400" rtl="0" eaLnBrk="1" latinLnBrk="0" hangingPunct="1">
      <a:defRPr kern="1200">
        <a:solidFill>
          <a:schemeClr val="tx1"/>
        </a:solidFill>
        <a:latin typeface="Baskerville Old Face" panose="02020602080505020303"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8000"/>
    <a:srgbClr val="00CC00"/>
    <a:srgbClr val="CC0099"/>
    <a:srgbClr val="FF0000"/>
    <a:srgbClr val="FF9900"/>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72" y="-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F30217A1-2B54-4E63-9FB5-C8D1237EB2D4}" type="slidenum">
              <a:rPr lang="en-US" altLang="en-US"/>
              <a:pPr/>
              <a:t>‹#›</a:t>
            </a:fld>
            <a:endParaRPr lang="en-US" altLang="en-US"/>
          </a:p>
        </p:txBody>
      </p:sp>
    </p:spTree>
    <p:extLst>
      <p:ext uri="{BB962C8B-B14F-4D97-AF65-F5344CB8AC3E}">
        <p14:creationId xmlns:p14="http://schemas.microsoft.com/office/powerpoint/2010/main" val="22262278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7BA084B8-F5FA-4611-8911-D44CCA4F21A6}" type="slidenum">
              <a:rPr lang="en-US" altLang="en-US">
                <a:latin typeface="Arial" panose="020B0604020202020204" pitchFamily="34" charset="0"/>
              </a:rPr>
              <a:pPr eaLnBrk="1" hangingPunct="1"/>
              <a:t>1</a:t>
            </a:fld>
            <a:endParaRPr lang="en-US" altLang="en-US">
              <a:latin typeface="Arial" panose="020B0604020202020204" pitchFamily="34" charset="0"/>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819868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673769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11</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590323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226674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13</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43502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14</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694830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15</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555144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16</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301536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17</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102020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18</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300074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D8A7440C-9FCD-486B-9A3D-1E54B05A1165}"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017808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FD36AB27-642B-45A4-81B4-88D0BE946DCD}" type="slidenum">
              <a:rPr lang="en-US" altLang="en-US">
                <a:latin typeface="Arial" panose="020B0604020202020204" pitchFamily="34" charset="0"/>
              </a:rPr>
              <a:pPr eaLnBrk="1" hangingPunct="1"/>
              <a:t>2</a:t>
            </a:fld>
            <a:endParaRPr lang="en-US" altLang="en-US">
              <a:latin typeface="Arial" panose="020B0604020202020204" pitchFamily="34"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168205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77F842E9-8119-4F9C-9250-062E9F66B226}" type="slidenum">
              <a:rPr lang="en-US" altLang="en-US">
                <a:latin typeface="Arial" panose="020B0604020202020204" pitchFamily="34" charset="0"/>
              </a:rPr>
              <a:pPr eaLnBrk="1" hangingPunct="1"/>
              <a:t>3</a:t>
            </a:fld>
            <a:endParaRPr lang="en-US" altLang="en-US">
              <a:latin typeface="Arial" panose="020B0604020202020204" pitchFamily="34" charset="0"/>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258712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3663893C-D2BA-4DF5-B3A4-B7E69F862D78}"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709540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3663893C-D2BA-4DF5-B3A4-B7E69F862D78}" type="slidenum">
              <a:rPr lang="en-US" altLang="en-US">
                <a:latin typeface="Arial" panose="020B0604020202020204" pitchFamily="34" charset="0"/>
              </a:rPr>
              <a:pPr eaLnBrk="1" hangingPunct="1"/>
              <a:t>5</a:t>
            </a:fld>
            <a:endParaRPr lang="en-US" altLang="en-US">
              <a:latin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965059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6</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848719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7</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003019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8</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269784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Baskerville Old Face" panose="02020602080505020303" pitchFamily="18" charset="0"/>
              </a:defRPr>
            </a:lvl1pPr>
            <a:lvl2pPr marL="742950" indent="-285750" eaLnBrk="0" hangingPunct="0">
              <a:defRPr>
                <a:solidFill>
                  <a:schemeClr val="tx1"/>
                </a:solidFill>
                <a:latin typeface="Baskerville Old Face" panose="02020602080505020303" pitchFamily="18" charset="0"/>
              </a:defRPr>
            </a:lvl2pPr>
            <a:lvl3pPr marL="1143000" indent="-228600" eaLnBrk="0" hangingPunct="0">
              <a:defRPr>
                <a:solidFill>
                  <a:schemeClr val="tx1"/>
                </a:solidFill>
                <a:latin typeface="Baskerville Old Face" panose="02020602080505020303" pitchFamily="18" charset="0"/>
              </a:defRPr>
            </a:lvl3pPr>
            <a:lvl4pPr marL="1600200" indent="-228600" eaLnBrk="0" hangingPunct="0">
              <a:defRPr>
                <a:solidFill>
                  <a:schemeClr val="tx1"/>
                </a:solidFill>
                <a:latin typeface="Baskerville Old Face" panose="02020602080505020303" pitchFamily="18" charset="0"/>
              </a:defRPr>
            </a:lvl4pPr>
            <a:lvl5pPr marL="2057400" indent="-228600" eaLnBrk="0" hangingPunct="0">
              <a:defRPr>
                <a:solidFill>
                  <a:schemeClr val="tx1"/>
                </a:solidFill>
                <a:latin typeface="Baskerville Old Face" panose="02020602080505020303" pitchFamily="18" charset="0"/>
              </a:defRPr>
            </a:lvl5pPr>
            <a:lvl6pPr marL="2514600" indent="-228600" eaLnBrk="0" fontAlgn="base" hangingPunct="0">
              <a:spcBef>
                <a:spcPct val="0"/>
              </a:spcBef>
              <a:spcAft>
                <a:spcPct val="0"/>
              </a:spcAft>
              <a:defRPr>
                <a:solidFill>
                  <a:schemeClr val="tx1"/>
                </a:solidFill>
                <a:latin typeface="Baskerville Old Face" panose="02020602080505020303" pitchFamily="18" charset="0"/>
              </a:defRPr>
            </a:lvl6pPr>
            <a:lvl7pPr marL="2971800" indent="-228600" eaLnBrk="0" fontAlgn="base" hangingPunct="0">
              <a:spcBef>
                <a:spcPct val="0"/>
              </a:spcBef>
              <a:spcAft>
                <a:spcPct val="0"/>
              </a:spcAft>
              <a:defRPr>
                <a:solidFill>
                  <a:schemeClr val="tx1"/>
                </a:solidFill>
                <a:latin typeface="Baskerville Old Face" panose="02020602080505020303" pitchFamily="18" charset="0"/>
              </a:defRPr>
            </a:lvl7pPr>
            <a:lvl8pPr marL="3429000" indent="-228600" eaLnBrk="0" fontAlgn="base" hangingPunct="0">
              <a:spcBef>
                <a:spcPct val="0"/>
              </a:spcBef>
              <a:spcAft>
                <a:spcPct val="0"/>
              </a:spcAft>
              <a:defRPr>
                <a:solidFill>
                  <a:schemeClr val="tx1"/>
                </a:solidFill>
                <a:latin typeface="Baskerville Old Face" panose="02020602080505020303" pitchFamily="18" charset="0"/>
              </a:defRPr>
            </a:lvl8pPr>
            <a:lvl9pPr marL="3886200" indent="-228600" eaLnBrk="0" fontAlgn="base" hangingPunct="0">
              <a:spcBef>
                <a:spcPct val="0"/>
              </a:spcBef>
              <a:spcAft>
                <a:spcPct val="0"/>
              </a:spcAft>
              <a:defRPr>
                <a:solidFill>
                  <a:schemeClr val="tx1"/>
                </a:solidFill>
                <a:latin typeface="Baskerville Old Face" panose="02020602080505020303" pitchFamily="18" charset="0"/>
              </a:defRPr>
            </a:lvl9pPr>
          </a:lstStyle>
          <a:p>
            <a:pPr eaLnBrk="1" hangingPunct="1"/>
            <a:fld id="{26BA4C39-6B32-4C53-84EA-39ADACEC97D6}"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10099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57C1E3E-282B-4218-BBDD-149CAF2E19EB}" type="slidenum">
              <a:rPr lang="en-US" altLang="en-US"/>
              <a:pPr/>
              <a:t>‹#›</a:t>
            </a:fld>
            <a:endParaRPr lang="en-US" altLang="en-US"/>
          </a:p>
        </p:txBody>
      </p:sp>
    </p:spTree>
    <p:extLst>
      <p:ext uri="{BB962C8B-B14F-4D97-AF65-F5344CB8AC3E}">
        <p14:creationId xmlns:p14="http://schemas.microsoft.com/office/powerpoint/2010/main" val="2449642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91F1355-8C24-49B6-9FE3-91639F1F686A}" type="slidenum">
              <a:rPr lang="en-US" altLang="en-US"/>
              <a:pPr/>
              <a:t>‹#›</a:t>
            </a:fld>
            <a:endParaRPr lang="en-US" altLang="en-US"/>
          </a:p>
        </p:txBody>
      </p:sp>
    </p:spTree>
    <p:extLst>
      <p:ext uri="{BB962C8B-B14F-4D97-AF65-F5344CB8AC3E}">
        <p14:creationId xmlns:p14="http://schemas.microsoft.com/office/powerpoint/2010/main" val="318543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3BE6A44-1218-4C6B-98FD-03954FDCC33F}" type="slidenum">
              <a:rPr lang="en-US" altLang="en-US"/>
              <a:pPr/>
              <a:t>‹#›</a:t>
            </a:fld>
            <a:endParaRPr lang="en-US" altLang="en-US"/>
          </a:p>
        </p:txBody>
      </p:sp>
    </p:spTree>
    <p:extLst>
      <p:ext uri="{BB962C8B-B14F-4D97-AF65-F5344CB8AC3E}">
        <p14:creationId xmlns:p14="http://schemas.microsoft.com/office/powerpoint/2010/main" val="1632842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DEDB660-61F1-45BD-82EC-91DDE5C52E22}" type="slidenum">
              <a:rPr lang="en-US" altLang="en-US"/>
              <a:pPr/>
              <a:t>‹#›</a:t>
            </a:fld>
            <a:endParaRPr lang="en-US" altLang="en-US"/>
          </a:p>
        </p:txBody>
      </p:sp>
    </p:spTree>
    <p:extLst>
      <p:ext uri="{BB962C8B-B14F-4D97-AF65-F5344CB8AC3E}">
        <p14:creationId xmlns:p14="http://schemas.microsoft.com/office/powerpoint/2010/main" val="1762583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07746FE-AF9E-48B3-88A8-FEE86625E13A}" type="slidenum">
              <a:rPr lang="en-US" altLang="en-US"/>
              <a:pPr/>
              <a:t>‹#›</a:t>
            </a:fld>
            <a:endParaRPr lang="en-US" altLang="en-US"/>
          </a:p>
        </p:txBody>
      </p:sp>
    </p:spTree>
    <p:extLst>
      <p:ext uri="{BB962C8B-B14F-4D97-AF65-F5344CB8AC3E}">
        <p14:creationId xmlns:p14="http://schemas.microsoft.com/office/powerpoint/2010/main" val="3058627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E530817-D002-4709-981E-5C61C3DCBC70}" type="slidenum">
              <a:rPr lang="en-US" altLang="en-US"/>
              <a:pPr/>
              <a:t>‹#›</a:t>
            </a:fld>
            <a:endParaRPr lang="en-US" altLang="en-US"/>
          </a:p>
        </p:txBody>
      </p:sp>
    </p:spTree>
    <p:extLst>
      <p:ext uri="{BB962C8B-B14F-4D97-AF65-F5344CB8AC3E}">
        <p14:creationId xmlns:p14="http://schemas.microsoft.com/office/powerpoint/2010/main" val="4205819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5381975-7FF1-4508-8ABA-9687A4BCA66E}" type="slidenum">
              <a:rPr lang="en-US" altLang="en-US"/>
              <a:pPr/>
              <a:t>‹#›</a:t>
            </a:fld>
            <a:endParaRPr lang="en-US" altLang="en-US"/>
          </a:p>
        </p:txBody>
      </p:sp>
    </p:spTree>
    <p:extLst>
      <p:ext uri="{BB962C8B-B14F-4D97-AF65-F5344CB8AC3E}">
        <p14:creationId xmlns:p14="http://schemas.microsoft.com/office/powerpoint/2010/main" val="3198309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BF643ADD-B973-47E9-BB3C-E0785680B0C2}" type="slidenum">
              <a:rPr lang="en-US" altLang="en-US"/>
              <a:pPr/>
              <a:t>‹#›</a:t>
            </a:fld>
            <a:endParaRPr lang="en-US" altLang="en-US"/>
          </a:p>
        </p:txBody>
      </p:sp>
    </p:spTree>
    <p:extLst>
      <p:ext uri="{BB962C8B-B14F-4D97-AF65-F5344CB8AC3E}">
        <p14:creationId xmlns:p14="http://schemas.microsoft.com/office/powerpoint/2010/main" val="2336880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7402E94E-98C7-49CF-ADA7-CC3CD3FF6098}" type="slidenum">
              <a:rPr lang="en-US" altLang="en-US"/>
              <a:pPr/>
              <a:t>‹#›</a:t>
            </a:fld>
            <a:endParaRPr lang="en-US" altLang="en-US"/>
          </a:p>
        </p:txBody>
      </p:sp>
    </p:spTree>
    <p:extLst>
      <p:ext uri="{BB962C8B-B14F-4D97-AF65-F5344CB8AC3E}">
        <p14:creationId xmlns:p14="http://schemas.microsoft.com/office/powerpoint/2010/main" val="1421568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3BCF658C-6C3F-4880-8F85-3E4C1FB542D4}" type="slidenum">
              <a:rPr lang="en-US" altLang="en-US"/>
              <a:pPr/>
              <a:t>‹#›</a:t>
            </a:fld>
            <a:endParaRPr lang="en-US" altLang="en-US"/>
          </a:p>
        </p:txBody>
      </p:sp>
    </p:spTree>
    <p:extLst>
      <p:ext uri="{BB962C8B-B14F-4D97-AF65-F5344CB8AC3E}">
        <p14:creationId xmlns:p14="http://schemas.microsoft.com/office/powerpoint/2010/main" val="1858108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96EB91F-B0C1-4D47-BDF0-816C13C0AC84}" type="slidenum">
              <a:rPr lang="en-US" altLang="en-US"/>
              <a:pPr/>
              <a:t>‹#›</a:t>
            </a:fld>
            <a:endParaRPr lang="en-US" altLang="en-US"/>
          </a:p>
        </p:txBody>
      </p:sp>
    </p:spTree>
    <p:extLst>
      <p:ext uri="{BB962C8B-B14F-4D97-AF65-F5344CB8AC3E}">
        <p14:creationId xmlns:p14="http://schemas.microsoft.com/office/powerpoint/2010/main" val="1079344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62CDC24C-BA6B-4C98-BB0D-7468A749CDC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dirty="0" smtClean="0">
                <a:solidFill>
                  <a:srgbClr val="FFFF00"/>
                </a:solidFill>
                <a:ea typeface="SimSun" pitchFamily="2" charset="-122"/>
              </a:rPr>
              <a:t>課碼</a:t>
            </a:r>
            <a:r>
              <a:rPr lang="en-US" altLang="zh-CN" dirty="0" smtClean="0">
                <a:solidFill>
                  <a:srgbClr val="FFFF00"/>
                </a:solidFill>
                <a:ea typeface="SimSun" pitchFamily="2" charset="-122"/>
              </a:rPr>
              <a:t>(Workshop):</a:t>
            </a:r>
            <a:r>
              <a:rPr lang="zh-TW" altLang="en-US" dirty="0" smtClean="0">
                <a:solidFill>
                  <a:srgbClr val="FFFF00"/>
                </a:solidFill>
                <a:ea typeface="SimSun" pitchFamily="2" charset="-122"/>
              </a:rPr>
              <a:t> </a:t>
            </a:r>
            <a:r>
              <a:rPr lang="en-US" altLang="zh-TW" dirty="0" smtClean="0">
                <a:solidFill>
                  <a:srgbClr val="FFFF00"/>
                </a:solidFill>
                <a:ea typeface="SimSun" pitchFamily="2" charset="-122"/>
              </a:rPr>
              <a:t>M-201</a:t>
            </a:r>
            <a:r>
              <a:rPr lang="zh-CN" altLang="en-US" dirty="0" smtClean="0">
                <a:solidFill>
                  <a:srgbClr val="FFFF00"/>
                </a:solidFill>
                <a:ea typeface="SimSun" pitchFamily="2" charset="-122"/>
              </a:rPr>
              <a:t> </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教室</a:t>
            </a:r>
            <a:r>
              <a:rPr lang="en-US" altLang="zh-CN" dirty="0" smtClean="0">
                <a:solidFill>
                  <a:srgbClr val="FFFF00"/>
                </a:solidFill>
                <a:ea typeface="SimSun" pitchFamily="2" charset="-122"/>
              </a:rPr>
              <a:t>(Room #): </a:t>
            </a:r>
            <a:r>
              <a:rPr lang="zh-TW" altLang="en-US" dirty="0" smtClean="0">
                <a:solidFill>
                  <a:srgbClr val="FFFF00"/>
                </a:solidFill>
                <a:ea typeface="SimSun" pitchFamily="2" charset="-122"/>
              </a:rPr>
              <a:t>南</a:t>
            </a:r>
            <a:r>
              <a:rPr lang="en-US" altLang="zh-TW" dirty="0" smtClean="0">
                <a:solidFill>
                  <a:srgbClr val="FFFF00"/>
                </a:solidFill>
                <a:ea typeface="SimSun" pitchFamily="2" charset="-122"/>
              </a:rPr>
              <a:t>S3</a:t>
            </a:r>
            <a:endParaRPr lang="en-US" altLang="zh-CN" dirty="0" smtClean="0">
              <a:solidFill>
                <a:srgbClr val="FFFF00"/>
              </a:solidFill>
              <a:ea typeface="SimSun" pitchFamily="2" charset="-122"/>
            </a:endParaRPr>
          </a:p>
          <a:p>
            <a:pPr eaLnBrk="1" hangingPunct="1">
              <a:buFontTx/>
              <a:buNone/>
              <a:defRPr/>
            </a:pPr>
            <a:r>
              <a:rPr lang="zh-TW" altLang="en-US" dirty="0" smtClean="0">
                <a:solidFill>
                  <a:srgbClr val="FFFF00"/>
                </a:solidFill>
                <a:ea typeface="新細明體" pitchFamily="18" charset="-120"/>
              </a:rPr>
              <a:t>講員</a:t>
            </a:r>
            <a:r>
              <a:rPr lang="en-US" altLang="zh-TW" dirty="0" smtClean="0">
                <a:solidFill>
                  <a:srgbClr val="FFFF00"/>
                </a:solidFill>
                <a:ea typeface="新細明體" pitchFamily="18" charset="-120"/>
              </a:rPr>
              <a:t>(Speaker): </a:t>
            </a:r>
            <a:r>
              <a:rPr lang="zh-TW" altLang="en-US" dirty="0" smtClean="0">
                <a:solidFill>
                  <a:srgbClr val="FFFF00"/>
                </a:solidFill>
                <a:ea typeface="新細明體" pitchFamily="18" charset="-120"/>
              </a:rPr>
              <a:t>王炳欽</a:t>
            </a:r>
            <a:endParaRPr lang="en-US" altLang="zh-TW" dirty="0" smtClean="0">
              <a:solidFill>
                <a:srgbClr val="FFFF00"/>
              </a:solidFill>
              <a:ea typeface="新細明體" pitchFamily="18" charset="-120"/>
            </a:endParaRPr>
          </a:p>
          <a:p>
            <a:pPr eaLnBrk="1" hangingPunct="1">
              <a:buFontTx/>
              <a:buNone/>
              <a:defRPr/>
            </a:pPr>
            <a:r>
              <a:rPr lang="zh-CN" altLang="en-US" b="1" dirty="0" smtClean="0">
                <a:solidFill>
                  <a:srgbClr val="FFFF00"/>
                </a:solidFill>
                <a:ea typeface="新細明體" pitchFamily="18" charset="-120"/>
              </a:rPr>
              <a:t>授課語言</a:t>
            </a:r>
            <a:r>
              <a:rPr lang="en-US" altLang="zh-CN" b="1" dirty="0" smtClean="0">
                <a:solidFill>
                  <a:srgbClr val="FFFF00"/>
                </a:solidFill>
                <a:ea typeface="新細明體" pitchFamily="18" charset="-120"/>
              </a:rPr>
              <a:t>:</a:t>
            </a:r>
            <a:r>
              <a:rPr lang="en-US" altLang="zh-CN" dirty="0" smtClean="0">
                <a:solidFill>
                  <a:srgbClr val="FFFF00"/>
                </a:solidFill>
                <a:ea typeface="SimSun" pitchFamily="2" charset="-122"/>
              </a:rPr>
              <a:t> </a:t>
            </a:r>
            <a:r>
              <a:rPr lang="zh-TW" altLang="en-US" dirty="0" smtClean="0">
                <a:solidFill>
                  <a:srgbClr val="FFFF00"/>
                </a:solidFill>
                <a:ea typeface="SimSun" pitchFamily="2" charset="-122"/>
              </a:rPr>
              <a:t>華語</a:t>
            </a:r>
            <a:endParaRPr lang="en-US" altLang="zh-CN" dirty="0" smtClean="0">
              <a:solidFill>
                <a:srgbClr val="FFFF00"/>
              </a:solidFill>
              <a:ea typeface="SimSun" pitchFamily="2" charset="-122"/>
            </a:endParaRPr>
          </a:p>
          <a:p>
            <a:pPr eaLnBrk="1" hangingPunct="1">
              <a:buFontTx/>
              <a:buNone/>
              <a:defRPr/>
            </a:pPr>
            <a:r>
              <a:rPr lang="zh-TW" altLang="en-US" dirty="0" smtClean="0">
                <a:solidFill>
                  <a:srgbClr val="FFFF00"/>
                </a:solidFill>
                <a:ea typeface="新細明體" pitchFamily="18" charset="-120"/>
              </a:rPr>
              <a:t>題目</a:t>
            </a:r>
            <a:r>
              <a:rPr lang="en-US" altLang="zh-TW" dirty="0" smtClean="0">
                <a:solidFill>
                  <a:srgbClr val="FFFF00"/>
                </a:solidFill>
                <a:ea typeface="新細明體" pitchFamily="18" charset="-120"/>
              </a:rPr>
              <a:t>(Topic): </a:t>
            </a:r>
            <a:r>
              <a:rPr lang="en-US" altLang="zh-TW" b="1" dirty="0" smtClean="0">
                <a:solidFill>
                  <a:srgbClr val="FFFF00"/>
                </a:solidFill>
                <a:effectLst>
                  <a:outerShdw blurRad="38100" dist="38100" dir="2700000" algn="tl">
                    <a:srgbClr val="000000"/>
                  </a:outerShdw>
                </a:effectLst>
                <a:ea typeface="新細明體" pitchFamily="18" charset="-120"/>
              </a:rPr>
              <a:t> </a:t>
            </a:r>
            <a:r>
              <a:rPr lang="zh-TW" altLang="en-US" b="1" dirty="0" smtClean="0">
                <a:solidFill>
                  <a:srgbClr val="FFFF00"/>
                </a:solidFill>
                <a:effectLst>
                  <a:outerShdw blurRad="38100" dist="38100" dir="2700000" algn="tl">
                    <a:srgbClr val="000000"/>
                  </a:outerShdw>
                </a:effectLst>
                <a:ea typeface="新細明體" pitchFamily="18" charset="-120"/>
              </a:rPr>
              <a:t>落地生根的中國基督教</a:t>
            </a:r>
            <a:endParaRPr lang="en-US" altLang="zh-CN" dirty="0" smtClean="0">
              <a:solidFill>
                <a:srgbClr val="FFFF00"/>
              </a:solidFill>
              <a:ea typeface="SimSun" pitchFamily="2" charset="-122"/>
            </a:endParaRPr>
          </a:p>
          <a:p>
            <a:pPr eaLnBrk="1" hangingPunct="1">
              <a:buNone/>
              <a:defRPr/>
            </a:pPr>
            <a:r>
              <a:rPr lang="zh-CN" altLang="en-US" dirty="0" smtClean="0">
                <a:solidFill>
                  <a:srgbClr val="FFFF00"/>
                </a:solidFill>
                <a:ea typeface="SimSun" pitchFamily="2" charset="-122"/>
              </a:rPr>
              <a:t>專題簡介</a:t>
            </a:r>
            <a:r>
              <a:rPr lang="en-US" altLang="zh-CN" dirty="0" smtClean="0">
                <a:solidFill>
                  <a:srgbClr val="FFFF00"/>
                </a:solidFill>
                <a:ea typeface="SimSun" pitchFamily="2" charset="-122"/>
              </a:rPr>
              <a:t>:</a:t>
            </a:r>
            <a:r>
              <a:rPr lang="zh-TW" altLang="en-US" dirty="0">
                <a:solidFill>
                  <a:srgbClr val="FFFF00"/>
                </a:solidFill>
              </a:rPr>
              <a:t>基督教傳入中國所面臨要緊問題是如何使中國人瞭解接受用西方文化所詮釋的基督信仰；基督教要融入中國人的社會所面臨的是基督教「本土化」的問題。這個專題將介紹基督教在中國「本土化」的歷史。</a:t>
            </a:r>
            <a:endParaRPr lang="en-US" dirty="0">
              <a:solidFill>
                <a:srgbClr val="FFFF00"/>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205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205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52431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5. </a:t>
            </a:r>
            <a:r>
              <a:rPr lang="zh-TW" altLang="en-US" sz="3200" dirty="0" smtClean="0">
                <a:solidFill>
                  <a:srgbClr val="FFFF00"/>
                </a:solidFill>
                <a:latin typeface="DFPLiHei-Bd" panose="020B0700000000000000" pitchFamily="34" charset="-120"/>
                <a:ea typeface="DFPLiHei-Bd" panose="020B0700000000000000" pitchFamily="34" charset="-120"/>
              </a:rPr>
              <a:t>民國基督教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3"/>
            <a:r>
              <a:rPr lang="en-US" altLang="zh-TW" sz="3200" dirty="0" smtClean="0">
                <a:solidFill>
                  <a:srgbClr val="FFFF00"/>
                </a:solidFill>
                <a:latin typeface="DFPLiHei-Bd" panose="020B0700000000000000" pitchFamily="34" charset="-120"/>
                <a:ea typeface="DFPLiHei-Bd" panose="020B0700000000000000" pitchFamily="34" charset="-120"/>
              </a:rPr>
              <a:t>d. </a:t>
            </a:r>
            <a:r>
              <a:rPr lang="zh-TW" altLang="en-US" sz="3200" dirty="0" smtClean="0">
                <a:solidFill>
                  <a:srgbClr val="FFFF00"/>
                </a:solidFill>
                <a:latin typeface="DFPLiHei-Bd" panose="020B0700000000000000" pitchFamily="34" charset="-120"/>
                <a:ea typeface="DFPLiHei-Bd" panose="020B0700000000000000" pitchFamily="34" charset="-120"/>
              </a:rPr>
              <a:t>本土教派、教會：中華基督教會、中華耶穌教自立會、真耶穌教會、基督徒聚會所</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3"/>
            <a:r>
              <a:rPr lang="en-US" altLang="zh-TW" sz="3200" dirty="0" smtClean="0">
                <a:solidFill>
                  <a:srgbClr val="FFFF00"/>
                </a:solidFill>
                <a:latin typeface="DFPLiHei-Bd" panose="020B0700000000000000" pitchFamily="34" charset="-120"/>
                <a:ea typeface="DFPLiHei-Bd" panose="020B0700000000000000" pitchFamily="34" charset="-120"/>
              </a:rPr>
              <a:t>e. </a:t>
            </a:r>
            <a:r>
              <a:rPr lang="zh-TW" altLang="en-US" sz="3200" dirty="0" smtClean="0">
                <a:solidFill>
                  <a:srgbClr val="FFFF00"/>
                </a:solidFill>
                <a:latin typeface="DFPLiHei-Bd" panose="020B0700000000000000" pitchFamily="34" charset="-120"/>
                <a:ea typeface="DFPLiHei-Bd" panose="020B0700000000000000" pitchFamily="34" charset="-120"/>
              </a:rPr>
              <a:t>華人差傳：宋尚節與伯特利佈道團基督教全國協進會</a:t>
            </a:r>
            <a:r>
              <a:rPr lang="en-US" altLang="zh-TW" sz="3200" dirty="0" smtClean="0">
                <a:solidFill>
                  <a:srgbClr val="FFFF00"/>
                </a:solidFill>
                <a:latin typeface="DFPLiHei-Bd" panose="020B0700000000000000" pitchFamily="34" charset="-120"/>
                <a:ea typeface="DFPLiHei-Bd" panose="020B0700000000000000" pitchFamily="34" charset="-120"/>
              </a:rPr>
              <a:t>1929</a:t>
            </a:r>
            <a:r>
              <a:rPr lang="zh-TW" altLang="en-US" sz="3200" dirty="0" smtClean="0">
                <a:solidFill>
                  <a:srgbClr val="FFFF00"/>
                </a:solidFill>
                <a:latin typeface="DFPLiHei-Bd" panose="020B0700000000000000" pitchFamily="34" charset="-120"/>
                <a:ea typeface="DFPLiHei-Bd" panose="020B0700000000000000" pitchFamily="34" charset="-120"/>
              </a:rPr>
              <a:t>年提出「五年計畫」，期許五年內信徒倍增</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8194" name="Picture 2" descr="http://www.god611.com/upload/2011/5/20110509224659847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8275" y="5215360"/>
            <a:ext cx="2473325" cy="156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82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3539430"/>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5. </a:t>
            </a:r>
            <a:r>
              <a:rPr lang="zh-TW" altLang="en-US" sz="3200" dirty="0" smtClean="0">
                <a:solidFill>
                  <a:srgbClr val="FFFF00"/>
                </a:solidFill>
                <a:latin typeface="DFPLiHei-Bd" panose="020B0700000000000000" pitchFamily="34" charset="-120"/>
                <a:ea typeface="DFPLiHei-Bd" panose="020B0700000000000000" pitchFamily="34" charset="-120"/>
              </a:rPr>
              <a:t>民國基督教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3"/>
            <a:r>
              <a:rPr lang="en-US" altLang="zh-TW" sz="3200" dirty="0" smtClean="0">
                <a:solidFill>
                  <a:srgbClr val="FFFF00"/>
                </a:solidFill>
                <a:latin typeface="DFPLiHei-Bd" panose="020B0700000000000000" pitchFamily="34" charset="-120"/>
                <a:ea typeface="DFPLiHei-Bd" panose="020B0700000000000000" pitchFamily="34" charset="-120"/>
              </a:rPr>
              <a:t>f. </a:t>
            </a:r>
            <a:r>
              <a:rPr lang="zh-TW" altLang="en-US" sz="3200" dirty="0" smtClean="0">
                <a:solidFill>
                  <a:srgbClr val="FFFF00"/>
                </a:solidFill>
                <a:latin typeface="DFPLiHei-Bd" panose="020B0700000000000000" pitchFamily="34" charset="-120"/>
                <a:ea typeface="DFPLiHei-Bd" panose="020B0700000000000000" pitchFamily="34" charset="-120"/>
              </a:rPr>
              <a:t>崇拜本土化：建築、服飾、詩歌、禱文、儀式</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3"/>
            <a:r>
              <a:rPr lang="en-US" altLang="zh-TW" sz="3200" dirty="0">
                <a:solidFill>
                  <a:srgbClr val="FFFF00"/>
                </a:solidFill>
                <a:latin typeface="DFPLiHei-Bd" panose="020B0700000000000000" pitchFamily="34" charset="-120"/>
                <a:ea typeface="DFPLiHei-Bd" panose="020B0700000000000000" pitchFamily="34" charset="-120"/>
              </a:rPr>
              <a:t>g</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神學本土化：基督教與中國文化關係、建立符合中國人思路與關懷的神學</a:t>
            </a: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9218" name="Picture 2" descr="http://img6.douban.com/lpic/s279010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6401" y="4267200"/>
            <a:ext cx="1768891"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56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255454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5. </a:t>
            </a:r>
            <a:r>
              <a:rPr lang="zh-TW" altLang="en-US" sz="3200" dirty="0" smtClean="0">
                <a:solidFill>
                  <a:srgbClr val="FFFF00"/>
                </a:solidFill>
                <a:latin typeface="DFPLiHei-Bd" panose="020B0700000000000000" pitchFamily="34" charset="-120"/>
                <a:ea typeface="DFPLiHei-Bd" panose="020B0700000000000000" pitchFamily="34" charset="-120"/>
              </a:rPr>
              <a:t>民國基督教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3"/>
            <a:r>
              <a:rPr lang="en-US" altLang="zh-TW" sz="3200" dirty="0" smtClean="0">
                <a:solidFill>
                  <a:srgbClr val="FFFF00"/>
                </a:solidFill>
                <a:latin typeface="DFPLiHei-Bd" panose="020B0700000000000000" pitchFamily="34" charset="-120"/>
                <a:ea typeface="DFPLiHei-Bd" panose="020B0700000000000000" pitchFamily="34" charset="-120"/>
              </a:rPr>
              <a:t>h. </a:t>
            </a:r>
            <a:r>
              <a:rPr lang="zh-TW" altLang="en-US" sz="3200" dirty="0" smtClean="0">
                <a:solidFill>
                  <a:srgbClr val="FFFF00"/>
                </a:solidFill>
                <a:latin typeface="DFPLiHei-Bd" panose="020B0700000000000000" pitchFamily="34" charset="-120"/>
                <a:ea typeface="DFPLiHei-Bd" panose="020B0700000000000000" pitchFamily="34" charset="-120"/>
              </a:rPr>
              <a:t>社會改革：</a:t>
            </a:r>
            <a:r>
              <a:rPr lang="zh-TW" altLang="en-US" sz="3200" dirty="0">
                <a:solidFill>
                  <a:srgbClr val="FFFF00"/>
                </a:solidFill>
                <a:latin typeface="DFPLiHei-Bd" panose="020B0700000000000000" pitchFamily="34" charset="-120"/>
                <a:ea typeface="DFPLiHei-Bd" panose="020B0700000000000000" pitchFamily="34" charset="-120"/>
              </a:rPr>
              <a:t>基督徒參與推動社會改革計</a:t>
            </a:r>
            <a:r>
              <a:rPr lang="zh-TW" altLang="en-US" sz="3200" dirty="0" smtClean="0">
                <a:solidFill>
                  <a:srgbClr val="FFFF00"/>
                </a:solidFill>
                <a:latin typeface="DFPLiHei-Bd" panose="020B0700000000000000" pitchFamily="34" charset="-120"/>
                <a:ea typeface="DFPLiHei-Bd" panose="020B0700000000000000" pitchFamily="34" charset="-120"/>
              </a:rPr>
              <a:t>畫；晏陽初的「中華平民教育會」、徐寶謙的江西黎川實驗計畫</a:t>
            </a: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10242" name="Picture 2" descr="http://www.dzs.gov.cn/zfwz/upload/info/2015053122325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8368" y="4038600"/>
            <a:ext cx="2661765" cy="2514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732970" y="6255570"/>
            <a:ext cx="877163" cy="369332"/>
          </a:xfrm>
          <a:prstGeom prst="rect">
            <a:avLst/>
          </a:prstGeom>
        </p:spPr>
        <p:txBody>
          <a:bodyPr wrap="none">
            <a:spAutoFit/>
          </a:bodyPr>
          <a:lstStyle/>
          <a:p>
            <a:r>
              <a:rPr lang="zh-TW" altLang="en-US" dirty="0">
                <a:latin typeface="DFPLiHei-Bd" panose="020B0700000000000000" pitchFamily="34" charset="-120"/>
                <a:ea typeface="DFPLiHei-Bd" panose="020B0700000000000000" pitchFamily="34" charset="-120"/>
              </a:rPr>
              <a:t>晏陽初</a:t>
            </a:r>
            <a:endParaRPr lang="en-US" dirty="0"/>
          </a:p>
        </p:txBody>
      </p:sp>
      <p:pic>
        <p:nvPicPr>
          <p:cNvPr id="10244" name="Picture 4" descr="File:徐寶謙.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4735" y="3766400"/>
            <a:ext cx="2346271" cy="291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84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03187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譯經：</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a. </a:t>
            </a:r>
            <a:r>
              <a:rPr lang="zh-TW" altLang="en-US" sz="3200" dirty="0" smtClean="0">
                <a:solidFill>
                  <a:srgbClr val="FFFF00"/>
                </a:solidFill>
                <a:latin typeface="DFPLiHei-Bd" panose="020B0700000000000000" pitchFamily="34" charset="-120"/>
                <a:ea typeface="DFPLiHei-Bd" panose="020B0700000000000000" pitchFamily="34" charset="-120"/>
              </a:rPr>
              <a:t>聖經的翻譯是基督教本土化的第一個難題。</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b. </a:t>
            </a:r>
            <a:r>
              <a:rPr lang="zh-TW" altLang="en-US" sz="3200" dirty="0" smtClean="0">
                <a:solidFill>
                  <a:srgbClr val="FFFF00"/>
                </a:solidFill>
                <a:latin typeface="DFPLiHei-Bd" panose="020B0700000000000000" pitchFamily="34" charset="-120"/>
                <a:ea typeface="DFPLiHei-Bd" panose="020B0700000000000000" pitchFamily="34" charset="-120"/>
              </a:rPr>
              <a:t>「和合本」的出現，與白話文運動同時。</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c. </a:t>
            </a:r>
            <a:r>
              <a:rPr lang="zh-TW" altLang="en-US" sz="3200" dirty="0" smtClean="0">
                <a:solidFill>
                  <a:srgbClr val="FFFF00"/>
                </a:solidFill>
                <a:latin typeface="DFPLiHei-Bd" panose="020B0700000000000000" pitchFamily="34" charset="-120"/>
                <a:ea typeface="DFPLiHei-Bd" panose="020B0700000000000000" pitchFamily="34" charset="-120"/>
              </a:rPr>
              <a:t>中文譯經工作的努力方向是使用今日的語言來表達聖經的意義。</a:t>
            </a:r>
            <a:endParaRPr lang="en-US" altLang="zh-TW" sz="3200" dirty="0" smtClean="0">
              <a:solidFill>
                <a:srgbClr val="FFFF00"/>
              </a:solidFill>
              <a:latin typeface="DFPLiHei-Bd" panose="020B0700000000000000" pitchFamily="34" charset="-120"/>
              <a:ea typeface="DFPLiHei-Bd" panose="020B0700000000000000" pitchFamily="34" charset="-120"/>
            </a:endParaRPr>
          </a:p>
        </p:txBody>
      </p:sp>
      <p:pic>
        <p:nvPicPr>
          <p:cNvPr id="1026" name="Picture 2" descr="http://www.faithbookstore.com.my/e/wp-content/uploads/malaysia-christian-online-faith-book-store-bookstore-book-shop-bookshop-%E4%B8%AD%E6%96%87%E5%9C%A3%E7%BB%8F-%E7%8E%AF%E7%90%83%E5%9C%A3%E7%BB%8F%E5%85%AC%E4%BC%9A-%E6%96%B0%E8%AF%91%E6%9C%AC-%E7%AE%80%E4%BD%93%E7%A5%9E%E5%AD%97%E7%89%88-%E8%BD%BB%E4%BE%BF%E8%A3%85-%E8%93%9D%E8%89%B2%E7%B2%BE%E8%A3%85%E7%99%BD%E8%BE%B9-600X375-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5375" y="5016897"/>
            <a:ext cx="2701925" cy="1688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03187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2. </a:t>
            </a:r>
            <a:r>
              <a:rPr lang="zh-TW" altLang="en-US" sz="3200" dirty="0" smtClean="0">
                <a:solidFill>
                  <a:srgbClr val="FFFF00"/>
                </a:solidFill>
                <a:latin typeface="DFPLiHei-Bd" panose="020B0700000000000000" pitchFamily="34" charset="-120"/>
                <a:ea typeface="DFPLiHei-Bd" panose="020B0700000000000000" pitchFamily="34" charset="-120"/>
              </a:rPr>
              <a:t>文字出版：</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a. </a:t>
            </a:r>
            <a:r>
              <a:rPr lang="zh-TW" altLang="en-US" sz="3200" dirty="0" smtClean="0">
                <a:solidFill>
                  <a:srgbClr val="FFFF00"/>
                </a:solidFill>
                <a:latin typeface="DFPLiHei-Bd" panose="020B0700000000000000" pitchFamily="34" charset="-120"/>
                <a:ea typeface="DFPLiHei-Bd" panose="020B0700000000000000" pitchFamily="34" charset="-120"/>
              </a:rPr>
              <a:t>十九世紀，文字出版工作由西方人主持</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b. </a:t>
            </a:r>
            <a:r>
              <a:rPr lang="zh-TW" altLang="en-US" sz="3200" dirty="0" smtClean="0">
                <a:solidFill>
                  <a:srgbClr val="FFFF00"/>
                </a:solidFill>
                <a:latin typeface="DFPLiHei-Bd" panose="020B0700000000000000" pitchFamily="34" charset="-120"/>
                <a:ea typeface="DFPLiHei-Bd" panose="020B0700000000000000" pitchFamily="34" charset="-120"/>
              </a:rPr>
              <a:t> 二十世紀初，華人才真正開始進入文字出版工作，但影響甚微。</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c. </a:t>
            </a:r>
            <a:r>
              <a:rPr lang="zh-TW" altLang="en-US" sz="3200" dirty="0" smtClean="0">
                <a:solidFill>
                  <a:srgbClr val="FFFF00"/>
                </a:solidFill>
                <a:latin typeface="DFPLiHei-Bd" panose="020B0700000000000000" pitchFamily="34" charset="-120"/>
                <a:ea typeface="DFPLiHei-Bd" panose="020B0700000000000000" pitchFamily="34" charset="-120"/>
              </a:rPr>
              <a:t>二十世紀七十年代以後，華人才開始主持文字出版工作</a:t>
            </a:r>
            <a:endParaRPr lang="en-US" altLang="zh-TW" sz="3200" dirty="0" smtClean="0">
              <a:solidFill>
                <a:srgbClr val="FFFF00"/>
              </a:solidFill>
              <a:latin typeface="DFPLiHei-Bd" panose="020B0700000000000000" pitchFamily="34" charset="-120"/>
              <a:ea typeface="DFPLiHei-Bd" panose="020B0700000000000000" pitchFamily="34" charset="-120"/>
            </a:endParaRPr>
          </a:p>
        </p:txBody>
      </p:sp>
      <p:pic>
        <p:nvPicPr>
          <p:cNvPr id="1026" name="Picture 2" descr="http://www.zgsd.net/userfiles1/product/img/20120703/big/4183017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5600" y="4724400"/>
            <a:ext cx="1387207" cy="184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10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5016758"/>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3. </a:t>
            </a:r>
            <a:r>
              <a:rPr lang="zh-TW" altLang="en-US" sz="3200" dirty="0" smtClean="0">
                <a:solidFill>
                  <a:srgbClr val="FFFF00"/>
                </a:solidFill>
                <a:latin typeface="DFPLiHei-Bd" panose="020B0700000000000000" pitchFamily="34" charset="-120"/>
                <a:ea typeface="DFPLiHei-Bd" panose="020B0700000000000000" pitchFamily="34" charset="-120"/>
              </a:rPr>
              <a:t>傳教方法：</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a. </a:t>
            </a:r>
            <a:r>
              <a:rPr lang="zh-TW" altLang="en-US" sz="3200" dirty="0" smtClean="0">
                <a:solidFill>
                  <a:srgbClr val="FFFF00"/>
                </a:solidFill>
                <a:latin typeface="DFPLiHei-Bd" panose="020B0700000000000000" pitchFamily="34" charset="-120"/>
                <a:ea typeface="DFPLiHei-Bd" panose="020B0700000000000000" pitchFamily="34" charset="-120"/>
              </a:rPr>
              <a:t>耶穌會教士相當重視從本土化角度從事宣教工作</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b. </a:t>
            </a:r>
            <a:r>
              <a:rPr lang="zh-TW" altLang="en-US" sz="3200" dirty="0" smtClean="0">
                <a:solidFill>
                  <a:srgbClr val="FFFF00"/>
                </a:solidFill>
                <a:latin typeface="DFPLiHei-Bd" panose="020B0700000000000000" pitchFamily="34" charset="-120"/>
                <a:ea typeface="DFPLiHei-Bd" panose="020B0700000000000000" pitchFamily="34" charset="-120"/>
              </a:rPr>
              <a:t>十九世紀中葉後，宣教有「李提摩太派」重視福音預工，「戴德生派」重視直接宣講福音，終至彼此不合。</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c. </a:t>
            </a:r>
            <a:r>
              <a:rPr lang="zh-TW" altLang="en-US" sz="3200" dirty="0" smtClean="0">
                <a:solidFill>
                  <a:srgbClr val="FFFF00"/>
                </a:solidFill>
                <a:latin typeface="DFPLiHei-Bd" panose="020B0700000000000000" pitchFamily="34" charset="-120"/>
                <a:ea typeface="DFPLiHei-Bd" panose="020B0700000000000000" pitchFamily="34" charset="-120"/>
              </a:rPr>
              <a:t>二十世紀七十年代後，才出現跨教派機構，重視福音預工的工作，像「突破」、「宇宙光」「校園」</a:t>
            </a:r>
            <a:r>
              <a:rPr lang="en-US" altLang="zh-TW" sz="3200" dirty="0" smtClean="0">
                <a:solidFill>
                  <a:srgbClr val="FFFF00"/>
                </a:solidFill>
                <a:latin typeface="DFPLiHei-Bd" panose="020B0700000000000000" pitchFamily="34" charset="-120"/>
                <a:ea typeface="DFPLiHei-Bd" panose="020B0700000000000000" pitchFamily="34" charset="-120"/>
              </a:rPr>
              <a:t>…</a:t>
            </a:r>
          </a:p>
        </p:txBody>
      </p:sp>
      <p:pic>
        <p:nvPicPr>
          <p:cNvPr id="2050" name="Picture 2" descr="http://www2.cosmiccare.org/sites/default/files/styles/bigbookcover/public/20141001-600.jpg?itok=0AIGXIT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64" y="5029200"/>
            <a:ext cx="1197428"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8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52431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4. </a:t>
            </a:r>
            <a:r>
              <a:rPr lang="zh-TW" altLang="en-US" sz="3200" dirty="0" smtClean="0">
                <a:solidFill>
                  <a:srgbClr val="FFFF00"/>
                </a:solidFill>
                <a:latin typeface="DFPLiHei-Bd" panose="020B0700000000000000" pitchFamily="34" charset="-120"/>
                <a:ea typeface="DFPLiHei-Bd" panose="020B0700000000000000" pitchFamily="34" charset="-120"/>
              </a:rPr>
              <a:t>符號系統與儀式</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 </a:t>
            </a:r>
            <a:r>
              <a:rPr lang="zh-TW" altLang="en-US" sz="3200" dirty="0" smtClean="0">
                <a:solidFill>
                  <a:srgbClr val="FFFF00"/>
                </a:solidFill>
                <a:latin typeface="DFPLiHei-Bd" panose="020B0700000000000000" pitchFamily="34" charset="-120"/>
                <a:ea typeface="DFPLiHei-Bd" panose="020B0700000000000000" pitchFamily="34" charset="-120"/>
              </a:rPr>
              <a:t>任何宗教理念接需藉符號系統與儀式表達</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b. </a:t>
            </a:r>
            <a:r>
              <a:rPr lang="zh-TW" altLang="en-US" sz="3200" dirty="0" smtClean="0">
                <a:solidFill>
                  <a:srgbClr val="FFFF00"/>
                </a:solidFill>
                <a:latin typeface="DFPLiHei-Bd" panose="020B0700000000000000" pitchFamily="34" charset="-120"/>
                <a:ea typeface="DFPLiHei-Bd" panose="020B0700000000000000" pitchFamily="34" charset="-120"/>
              </a:rPr>
              <a:t>符號取代是本色化的結果，最成功的例子，要算是將羅馬的太陽神紀念日轉換成耶穌基督的主日。</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c. </a:t>
            </a:r>
            <a:r>
              <a:rPr lang="zh-TW" altLang="en-US" sz="3200" dirty="0" smtClean="0">
                <a:solidFill>
                  <a:srgbClr val="FFFF00"/>
                </a:solidFill>
                <a:latin typeface="DFPLiHei-Bd" panose="020B0700000000000000" pitchFamily="34" charset="-120"/>
                <a:ea typeface="DFPLiHei-Bd" panose="020B0700000000000000" pitchFamily="34" charset="-120"/>
              </a:rPr>
              <a:t>基督教的宣教者殊少從符號取代的方法入手；春聯算是一個努力。</a:t>
            </a:r>
            <a:endParaRPr lang="en-US" altLang="zh-TW" sz="3200" dirty="0" smtClean="0">
              <a:solidFill>
                <a:srgbClr val="FFFF00"/>
              </a:solidFill>
              <a:latin typeface="DFPLiHei-Bd" panose="020B0700000000000000" pitchFamily="34" charset="-120"/>
              <a:ea typeface="DFPLiHei-Bd" panose="020B0700000000000000" pitchFamily="34" charset="-120"/>
            </a:endParaRPr>
          </a:p>
        </p:txBody>
      </p:sp>
    </p:spTree>
    <p:extLst>
      <p:ext uri="{BB962C8B-B14F-4D97-AF65-F5344CB8AC3E}">
        <p14:creationId xmlns:p14="http://schemas.microsoft.com/office/powerpoint/2010/main" val="475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03187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5. </a:t>
            </a:r>
            <a:r>
              <a:rPr lang="zh-TW" altLang="en-US" sz="3200" dirty="0" smtClean="0">
                <a:solidFill>
                  <a:srgbClr val="FFFF00"/>
                </a:solidFill>
                <a:latin typeface="DFPLiHei-Bd" panose="020B0700000000000000" pitchFamily="34" charset="-120"/>
                <a:ea typeface="DFPLiHei-Bd" panose="020B0700000000000000" pitchFamily="34" charset="-120"/>
              </a:rPr>
              <a:t>祭祖、祀天與尊孔</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 </a:t>
            </a:r>
            <a:r>
              <a:rPr lang="zh-TW" altLang="en-US" sz="3200" dirty="0" smtClean="0">
                <a:solidFill>
                  <a:srgbClr val="FFFF00"/>
                </a:solidFill>
                <a:latin typeface="DFPLiHei-Bd" panose="020B0700000000000000" pitchFamily="34" charset="-120"/>
                <a:ea typeface="DFPLiHei-Bd" panose="020B0700000000000000" pitchFamily="34" charset="-120"/>
              </a:rPr>
              <a:t>祭祖祀天與尊孔是中國文化最深層的</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文化素質，也自然就是基督教本土化爭論</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困擾最多的地方。</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b.</a:t>
            </a:r>
            <a:r>
              <a:rPr lang="zh-TW" altLang="en-US" sz="3200" dirty="0" smtClean="0">
                <a:solidFill>
                  <a:srgbClr val="FFFF00"/>
                </a:solidFill>
                <a:latin typeface="DFPLiHei-Bd" panose="020B0700000000000000" pitchFamily="34" charset="-120"/>
                <a:ea typeface="DFPLiHei-Bd" panose="020B0700000000000000" pitchFamily="34" charset="-120"/>
              </a:rPr>
              <a:t> 祭</a:t>
            </a:r>
            <a:r>
              <a:rPr lang="zh-TW" altLang="en-US" sz="3200" dirty="0">
                <a:solidFill>
                  <a:srgbClr val="FFFF00"/>
                </a:solidFill>
                <a:latin typeface="DFPLiHei-Bd" panose="020B0700000000000000" pitchFamily="34" charset="-120"/>
                <a:ea typeface="DFPLiHei-Bd" panose="020B0700000000000000" pitchFamily="34" charset="-120"/>
              </a:rPr>
              <a:t>祖祀天與尊孔</a:t>
            </a:r>
            <a:r>
              <a:rPr lang="zh-TW" altLang="en-US" sz="3200" dirty="0" smtClean="0">
                <a:solidFill>
                  <a:srgbClr val="FFFF00"/>
                </a:solidFill>
                <a:latin typeface="DFPLiHei-Bd" panose="020B0700000000000000" pitchFamily="34" charset="-120"/>
                <a:ea typeface="DFPLiHei-Bd" panose="020B0700000000000000" pitchFamily="34" charset="-120"/>
              </a:rPr>
              <a:t>是社會禮儀、善良風</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俗或宗教迷信、偶像崇拜的爭論仍無定論。</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endParaRPr lang="en-US" altLang="zh-TW" sz="3200" dirty="0" smtClean="0">
              <a:solidFill>
                <a:srgbClr val="FFFF00"/>
              </a:solidFill>
              <a:latin typeface="DFPLiHei-Bd" panose="020B0700000000000000" pitchFamily="34" charset="-120"/>
              <a:ea typeface="DFPLiHei-Bd" panose="020B0700000000000000" pitchFamily="34" charset="-120"/>
            </a:endParaRPr>
          </a:p>
        </p:txBody>
      </p:sp>
      <p:pic>
        <p:nvPicPr>
          <p:cNvPr id="3074" name="Picture 2" descr="http://a4.att.hudong.com/80/85/19300000338583131986856832626_9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8375" y="4727107"/>
            <a:ext cx="2663825" cy="1831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98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03187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6. </a:t>
            </a:r>
            <a:r>
              <a:rPr lang="zh-TW" altLang="en-US" sz="3200" dirty="0" smtClean="0">
                <a:solidFill>
                  <a:srgbClr val="FFFF00"/>
                </a:solidFill>
                <a:latin typeface="DFPLiHei-Bd" panose="020B0700000000000000" pitchFamily="34" charset="-120"/>
                <a:ea typeface="DFPLiHei-Bd" panose="020B0700000000000000" pitchFamily="34" charset="-120"/>
              </a:rPr>
              <a:t>神學信仰：</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a. </a:t>
            </a:r>
            <a:r>
              <a:rPr lang="zh-TW" altLang="en-US" sz="3200" dirty="0" smtClean="0">
                <a:solidFill>
                  <a:srgbClr val="FFFF00"/>
                </a:solidFill>
                <a:latin typeface="DFPLiHei-Bd" panose="020B0700000000000000" pitchFamily="34" charset="-120"/>
                <a:ea typeface="DFPLiHei-Bd" panose="020B0700000000000000" pitchFamily="34" charset="-120"/>
              </a:rPr>
              <a:t>神學或護教</a:t>
            </a:r>
            <a:r>
              <a:rPr lang="zh-TW" altLang="en-US" sz="3200" dirty="0" smtClean="0">
                <a:solidFill>
                  <a:srgbClr val="FFFF00"/>
                </a:solidFill>
                <a:latin typeface="DFPLiHei-Bd" panose="020B0700000000000000" pitchFamily="34" charset="-120"/>
                <a:ea typeface="DFPLiHei-Bd" panose="020B0700000000000000" pitchFamily="34" charset="-120"/>
              </a:rPr>
              <a:t>學是基</a:t>
            </a:r>
            <a:r>
              <a:rPr lang="zh-TW" altLang="en-US" sz="3200" dirty="0" smtClean="0">
                <a:solidFill>
                  <a:srgbClr val="FFFF00"/>
                </a:solidFill>
                <a:latin typeface="DFPLiHei-Bd" panose="020B0700000000000000" pitchFamily="34" charset="-120"/>
                <a:ea typeface="DFPLiHei-Bd" panose="020B0700000000000000" pitchFamily="34" charset="-120"/>
              </a:rPr>
              <a:t>督教傳至西方與西方文化進行本土化的結果。</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b. </a:t>
            </a:r>
            <a:r>
              <a:rPr lang="zh-TW" altLang="en-US" sz="3200" dirty="0" smtClean="0">
                <a:solidFill>
                  <a:srgbClr val="FFFF00"/>
                </a:solidFill>
                <a:latin typeface="DFPLiHei-Bd" panose="020B0700000000000000" pitchFamily="34" charset="-120"/>
                <a:ea typeface="DFPLiHei-Bd" panose="020B0700000000000000" pitchFamily="34" charset="-120"/>
              </a:rPr>
              <a:t>華人神學應該從華人</a:t>
            </a:r>
            <a:r>
              <a:rPr lang="zh-TW" altLang="en-US" sz="3200" smtClean="0">
                <a:solidFill>
                  <a:srgbClr val="FFFF00"/>
                </a:solidFill>
                <a:latin typeface="DFPLiHei-Bd" panose="020B0700000000000000" pitchFamily="34" charset="-120"/>
                <a:ea typeface="DFPLiHei-Bd" panose="020B0700000000000000" pitchFamily="34" charset="-120"/>
              </a:rPr>
              <a:t>歷</a:t>
            </a:r>
            <a:r>
              <a:rPr lang="zh-TW" altLang="en-US" sz="3200" smtClean="0">
                <a:solidFill>
                  <a:srgbClr val="FFFF00"/>
                </a:solidFill>
                <a:latin typeface="DFPLiHei-Bd" panose="020B0700000000000000" pitchFamily="34" charset="-120"/>
                <a:ea typeface="DFPLiHei-Bd" panose="020B0700000000000000" pitchFamily="34" charset="-120"/>
              </a:rPr>
              <a:t>史文化</a:t>
            </a:r>
            <a:r>
              <a:rPr lang="zh-TW" altLang="en-US" sz="3200" dirty="0" smtClean="0">
                <a:solidFill>
                  <a:srgbClr val="FFFF00"/>
                </a:solidFill>
                <a:latin typeface="DFPLiHei-Bd" panose="020B0700000000000000" pitchFamily="34" charset="-120"/>
                <a:ea typeface="DFPLiHei-Bd" panose="020B0700000000000000" pitchFamily="34" charset="-120"/>
              </a:rPr>
              <a:t>中找資料，華人護教學應從華人教會歷史中尋求面對之道。</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c. </a:t>
            </a:r>
            <a:r>
              <a:rPr lang="zh-TW" altLang="en-US" sz="3200" dirty="0" smtClean="0">
                <a:solidFill>
                  <a:srgbClr val="FFFF00"/>
                </a:solidFill>
                <a:latin typeface="DFPLiHei-Bd" panose="020B0700000000000000" pitchFamily="34" charset="-120"/>
                <a:ea typeface="DFPLiHei-Bd" panose="020B0700000000000000" pitchFamily="34" charset="-120"/>
              </a:rPr>
              <a:t>在這方面華人神學家仍然著墨甚少。</a:t>
            </a: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4098" name="Picture 2" descr="http://church.oursweb.net/church_pics/33/815033_0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5144504"/>
            <a:ext cx="2130425" cy="1597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77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717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57200" y="1371600"/>
            <a:ext cx="8153400" cy="5509200"/>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五</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基督教本土化的展望</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1. </a:t>
            </a:r>
            <a:r>
              <a:rPr lang="zh-TW" altLang="en-US" sz="3200" dirty="0" smtClean="0">
                <a:solidFill>
                  <a:srgbClr val="FFFF00"/>
                </a:solidFill>
                <a:latin typeface="DFPLiHei-Bd" panose="020B0700000000000000" pitchFamily="34" charset="-120"/>
                <a:ea typeface="DFPLiHei-Bd" panose="020B0700000000000000" pitchFamily="34" charset="-120"/>
              </a:rPr>
              <a:t>在基督教真理不變的原則下，唯有進</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行本土化才能讓基督教在華人中落地生</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根。</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en-US" sz="3200" dirty="0">
                <a:solidFill>
                  <a:srgbClr val="FFFF00"/>
                </a:solidFill>
                <a:latin typeface="DFPLiHei-Bd" panose="020B0700000000000000" pitchFamily="34" charset="-120"/>
                <a:ea typeface="DFPLiHei-Bd" panose="020B0700000000000000" pitchFamily="34" charset="-120"/>
              </a:rPr>
              <a:t> </a:t>
            </a:r>
            <a:r>
              <a:rPr 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a:solidFill>
                  <a:srgbClr val="FFFF00"/>
                </a:solidFill>
                <a:latin typeface="DFPLiHei-Bd" panose="020B0700000000000000" pitchFamily="34" charset="-120"/>
                <a:ea typeface="DFPLiHei-Bd" panose="020B0700000000000000" pitchFamily="34" charset="-120"/>
              </a:rPr>
              <a:t>2</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基督教本土化的問題需要華人基督教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神學家、學者一同努力。</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en-US" altLang="zh-TW" sz="3200" dirty="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3.</a:t>
            </a:r>
            <a:r>
              <a:rPr lang="zh-TW" altLang="en-US" sz="3200" dirty="0">
                <a:solidFill>
                  <a:srgbClr val="FFFF00"/>
                </a:solidFill>
                <a:latin typeface="DFPLiHei-Bd" panose="020B0700000000000000" pitchFamily="34" charset="-120"/>
                <a:ea typeface="DFPLiHei-Bd" panose="020B0700000000000000" pitchFamily="34" charset="-120"/>
              </a:rPr>
              <a:t>基督教本土化的問</a:t>
            </a:r>
            <a:r>
              <a:rPr lang="zh-TW" altLang="en-US" sz="3200" dirty="0" smtClean="0">
                <a:solidFill>
                  <a:srgbClr val="FFFF00"/>
                </a:solidFill>
                <a:latin typeface="DFPLiHei-Bd" panose="020B0700000000000000" pitchFamily="34" charset="-120"/>
                <a:ea typeface="DFPLiHei-Bd" panose="020B0700000000000000" pitchFamily="34" charset="-120"/>
              </a:rPr>
              <a:t>題也需</a:t>
            </a:r>
            <a:r>
              <a:rPr lang="zh-TW" altLang="en-US" sz="3200" dirty="0">
                <a:solidFill>
                  <a:srgbClr val="FFFF00"/>
                </a:solidFill>
                <a:latin typeface="DFPLiHei-Bd" panose="020B0700000000000000" pitchFamily="34" charset="-120"/>
                <a:ea typeface="DFPLiHei-Bd" panose="020B0700000000000000" pitchFamily="34" charset="-120"/>
              </a:rPr>
              <a:t>要華人基</a:t>
            </a:r>
            <a:r>
              <a:rPr lang="zh-TW" altLang="en-US" sz="3200" dirty="0" smtClean="0">
                <a:solidFill>
                  <a:srgbClr val="FFFF00"/>
                </a:solidFill>
                <a:latin typeface="DFPLiHei-Bd" panose="020B0700000000000000" pitchFamily="34" charset="-120"/>
                <a:ea typeface="DFPLiHei-Bd" panose="020B0700000000000000" pitchFamily="34" charset="-120"/>
              </a:rPr>
              <a:t>督徒</a:t>
            </a:r>
            <a:endParaRPr lang="en-US" altLang="zh-TW" sz="3200" dirty="0">
              <a:solidFill>
                <a:srgbClr val="FFFF00"/>
              </a:solidFill>
              <a:latin typeface="DFPLiHei-Bd" panose="020B0700000000000000" pitchFamily="34" charset="-120"/>
              <a:ea typeface="DFPLiHei-Bd" panose="020B0700000000000000" pitchFamily="34" charset="-120"/>
            </a:endParaRPr>
          </a:p>
          <a:p>
            <a:r>
              <a:rPr lang="en-US" altLang="zh-TW"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進到文化基層做光做鹽，發揮影響力，</a:t>
            </a:r>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增進基督教本土化的過程。</a:t>
            </a:r>
            <a:endParaRPr lang="en-US" altLang="zh-TW" sz="3200" dirty="0">
              <a:solidFill>
                <a:srgbClr val="FFFF00"/>
              </a:solidFill>
              <a:latin typeface="DFPLiHei-Bd" panose="020B0700000000000000" pitchFamily="34" charset="-120"/>
              <a:ea typeface="DFPLiHei-Bd" panose="020B0700000000000000" pitchFamily="34" charset="-120"/>
            </a:endParaRPr>
          </a:p>
          <a:p>
            <a:endParaRPr lang="en-US" altLang="zh-TW" sz="3200" dirty="0" smtClean="0">
              <a:solidFill>
                <a:srgbClr val="FFFF00"/>
              </a:solidFill>
              <a:latin typeface="DFPLiHei-Bd" panose="020B0700000000000000" pitchFamily="34" charset="-120"/>
              <a:ea typeface="DFPLiHei-Bd" panose="020B0700000000000000" pitchFamily="34" charset="-120"/>
            </a:endParaRPr>
          </a:p>
          <a:p>
            <a:r>
              <a:rPr lang="zh-TW" altLang="en-US" sz="3200" dirty="0">
                <a:solidFill>
                  <a:srgbClr val="FFFF00"/>
                </a:solidFill>
                <a:latin typeface="DFPLiHei-Bd" panose="020B0700000000000000" pitchFamily="34" charset="-120"/>
                <a:ea typeface="DFPLiHei-Bd" panose="020B0700000000000000" pitchFamily="34" charset="-120"/>
              </a:rPr>
              <a:t> </a:t>
            </a:r>
            <a:endParaRPr lang="en-US" sz="3200" dirty="0">
              <a:solidFill>
                <a:srgbClr val="FFFF00"/>
              </a:solidFill>
              <a:latin typeface="DFPLiHei-Bd" panose="020B0700000000000000" pitchFamily="34" charset="-120"/>
              <a:ea typeface="DFPLiHei-Bd" panose="020B0700000000000000" pitchFamily="34" charset="-120"/>
            </a:endParaRPr>
          </a:p>
        </p:txBody>
      </p:sp>
    </p:spTree>
    <p:extLst>
      <p:ext uri="{BB962C8B-B14F-4D97-AF65-F5344CB8AC3E}">
        <p14:creationId xmlns:p14="http://schemas.microsoft.com/office/powerpoint/2010/main" val="104320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3077"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307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1396425"/>
            <a:ext cx="5181600" cy="58477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一</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基督教本土化的必要性</a:t>
            </a:r>
            <a:endParaRPr lang="en-US" sz="3200" dirty="0">
              <a:solidFill>
                <a:srgbClr val="FFFF00"/>
              </a:solidFill>
              <a:latin typeface="DFPLiHei-Bd" panose="020B0700000000000000" pitchFamily="34" charset="-120"/>
              <a:ea typeface="DFPLiHei-Bd" panose="020B0700000000000000" pitchFamily="34" charset="-120"/>
            </a:endParaRPr>
          </a:p>
        </p:txBody>
      </p:sp>
      <p:sp>
        <p:nvSpPr>
          <p:cNvPr id="8" name="TextBox 7"/>
          <p:cNvSpPr txBox="1"/>
          <p:nvPr/>
        </p:nvSpPr>
        <p:spPr>
          <a:xfrm>
            <a:off x="457200" y="2234625"/>
            <a:ext cx="5181600" cy="58477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二</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「本土化」的意義</a:t>
            </a:r>
            <a:endParaRPr lang="en-US" sz="3200" dirty="0">
              <a:solidFill>
                <a:srgbClr val="FFFF00"/>
              </a:solidFill>
              <a:latin typeface="DFPLiHei-Bd" panose="020B0700000000000000" pitchFamily="34" charset="-120"/>
              <a:ea typeface="DFPLiHei-Bd" panose="020B0700000000000000" pitchFamily="34" charset="-120"/>
            </a:endParaRPr>
          </a:p>
        </p:txBody>
      </p:sp>
      <p:sp>
        <p:nvSpPr>
          <p:cNvPr id="9" name="TextBox 8"/>
          <p:cNvSpPr txBox="1"/>
          <p:nvPr/>
        </p:nvSpPr>
        <p:spPr>
          <a:xfrm>
            <a:off x="457200" y="3149025"/>
            <a:ext cx="5181600" cy="58477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sz="3200" dirty="0">
              <a:solidFill>
                <a:srgbClr val="FFFF00"/>
              </a:solidFill>
              <a:latin typeface="DFPLiHei-Bd" panose="020B0700000000000000" pitchFamily="34" charset="-120"/>
              <a:ea typeface="DFPLiHei-Bd" panose="020B0700000000000000" pitchFamily="34" charset="-120"/>
            </a:endParaRPr>
          </a:p>
        </p:txBody>
      </p:sp>
      <p:sp>
        <p:nvSpPr>
          <p:cNvPr id="10" name="TextBox 9"/>
          <p:cNvSpPr txBox="1"/>
          <p:nvPr/>
        </p:nvSpPr>
        <p:spPr>
          <a:xfrm>
            <a:off x="457200" y="4063425"/>
            <a:ext cx="5181600" cy="58477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四</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基督教本土化的面向</a:t>
            </a:r>
            <a:endParaRPr lang="en-US" sz="3200" dirty="0">
              <a:solidFill>
                <a:srgbClr val="FFFF00"/>
              </a:solidFill>
              <a:latin typeface="DFPLiHei-Bd" panose="020B0700000000000000" pitchFamily="34" charset="-120"/>
              <a:ea typeface="DFPLiHei-Bd" panose="020B0700000000000000" pitchFamily="34" charset="-120"/>
            </a:endParaRPr>
          </a:p>
        </p:txBody>
      </p:sp>
      <p:sp>
        <p:nvSpPr>
          <p:cNvPr id="11" name="TextBox 10"/>
          <p:cNvSpPr txBox="1"/>
          <p:nvPr/>
        </p:nvSpPr>
        <p:spPr>
          <a:xfrm>
            <a:off x="457200" y="5054025"/>
            <a:ext cx="5181600" cy="584775"/>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五</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基督教本土化的展望</a:t>
            </a:r>
            <a:endParaRPr lang="en-US" sz="3200" dirty="0">
              <a:solidFill>
                <a:srgbClr val="FFFF00"/>
              </a:solidFill>
              <a:latin typeface="DFPLiHei-Bd" panose="020B0700000000000000" pitchFamily="34" charset="-120"/>
              <a:ea typeface="DFPLiHei-Bd" panose="020B0700000000000000"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4101"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410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57200" y="1396425"/>
            <a:ext cx="8153400" cy="3539430"/>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一</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基督教本土化的必要性：</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971550" lvl="1"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基督教的抽象信仰理念要想落實在人類生活之中，它勢必是一種文化。</a:t>
            </a:r>
            <a:endParaRPr lang="en-US" altLang="zh-TW" sz="3200" dirty="0">
              <a:solidFill>
                <a:srgbClr val="FFFF00"/>
              </a:solidFill>
              <a:latin typeface="DFPLiHei-Bd" panose="020B0700000000000000" pitchFamily="34" charset="-120"/>
              <a:ea typeface="DFPLiHei-Bd" panose="020B0700000000000000" pitchFamily="34" charset="-120"/>
            </a:endParaRPr>
          </a:p>
          <a:p>
            <a:pPr marL="971550" lvl="1"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從文化傳播的角度來看，福音的內涵必須透過中國文化符號系統，找到其關連的脈絡，或產生本土化的文化符號才有可能在中國落地生根。</a:t>
            </a: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1026" name="Picture 2" desc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3100" y="4572000"/>
            <a:ext cx="2857500" cy="1933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1482"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5125"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512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1219200"/>
            <a:ext cx="8382000" cy="403187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二</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「本土化」的意義：本色化</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smtClean="0">
                <a:solidFill>
                  <a:srgbClr val="FFFF00"/>
                </a:solidFill>
                <a:latin typeface="DFPLiHei-Bd" panose="020B0700000000000000" pitchFamily="34" charset="-120"/>
                <a:ea typeface="DFPLiHei-Bd" panose="020B0700000000000000" pitchFamily="34" charset="-120"/>
              </a:rPr>
              <a:t>indigenization</a:t>
            </a:r>
            <a:r>
              <a:rPr lang="zh-TW" altLang="en-US" sz="3200" dirty="0" smtClean="0">
                <a:solidFill>
                  <a:srgbClr val="FFFF00"/>
                </a:solidFill>
                <a:latin typeface="DFPLiHei-Bd" panose="020B0700000000000000" pitchFamily="34" charset="-120"/>
                <a:ea typeface="DFPLiHei-Bd" panose="020B0700000000000000" pitchFamily="34" charset="-120"/>
              </a:rPr>
              <a:t>）</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披上西方文化外衣的基督教思想與中國文化社會中找到脈絡生根發展，被中國人所瞭解接受的過程。</a:t>
            </a:r>
            <a:endParaRPr lang="en-US" altLang="zh-TW" sz="3200" dirty="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將基督教思想與中國傳統文化連上關係，盡量消除彼此歧異與衝突使之能和諧地互存互長</a:t>
            </a:r>
            <a:endParaRPr lang="en-US" altLang="zh-TW" sz="3200" dirty="0" smtClean="0">
              <a:solidFill>
                <a:srgbClr val="FFFF00"/>
              </a:solidFill>
              <a:latin typeface="DFPLiHei-Bd" panose="020B0700000000000000" pitchFamily="34" charset="-120"/>
              <a:ea typeface="DFPLiHei-Bd" panose="020B0700000000000000" pitchFamily="34" charset="-120"/>
            </a:endParaRPr>
          </a:p>
        </p:txBody>
      </p:sp>
      <p:pic>
        <p:nvPicPr>
          <p:cNvPr id="2050" name="Picture 2" descr="http://christianyogamagazine.com/wp-content/uploads/2008/08/chinesemadonn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86" y="4387850"/>
            <a:ext cx="1733211"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5125"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512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1219200"/>
            <a:ext cx="8382000" cy="3539430"/>
          </a:xfrm>
          <a:prstGeom prst="rect">
            <a:avLst/>
          </a:prstGeom>
          <a:noFill/>
        </p:spPr>
        <p:txBody>
          <a:bodyPr wrap="square" rtlCol="0">
            <a:spAutoFit/>
          </a:bodyPr>
          <a:lstStyle/>
          <a:p>
            <a:pPr marL="0" lvl="2"/>
            <a:r>
              <a:rPr lang="zh-TW" altLang="en-US" sz="3200" dirty="0" smtClean="0">
                <a:solidFill>
                  <a:srgbClr val="FFFF00"/>
                </a:solidFill>
                <a:latin typeface="DFPLiHei-Bd" panose="020B0700000000000000" pitchFamily="34" charset="-120"/>
                <a:ea typeface="DFPLiHei-Bd" panose="020B0700000000000000" pitchFamily="34" charset="-120"/>
              </a:rPr>
              <a:t>二</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「本土化」的意義：</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關連化、情境化      </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0"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a:t>
            </a:r>
            <a:r>
              <a:rPr lang="en-US" altLang="zh-TW" sz="3200" dirty="0">
                <a:solidFill>
                  <a:srgbClr val="FFFF00"/>
                </a:solidFill>
                <a:latin typeface="DFPLiHei-Bd" panose="020B0700000000000000" pitchFamily="34" charset="-120"/>
                <a:ea typeface="DFPLiHei-Bd" panose="020B0700000000000000" pitchFamily="34" charset="-120"/>
              </a:rPr>
              <a:t>C</a:t>
            </a:r>
            <a:r>
              <a:rPr lang="en-US" altLang="zh-TW" sz="3200" dirty="0" smtClean="0">
                <a:solidFill>
                  <a:srgbClr val="FFFF00"/>
                </a:solidFill>
                <a:latin typeface="DFPLiHei-Bd" panose="020B0700000000000000" pitchFamily="34" charset="-120"/>
                <a:ea typeface="DFPLiHei-Bd" panose="020B0700000000000000" pitchFamily="34" charset="-120"/>
              </a:rPr>
              <a:t>ontextualization</a:t>
            </a:r>
            <a:r>
              <a:rPr lang="zh-TW" altLang="en-US" sz="3200" dirty="0" smtClean="0">
                <a:solidFill>
                  <a:srgbClr val="FFFF00"/>
                </a:solidFill>
                <a:latin typeface="DFPLiHei-Bd" panose="020B0700000000000000" pitchFamily="34" charset="-120"/>
                <a:ea typeface="DFPLiHei-Bd" panose="020B0700000000000000" pitchFamily="34" charset="-120"/>
              </a:rPr>
              <a:t>）</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428750" lvl="4"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傳</a:t>
            </a:r>
            <a:r>
              <a:rPr lang="zh-TW" altLang="en-US" sz="3200" dirty="0">
                <a:solidFill>
                  <a:srgbClr val="FFFF00"/>
                </a:solidFill>
                <a:latin typeface="DFPLiHei-Bd" panose="020B0700000000000000" pitchFamily="34" charset="-120"/>
                <a:ea typeface="DFPLiHei-Bd" panose="020B0700000000000000" pitchFamily="34" charset="-120"/>
              </a:rPr>
              <a:t>道</a:t>
            </a:r>
            <a:r>
              <a:rPr lang="zh-TW" altLang="en-US" sz="3200" dirty="0" smtClean="0">
                <a:solidFill>
                  <a:srgbClr val="FFFF00"/>
                </a:solidFill>
                <a:latin typeface="DFPLiHei-Bd" panose="020B0700000000000000" pitchFamily="34" charset="-120"/>
                <a:ea typeface="DFPLiHei-Bd" panose="020B0700000000000000" pitchFamily="34" charset="-120"/>
              </a:rPr>
              <a:t>者</a:t>
            </a:r>
            <a:r>
              <a:rPr lang="zh-TW" altLang="en-US" sz="3200" dirty="0">
                <a:solidFill>
                  <a:srgbClr val="FFFF00"/>
                </a:solidFill>
                <a:latin typeface="DFPLiHei-Bd" panose="020B0700000000000000" pitchFamily="34" charset="-120"/>
                <a:ea typeface="DFPLiHei-Bd" panose="020B0700000000000000" pitchFamily="34" charset="-120"/>
              </a:rPr>
              <a:t>為了</a:t>
            </a:r>
            <a:r>
              <a:rPr lang="zh-TW" altLang="en-US" sz="3200" dirty="0" smtClean="0">
                <a:solidFill>
                  <a:srgbClr val="FFFF00"/>
                </a:solidFill>
                <a:latin typeface="DFPLiHei-Bd" panose="020B0700000000000000" pitchFamily="34" charset="-120"/>
                <a:ea typeface="DFPLiHei-Bd" panose="020B0700000000000000" pitchFamily="34" charset="-120"/>
              </a:rPr>
              <a:t>傳</a:t>
            </a:r>
            <a:r>
              <a:rPr lang="zh-TW" altLang="en-US" sz="3200" dirty="0">
                <a:solidFill>
                  <a:srgbClr val="FFFF00"/>
                </a:solidFill>
                <a:latin typeface="DFPLiHei-Bd" panose="020B0700000000000000" pitchFamily="34" charset="-120"/>
                <a:ea typeface="DFPLiHei-Bd" panose="020B0700000000000000" pitchFamily="34" charset="-120"/>
              </a:rPr>
              <a:t>遞信</a:t>
            </a:r>
            <a:r>
              <a:rPr lang="zh-TW" altLang="en-US" sz="3200" dirty="0" smtClean="0">
                <a:solidFill>
                  <a:srgbClr val="FFFF00"/>
                </a:solidFill>
                <a:latin typeface="DFPLiHei-Bd" panose="020B0700000000000000" pitchFamily="34" charset="-120"/>
                <a:ea typeface="DFPLiHei-Bd" panose="020B0700000000000000" pitchFamily="34" charset="-120"/>
              </a:rPr>
              <a:t>仰有選擇性地考慮信仰中，對</a:t>
            </a:r>
            <a:r>
              <a:rPr lang="zh-TW" altLang="en-US" sz="3200" dirty="0">
                <a:solidFill>
                  <a:srgbClr val="FFFF00"/>
                </a:solidFill>
                <a:latin typeface="DFPLiHei-Bd" panose="020B0700000000000000" pitchFamily="34" charset="-120"/>
                <a:ea typeface="DFPLiHei-Bd" panose="020B0700000000000000" pitchFamily="34" charset="-120"/>
              </a:rPr>
              <a:t>方能</a:t>
            </a:r>
            <a:r>
              <a:rPr lang="zh-TW" altLang="en-US" sz="3200" dirty="0" smtClean="0">
                <a:solidFill>
                  <a:srgbClr val="FFFF00"/>
                </a:solidFill>
                <a:latin typeface="DFPLiHei-Bd" panose="020B0700000000000000" pitchFamily="34" charset="-120"/>
                <a:ea typeface="DFPLiHei-Bd" panose="020B0700000000000000" pitchFamily="34" charset="-120"/>
              </a:rPr>
              <a:t>懂、</a:t>
            </a:r>
            <a:r>
              <a:rPr lang="zh-TW" altLang="en-US" sz="3200" dirty="0">
                <a:solidFill>
                  <a:srgbClr val="FFFF00"/>
                </a:solidFill>
                <a:latin typeface="DFPLiHei-Bd" panose="020B0700000000000000" pitchFamily="34" charset="-120"/>
                <a:ea typeface="DFPLiHei-Bd" panose="020B0700000000000000" pitchFamily="34" charset="-120"/>
              </a:rPr>
              <a:t>最有興趣、最關</a:t>
            </a:r>
            <a:r>
              <a:rPr lang="zh-TW" altLang="en-US" sz="3200" dirty="0" smtClean="0">
                <a:solidFill>
                  <a:srgbClr val="FFFF00"/>
                </a:solidFill>
                <a:latin typeface="DFPLiHei-Bd" panose="020B0700000000000000" pitchFamily="34" charset="-120"/>
                <a:ea typeface="DFPLiHei-Bd" panose="020B0700000000000000" pitchFamily="34" charset="-120"/>
              </a:rPr>
              <a:t>心的</a:t>
            </a:r>
            <a:r>
              <a:rPr lang="zh-TW" altLang="en-US" sz="3200" dirty="0">
                <a:solidFill>
                  <a:srgbClr val="FFFF00"/>
                </a:solidFill>
                <a:latin typeface="DFPLiHei-Bd" panose="020B0700000000000000" pitchFamily="34" charset="-120"/>
                <a:ea typeface="DFPLiHei-Bd" panose="020B0700000000000000" pitchFamily="34" charset="-120"/>
              </a:rPr>
              <a:t>部</a:t>
            </a:r>
            <a:r>
              <a:rPr lang="zh-TW" altLang="en-US" sz="3200" dirty="0" smtClean="0">
                <a:solidFill>
                  <a:srgbClr val="FFFF00"/>
                </a:solidFill>
                <a:latin typeface="DFPLiHei-Bd" panose="020B0700000000000000" pitchFamily="34" charset="-120"/>
                <a:ea typeface="DFPLiHei-Bd" panose="020B0700000000000000" pitchFamily="34" charset="-120"/>
              </a:rPr>
              <a:t>份。</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428750" lvl="4"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教會如何面對與回應時代的處境與問題</a:t>
            </a: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3076" name="Picture 4" descr="http://forums.chinatimes.com/special/hospital/image/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8300" y="4524375"/>
            <a:ext cx="2857500" cy="187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26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5509200"/>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r>
              <a:rPr lang="zh-TW" altLang="en-US" sz="3200" dirty="0" smtClean="0">
                <a:solidFill>
                  <a:srgbClr val="FFFF00"/>
                </a:solidFill>
                <a:latin typeface="DFPLiHei-Bd" panose="020B0700000000000000" pitchFamily="34" charset="-120"/>
                <a:ea typeface="DFPLiHei-Bd" panose="020B0700000000000000" pitchFamily="34" charset="-120"/>
              </a:rPr>
              <a:t>唐朝景教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聶斯多留派的基督教，曾在唐朝時流傳</a:t>
            </a:r>
            <a:r>
              <a:rPr lang="en-US" altLang="zh-TW" sz="3200" dirty="0" smtClean="0">
                <a:solidFill>
                  <a:srgbClr val="FFFF00"/>
                </a:solidFill>
                <a:latin typeface="DFPLiHei-Bd" panose="020B0700000000000000" pitchFamily="34" charset="-120"/>
                <a:ea typeface="DFPLiHei-Bd" panose="020B0700000000000000" pitchFamily="34" charset="-120"/>
              </a:rPr>
              <a:t>210</a:t>
            </a:r>
            <a:r>
              <a:rPr lang="zh-TW" altLang="en-US" sz="3200" dirty="0" smtClean="0">
                <a:solidFill>
                  <a:srgbClr val="FFFF00"/>
                </a:solidFill>
                <a:latin typeface="DFPLiHei-Bd" panose="020B0700000000000000" pitchFamily="34" charset="-120"/>
                <a:ea typeface="DFPLiHei-Bd" panose="020B0700000000000000" pitchFamily="34" charset="-120"/>
              </a:rPr>
              <a:t>年，致力於佛教化，在唐武宗禁（佛）教後在中土消失</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2. </a:t>
            </a:r>
            <a:r>
              <a:rPr lang="zh-TW" altLang="en-US" sz="3200" dirty="0" smtClean="0">
                <a:solidFill>
                  <a:srgbClr val="FFFF00"/>
                </a:solidFill>
                <a:latin typeface="DFPLiHei-Bd" panose="020B0700000000000000" pitchFamily="34" charset="-120"/>
                <a:ea typeface="DFPLiHei-Bd" panose="020B0700000000000000" pitchFamily="34" charset="-120"/>
              </a:rPr>
              <a:t>元朝也可里溫教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smtClean="0">
                <a:solidFill>
                  <a:srgbClr val="FFFF00"/>
                </a:solidFill>
                <a:latin typeface="DFPLiHei-Bd" panose="020B0700000000000000" pitchFamily="34" charset="-120"/>
                <a:ea typeface="DFPLiHei-Bd" panose="020B0700000000000000" pitchFamily="34" charset="-120"/>
              </a:rPr>
              <a:t>    聶</a:t>
            </a:r>
            <a:r>
              <a:rPr lang="zh-TW" altLang="en-US" sz="3200" dirty="0">
                <a:solidFill>
                  <a:srgbClr val="FFFF00"/>
                </a:solidFill>
                <a:latin typeface="DFPLiHei-Bd" panose="020B0700000000000000" pitchFamily="34" charset="-120"/>
                <a:ea typeface="DFPLiHei-Bd" panose="020B0700000000000000" pitchFamily="34" charset="-120"/>
              </a:rPr>
              <a:t>斯多留派的基督</a:t>
            </a:r>
            <a:r>
              <a:rPr lang="zh-TW" altLang="en-US" sz="3200" dirty="0" smtClean="0">
                <a:solidFill>
                  <a:srgbClr val="FFFF00"/>
                </a:solidFill>
                <a:latin typeface="DFPLiHei-Bd" panose="020B0700000000000000" pitchFamily="34" charset="-120"/>
                <a:ea typeface="DFPLiHei-Bd" panose="020B0700000000000000" pitchFamily="34" charset="-120"/>
              </a:rPr>
              <a:t>教與天主教信徒大多集中在北京與泉州兩地，多是蒙古人與色目人（統治階級）的信仰，本土化程度低。</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endParaRPr lang="en-US" sz="3200" dirty="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4098" name="Picture 2" descr="http://dictionary.editme.com/files/ZAlopen4/image05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194875"/>
            <a:ext cx="1281925" cy="1685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403187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3. </a:t>
            </a:r>
            <a:r>
              <a:rPr lang="zh-TW" altLang="en-US" sz="3200" dirty="0" smtClean="0">
                <a:solidFill>
                  <a:srgbClr val="FFFF00"/>
                </a:solidFill>
                <a:latin typeface="DFPLiHei-Bd" panose="020B0700000000000000" pitchFamily="34" charset="-120"/>
                <a:ea typeface="DFPLiHei-Bd" panose="020B0700000000000000" pitchFamily="34" charset="-120"/>
              </a:rPr>
              <a:t>明清天主教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zh-TW" altLang="en-US" sz="3200" dirty="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    利馬竇等耶穌會教士，在明末清初之際，以「合儒、補儒、超儒」的策略，成功打入中國上層社會，奠立福音本土化的例證；但至終在中國文化的核心議題：祭祖、祀天尊孔的禮儀之爭中遭到慘敗。</a:t>
            </a:r>
            <a:endParaRPr lang="en-US" sz="3200" dirty="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5122" name="Picture 2" descr="http://china.ucanews.com/wp-content/uploads/2013/05/CH_ricci_caus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75" y="4714731"/>
            <a:ext cx="2740025" cy="1838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20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5509200"/>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a:solidFill>
                  <a:srgbClr val="FFFF00"/>
                </a:solidFill>
                <a:latin typeface="DFPLiHei-Bd" panose="020B0700000000000000" pitchFamily="34" charset="-120"/>
                <a:ea typeface="DFPLiHei-Bd" panose="020B0700000000000000" pitchFamily="34" charset="-120"/>
              </a:rPr>
              <a:t>4</a:t>
            </a:r>
            <a:r>
              <a:rPr lang="en-US" altLang="zh-TW" sz="3200" dirty="0" smtClean="0">
                <a:solidFill>
                  <a:srgbClr val="FFFF00"/>
                </a:solidFill>
                <a:latin typeface="DFPLiHei-Bd" panose="020B0700000000000000" pitchFamily="34" charset="-120"/>
                <a:ea typeface="DFPLiHei-Bd" panose="020B0700000000000000" pitchFamily="34" charset="-120"/>
              </a:rPr>
              <a:t>. </a:t>
            </a:r>
            <a:r>
              <a:rPr lang="zh-TW" altLang="en-US" sz="3200" dirty="0" smtClean="0">
                <a:solidFill>
                  <a:srgbClr val="FFFF00"/>
                </a:solidFill>
                <a:latin typeface="DFPLiHei-Bd" panose="020B0700000000000000" pitchFamily="34" charset="-120"/>
                <a:ea typeface="DFPLiHei-Bd" panose="020B0700000000000000" pitchFamily="34" charset="-120"/>
              </a:rPr>
              <a:t>清末基督教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十九世紀初新教傳到中國，待</a:t>
            </a:r>
            <a:r>
              <a:rPr lang="en-US" altLang="zh-TW" sz="3200" dirty="0" smtClean="0">
                <a:solidFill>
                  <a:srgbClr val="FFFF00"/>
                </a:solidFill>
                <a:latin typeface="DFPLiHei-Bd" panose="020B0700000000000000" pitchFamily="34" charset="-120"/>
                <a:ea typeface="DFPLiHei-Bd" panose="020B0700000000000000" pitchFamily="34" charset="-120"/>
              </a:rPr>
              <a:t>1860</a:t>
            </a:r>
            <a:r>
              <a:rPr lang="zh-TW" altLang="en-US" sz="3200" dirty="0" smtClean="0">
                <a:solidFill>
                  <a:srgbClr val="FFFF00"/>
                </a:solidFill>
                <a:latin typeface="DFPLiHei-Bd" panose="020B0700000000000000" pitchFamily="34" charset="-120"/>
                <a:ea typeface="DFPLiHei-Bd" panose="020B0700000000000000" pitchFamily="34" charset="-120"/>
              </a:rPr>
              <a:t>年後才全面宣教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西方文化正值高潮，不關心本土化問題，異教化中國文化</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基督教伴隨不平等條約進入中國</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教案時有所聞，庚子事件（</a:t>
            </a:r>
            <a:r>
              <a:rPr lang="en-US" altLang="zh-TW" sz="3200" dirty="0" smtClean="0">
                <a:solidFill>
                  <a:srgbClr val="FFFF00"/>
                </a:solidFill>
                <a:latin typeface="DFPLiHei-Bd" panose="020B0700000000000000" pitchFamily="34" charset="-120"/>
                <a:ea typeface="DFPLiHei-Bd" panose="020B0700000000000000" pitchFamily="34" charset="-120"/>
              </a:rPr>
              <a:t>1900AD)</a:t>
            </a:r>
            <a:r>
              <a:rPr lang="zh-TW" altLang="en-US" sz="3200" dirty="0" smtClean="0">
                <a:solidFill>
                  <a:srgbClr val="FFFF00"/>
                </a:solidFill>
                <a:latin typeface="DFPLiHei-Bd" panose="020B0700000000000000" pitchFamily="34" charset="-120"/>
                <a:ea typeface="DFPLiHei-Bd" panose="020B0700000000000000" pitchFamily="34" charset="-120"/>
              </a:rPr>
              <a:t>中國近代反教高潮</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教案後中國走西化道路     </a:t>
            </a:r>
            <a:endParaRPr lang="en-US" sz="3200" dirty="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2" name="Picture 2" descr="https://upload.wikimedia.org/wikipedia/commons/8/80/BoxerSoldier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760264"/>
            <a:ext cx="1752600" cy="2081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53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anose="03020802060602070202" pitchFamily="66" charset="0"/>
                <a:ea typeface="Batang" panose="02030600000101010101" pitchFamily="18" charset="-127"/>
              </a:rPr>
              <a:t>     ABC</a:t>
            </a:r>
            <a:r>
              <a:rPr lang="en-US" altLang="en-US" sz="4000" smtClean="0">
                <a:solidFill>
                  <a:srgbClr val="FFFF00"/>
                </a:solidFill>
                <a:latin typeface="Matura MT Script Capitals" panose="03020802060602070202" pitchFamily="66" charset="0"/>
              </a:rPr>
              <a:t>  2015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smtClean="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6149"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1219200"/>
            <a:ext cx="8458200" cy="6001643"/>
          </a:xfrm>
          <a:prstGeom prst="rect">
            <a:avLst/>
          </a:prstGeom>
          <a:noFill/>
        </p:spPr>
        <p:txBody>
          <a:bodyPr wrap="square" rtlCol="0">
            <a:spAutoFit/>
          </a:bodyPr>
          <a:lstStyle/>
          <a:p>
            <a:r>
              <a:rPr lang="zh-TW" altLang="en-US" sz="3200" dirty="0" smtClean="0">
                <a:solidFill>
                  <a:srgbClr val="FFFF00"/>
                </a:solidFill>
                <a:latin typeface="DFPLiHei-Bd" panose="020B0700000000000000" pitchFamily="34" charset="-120"/>
                <a:ea typeface="DFPLiHei-Bd" panose="020B0700000000000000" pitchFamily="34" charset="-120"/>
              </a:rPr>
              <a:t>三</a:t>
            </a:r>
            <a:r>
              <a:rPr lang="en-US" altLang="zh-TW" sz="3200" dirty="0" smtClean="0">
                <a:solidFill>
                  <a:srgbClr val="FFFF00"/>
                </a:solidFill>
                <a:latin typeface="DFPLiHei-Bd" panose="020B0700000000000000" pitchFamily="34" charset="-120"/>
                <a:ea typeface="DFPLiHei-Bd" panose="020B0700000000000000" pitchFamily="34" charset="-120"/>
              </a:rPr>
              <a:t>﹑</a:t>
            </a:r>
            <a:r>
              <a:rPr lang="zh-TW" altLang="en-US" sz="3200" dirty="0" smtClean="0">
                <a:solidFill>
                  <a:srgbClr val="FFFF00"/>
                </a:solidFill>
                <a:latin typeface="DFPLiHei-Bd" panose="020B0700000000000000" pitchFamily="34" charset="-120"/>
                <a:ea typeface="DFPLiHei-Bd" panose="020B0700000000000000" pitchFamily="34" charset="-120"/>
              </a:rPr>
              <a:t>基督教本土化的歷史</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lvl="2"/>
            <a:r>
              <a:rPr lang="en-US" altLang="zh-TW" sz="3200" dirty="0" smtClean="0">
                <a:solidFill>
                  <a:srgbClr val="FFFF00"/>
                </a:solidFill>
                <a:latin typeface="DFPLiHei-Bd" panose="020B0700000000000000" pitchFamily="34" charset="-120"/>
                <a:ea typeface="DFPLiHei-Bd" panose="020B0700000000000000" pitchFamily="34" charset="-120"/>
              </a:rPr>
              <a:t>5. </a:t>
            </a:r>
            <a:r>
              <a:rPr lang="zh-TW" altLang="en-US" sz="3200" dirty="0" smtClean="0">
                <a:solidFill>
                  <a:srgbClr val="FFFF00"/>
                </a:solidFill>
                <a:latin typeface="DFPLiHei-Bd" panose="020B0700000000000000" pitchFamily="34" charset="-120"/>
                <a:ea typeface="DFPLiHei-Bd" panose="020B0700000000000000" pitchFamily="34" charset="-120"/>
              </a:rPr>
              <a:t>民國基督教</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一零年代，基督教因為是「洋教」而受歡迎；基督教等於西方文化，基督教引出救國出路</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青年會受歡迎；提出「人格救國」</a:t>
            </a:r>
            <a:endParaRPr lang="en-US" altLang="zh-TW" sz="3200" dirty="0" smtClean="0">
              <a:solidFill>
                <a:srgbClr val="FFFF00"/>
              </a:solidFill>
              <a:latin typeface="DFPLiHei-Bd" panose="020B0700000000000000" pitchFamily="34" charset="-120"/>
              <a:ea typeface="DFPLiHei-Bd" panose="020B0700000000000000" pitchFamily="34" charset="-120"/>
            </a:endParaRPr>
          </a:p>
          <a:p>
            <a:pPr marL="1885950" lvl="3" indent="-514350">
              <a:buFont typeface="+mj-lt"/>
              <a:buAutoNum type="alphaLcPeriod"/>
            </a:pPr>
            <a:r>
              <a:rPr lang="zh-TW" altLang="en-US" sz="3200" dirty="0" smtClean="0">
                <a:solidFill>
                  <a:srgbClr val="FFFF00"/>
                </a:solidFill>
                <a:latin typeface="DFPLiHei-Bd" panose="020B0700000000000000" pitchFamily="34" charset="-120"/>
                <a:ea typeface="DFPLiHei-Bd" panose="020B0700000000000000" pitchFamily="34" charset="-120"/>
              </a:rPr>
              <a:t>二零年代，五四運動後救國成為國人共識，加以無神思想的引進，最終發生「非基運動」（</a:t>
            </a:r>
            <a:r>
              <a:rPr lang="en-US" altLang="zh-TW" sz="3200" dirty="0" smtClean="0">
                <a:solidFill>
                  <a:srgbClr val="FFFF00"/>
                </a:solidFill>
                <a:latin typeface="DFPLiHei-Bd" panose="020B0700000000000000" pitchFamily="34" charset="-120"/>
                <a:ea typeface="DFPLiHei-Bd" panose="020B0700000000000000" pitchFamily="34" charset="-120"/>
              </a:rPr>
              <a:t>1922, 1924-27AD</a:t>
            </a:r>
            <a:r>
              <a:rPr lang="zh-TW" altLang="en-US" sz="3200" dirty="0" smtClean="0">
                <a:solidFill>
                  <a:srgbClr val="FFFF00"/>
                </a:solidFill>
                <a:latin typeface="DFPLiHei-Bd" panose="020B0700000000000000" pitchFamily="34" charset="-120"/>
                <a:ea typeface="DFPLiHei-Bd" panose="020B0700000000000000" pitchFamily="34" charset="-120"/>
              </a:rPr>
              <a:t>），基督教被指控為帝國主義的工具。</a:t>
            </a:r>
            <a:endParaRPr lang="en-US" sz="3200" dirty="0">
              <a:solidFill>
                <a:srgbClr val="FFFF00"/>
              </a:solidFill>
              <a:latin typeface="DFPLiHei-Bd" panose="020B0700000000000000" pitchFamily="34" charset="-120"/>
              <a:ea typeface="DFPLiHei-Bd" panose="020B0700000000000000" pitchFamily="34" charset="-120"/>
            </a:endParaRPr>
          </a:p>
          <a:p>
            <a:pPr marL="1428750" lvl="2" indent="-514350">
              <a:buFont typeface="+mj-lt"/>
              <a:buAutoNum type="arabicPeriod"/>
            </a:pPr>
            <a:endParaRPr lang="en-US" sz="3200" dirty="0">
              <a:solidFill>
                <a:srgbClr val="FFFF00"/>
              </a:solidFill>
              <a:latin typeface="DFPLiHei-Bd" panose="020B0700000000000000" pitchFamily="34" charset="-120"/>
              <a:ea typeface="DFPLiHei-Bd" panose="020B0700000000000000" pitchFamily="34" charset="-120"/>
            </a:endParaRPr>
          </a:p>
        </p:txBody>
      </p:sp>
      <p:pic>
        <p:nvPicPr>
          <p:cNvPr id="7170" name="Picture 2" descr="http://www.lishi007.com/uploads/20140812/2014081208190166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5029200"/>
            <a:ext cx="1978025" cy="1453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87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2053</TotalTime>
  <Words>2224</Words>
  <Application>Microsoft Office PowerPoint</Application>
  <PresentationFormat>On-screen Show (4:3)</PresentationFormat>
  <Paragraphs>191</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Design</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ABC 2009  北美華人基督徒教育大會</dc:title>
  <dc:creator>James Chuang</dc:creator>
  <cp:lastModifiedBy>Catherine Shih</cp:lastModifiedBy>
  <cp:revision>140</cp:revision>
  <dcterms:created xsi:type="dcterms:W3CDTF">2009-08-08T18:10:28Z</dcterms:created>
  <dcterms:modified xsi:type="dcterms:W3CDTF">2015-09-19T19:56:37Z</dcterms:modified>
</cp:coreProperties>
</file>