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69" r:id="rId3"/>
    <p:sldId id="272" r:id="rId4"/>
    <p:sldId id="260" r:id="rId5"/>
    <p:sldId id="271" r:id="rId6"/>
    <p:sldId id="258" r:id="rId7"/>
    <p:sldId id="259" r:id="rId8"/>
    <p:sldId id="261" r:id="rId9"/>
    <p:sldId id="262" r:id="rId10"/>
    <p:sldId id="263" r:id="rId11"/>
    <p:sldId id="264" r:id="rId12"/>
    <p:sldId id="267" r:id="rId13"/>
    <p:sldId id="268" r:id="rId14"/>
    <p:sldId id="265" r:id="rId15"/>
    <p:sldId id="274" r:id="rId16"/>
    <p:sldId id="273" r:id="rId17"/>
    <p:sldId id="275" r:id="rId1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0750C25-2CF1-4145-8245-C1E1D74414AE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91C0E3-8137-4455-8C8A-B51F1F2B8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79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66B7F0C-4A62-DA43-ACAA-F682998299ED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87AA7B-4561-5D40-95CD-8A8FF3D14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29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7066" indent="-291179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DDDF524-AF24-A847-A990-57B2CB6B4EE5}" type="slidenum">
              <a:rPr lang="en-US"/>
              <a:pPr/>
              <a:t>1</a:t>
            </a:fld>
            <a:endParaRPr 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2072F-4206-3F40-86BF-30D6B97EAB09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DACF-BAD0-B24A-A00F-1B70FAE6C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65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2072F-4206-3F40-86BF-30D6B97EAB09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DACF-BAD0-B24A-A00F-1B70FAE6C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3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2072F-4206-3F40-86BF-30D6B97EAB09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DACF-BAD0-B24A-A00F-1B70FAE6C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14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2072F-4206-3F40-86BF-30D6B97EAB09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DACF-BAD0-B24A-A00F-1B70FAE6C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5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2072F-4206-3F40-86BF-30D6B97EAB09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DACF-BAD0-B24A-A00F-1B70FAE6C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82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2072F-4206-3F40-86BF-30D6B97EAB09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DACF-BAD0-B24A-A00F-1B70FAE6C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86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2072F-4206-3F40-86BF-30D6B97EAB09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DACF-BAD0-B24A-A00F-1B70FAE6C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5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2072F-4206-3F40-86BF-30D6B97EAB09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DACF-BAD0-B24A-A00F-1B70FAE6C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33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2072F-4206-3F40-86BF-30D6B97EAB09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DACF-BAD0-B24A-A00F-1B70FAE6C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30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2072F-4206-3F40-86BF-30D6B97EAB09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DACF-BAD0-B24A-A00F-1B70FAE6C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17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2072F-4206-3F40-86BF-30D6B97EAB09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DACF-BAD0-B24A-A00F-1B70FAE6C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2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2072F-4206-3F40-86BF-30D6B97EAB09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6DACF-BAD0-B24A-A00F-1B70FAE6C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7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762000"/>
          </a:xfrm>
          <a:solidFill>
            <a:schemeClr val="accent2"/>
          </a:solidFill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4000" b="1" i="1" dirty="0">
                <a:solidFill>
                  <a:srgbClr val="FFFF00"/>
                </a:solidFill>
                <a:latin typeface="Matura MT Script Capitals" charset="0"/>
                <a:ea typeface="Batang" charset="0"/>
                <a:cs typeface="Batang" charset="0"/>
              </a:rPr>
              <a:t>     ABC</a:t>
            </a:r>
            <a:r>
              <a:rPr lang="en-US" sz="4000" dirty="0">
                <a:solidFill>
                  <a:srgbClr val="FFFF00"/>
                </a:solidFill>
                <a:latin typeface="Matura MT Script Capitals" charset="0"/>
              </a:rPr>
              <a:t>  2017 </a:t>
            </a:r>
            <a:r>
              <a:rPr lang="zh-TW" altLang="en-US" sz="4000" dirty="0">
                <a:latin typeface="Arial" charset="0"/>
                <a:ea typeface="新細明體" charset="0"/>
                <a:cs typeface="新細明體" charset="0"/>
              </a:rPr>
              <a:t>    </a:t>
            </a:r>
            <a:endParaRPr lang="en-US" sz="4000" dirty="0">
              <a:latin typeface="Arial" charset="0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638800"/>
          </a:xfr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76200" cmpd="tri">
            <a:solidFill>
              <a:schemeClr val="bg1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dirty="0">
                <a:solidFill>
                  <a:srgbClr val="FFFF00"/>
                </a:solidFill>
                <a:latin typeface="Arial" charset="0"/>
                <a:ea typeface="SimSun" charset="0"/>
                <a:cs typeface="SimSun" charset="0"/>
              </a:rPr>
              <a:t>課碼</a:t>
            </a:r>
            <a:r>
              <a:rPr lang="en-US" altLang="zh-CN" dirty="0">
                <a:solidFill>
                  <a:srgbClr val="FFFF00"/>
                </a:solidFill>
                <a:latin typeface="Arial" charset="0"/>
                <a:ea typeface="SimSun" charset="0"/>
                <a:cs typeface="SimSun" charset="0"/>
              </a:rPr>
              <a:t>(Workshop</a:t>
            </a:r>
            <a:r>
              <a:rPr lang="en-US" altLang="zh-CN" dirty="0" smtClean="0">
                <a:solidFill>
                  <a:srgbClr val="FFFF00"/>
                </a:solidFill>
                <a:latin typeface="Arial" charset="0"/>
                <a:ea typeface="SimSun" charset="0"/>
                <a:cs typeface="SimSun" charset="0"/>
              </a:rPr>
              <a:t>): 1-CM1</a:t>
            </a:r>
            <a:r>
              <a:rPr lang="zh-TW" altLang="en-US" dirty="0" smtClean="0">
                <a:solidFill>
                  <a:srgbClr val="FFFF00"/>
                </a:solidFill>
                <a:latin typeface="Arial" charset="0"/>
                <a:ea typeface="SimSun" charset="0"/>
                <a:cs typeface="SimSun" charset="0"/>
              </a:rPr>
              <a:t> </a:t>
            </a:r>
            <a:r>
              <a:rPr lang="zh-CN" altLang="en-US" dirty="0" smtClean="0">
                <a:solidFill>
                  <a:srgbClr val="FFFF00"/>
                </a:solidFill>
                <a:latin typeface="Arial" charset="0"/>
                <a:ea typeface="SimSun" charset="0"/>
                <a:cs typeface="SimSun" charset="0"/>
              </a:rPr>
              <a:t> </a:t>
            </a:r>
            <a:endParaRPr lang="en-US" altLang="zh-CN" dirty="0">
              <a:solidFill>
                <a:srgbClr val="FFFF00"/>
              </a:solidFill>
              <a:latin typeface="Arial" charset="0"/>
              <a:ea typeface="SimSun" charset="0"/>
              <a:cs typeface="SimSun" charset="0"/>
            </a:endParaRPr>
          </a:p>
          <a:p>
            <a:pPr eaLnBrk="1" hangingPunct="1">
              <a:buFontTx/>
              <a:buNone/>
            </a:pPr>
            <a:r>
              <a:rPr lang="zh-CN" altLang="en-US" dirty="0">
                <a:solidFill>
                  <a:srgbClr val="FFFF00"/>
                </a:solidFill>
                <a:latin typeface="Arial" charset="0"/>
                <a:ea typeface="SimSun" charset="0"/>
                <a:cs typeface="SimSun" charset="0"/>
              </a:rPr>
              <a:t>教室</a:t>
            </a:r>
            <a:r>
              <a:rPr lang="en-US" altLang="zh-CN" dirty="0">
                <a:solidFill>
                  <a:srgbClr val="FFFF00"/>
                </a:solidFill>
                <a:latin typeface="Arial" charset="0"/>
                <a:ea typeface="SimSun" charset="0"/>
                <a:cs typeface="SimSun" charset="0"/>
              </a:rPr>
              <a:t>(Room </a:t>
            </a:r>
            <a:r>
              <a:rPr lang="en-US" altLang="zh-CN" dirty="0" smtClean="0">
                <a:solidFill>
                  <a:srgbClr val="FFFF00"/>
                </a:solidFill>
                <a:latin typeface="Arial" charset="0"/>
                <a:ea typeface="SimSun" charset="0"/>
                <a:cs typeface="SimSun" charset="0"/>
              </a:rPr>
              <a:t>#):</a:t>
            </a:r>
            <a:endParaRPr lang="en-US" altLang="zh-CN" dirty="0">
              <a:solidFill>
                <a:srgbClr val="FFFF00"/>
              </a:solidFill>
              <a:latin typeface="Arial" charset="0"/>
              <a:ea typeface="SimSun" charset="0"/>
              <a:cs typeface="SimSun" charset="0"/>
            </a:endParaRPr>
          </a:p>
          <a:p>
            <a:pPr eaLnBrk="1" hangingPunct="1">
              <a:buFontTx/>
              <a:buNone/>
            </a:pPr>
            <a:r>
              <a:rPr lang="zh-TW" altLang="en-US" dirty="0">
                <a:solidFill>
                  <a:srgbClr val="FFFF00"/>
                </a:solidFill>
                <a:latin typeface="Arial" charset="0"/>
                <a:ea typeface="新細明體" charset="0"/>
                <a:cs typeface="新細明體" charset="0"/>
              </a:rPr>
              <a:t>講員</a:t>
            </a:r>
            <a:r>
              <a:rPr lang="en-US" altLang="zh-TW" dirty="0">
                <a:solidFill>
                  <a:srgbClr val="FFFF00"/>
                </a:solidFill>
                <a:latin typeface="Arial" charset="0"/>
                <a:ea typeface="新細明體" charset="0"/>
                <a:cs typeface="新細明體" charset="0"/>
              </a:rPr>
              <a:t>(Speaker): </a:t>
            </a:r>
            <a:r>
              <a:rPr lang="zh-TW" altLang="en-US" dirty="0" smtClean="0">
                <a:solidFill>
                  <a:srgbClr val="FFFF00"/>
                </a:solidFill>
                <a:latin typeface="Arial" charset="0"/>
                <a:ea typeface="新細明體" charset="0"/>
                <a:cs typeface="新細明體" charset="0"/>
              </a:rPr>
              <a:t>張嘉真</a:t>
            </a:r>
            <a:endParaRPr lang="en-US" altLang="zh-TW" dirty="0">
              <a:solidFill>
                <a:srgbClr val="FFFF00"/>
              </a:solidFill>
              <a:latin typeface="Arial" charset="0"/>
              <a:ea typeface="新細明體" charset="0"/>
              <a:cs typeface="新細明體" charset="0"/>
            </a:endParaRPr>
          </a:p>
          <a:p>
            <a:pPr eaLnBrk="1" hangingPunct="1">
              <a:buFontTx/>
              <a:buNone/>
            </a:pPr>
            <a:r>
              <a:rPr lang="zh-CN" altLang="en-US" b="1" dirty="0">
                <a:solidFill>
                  <a:srgbClr val="FFFF00"/>
                </a:solidFill>
                <a:latin typeface="Arial" charset="0"/>
                <a:ea typeface="新細明體" charset="0"/>
                <a:cs typeface="新細明體" charset="0"/>
              </a:rPr>
              <a:t>授課語言</a:t>
            </a:r>
            <a:r>
              <a:rPr lang="en-US" altLang="zh-CN" b="1" dirty="0">
                <a:solidFill>
                  <a:srgbClr val="FFFF00"/>
                </a:solidFill>
                <a:latin typeface="Arial" charset="0"/>
                <a:ea typeface="新細明體" charset="0"/>
                <a:cs typeface="新細明體" charset="0"/>
              </a:rPr>
              <a:t>:</a:t>
            </a:r>
            <a:r>
              <a:rPr lang="en-US" altLang="zh-CN" dirty="0">
                <a:solidFill>
                  <a:srgbClr val="FFFF00"/>
                </a:solidFill>
                <a:latin typeface="Arial" charset="0"/>
                <a:ea typeface="SimSun" charset="0"/>
                <a:cs typeface="SimSun" charset="0"/>
              </a:rPr>
              <a:t> </a:t>
            </a:r>
            <a:r>
              <a:rPr lang="zh-TW" altLang="en-US" dirty="0" smtClean="0">
                <a:solidFill>
                  <a:srgbClr val="FFFF00"/>
                </a:solidFill>
                <a:latin typeface="Arial" charset="0"/>
                <a:ea typeface="SimSun" charset="0"/>
                <a:cs typeface="SimSun" charset="0"/>
              </a:rPr>
              <a:t>中文</a:t>
            </a:r>
            <a:endParaRPr lang="en-US" altLang="zh-CN" dirty="0">
              <a:solidFill>
                <a:srgbClr val="FFFF00"/>
              </a:solidFill>
              <a:latin typeface="Arial" charset="0"/>
              <a:ea typeface="SimSun" charset="0"/>
              <a:cs typeface="SimSun" charset="0"/>
            </a:endParaRPr>
          </a:p>
          <a:p>
            <a:pPr eaLnBrk="1" hangingPunct="1">
              <a:buFontTx/>
              <a:buNone/>
            </a:pPr>
            <a:r>
              <a:rPr lang="zh-TW" altLang="en-US" dirty="0">
                <a:solidFill>
                  <a:srgbClr val="FFFF00"/>
                </a:solidFill>
                <a:latin typeface="Arial" charset="0"/>
                <a:ea typeface="新細明體" charset="0"/>
                <a:cs typeface="新細明體" charset="0"/>
              </a:rPr>
              <a:t>題目</a:t>
            </a:r>
            <a:r>
              <a:rPr lang="en-US" altLang="zh-TW" dirty="0">
                <a:solidFill>
                  <a:srgbClr val="FFFF00"/>
                </a:solidFill>
                <a:latin typeface="Arial" charset="0"/>
                <a:ea typeface="新細明體" charset="0"/>
                <a:cs typeface="新細明體" charset="0"/>
              </a:rPr>
              <a:t>(Topic): </a:t>
            </a:r>
            <a:r>
              <a:rPr lang="en-US" altLang="zh-TW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0"/>
                <a:cs typeface="新細明體" charset="0"/>
              </a:rPr>
              <a:t> </a:t>
            </a:r>
            <a:r>
              <a:rPr lang="zh-TW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0"/>
                <a:cs typeface="新細明體" charset="0"/>
              </a:rPr>
              <a:t>省察</a:t>
            </a:r>
            <a:endParaRPr lang="en-US" altLang="zh-CN" dirty="0">
              <a:solidFill>
                <a:srgbClr val="FFFF00"/>
              </a:solidFill>
              <a:latin typeface="Arial" charset="0"/>
              <a:ea typeface="SimSun" charset="0"/>
              <a:cs typeface="SimSun" charset="0"/>
            </a:endParaRPr>
          </a:p>
          <a:p>
            <a:pPr eaLnBrk="1" hangingPunct="1">
              <a:buFontTx/>
              <a:buNone/>
            </a:pPr>
            <a:r>
              <a:rPr lang="zh-CN" altLang="en-US" dirty="0">
                <a:solidFill>
                  <a:srgbClr val="FFFF00"/>
                </a:solidFill>
                <a:latin typeface="Arial" charset="0"/>
                <a:ea typeface="SimSun" charset="0"/>
                <a:cs typeface="SimSun" charset="0"/>
              </a:rPr>
              <a:t>專題簡介</a:t>
            </a:r>
            <a:r>
              <a:rPr lang="en-US" altLang="zh-CN" dirty="0">
                <a:solidFill>
                  <a:srgbClr val="FFFF00"/>
                </a:solidFill>
                <a:latin typeface="Arial" charset="0"/>
                <a:ea typeface="SimSun" charset="0"/>
                <a:cs typeface="SimSun" charset="0"/>
              </a:rPr>
              <a:t>:</a:t>
            </a:r>
            <a:r>
              <a:rPr lang="zh-TW" altLang="en-US" dirty="0">
                <a:solidFill>
                  <a:srgbClr val="FFFF00"/>
                </a:solidFill>
                <a:latin typeface="Arial" charset="0"/>
                <a:ea typeface="SimSun" charset="0"/>
                <a:cs typeface="SimSun" charset="0"/>
              </a:rPr>
              <a:t> </a:t>
            </a:r>
            <a:r>
              <a:rPr lang="zh-TW" altLang="en-US" dirty="0" smtClean="0">
                <a:solidFill>
                  <a:srgbClr val="FFFF00"/>
                </a:solidFill>
                <a:latin typeface="Arial" charset="0"/>
                <a:ea typeface="SimSun" charset="0"/>
                <a:cs typeface="SimSun" charset="0"/>
              </a:rPr>
              <a:t>神</a:t>
            </a:r>
            <a:r>
              <a:rPr lang="zh-TW" altLang="en-US" dirty="0">
                <a:solidFill>
                  <a:srgbClr val="FFFF00"/>
                </a:solidFill>
                <a:latin typeface="Arial" charset="0"/>
                <a:ea typeface="SimSun" charset="0"/>
                <a:cs typeface="SimSun" charset="0"/>
              </a:rPr>
              <a:t>持</a:t>
            </a:r>
            <a:r>
              <a:rPr lang="zh-TW" altLang="en-US" dirty="0" smtClean="0">
                <a:solidFill>
                  <a:srgbClr val="FFFF00"/>
                </a:solidFill>
                <a:latin typeface="Arial" charset="0"/>
                <a:ea typeface="SimSun" charset="0"/>
                <a:cs typeface="SimSun" charset="0"/>
              </a:rPr>
              <a:t>續不段在我們每天生活中</a:t>
            </a:r>
            <a:r>
              <a:rPr lang="zh-TW" altLang="en-US" dirty="0">
                <a:solidFill>
                  <a:srgbClr val="FFFF00"/>
                </a:solidFill>
                <a:latin typeface="Arial" charset="0"/>
                <a:ea typeface="SimSun" charset="0"/>
                <a:cs typeface="SimSun" charset="0"/>
              </a:rPr>
              <a:t>參</a:t>
            </a:r>
            <a:r>
              <a:rPr lang="zh-TW" altLang="en-US" dirty="0" smtClean="0">
                <a:solidFill>
                  <a:srgbClr val="FFFF00"/>
                </a:solidFill>
                <a:latin typeface="Arial" charset="0"/>
                <a:ea typeface="SimSun" charset="0"/>
                <a:cs typeface="SimSun" charset="0"/>
              </a:rPr>
              <a:t>與和</a:t>
            </a:r>
            <a:r>
              <a:rPr lang="zh-TW" altLang="en-US" dirty="0">
                <a:solidFill>
                  <a:srgbClr val="FFFF00"/>
                </a:solidFill>
                <a:latin typeface="Arial" charset="0"/>
                <a:ea typeface="SimSun" charset="0"/>
                <a:cs typeface="SimSun" charset="0"/>
              </a:rPr>
              <a:t>動</a:t>
            </a:r>
            <a:r>
              <a:rPr lang="zh-TW" altLang="en-US" dirty="0" smtClean="0">
                <a:solidFill>
                  <a:srgbClr val="FFFF00"/>
                </a:solidFill>
                <a:latin typeface="Arial" charset="0"/>
                <a:ea typeface="SimSun" charset="0"/>
                <a:cs typeface="SimSun" charset="0"/>
              </a:rPr>
              <a:t>工，透過省察的禱告，幫助我們在日常生活中敏銳於神的同在與神的作為。</a:t>
            </a:r>
            <a:endParaRPr lang="en-US" altLang="zh-CN" dirty="0">
              <a:solidFill>
                <a:srgbClr val="FFFF00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4038600" y="228600"/>
            <a:ext cx="44958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zh-TW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charset="0"/>
                <a:ea typeface="新細明體" charset="0"/>
                <a:cs typeface="新細明體" charset="0"/>
              </a:rPr>
              <a:t> 北美華人基督徒教育大會</a:t>
            </a:r>
            <a:endParaRPr lang="en-US" sz="2800">
              <a:solidFill>
                <a:srgbClr val="00FF00"/>
              </a:solidFill>
              <a:latin typeface="Baskerville Old Face" charset="0"/>
            </a:endParaRPr>
          </a:p>
          <a:p>
            <a:r>
              <a:rPr lang="en-US" sz="1800">
                <a:solidFill>
                  <a:srgbClr val="00FF00"/>
                </a:solidFill>
                <a:latin typeface="Baskerville Old Face" charset="0"/>
              </a:rPr>
              <a:t>             </a:t>
            </a:r>
            <a:r>
              <a:rPr lang="en-US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charset="0"/>
                <a:ea typeface="MS Gothic" charset="0"/>
                <a:cs typeface="MS Gothic" charset="0"/>
              </a:rPr>
              <a:t>A</a:t>
            </a:r>
            <a:r>
              <a:rPr lang="en-US" sz="1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charset="0"/>
                <a:ea typeface="MS Gothic" charset="0"/>
                <a:cs typeface="MS Gothic" charset="0"/>
              </a:rPr>
              <a:t>ccess </a:t>
            </a:r>
            <a:r>
              <a:rPr lang="en-US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charset="0"/>
                <a:ea typeface="MS Gothic" charset="0"/>
                <a:cs typeface="MS Gothic" charset="0"/>
              </a:rPr>
              <a:t>B</a:t>
            </a:r>
            <a:r>
              <a:rPr lang="en-US" sz="1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charset="0"/>
                <a:ea typeface="MS Gothic" charset="0"/>
                <a:cs typeface="MS Gothic" charset="0"/>
              </a:rPr>
              <a:t>ible </a:t>
            </a:r>
            <a:r>
              <a:rPr lang="en-US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charset="0"/>
                <a:ea typeface="MS Gothic" charset="0"/>
                <a:cs typeface="MS Gothic" charset="0"/>
              </a:rPr>
              <a:t>C</a:t>
            </a:r>
            <a:r>
              <a:rPr lang="en-US" sz="1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charset="0"/>
                <a:ea typeface="MS Gothic" charset="0"/>
                <a:cs typeface="MS Gothic" charset="0"/>
              </a:rPr>
              <a:t>onvention</a:t>
            </a:r>
            <a:r>
              <a:rPr lang="en-US" sz="1800">
                <a:solidFill>
                  <a:srgbClr val="00FF00"/>
                </a:solidFill>
                <a:latin typeface="Baskerville Old Face" charset="0"/>
              </a:rPr>
              <a:t> </a:t>
            </a:r>
          </a:p>
        </p:txBody>
      </p:sp>
      <p:pic>
        <p:nvPicPr>
          <p:cNvPr id="2053" name="Picture 5" descr="abc logo_color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685800" cy="609600"/>
          </a:xfrm>
          <a:prstGeom prst="rect">
            <a:avLst/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82575"/>
            <a:ext cx="685800" cy="6858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94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b="1" dirty="0" smtClean="0"/>
              <a:t>省察的好處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透過</a:t>
            </a:r>
            <a:r>
              <a:rPr lang="zh-TW" altLang="en-US" dirty="0"/>
              <a:t>省察，能加深我們與神的關係，使我</a:t>
            </a:r>
            <a:r>
              <a:rPr lang="zh-TW" altLang="en-US" dirty="0"/>
              <a:t>們在每天經歷的人事物上能夠察覺</a:t>
            </a:r>
            <a:r>
              <a:rPr lang="zh-TW" altLang="en-US" u="sng" dirty="0"/>
              <a:t>神的同在</a:t>
            </a:r>
            <a:r>
              <a:rPr lang="zh-TW" altLang="en-US" dirty="0" smtClean="0"/>
              <a:t>。</a:t>
            </a:r>
            <a:r>
              <a:rPr lang="zh-TW" altLang="en-US" dirty="0" smtClean="0"/>
              <a:t>敏</a:t>
            </a:r>
            <a:r>
              <a:rPr lang="zh-TW" altLang="en-US" dirty="0"/>
              <a:t>銳察覺神在我們日常生活</a:t>
            </a:r>
            <a:r>
              <a:rPr lang="zh-TW" altLang="en-US" dirty="0" smtClean="0"/>
              <a:t>中</a:t>
            </a:r>
            <a:r>
              <a:rPr lang="zh-TW" altLang="en-US" dirty="0" smtClean="0"/>
              <a:t>的</a:t>
            </a:r>
            <a:r>
              <a:rPr lang="zh-TW" altLang="en-US" u="sng" dirty="0" smtClean="0"/>
              <a:t>帶</a:t>
            </a:r>
            <a:r>
              <a:rPr lang="zh-TW" altLang="en-US" u="sng" dirty="0"/>
              <a:t>領與呼</a:t>
            </a:r>
            <a:r>
              <a:rPr lang="zh-TW" altLang="en-US" u="sng" dirty="0" smtClean="0"/>
              <a:t>召</a:t>
            </a:r>
            <a:r>
              <a:rPr lang="zh-TW" altLang="en-US" dirty="0"/>
              <a:t>。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339" y="3718467"/>
            <a:ext cx="3810330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301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zh-TW" altLang="en-US" b="1" dirty="0" smtClean="0"/>
              <a:t>省察的步驟</a:t>
            </a:r>
            <a:r>
              <a:rPr lang="en-US" b="1" dirty="0" smtClean="0"/>
              <a:t>: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/>
              <a:t>找一個安靜</a:t>
            </a:r>
            <a:r>
              <a:rPr lang="zh-TW" altLang="en-US" dirty="0"/>
              <a:t>的地方，花充分的時間與神互動，通常至少</a:t>
            </a:r>
            <a:r>
              <a:rPr lang="en-US" dirty="0" smtClean="0"/>
              <a:t>15-20</a:t>
            </a:r>
            <a:r>
              <a:rPr lang="zh-TW" altLang="en-US" dirty="0" smtClean="0"/>
              <a:t>分</a:t>
            </a:r>
            <a:r>
              <a:rPr lang="zh-TW" altLang="en-US" dirty="0"/>
              <a:t>鐘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AutoNum type="arabicPeriod"/>
            </a:pPr>
            <a:r>
              <a:rPr lang="zh-TW" altLang="en-US" dirty="0" smtClean="0"/>
              <a:t>來</a:t>
            </a:r>
            <a:r>
              <a:rPr lang="zh-TW" altLang="en-US" dirty="0"/>
              <a:t>到神的面前，禱告求神的同在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lvl="0" indent="0">
              <a:buNone/>
            </a:pPr>
            <a:r>
              <a:rPr lang="en-US" altLang="zh-TW" dirty="0" smtClean="0"/>
              <a:t>      </a:t>
            </a:r>
            <a:r>
              <a:rPr lang="zh-TW" altLang="en-US" dirty="0" smtClean="0"/>
              <a:t>找一個安靜的地方，讓你的心平靜下來，</a:t>
            </a:r>
            <a:r>
              <a:rPr lang="en-US" altLang="zh-TW" dirty="0" smtClean="0"/>
              <a:t> </a:t>
            </a:r>
          </a:p>
          <a:p>
            <a:pPr marL="0" lvl="0" indent="0">
              <a:buNone/>
            </a:pPr>
            <a:r>
              <a:rPr lang="en-US" altLang="zh-TW" dirty="0" smtClean="0"/>
              <a:t>      </a:t>
            </a:r>
            <a:r>
              <a:rPr lang="zh-TW" altLang="en-US" dirty="0" smtClean="0"/>
              <a:t>定睛於神。向神敞開。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514350" lvl="0" indent="-514350"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551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 smtClean="0"/>
              <a:t>省察的步驟</a:t>
            </a:r>
            <a:r>
              <a:rPr lang="en-US" b="1" dirty="0" smtClean="0"/>
              <a:t>: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2. </a:t>
            </a:r>
            <a:r>
              <a:rPr lang="zh-TW" altLang="en-US" dirty="0" smtClean="0"/>
              <a:t>求聖靈</a:t>
            </a:r>
            <a:r>
              <a:rPr lang="zh-TW" altLang="en-US" dirty="0" smtClean="0"/>
              <a:t>的</a:t>
            </a:r>
            <a:r>
              <a:rPr lang="zh-TW" altLang="en-US" dirty="0"/>
              <a:t>引導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求聖靈光照鑒察你的心，帶領你來做省察的禱告</a:t>
            </a:r>
            <a:r>
              <a:rPr lang="en-US" altLang="zh-TW" dirty="0" smtClean="0"/>
              <a:t> 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lvl="0" indent="0">
              <a:buNone/>
            </a:pPr>
            <a:endParaRPr lang="en-US" altLang="zh-TW" dirty="0" smtClean="0"/>
          </a:p>
          <a:p>
            <a:pPr marL="0" lvl="0" indent="0">
              <a:buNone/>
            </a:pPr>
            <a:r>
              <a:rPr lang="en-US" altLang="zh-TW" dirty="0" smtClean="0"/>
              <a:t>3. </a:t>
            </a:r>
            <a:r>
              <a:rPr lang="zh-TW" altLang="en-US" dirty="0" smtClean="0"/>
              <a:t>感恩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回顧一天，為著神所賞賜的來感謝他。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例如：一次美味的晚餐，一個微笑，讓你精神煥發發的午休。</a:t>
            </a:r>
            <a:endParaRPr lang="en-US" altLang="zh-TW" dirty="0" smtClean="0"/>
          </a:p>
          <a:p>
            <a:pPr marL="0" lvl="0" indent="0">
              <a:buNone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889651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 smtClean="0"/>
              <a:t>省察的步驟</a:t>
            </a:r>
            <a:r>
              <a:rPr lang="en-US" b="1" dirty="0" smtClean="0"/>
              <a:t>: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altLang="zh-TW" dirty="0" smtClean="0"/>
              <a:t>4. </a:t>
            </a:r>
            <a:r>
              <a:rPr lang="zh-TW" altLang="en-US" dirty="0" smtClean="0"/>
              <a:t>回想一天的日程，注意細節，包括其中經歷的人物、地點、事件。例子</a:t>
            </a:r>
            <a:r>
              <a:rPr lang="en-US" dirty="0" smtClean="0"/>
              <a:t>: </a:t>
            </a:r>
            <a:r>
              <a:rPr lang="zh-TW" altLang="en-US" dirty="0" smtClean="0"/>
              <a:t>讀一本好書</a:t>
            </a:r>
            <a:r>
              <a:rPr lang="zh-TW" altLang="en-US" dirty="0" smtClean="0"/>
              <a:t>、</a:t>
            </a:r>
            <a:r>
              <a:rPr lang="zh-TW" altLang="en-US" dirty="0" smtClean="0"/>
              <a:t>很有壓力的一段時間</a:t>
            </a:r>
            <a:r>
              <a:rPr lang="zh-TW" altLang="en-US" dirty="0" smtClean="0"/>
              <a:t>、</a:t>
            </a:r>
            <a:r>
              <a:rPr lang="zh-TW" altLang="en-US" dirty="0" smtClean="0"/>
              <a:t>錯待某個人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lvl="0" indent="0">
              <a:buNone/>
            </a:pPr>
            <a:endParaRPr lang="en-US" altLang="zh-TW" dirty="0"/>
          </a:p>
          <a:p>
            <a:pPr marL="0" lvl="0" indent="0">
              <a:buNone/>
            </a:pPr>
            <a:r>
              <a:rPr lang="en-US" altLang="zh-TW" dirty="0" smtClean="0"/>
              <a:t>5. </a:t>
            </a:r>
            <a:r>
              <a:rPr lang="zh-TW" altLang="en-US" dirty="0"/>
              <a:t>察覺當時的感覺和當時的反應是什麼</a:t>
            </a:r>
            <a:r>
              <a:rPr lang="en-US" altLang="zh-TW" dirty="0"/>
              <a:t>? </a:t>
            </a:r>
            <a:r>
              <a:rPr lang="zh-TW" altLang="en-US" dirty="0"/>
              <a:t>例子</a:t>
            </a:r>
            <a:r>
              <a:rPr lang="en-US" altLang="zh-TW" dirty="0"/>
              <a:t>: </a:t>
            </a:r>
            <a:r>
              <a:rPr lang="zh-TW" altLang="en-US" dirty="0"/>
              <a:t>平安、滿足、難</a:t>
            </a:r>
            <a:r>
              <a:rPr lang="zh-TW" altLang="en-US" dirty="0" smtClean="0"/>
              <a:t>過、挫折</a:t>
            </a:r>
            <a:r>
              <a:rPr lang="en-US" altLang="zh-TW" dirty="0" smtClean="0"/>
              <a:t>…</a:t>
            </a:r>
            <a:r>
              <a:rPr lang="zh-TW" altLang="en-US" dirty="0"/>
              <a:t>等</a:t>
            </a:r>
            <a:r>
              <a:rPr lang="zh-TW" altLang="en-US" dirty="0" smtClean="0"/>
              <a:t>。</a:t>
            </a:r>
            <a:endParaRPr lang="zh-TW" altLang="en-US" dirty="0"/>
          </a:p>
          <a:p>
            <a:pPr marL="0" lv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795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 smtClean="0"/>
              <a:t>省察的步驟</a:t>
            </a:r>
            <a:r>
              <a:rPr lang="en-US" b="1" dirty="0" smtClean="0"/>
              <a:t>: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altLang="zh-TW" dirty="0" smtClean="0"/>
              <a:t>5</a:t>
            </a:r>
            <a:r>
              <a:rPr lang="en-US" altLang="zh-TW" dirty="0" smtClean="0"/>
              <a:t>. </a:t>
            </a:r>
            <a:r>
              <a:rPr lang="zh-TW" altLang="en-US" dirty="0" smtClean="0"/>
              <a:t>尋求明辨神要透過這個事件向我們顯明他的某些心意。例子</a:t>
            </a:r>
            <a:r>
              <a:rPr lang="en-US" dirty="0" smtClean="0"/>
              <a:t>: </a:t>
            </a:r>
            <a:r>
              <a:rPr lang="zh-TW" altLang="en-US" dirty="0" smtClean="0"/>
              <a:t>神邀請我們花更多時間安靜獨處、神顯明他的愛、悔改</a:t>
            </a:r>
            <a:r>
              <a:rPr lang="en-US" dirty="0" smtClean="0"/>
              <a:t>…</a:t>
            </a:r>
            <a:r>
              <a:rPr lang="zh-TW" altLang="en-US" dirty="0" smtClean="0"/>
              <a:t>等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lvl="0" indent="0">
              <a:buNone/>
            </a:pPr>
            <a:endParaRPr lang="en-US" altLang="zh-TW" dirty="0" smtClean="0"/>
          </a:p>
          <a:p>
            <a:pPr marL="0" lvl="0" indent="0">
              <a:buNone/>
            </a:pPr>
            <a:r>
              <a:rPr lang="en-US" altLang="zh-TW" dirty="0" smtClean="0"/>
              <a:t>6. </a:t>
            </a:r>
            <a:r>
              <a:rPr lang="zh-TW" altLang="en-US" dirty="0"/>
              <a:t>留意我們如何回應神的心意</a:t>
            </a:r>
            <a:r>
              <a:rPr lang="en-US" altLang="zh-TW" dirty="0"/>
              <a:t>: </a:t>
            </a:r>
            <a:r>
              <a:rPr lang="zh-TW" altLang="en-US" dirty="0"/>
              <a:t>接受或抗拒。</a:t>
            </a:r>
          </a:p>
          <a:p>
            <a:pPr marL="0" lvl="0" indent="0">
              <a:buNone/>
            </a:pPr>
            <a:endParaRPr lang="zh-TW" altLang="en-US" dirty="0"/>
          </a:p>
          <a:p>
            <a:pPr marL="0" lvl="0" indent="0">
              <a:buNone/>
            </a:pPr>
            <a:r>
              <a:rPr lang="en-US" altLang="zh-TW" dirty="0" smtClean="0"/>
              <a:t>7. </a:t>
            </a:r>
            <a:r>
              <a:rPr lang="zh-TW" altLang="en-US" dirty="0"/>
              <a:t>最後，為明天的需要來禱告結束。</a:t>
            </a:r>
          </a:p>
          <a:p>
            <a:pPr marL="0" lvl="0" indent="0">
              <a:buNone/>
            </a:pPr>
            <a:endParaRPr lang="zh-TW" altLang="en-US" dirty="0"/>
          </a:p>
          <a:p>
            <a:pPr marL="0" lvl="0" indent="0">
              <a:buNone/>
            </a:pPr>
            <a:endParaRPr lang="en-US" altLang="zh-TW" dirty="0" smtClean="0"/>
          </a:p>
          <a:p>
            <a:pPr marL="0" lvl="0" indent="0">
              <a:buNone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945307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聯會活動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88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b="1" u="sng" dirty="0"/>
              <a:t>每日靈操</a:t>
            </a:r>
          </a:p>
          <a:p>
            <a:pPr marL="0" indent="0" algn="ctr">
              <a:buNone/>
            </a:pPr>
            <a:r>
              <a:rPr lang="en-US" altLang="zh-TW" dirty="0"/>
              <a:t>2017</a:t>
            </a:r>
            <a:r>
              <a:rPr lang="zh-TW" altLang="en-US" dirty="0"/>
              <a:t>年 </a:t>
            </a:r>
            <a:r>
              <a:rPr lang="en-US" altLang="zh-TW" dirty="0"/>
              <a:t>9</a:t>
            </a:r>
            <a:r>
              <a:rPr lang="zh-TW" altLang="en-US" dirty="0"/>
              <a:t>月 </a:t>
            </a:r>
            <a:r>
              <a:rPr lang="en-US" altLang="zh-TW" dirty="0"/>
              <a:t>– 2018</a:t>
            </a:r>
            <a:r>
              <a:rPr lang="zh-TW" altLang="en-US" dirty="0"/>
              <a:t>年 </a:t>
            </a:r>
            <a:r>
              <a:rPr lang="en-US" altLang="zh-TW" dirty="0"/>
              <a:t>6</a:t>
            </a:r>
            <a:r>
              <a:rPr lang="zh-TW" altLang="en-US" dirty="0"/>
              <a:t>月</a:t>
            </a:r>
          </a:p>
          <a:p>
            <a:pPr marL="0" indent="0">
              <a:buNone/>
            </a:pPr>
            <a:r>
              <a:rPr lang="zh-TW" altLang="en-US" dirty="0" smtClean="0"/>
              <a:t>操練內容</a:t>
            </a:r>
            <a:r>
              <a:rPr lang="en-US" altLang="zh-TW" dirty="0" smtClean="0"/>
              <a:t>:</a:t>
            </a:r>
            <a:r>
              <a:rPr lang="zh-TW" altLang="en-US" dirty="0" smtClean="0"/>
              <a:t> 每</a:t>
            </a:r>
            <a:r>
              <a:rPr lang="zh-TW" altLang="en-US" dirty="0"/>
              <a:t>日一小時經文默想、省察、禱告</a:t>
            </a:r>
            <a:r>
              <a:rPr lang="zh-TW" altLang="en-US" dirty="0" smtClean="0"/>
              <a:t>。每</a:t>
            </a:r>
            <a:r>
              <a:rPr lang="zh-TW" altLang="en-US" dirty="0"/>
              <a:t>週屬靈導引</a:t>
            </a:r>
            <a:r>
              <a:rPr lang="zh-TW" altLang="en-US" dirty="0" smtClean="0"/>
              <a:t>。每</a:t>
            </a:r>
            <a:r>
              <a:rPr lang="zh-TW" altLang="en-US" dirty="0"/>
              <a:t>月講座分享聚會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25049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聯會活動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08" y="2368613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b="1" u="sng" dirty="0" smtClean="0"/>
              <a:t>一日退休會</a:t>
            </a:r>
            <a:endParaRPr lang="en-US" altLang="zh-TW" b="1" u="sng" dirty="0" smtClean="0"/>
          </a:p>
          <a:p>
            <a:pPr marL="0" indent="0">
              <a:buNone/>
            </a:pPr>
            <a:r>
              <a:rPr lang="zh-TW" altLang="en-US" sz="3000" dirty="0" smtClean="0"/>
              <a:t>主題</a:t>
            </a:r>
            <a:r>
              <a:rPr lang="en-US" altLang="zh-TW" sz="3000" dirty="0" smtClean="0"/>
              <a:t>:</a:t>
            </a:r>
            <a:r>
              <a:rPr lang="zh-TW" altLang="en-US" sz="3000" dirty="0" smtClean="0"/>
              <a:t> </a:t>
            </a:r>
            <a:r>
              <a:rPr lang="en-US" altLang="zh-TW" sz="3000" dirty="0" smtClean="0"/>
              <a:t>Hearing God Retreat</a:t>
            </a:r>
          </a:p>
          <a:p>
            <a:pPr marL="0" indent="0">
              <a:buNone/>
            </a:pPr>
            <a:r>
              <a:rPr lang="zh-TW" altLang="en-US" sz="3000" dirty="0"/>
              <a:t>講</a:t>
            </a:r>
            <a:r>
              <a:rPr lang="zh-TW" altLang="en-US" sz="3000" dirty="0" smtClean="0"/>
              <a:t>員</a:t>
            </a:r>
            <a:r>
              <a:rPr lang="en-US" altLang="zh-TW" sz="3000" dirty="0" smtClean="0"/>
              <a:t>:</a:t>
            </a:r>
            <a:r>
              <a:rPr lang="zh-TW" altLang="en-US" sz="3000" dirty="0" smtClean="0"/>
              <a:t> </a:t>
            </a:r>
            <a:r>
              <a:rPr lang="en-US" altLang="zh-TW" sz="2800" dirty="0"/>
              <a:t>Keith </a:t>
            </a:r>
            <a:r>
              <a:rPr lang="en-US" altLang="zh-TW" sz="2800" dirty="0" smtClean="0"/>
              <a:t>Matthews</a:t>
            </a:r>
            <a:r>
              <a:rPr lang="en-US" altLang="zh-TW" sz="2800" dirty="0"/>
              <a:t>, </a:t>
            </a:r>
            <a:r>
              <a:rPr lang="en-US" altLang="zh-TW" sz="2500" dirty="0"/>
              <a:t>p</a:t>
            </a:r>
            <a:r>
              <a:rPr lang="en-US" altLang="zh-TW" sz="2500" dirty="0" smtClean="0"/>
              <a:t>rofessor at Azusa </a:t>
            </a:r>
            <a:r>
              <a:rPr lang="en-US" altLang="zh-TW" sz="2500" dirty="0"/>
              <a:t>Pacific </a:t>
            </a:r>
            <a:r>
              <a:rPr lang="en-US" altLang="zh-TW" sz="2500" dirty="0" smtClean="0"/>
              <a:t>Seminary</a:t>
            </a:r>
          </a:p>
          <a:p>
            <a:pPr marL="0" indent="0">
              <a:buNone/>
            </a:pPr>
            <a:r>
              <a:rPr lang="zh-TW" altLang="en-US" sz="3000" dirty="0" smtClean="0"/>
              <a:t>時間</a:t>
            </a:r>
            <a:r>
              <a:rPr lang="en-US" altLang="zh-TW" sz="3000" dirty="0" smtClean="0"/>
              <a:t>:</a:t>
            </a:r>
            <a:r>
              <a:rPr lang="zh-TW" altLang="en-US" sz="3000" dirty="0" smtClean="0"/>
              <a:t> </a:t>
            </a:r>
            <a:r>
              <a:rPr lang="en-US" altLang="zh-TW" sz="3000" dirty="0" smtClean="0"/>
              <a:t>11/4 (</a:t>
            </a:r>
            <a:r>
              <a:rPr lang="zh-TW" altLang="en-US" sz="3000" dirty="0" smtClean="0"/>
              <a:t>六</a:t>
            </a:r>
            <a:r>
              <a:rPr lang="en-US" altLang="zh-TW" sz="3000" dirty="0" smtClean="0"/>
              <a:t>)</a:t>
            </a:r>
            <a:r>
              <a:rPr lang="zh-TW" altLang="en-US" sz="3000" dirty="0" smtClean="0"/>
              <a:t> </a:t>
            </a:r>
            <a:r>
              <a:rPr lang="en-US" altLang="zh-TW" sz="3000" dirty="0" smtClean="0"/>
              <a:t>9:30 am -4:00 pm</a:t>
            </a:r>
          </a:p>
          <a:p>
            <a:pPr marL="0" indent="0">
              <a:buNone/>
            </a:pPr>
            <a:r>
              <a:rPr lang="zh-TW" altLang="en-US" sz="3000" dirty="0" smtClean="0"/>
              <a:t>地點</a:t>
            </a:r>
            <a:r>
              <a:rPr lang="en-US" altLang="zh-TW" sz="3000" dirty="0" smtClean="0"/>
              <a:t>:</a:t>
            </a:r>
            <a:r>
              <a:rPr lang="zh-TW" altLang="en-US" sz="3000" dirty="0" smtClean="0"/>
              <a:t> </a:t>
            </a:r>
            <a:r>
              <a:rPr lang="en-US" altLang="zh-TW" sz="3000" dirty="0" smtClean="0"/>
              <a:t>Church of our </a:t>
            </a:r>
            <a:r>
              <a:rPr lang="en-US" altLang="zh-TW" sz="3000" dirty="0" err="1" smtClean="0"/>
              <a:t>Saviour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820099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聯會活動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631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dirty="0"/>
              <a:t>報名請透過電郵聯繫</a:t>
            </a:r>
            <a:r>
              <a:rPr lang="en-US" altLang="zh-TW" dirty="0"/>
              <a:t>Sherry Chang: Sherry.chang@feca.org </a:t>
            </a:r>
            <a:endParaRPr lang="en-US" altLang="zh-TW" dirty="0" smtClean="0"/>
          </a:p>
          <a:p>
            <a:pPr marL="0" indent="0" algn="ctr">
              <a:buNone/>
            </a:pPr>
            <a:r>
              <a:rPr lang="zh-TW" altLang="en-US" dirty="0" smtClean="0"/>
              <a:t>或</a:t>
            </a:r>
            <a:r>
              <a:rPr lang="zh-TW" altLang="en-US" dirty="0"/>
              <a:t>致電 </a:t>
            </a:r>
            <a:r>
              <a:rPr lang="en-US" altLang="zh-TW" dirty="0"/>
              <a:t>323-727-7077 </a:t>
            </a:r>
            <a:r>
              <a:rPr lang="zh-TW" altLang="en-US" dirty="0"/>
              <a:t>分機</a:t>
            </a:r>
            <a:r>
              <a:rPr lang="en-US" altLang="zh-TW" dirty="0" smtClean="0"/>
              <a:t>15</a:t>
            </a:r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r>
              <a:rPr lang="en-US" altLang="zh-TW" dirty="0" smtClean="0"/>
              <a:t>WWW.FECA.ORG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71657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課程</a:t>
            </a:r>
            <a:r>
              <a:rPr lang="zh-TW" altLang="en-US" dirty="0" smtClean="0"/>
              <a:t>時間</a:t>
            </a:r>
            <a:r>
              <a:rPr lang="zh-TW" altLang="en-US" dirty="0"/>
              <a:t>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35 min </a:t>
            </a:r>
            <a:r>
              <a:rPr lang="zh-TW" altLang="en-US" sz="3600" dirty="0" smtClean="0"/>
              <a:t>教學</a:t>
            </a:r>
            <a:endParaRPr lang="en-US" altLang="zh-TW" sz="3600" dirty="0" smtClean="0"/>
          </a:p>
          <a:p>
            <a:pPr marL="0" indent="0" algn="ctr">
              <a:buNone/>
            </a:pPr>
            <a:r>
              <a:rPr lang="en-US" sz="3600" dirty="0" smtClean="0"/>
              <a:t>20 min  </a:t>
            </a:r>
            <a:r>
              <a:rPr lang="zh-TW" altLang="en-US" sz="3600" dirty="0" smtClean="0"/>
              <a:t>操練</a:t>
            </a:r>
            <a:endParaRPr lang="en-US" altLang="zh-TW" sz="3600" dirty="0" smtClean="0"/>
          </a:p>
          <a:p>
            <a:pPr marL="0" indent="0" algn="ctr">
              <a:buNone/>
            </a:pPr>
            <a:r>
              <a:rPr lang="zh-TW" altLang="en-US" sz="3600" dirty="0" smtClean="0"/>
              <a:t>               </a:t>
            </a:r>
            <a:r>
              <a:rPr lang="en-US" sz="3600" dirty="0" smtClean="0"/>
              <a:t>10 min  </a:t>
            </a:r>
            <a:r>
              <a:rPr lang="zh-TW" altLang="en-US" sz="3600" dirty="0" smtClean="0"/>
              <a:t>分享，</a:t>
            </a:r>
            <a:r>
              <a:rPr lang="en-US" altLang="zh-TW" sz="3600" dirty="0" smtClean="0"/>
              <a:t>Q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&amp;A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8924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羅馬書 </a:t>
            </a:r>
            <a:r>
              <a:rPr lang="en-US" altLang="zh-TW" dirty="0"/>
              <a:t>12:1-2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1 </a:t>
            </a:r>
            <a:r>
              <a:rPr lang="zh-TW" altLang="en-US" dirty="0" smtClean="0"/>
              <a:t>所 </a:t>
            </a:r>
            <a:r>
              <a:rPr lang="zh-TW" altLang="en-US" dirty="0"/>
              <a:t>以 弟 兄 們 ， 我 以 神 的 慈 悲 勸 你 們 ， 將 身 體 </a:t>
            </a:r>
            <a:r>
              <a:rPr lang="zh-TW" altLang="en-US" u="sng" dirty="0"/>
              <a:t>獻 上</a:t>
            </a:r>
            <a:r>
              <a:rPr lang="zh-TW" altLang="en-US" dirty="0"/>
              <a:t> ， 當 作 活 祭 ， 是 聖 潔 的 ， 是 神 所 喜 悅 的 ； 你 們 如 此 事 奉 乃 是 理 所 當 然 的 。</a:t>
            </a:r>
          </a:p>
          <a:p>
            <a:pPr marL="0" indent="0">
              <a:buNone/>
            </a:pPr>
            <a:r>
              <a:rPr lang="en-US" altLang="zh-TW" dirty="0"/>
              <a:t>2 </a:t>
            </a:r>
            <a:r>
              <a:rPr lang="zh-TW" altLang="en-US" u="sng" dirty="0"/>
              <a:t>不 要 效 法 </a:t>
            </a:r>
            <a:r>
              <a:rPr lang="zh-TW" altLang="en-US" dirty="0"/>
              <a:t>這 個 世 界 ， 只 要 心 意 </a:t>
            </a:r>
            <a:r>
              <a:rPr lang="zh-TW" altLang="en-US" u="sng" dirty="0"/>
              <a:t>更 新 而 變 化</a:t>
            </a:r>
            <a:r>
              <a:rPr lang="zh-TW" altLang="en-US" dirty="0"/>
              <a:t> ， 叫 你 們 </a:t>
            </a:r>
            <a:r>
              <a:rPr lang="zh-TW" altLang="en-US" u="sng" dirty="0"/>
              <a:t>察 驗</a:t>
            </a:r>
            <a:r>
              <a:rPr lang="zh-TW" altLang="en-US" dirty="0"/>
              <a:t> 何 為 神 的 善 良 、 純 全 、 可 喜 悅 的 旨 意 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795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0000"/>
                </a:solidFill>
              </a:rPr>
              <a:t>省</a:t>
            </a:r>
            <a:r>
              <a:rPr lang="zh-TW" altLang="en-US" b="1" dirty="0" smtClean="0">
                <a:solidFill>
                  <a:srgbClr val="000000"/>
                </a:solidFill>
              </a:rPr>
              <a:t>察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4208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sz="2400" dirty="0" smtClean="0"/>
              <a:t>（羅</a:t>
            </a:r>
            <a:r>
              <a:rPr lang="en-US" altLang="zh-TW" sz="2400" dirty="0" smtClean="0"/>
              <a:t>12:1-2</a:t>
            </a:r>
            <a:r>
              <a:rPr lang="zh-TW" altLang="en-US" sz="2400" dirty="0" smtClean="0"/>
              <a:t> 信息版）</a:t>
            </a:r>
            <a:r>
              <a:rPr lang="zh-TW" altLang="en-US" sz="2400" dirty="0" smtClean="0"/>
              <a:t>所以這是我希望你們去做的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 將你們每一天的日常生活，也就是你們的睡眠、一日三餐、工作和</a:t>
            </a:r>
            <a:r>
              <a:rPr lang="zh-TW" altLang="en-US" sz="2400" u="sng" dirty="0" smtClean="0"/>
              <a:t>所做的一切事情，交在神的手裡，如同獻給神的祭</a:t>
            </a:r>
            <a:r>
              <a:rPr lang="zh-TW" altLang="en-US" sz="2400" dirty="0" smtClean="0"/>
              <a:t>。你能為神做最好的事就是擁抱神在你生命中所給予的任何安排。切勿被你身邊的文化同化，以至於不加思索地融入在其中。卻要將你的</a:t>
            </a:r>
            <a:r>
              <a:rPr lang="zh-TW" altLang="en-US" sz="2400" u="sng" dirty="0" smtClean="0"/>
              <a:t>專注力放在神那裏</a:t>
            </a:r>
            <a:r>
              <a:rPr lang="zh-TW" altLang="en-US" sz="2400" dirty="0" smtClean="0"/>
              <a:t>，讓你自己由裏至外被改變。</a:t>
            </a:r>
            <a:r>
              <a:rPr lang="zh-TW" altLang="en-US" sz="2400" u="sng" dirty="0" smtClean="0"/>
              <a:t>隨時察辨神對你的旨意</a:t>
            </a:r>
            <a:r>
              <a:rPr lang="zh-TW" altLang="en-US" sz="2400" dirty="0" smtClean="0"/>
              <a:t>，</a:t>
            </a:r>
            <a:r>
              <a:rPr lang="zh-TW" altLang="en-US" sz="2400" u="sng" dirty="0" smtClean="0"/>
              <a:t>並即時做出回應</a:t>
            </a:r>
            <a:r>
              <a:rPr lang="zh-TW" altLang="en-US" sz="2400" dirty="0" smtClean="0"/>
              <a:t>。與你身邊那隨時要把你變得不成熟的文化所不同的是，神能鍛造你的優秀品質，讓你變得健康成熟。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7440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羅馬書 </a:t>
            </a:r>
            <a:r>
              <a:rPr lang="en-US" altLang="zh-TW" dirty="0" smtClean="0"/>
              <a:t>12:1-2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父神在邀請我們、呼喚我們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/>
              <a:t>神持續不斷在我們每天生活中參與和動工。他持續邀請我們、引導指示我們、吸引我</a:t>
            </a:r>
            <a:r>
              <a:rPr lang="zh-TW" altLang="en-US" dirty="0" smtClean="0"/>
              <a:t>們回應他的心意，領受他所</a:t>
            </a:r>
            <a:r>
              <a:rPr lang="zh-TW" altLang="en-US" dirty="0"/>
              <a:t>預備的豐盛生命。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27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846138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zh-TW" altLang="en-US" b="1" dirty="0" smtClean="0"/>
              <a:t>什麼是省察</a:t>
            </a:r>
            <a:r>
              <a:rPr lang="en-US" b="1" dirty="0" smtClean="0"/>
              <a:t>?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>
              <a:solidFill>
                <a:srgbClr val="FFFF00"/>
              </a:solidFill>
            </a:endParaRPr>
          </a:p>
          <a:p>
            <a:pPr marL="457200" indent="-457200"/>
            <a:r>
              <a:rPr lang="zh-TW" altLang="en-US" dirty="0">
                <a:solidFill>
                  <a:srgbClr val="000000"/>
                </a:solidFill>
              </a:rPr>
              <a:t>省察是一個禱告的過程，透過反</a:t>
            </a:r>
            <a:r>
              <a:rPr lang="zh-TW" altLang="en-US" dirty="0" smtClean="0">
                <a:solidFill>
                  <a:srgbClr val="000000"/>
                </a:solidFill>
              </a:rPr>
              <a:t>省</a:t>
            </a:r>
            <a:r>
              <a:rPr lang="zh-TW" altLang="en-US" dirty="0" smtClean="0">
                <a:solidFill>
                  <a:srgbClr val="000000"/>
                </a:solidFill>
              </a:rPr>
              <a:t>一天的生活</a:t>
            </a:r>
            <a:r>
              <a:rPr lang="zh-TW" altLang="en-US" dirty="0" smtClean="0">
                <a:solidFill>
                  <a:srgbClr val="000000"/>
                </a:solidFill>
              </a:rPr>
              <a:t>，</a:t>
            </a:r>
            <a:r>
              <a:rPr lang="zh-TW" altLang="en-US" dirty="0">
                <a:solidFill>
                  <a:srgbClr val="000000"/>
                </a:solidFill>
              </a:rPr>
              <a:t>來察覺</a:t>
            </a:r>
            <a:r>
              <a:rPr lang="zh-TW" altLang="en-US" u="sng" dirty="0">
                <a:solidFill>
                  <a:srgbClr val="000000"/>
                </a:solidFill>
              </a:rPr>
              <a:t>神的</a:t>
            </a:r>
            <a:r>
              <a:rPr lang="zh-TW" altLang="en-US" u="sng" dirty="0" smtClean="0">
                <a:solidFill>
                  <a:srgbClr val="000000"/>
                </a:solidFill>
              </a:rPr>
              <a:t>同在</a:t>
            </a:r>
            <a:r>
              <a:rPr lang="zh-TW" altLang="en-US" dirty="0">
                <a:solidFill>
                  <a:srgbClr val="000000"/>
                </a:solidFill>
              </a:rPr>
              <a:t>與</a:t>
            </a:r>
            <a:r>
              <a:rPr lang="zh-TW" altLang="en-US" u="sng" dirty="0">
                <a:solidFill>
                  <a:srgbClr val="000000"/>
                </a:solidFill>
              </a:rPr>
              <a:t>神的</a:t>
            </a:r>
            <a:r>
              <a:rPr lang="zh-TW" altLang="en-US" u="sng" dirty="0" smtClean="0">
                <a:solidFill>
                  <a:srgbClr val="000000"/>
                </a:solidFill>
              </a:rPr>
              <a:t>心</a:t>
            </a:r>
            <a:r>
              <a:rPr lang="zh-TW" altLang="en-US" u="sng" dirty="0">
                <a:solidFill>
                  <a:srgbClr val="000000"/>
                </a:solidFill>
              </a:rPr>
              <a:t>意</a:t>
            </a:r>
            <a:r>
              <a:rPr lang="zh-TW" altLang="en-US" dirty="0">
                <a:solidFill>
                  <a:srgbClr val="000000"/>
                </a:solidFill>
              </a:rPr>
              <a:t>。</a:t>
            </a:r>
          </a:p>
          <a:p>
            <a:pPr marL="457200" indent="-457200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044" y="4018629"/>
            <a:ext cx="3316511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23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0000"/>
                </a:solidFill>
              </a:rPr>
              <a:t>省察的歷史背景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lbertus Extra Bold" pitchFamily="34" charset="0"/>
              </a:rPr>
              <a:t>St. Ignatius of Loyola (1491–1556) </a:t>
            </a:r>
            <a:r>
              <a:rPr lang="zh-TW" altLang="en-US" dirty="0" smtClean="0">
                <a:solidFill>
                  <a:srgbClr val="000000"/>
                </a:solidFill>
                <a:latin typeface="Albertus Extra Bold" pitchFamily="34" charset="0"/>
              </a:rPr>
              <a:t>，在</a:t>
            </a:r>
            <a:r>
              <a:rPr lang="zh-TW" altLang="en-US" dirty="0" smtClean="0">
                <a:solidFill>
                  <a:srgbClr val="000000"/>
                </a:solidFill>
                <a:latin typeface="Albertus Extra Bold" pitchFamily="34" charset="0"/>
              </a:rPr>
              <a:t>他禱告操練中所發展出的禱告的方式．</a:t>
            </a:r>
            <a:endParaRPr lang="en-US" altLang="zh-TW" dirty="0" smtClean="0">
              <a:solidFill>
                <a:srgbClr val="000000"/>
              </a:solidFill>
              <a:latin typeface="Albertus Extra Bold" pitchFamily="34" charset="0"/>
            </a:endParaRPr>
          </a:p>
          <a:p>
            <a:endParaRPr lang="en-US" altLang="zh-TW" dirty="0">
              <a:solidFill>
                <a:srgbClr val="000000"/>
              </a:solidFill>
              <a:latin typeface="Albertus Extra Bold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Albertus Extra Bold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lbertus Extra Bold" pitchFamily="34" charset="0"/>
              </a:rPr>
              <a:t>  </a:t>
            </a:r>
            <a:r>
              <a:rPr lang="en-US" sz="2000" dirty="0" smtClean="0">
                <a:solidFill>
                  <a:srgbClr val="000000"/>
                </a:solidFill>
                <a:latin typeface="Albertus Extra Bold" pitchFamily="34" charset="0"/>
              </a:rPr>
              <a:t>The Prayer of </a:t>
            </a:r>
            <a:r>
              <a:rPr lang="en-US" sz="2000" dirty="0" err="1" smtClean="0">
                <a:solidFill>
                  <a:srgbClr val="000000"/>
                </a:solidFill>
                <a:latin typeface="Albertus Extra Bold" pitchFamily="34" charset="0"/>
              </a:rPr>
              <a:t>Examen</a:t>
            </a:r>
            <a:r>
              <a:rPr lang="en-US" sz="2000" dirty="0" smtClean="0">
                <a:solidFill>
                  <a:srgbClr val="000000"/>
                </a:solidFill>
                <a:latin typeface="Albertus Extra Bold" pitchFamily="34" charset="0"/>
              </a:rPr>
              <a:t> is a way of prayer  developed by  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latin typeface="Albertus Extra Bold" pitchFamily="34" charset="0"/>
              </a:rPr>
              <a:t>   St. Ignatius of Loyola (1491–1556) as part of his work on   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latin typeface="Albertus Extra Bold" pitchFamily="34" charset="0"/>
              </a:rPr>
              <a:t>   “spiritual exercises.”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876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zh-TW" altLang="en-US" b="1" dirty="0" smtClean="0"/>
              <a:t>如何省察</a:t>
            </a:r>
            <a:r>
              <a:rPr lang="en-US" b="1" dirty="0" smtClean="0"/>
              <a:t>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280" y="1682135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我們向神禱告</a:t>
            </a:r>
            <a:r>
              <a:rPr lang="zh-TW" altLang="en-US" dirty="0"/>
              <a:t>，回想當天發生過的事件，察覺我們對事件的感受，思想神要透過這個事件向我們顯</a:t>
            </a:r>
            <a:r>
              <a:rPr lang="zh-TW" altLang="en-US" dirty="0" smtClean="0"/>
              <a:t>明的心意。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645" y="4132240"/>
            <a:ext cx="4688230" cy="19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662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 smtClean="0"/>
              <a:t>如何省察</a:t>
            </a:r>
            <a:r>
              <a:rPr lang="en-US" b="1" dirty="0" smtClean="0"/>
              <a:t>?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明白神的心意後，我們進一步察覺我們如何回應神</a:t>
            </a:r>
            <a:r>
              <a:rPr lang="en-US" dirty="0" smtClean="0"/>
              <a:t>: </a:t>
            </a:r>
            <a:r>
              <a:rPr lang="zh-TW" altLang="en-US" dirty="0" smtClean="0"/>
              <a:t>接受或抗拒。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 smtClean="0"/>
              <a:t>在省察的禱告中，我們省察神在我們生命中的同在與作為，並省察我們內心發生的變化。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569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1301</Words>
  <Application>Microsoft Office PowerPoint</Application>
  <PresentationFormat>On-screen Show (4:3)</PresentationFormat>
  <Paragraphs>82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Batang</vt:lpstr>
      <vt:lpstr>MS Gothic</vt:lpstr>
      <vt:lpstr>ＭＳ Ｐゴシック</vt:lpstr>
      <vt:lpstr>新細明體</vt:lpstr>
      <vt:lpstr>SimSun</vt:lpstr>
      <vt:lpstr>Albertus Extra Bold</vt:lpstr>
      <vt:lpstr>Arial</vt:lpstr>
      <vt:lpstr>Baskerville Old Face</vt:lpstr>
      <vt:lpstr>Calibri</vt:lpstr>
      <vt:lpstr>Matura MT Script Capitals</vt:lpstr>
      <vt:lpstr>Office Theme</vt:lpstr>
      <vt:lpstr>     ABC  2017     </vt:lpstr>
      <vt:lpstr>課程時間表</vt:lpstr>
      <vt:lpstr>羅馬書 12:1-2</vt:lpstr>
      <vt:lpstr>省察</vt:lpstr>
      <vt:lpstr>羅馬書 12:1-2</vt:lpstr>
      <vt:lpstr>什麼是省察? </vt:lpstr>
      <vt:lpstr>省察的歷史背景</vt:lpstr>
      <vt:lpstr>如何省察? </vt:lpstr>
      <vt:lpstr>如何省察? </vt:lpstr>
      <vt:lpstr>省察的好處</vt:lpstr>
      <vt:lpstr>省察的步驟: </vt:lpstr>
      <vt:lpstr>省察的步驟: </vt:lpstr>
      <vt:lpstr>省察的步驟: </vt:lpstr>
      <vt:lpstr>省察的步驟: </vt:lpstr>
      <vt:lpstr>聯會活動</vt:lpstr>
      <vt:lpstr>聯會活動</vt:lpstr>
      <vt:lpstr>聯會活動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ABC  2017</dc:title>
  <dc:creator>Sherry Chang</dc:creator>
  <cp:lastModifiedBy>Sherry</cp:lastModifiedBy>
  <cp:revision>27</cp:revision>
  <cp:lastPrinted>2017-09-15T21:35:57Z</cp:lastPrinted>
  <dcterms:created xsi:type="dcterms:W3CDTF">2017-09-14T23:57:21Z</dcterms:created>
  <dcterms:modified xsi:type="dcterms:W3CDTF">2017-09-15T22:56:48Z</dcterms:modified>
</cp:coreProperties>
</file>