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Default Extension="jpeg" ContentType="image/jpeg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Default Extension="pdf" ContentType="application/pdf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7" r:id="rId2"/>
    <p:sldId id="256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94" r:id="rId11"/>
    <p:sldId id="265" r:id="rId12"/>
    <p:sldId id="266" r:id="rId13"/>
    <p:sldId id="268" r:id="rId14"/>
    <p:sldId id="267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0" r:id="rId35"/>
    <p:sldId id="289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31BF"/>
    <a:srgbClr val="FF70D3"/>
    <a:srgbClr val="FF49BA"/>
    <a:srgbClr val="81FFFF"/>
    <a:srgbClr val="4BF9FF"/>
    <a:srgbClr val="FFBAFF"/>
    <a:srgbClr val="E1BDFF"/>
    <a:srgbClr val="A7FF99"/>
    <a:srgbClr val="0BEDFF"/>
    <a:srgbClr val="00006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10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2283-537A-A648-AB54-31AB3CDAAD28}" type="datetimeFigureOut">
              <a:rPr lang="en-US" smtClean="0"/>
              <a:pPr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B3F7-CF77-C44E-9DA3-1EBD55D06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2283-537A-A648-AB54-31AB3CDAAD28}" type="datetimeFigureOut">
              <a:rPr lang="en-US" smtClean="0"/>
              <a:pPr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B3F7-CF77-C44E-9DA3-1EBD55D06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2283-537A-A648-AB54-31AB3CDAAD28}" type="datetimeFigureOut">
              <a:rPr lang="en-US" smtClean="0"/>
              <a:pPr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B3F7-CF77-C44E-9DA3-1EBD55D06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2283-537A-A648-AB54-31AB3CDAAD28}" type="datetimeFigureOut">
              <a:rPr lang="en-US" smtClean="0"/>
              <a:pPr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B3F7-CF77-C44E-9DA3-1EBD55D06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2283-537A-A648-AB54-31AB3CDAAD28}" type="datetimeFigureOut">
              <a:rPr lang="en-US" smtClean="0"/>
              <a:pPr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B3F7-CF77-C44E-9DA3-1EBD55D06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2283-537A-A648-AB54-31AB3CDAAD28}" type="datetimeFigureOut">
              <a:rPr lang="en-US" smtClean="0"/>
              <a:pPr/>
              <a:t>9/14/12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B3F7-CF77-C44E-9DA3-1EBD55D06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2283-537A-A648-AB54-31AB3CDAAD28}" type="datetimeFigureOut">
              <a:rPr lang="en-US" smtClean="0"/>
              <a:pPr/>
              <a:t>9/14/12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B3F7-CF77-C44E-9DA3-1EBD55D06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2283-537A-A648-AB54-31AB3CDAAD28}" type="datetimeFigureOut">
              <a:rPr lang="en-US" smtClean="0"/>
              <a:pPr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B3F7-CF77-C44E-9DA3-1EBD55D06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2283-537A-A648-AB54-31AB3CDAAD28}" type="datetimeFigureOut">
              <a:rPr lang="en-US" smtClean="0"/>
              <a:pPr/>
              <a:t>9/14/12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B3F7-CF77-C44E-9DA3-1EBD55D06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2283-537A-A648-AB54-31AB3CDAAD28}" type="datetimeFigureOut">
              <a:rPr lang="en-US" smtClean="0"/>
              <a:pPr/>
              <a:t>9/14/12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B3F7-CF77-C44E-9DA3-1EBD55D06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2283-537A-A648-AB54-31AB3CDAAD28}" type="datetimeFigureOut">
              <a:rPr lang="en-US" smtClean="0"/>
              <a:pPr/>
              <a:t>9/14/12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B3F7-CF77-C44E-9DA3-1EBD55D06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22283-537A-A648-AB54-31AB3CDAAD28}" type="datetimeFigureOut">
              <a:rPr lang="en-US" smtClean="0"/>
              <a:pPr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6B3F7-CF77-C44E-9DA3-1EBD55D06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d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1000">
              <a:srgbClr val="F5FC78"/>
            </a:gs>
            <a:gs pos="71000">
              <a:srgbClr val="FFFFFF"/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772400" cy="2057400"/>
          </a:xfrm>
        </p:spPr>
        <p:txBody>
          <a:bodyPr>
            <a:noAutofit/>
          </a:bodyPr>
          <a:lstStyle/>
          <a:p>
            <a:pPr algn="l"/>
            <a:r>
              <a:rPr lang="en-US" altLang="zh-TW" sz="5200" b="1" dirty="0" smtClean="0"/>
              <a:t>                     </a:t>
            </a:r>
            <a:r>
              <a:rPr lang="zh-TW" altLang="en-US" sz="5200" b="1" dirty="0" smtClean="0">
                <a:solidFill>
                  <a:srgbClr val="FF066A"/>
                </a:solidFill>
              </a:rPr>
              <a:t>歡迎您</a:t>
            </a:r>
            <a:r>
              <a:rPr lang="en-US" sz="5200" dirty="0" smtClean="0"/>
              <a:t/>
            </a:r>
            <a:br>
              <a:rPr lang="en-US" sz="5200" dirty="0" smtClean="0"/>
            </a:br>
            <a:endParaRPr lang="en-US" sz="5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2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676400" y="952500"/>
            <a:ext cx="1836165" cy="1409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762000"/>
            <a:ext cx="2743200" cy="57150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09600" y="2057400"/>
            <a:ext cx="7772400" cy="2667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5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E3C0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altLang="zh-TW" sz="5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E3C0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5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E3C0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5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E3C0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5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E3C0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</a:t>
            </a:r>
            <a:r>
              <a:rPr kumimoji="0" lang="zh-TW" altLang="en-US" sz="5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E3C0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「基督教倫理生活觀」</a:t>
            </a:r>
            <a:r>
              <a:rPr kumimoji="0" lang="en-US" sz="5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E3C0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5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E3C0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5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E3C0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E-201</a:t>
            </a:r>
            <a:br>
              <a:rPr kumimoji="0" lang="en-US" sz="5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E3C0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5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E3C0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</a:t>
            </a:r>
            <a:br>
              <a:rPr kumimoji="0" lang="en-US" sz="5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E3C0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5200" b="0" i="0" u="none" strike="noStrike" kern="1200" cap="none" spc="0" normalizeH="0" baseline="0" noProof="0" dirty="0" smtClean="0">
              <a:ln>
                <a:noFill/>
              </a:ln>
              <a:solidFill>
                <a:srgbClr val="CE3C04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57200"/>
            <a:ext cx="7620000" cy="54864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762000"/>
            <a:ext cx="7772400" cy="1447800"/>
          </a:xfrm>
        </p:spPr>
        <p:txBody>
          <a:bodyPr>
            <a:noAutofit/>
          </a:bodyPr>
          <a:lstStyle/>
          <a:p>
            <a:r>
              <a:rPr lang="zh-TW" altLang="en-US" sz="8000" dirty="0" smtClean="0">
                <a:solidFill>
                  <a:srgbClr val="FF31BF"/>
                </a:solidFill>
              </a:rPr>
              <a:t>依據聖經</a:t>
            </a:r>
            <a:r>
              <a:rPr lang="en-US" sz="8000" dirty="0" smtClean="0">
                <a:solidFill>
                  <a:srgbClr val="000000"/>
                </a:solidFill>
              </a:rPr>
              <a:t/>
            </a:r>
            <a:br>
              <a:rPr lang="en-US" sz="8000" dirty="0" smtClean="0">
                <a:solidFill>
                  <a:srgbClr val="000000"/>
                </a:solidFill>
              </a:rPr>
            </a:br>
            <a:endParaRPr lang="en-US" sz="8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762000"/>
            <a:ext cx="7772400" cy="5486400"/>
          </a:xfrm>
        </p:spPr>
        <p:txBody>
          <a:bodyPr>
            <a:noAutofit/>
          </a:bodyPr>
          <a:lstStyle/>
          <a:p>
            <a:pPr marL="571500" indent="-571500" algn="l"/>
            <a:r>
              <a:rPr lang="en-US" altLang="zh-TW" b="1" dirty="0" smtClean="0">
                <a:solidFill>
                  <a:srgbClr val="FF70D3"/>
                </a:solidFill>
              </a:rPr>
              <a:t>A.</a:t>
            </a:r>
            <a:r>
              <a:rPr lang="zh-TW" altLang="en-US" b="1" dirty="0" smtClean="0">
                <a:solidFill>
                  <a:srgbClr val="FF70D3"/>
                </a:solidFill>
              </a:rPr>
              <a:t> 道德</a:t>
            </a:r>
            <a:r>
              <a:rPr lang="zh-TW" altLang="en-US" b="1" dirty="0">
                <a:solidFill>
                  <a:srgbClr val="FF70D3"/>
                </a:solidFill>
              </a:rPr>
              <a:t>的判斷－在生活當中先有道德價值的判斷，準確的分辨，</a:t>
            </a:r>
            <a:r>
              <a:rPr lang="zh-TW" altLang="en-US" b="1" dirty="0" smtClean="0">
                <a:solidFill>
                  <a:srgbClr val="FF70D3"/>
                </a:solidFill>
              </a:rPr>
              <a:t>成熟的道德識別</a:t>
            </a:r>
            <a:r>
              <a:rPr lang="zh-TW" altLang="en-US" b="1" dirty="0">
                <a:solidFill>
                  <a:srgbClr val="FF70D3"/>
                </a:solidFill>
              </a:rPr>
              <a:t>能力</a:t>
            </a:r>
            <a:r>
              <a:rPr lang="zh-TW" altLang="en-US" b="1" dirty="0" smtClean="0">
                <a:solidFill>
                  <a:srgbClr val="FF70D3"/>
                </a:solidFill>
              </a:rPr>
              <a:t>。</a:t>
            </a:r>
            <a:endParaRPr lang="en-US" altLang="zh-TW" b="1" dirty="0" smtClean="0">
              <a:solidFill>
                <a:srgbClr val="FF70D3"/>
              </a:solidFill>
            </a:endParaRPr>
          </a:p>
          <a:p>
            <a:pPr marL="571500" indent="-571500" algn="l">
              <a:buFont typeface="Wingdings" charset="2"/>
              <a:buChar char="²"/>
            </a:pPr>
            <a:endParaRPr lang="en-US" dirty="0" smtClean="0">
              <a:solidFill>
                <a:schemeClr val="bg1"/>
              </a:solidFill>
            </a:endParaRPr>
          </a:p>
          <a:p>
            <a:pPr marL="571500" indent="-571500" algn="l">
              <a:buFont typeface="+mj-lt"/>
              <a:buAutoNum type="arabicParenR"/>
            </a:pPr>
            <a:r>
              <a:rPr lang="zh-TW" altLang="en-US" dirty="0" smtClean="0">
                <a:solidFill>
                  <a:srgbClr val="FFFF00"/>
                </a:solidFill>
              </a:rPr>
              <a:t>在做道德抉擇</a:t>
            </a:r>
            <a:r>
              <a:rPr lang="zh-TW" altLang="en-US" dirty="0">
                <a:solidFill>
                  <a:srgbClr val="FFFF00"/>
                </a:solidFill>
              </a:rPr>
              <a:t>時，能注意到與這個抉擇有關的所有事實</a:t>
            </a:r>
            <a:r>
              <a:rPr lang="zh-TW" altLang="en-US" dirty="0" smtClean="0">
                <a:solidFill>
                  <a:srgbClr val="FFFF00"/>
                </a:solidFill>
              </a:rPr>
              <a:t>。</a:t>
            </a:r>
            <a:endParaRPr lang="en-US" altLang="zh-TW" dirty="0">
              <a:solidFill>
                <a:srgbClr val="FFFF00"/>
              </a:solidFill>
            </a:endParaRPr>
          </a:p>
          <a:p>
            <a:pPr marL="571500" indent="-571500" algn="l">
              <a:buFont typeface="+mj-lt"/>
              <a:buAutoNum type="arabicParenR"/>
            </a:pPr>
            <a:r>
              <a:rPr lang="zh-TW" altLang="en-US" dirty="0" smtClean="0">
                <a:solidFill>
                  <a:srgbClr val="FFFF00"/>
                </a:solidFill>
              </a:rPr>
              <a:t>分辨出那些道德規範是這一個抉擇必須依從</a:t>
            </a:r>
            <a:r>
              <a:rPr lang="zh-TW" altLang="en-US" dirty="0">
                <a:solidFill>
                  <a:srgbClr val="FFFF00"/>
                </a:solidFill>
              </a:rPr>
              <a:t>的</a:t>
            </a:r>
            <a:r>
              <a:rPr lang="zh-TW" altLang="en-US" dirty="0" smtClean="0">
                <a:solidFill>
                  <a:srgbClr val="FFFF00"/>
                </a:solidFill>
              </a:rPr>
              <a:t>。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pPr marL="571500" indent="-571500" algn="l">
              <a:buFont typeface="+mj-lt"/>
              <a:buAutoNum type="arabicParenR"/>
            </a:pPr>
            <a:r>
              <a:rPr lang="zh-TW" altLang="en-US" dirty="0" smtClean="0">
                <a:solidFill>
                  <a:srgbClr val="FFFF00"/>
                </a:solidFill>
              </a:rPr>
              <a:t>有</a:t>
            </a:r>
            <a:r>
              <a:rPr lang="zh-TW" altLang="en-US" dirty="0">
                <a:solidFill>
                  <a:srgbClr val="FFFF00"/>
                </a:solidFill>
              </a:rPr>
              <a:t>一個正確的世界觀，做抉擇的後盾。</a:t>
            </a:r>
            <a:endParaRPr lang="en-US" dirty="0">
              <a:solidFill>
                <a:srgbClr val="FFFF00"/>
              </a:solidFill>
            </a:endParaRP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7772400" cy="5486400"/>
          </a:xfrm>
        </p:spPr>
        <p:txBody>
          <a:bodyPr>
            <a:noAutofit/>
          </a:bodyPr>
          <a:lstStyle/>
          <a:p>
            <a:pPr marL="514350" indent="-514350" algn="l">
              <a:buFont typeface="+mj-lt"/>
              <a:buAutoNum type="arabicParenR"/>
            </a:pPr>
            <a:r>
              <a:rPr lang="zh-TW" altLang="en-US" b="1" dirty="0" smtClean="0">
                <a:solidFill>
                  <a:srgbClr val="FFFF00"/>
                </a:solidFill>
              </a:rPr>
              <a:t>在做道德抉擇時，能注意到與這個抉擇有關的所有事實。</a:t>
            </a:r>
            <a:endParaRPr lang="en-US" dirty="0" smtClean="0">
              <a:solidFill>
                <a:srgbClr val="FFFF00"/>
              </a:solidFill>
            </a:endParaRPr>
          </a:p>
          <a:p>
            <a:pPr algn="l"/>
            <a:r>
              <a:rPr lang="zh-TW" altLang="en-US" sz="2600" dirty="0" smtClean="0">
                <a:solidFill>
                  <a:schemeClr val="bg1"/>
                </a:solidFill>
              </a:rPr>
              <a:t>＊切忌不能只聽一面之詞，先入為主，不能二說，以魯莽、傲慢去斷言。</a:t>
            </a:r>
            <a:endParaRPr lang="en-US" altLang="zh-TW" sz="2600" dirty="0" smtClean="0">
              <a:solidFill>
                <a:schemeClr val="bg1"/>
              </a:solidFill>
            </a:endParaRPr>
          </a:p>
          <a:p>
            <a:pPr algn="l"/>
            <a:endParaRPr lang="en-US" sz="2600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sz="2600" dirty="0" smtClean="0">
                <a:solidFill>
                  <a:schemeClr val="bg1"/>
                </a:solidFill>
              </a:rPr>
              <a:t>＊現代的高科技，和社會的變遷，我們需要，思想一下，學習一下「正、反」兩面的後果如何。－不同的抉擇社會所帶來不同後果。（這些事實的問題）。</a:t>
            </a:r>
            <a:endParaRPr lang="en-US" altLang="zh-TW" sz="2600" dirty="0" smtClean="0">
              <a:solidFill>
                <a:schemeClr val="bg1"/>
              </a:solidFill>
            </a:endParaRPr>
          </a:p>
          <a:p>
            <a:pPr algn="l"/>
            <a:endParaRPr lang="en-US" sz="2600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sz="2600" dirty="0" smtClean="0">
                <a:solidFill>
                  <a:schemeClr val="bg1"/>
                </a:solidFill>
              </a:rPr>
              <a:t>＊（如：遺傳工程、代孕母、試管嬰兒、器官移植、女權運動、環境生態、離婚、同性戀</a:t>
            </a:r>
            <a:endParaRPr lang="en-US" sz="2600" dirty="0" smtClean="0">
              <a:solidFill>
                <a:schemeClr val="bg1"/>
              </a:solidFill>
            </a:endParaRPr>
          </a:p>
          <a:p>
            <a:pPr algn="l"/>
            <a:r>
              <a:rPr lang="en-US" sz="2600" dirty="0" smtClean="0">
                <a:solidFill>
                  <a:schemeClr val="bg1"/>
                </a:solidFill>
              </a:rPr>
              <a:t>    </a:t>
            </a:r>
            <a:r>
              <a:rPr lang="zh-TW" altLang="en-US" sz="2600" dirty="0" smtClean="0">
                <a:solidFill>
                  <a:schemeClr val="bg1"/>
                </a:solidFill>
              </a:rPr>
              <a:t>等等問題）。</a:t>
            </a:r>
            <a:endParaRPr lang="en-US" sz="2600" dirty="0" smtClean="0">
              <a:solidFill>
                <a:schemeClr val="bg1"/>
              </a:solidFill>
            </a:endParaRP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/>
            </a:r>
            <a:br>
              <a:rPr lang="en-US" sz="2800" dirty="0" smtClean="0">
                <a:solidFill>
                  <a:schemeClr val="bg1"/>
                </a:solidFill>
              </a:rPr>
            </a:b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772400" cy="5486400"/>
          </a:xfrm>
        </p:spPr>
        <p:txBody>
          <a:bodyPr>
            <a:noAutofit/>
          </a:bodyPr>
          <a:lstStyle/>
          <a:p>
            <a:pPr marL="514350" indent="-514350" algn="l"/>
            <a:r>
              <a:rPr lang="en-US" altLang="zh-TW" b="1" dirty="0" smtClean="0">
                <a:solidFill>
                  <a:srgbClr val="FFFF00"/>
                </a:solidFill>
              </a:rPr>
              <a:t>2</a:t>
            </a:r>
            <a:r>
              <a:rPr lang="en-US" altLang="zh-TW" sz="3600" b="1" dirty="0" smtClean="0">
                <a:solidFill>
                  <a:srgbClr val="FFFF00"/>
                </a:solidFill>
              </a:rPr>
              <a:t>)</a:t>
            </a:r>
            <a:r>
              <a:rPr lang="zh-TW" altLang="en-US" sz="3600" b="1" dirty="0" smtClean="0">
                <a:solidFill>
                  <a:srgbClr val="FFFF00"/>
                </a:solidFill>
              </a:rPr>
              <a:t>  分辨出那些道德規範是這一個抉擇必須依從</a:t>
            </a:r>
            <a:r>
              <a:rPr lang="zh-TW" altLang="en-US" sz="3600" b="1" dirty="0">
                <a:solidFill>
                  <a:srgbClr val="FFFF00"/>
                </a:solidFill>
              </a:rPr>
              <a:t>的</a:t>
            </a:r>
            <a:r>
              <a:rPr lang="zh-TW" altLang="en-US" sz="3600" b="1" dirty="0" smtClean="0">
                <a:solidFill>
                  <a:srgbClr val="FFFF00"/>
                </a:solidFill>
              </a:rPr>
              <a:t>。</a:t>
            </a:r>
            <a:endParaRPr lang="en-US" altLang="zh-TW" sz="3600" b="1" dirty="0" smtClean="0">
              <a:solidFill>
                <a:srgbClr val="FFFF00"/>
              </a:solidFill>
            </a:endParaRPr>
          </a:p>
          <a:p>
            <a:pPr algn="l"/>
            <a:endParaRPr lang="en-US" dirty="0" smtClean="0">
              <a:solidFill>
                <a:srgbClr val="000000"/>
              </a:solidFill>
            </a:endParaRPr>
          </a:p>
          <a:p>
            <a:pPr algn="l"/>
            <a:r>
              <a:rPr lang="zh-TW" altLang="en-US" dirty="0">
                <a:solidFill>
                  <a:schemeClr val="bg1"/>
                </a:solidFill>
              </a:rPr>
              <a:t>＊尋找正確的道德價值，提供判斷的方向。當然美德（</a:t>
            </a:r>
            <a:r>
              <a:rPr lang="en-US" dirty="0">
                <a:solidFill>
                  <a:schemeClr val="bg1"/>
                </a:solidFill>
              </a:rPr>
              <a:t>moral </a:t>
            </a:r>
            <a:r>
              <a:rPr lang="en-US" dirty="0" err="1">
                <a:solidFill>
                  <a:schemeClr val="bg1"/>
                </a:solidFill>
              </a:rPr>
              <a:t>virture</a:t>
            </a:r>
            <a:r>
              <a:rPr lang="zh-TW" altLang="en-US" dirty="0">
                <a:solidFill>
                  <a:schemeClr val="bg1"/>
                </a:solidFill>
              </a:rPr>
              <a:t>）是首先。再來道德</a:t>
            </a:r>
            <a:r>
              <a:rPr lang="zh-TW" altLang="en-US" dirty="0" smtClean="0">
                <a:solidFill>
                  <a:schemeClr val="bg1"/>
                </a:solidFill>
              </a:rPr>
              <a:t>的規範</a:t>
            </a:r>
            <a:r>
              <a:rPr lang="zh-TW" altLang="en-US" dirty="0">
                <a:solidFill>
                  <a:schemeClr val="bg1"/>
                </a:solidFill>
              </a:rPr>
              <a:t>（</a:t>
            </a:r>
            <a:r>
              <a:rPr lang="en-US" dirty="0">
                <a:solidFill>
                  <a:schemeClr val="bg1"/>
                </a:solidFill>
              </a:rPr>
              <a:t>moral norm</a:t>
            </a:r>
            <a:r>
              <a:rPr lang="zh-TW" altLang="en-US" dirty="0">
                <a:solidFill>
                  <a:schemeClr val="bg1"/>
                </a:solidFill>
              </a:rPr>
              <a:t>），一般性的原則</a:t>
            </a:r>
            <a:r>
              <a:rPr lang="en-US" dirty="0">
                <a:solidFill>
                  <a:schemeClr val="bg1"/>
                </a:solidFill>
              </a:rPr>
              <a:t>principle</a:t>
            </a:r>
            <a:r>
              <a:rPr lang="zh-TW" altLang="en-US" dirty="0">
                <a:solidFill>
                  <a:schemeClr val="bg1"/>
                </a:solidFill>
              </a:rPr>
              <a:t>，特定的範圍</a:t>
            </a:r>
            <a:r>
              <a:rPr lang="en-US" dirty="0">
                <a:solidFill>
                  <a:schemeClr val="bg1"/>
                </a:solidFill>
              </a:rPr>
              <a:t>rule</a:t>
            </a:r>
            <a:r>
              <a:rPr lang="zh-TW" altLang="en-US" dirty="0">
                <a:solidFill>
                  <a:schemeClr val="bg1"/>
                </a:solidFill>
              </a:rPr>
              <a:t>。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zh-TW" altLang="en-US" dirty="0">
                <a:solidFill>
                  <a:schemeClr val="bg1"/>
                </a:solidFill>
              </a:rPr>
              <a:t>如：生命、婚姻、</a:t>
            </a:r>
            <a:r>
              <a:rPr lang="zh-TW" altLang="en-US" dirty="0" smtClean="0">
                <a:solidFill>
                  <a:schemeClr val="bg1"/>
                </a:solidFill>
              </a:rPr>
              <a:t>財產</a:t>
            </a:r>
            <a:r>
              <a:rPr lang="zh-TW" altLang="en-US" dirty="0">
                <a:solidFill>
                  <a:schemeClr val="bg1"/>
                </a:solidFill>
              </a:rPr>
              <a:t>、等等</a:t>
            </a:r>
            <a:r>
              <a:rPr lang="en-US" dirty="0">
                <a:solidFill>
                  <a:schemeClr val="bg1"/>
                </a:solidFill>
              </a:rPr>
              <a:t>)</a:t>
            </a:r>
            <a:r>
              <a:rPr lang="zh-TW" altLang="en-US" dirty="0">
                <a:solidFill>
                  <a:schemeClr val="bg1"/>
                </a:solidFill>
              </a:rPr>
              <a:t>。</a:t>
            </a:r>
            <a:endParaRPr lang="en-US" dirty="0" smtClean="0">
              <a:solidFill>
                <a:schemeClr val="bg1"/>
              </a:solidFill>
            </a:endParaRPr>
          </a:p>
          <a:p>
            <a:pPr algn="l"/>
            <a:r>
              <a:rPr lang="en-US" dirty="0" smtClean="0">
                <a:solidFill>
                  <a:srgbClr val="000000"/>
                </a:solidFill>
              </a:rPr>
              <a:t/>
            </a:r>
            <a:br>
              <a:rPr lang="en-US" dirty="0" smtClean="0">
                <a:solidFill>
                  <a:srgbClr val="000000"/>
                </a:solidFill>
              </a:rPr>
            </a:b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762000"/>
            <a:ext cx="7772400" cy="5486400"/>
          </a:xfrm>
        </p:spPr>
        <p:txBody>
          <a:bodyPr>
            <a:noAutofit/>
          </a:bodyPr>
          <a:lstStyle/>
          <a:p>
            <a:pPr algn="l"/>
            <a:r>
              <a:rPr lang="zh-TW" altLang="en-US" sz="2800" dirty="0" smtClean="0">
                <a:solidFill>
                  <a:srgbClr val="FFFFFF"/>
                </a:solidFill>
              </a:rPr>
              <a:t>＊</a:t>
            </a:r>
            <a:r>
              <a:rPr lang="zh-TW" altLang="en-US" sz="2800" dirty="0">
                <a:solidFill>
                  <a:srgbClr val="FFFFFF"/>
                </a:solidFill>
              </a:rPr>
              <a:t>道德的法則，舊約的十誡，新約的「金律」，和文化中特定的誡命。（不殺人、不傷害</a:t>
            </a:r>
            <a:r>
              <a:rPr lang="zh-TW" altLang="en-US" sz="2800" dirty="0" smtClean="0">
                <a:solidFill>
                  <a:srgbClr val="FFFFFF"/>
                </a:solidFill>
              </a:rPr>
              <a:t>、行</a:t>
            </a:r>
            <a:r>
              <a:rPr lang="zh-TW" altLang="en-US" sz="2800" dirty="0">
                <a:solidFill>
                  <a:srgbClr val="FFFFFF"/>
                </a:solidFill>
              </a:rPr>
              <a:t>善、誠實、守諾言、賠償損失、報恩、不姦淫、不偷盜、一般的功過賞罰，等等）</a:t>
            </a:r>
            <a:r>
              <a:rPr lang="zh-TW" altLang="en-US" sz="2800" dirty="0" smtClean="0">
                <a:solidFill>
                  <a:srgbClr val="FFFFFF"/>
                </a:solidFill>
              </a:rPr>
              <a:t>。</a:t>
            </a:r>
            <a:endParaRPr lang="en-US" altLang="zh-TW" sz="2800" dirty="0" smtClean="0">
              <a:solidFill>
                <a:srgbClr val="FFFFFF"/>
              </a:solidFill>
            </a:endParaRPr>
          </a:p>
          <a:p>
            <a:pPr algn="l"/>
            <a:endParaRPr lang="en-US" sz="2800" dirty="0" smtClean="0">
              <a:solidFill>
                <a:srgbClr val="FFFFFF"/>
              </a:solidFill>
            </a:endParaRPr>
          </a:p>
          <a:p>
            <a:pPr algn="l"/>
            <a:r>
              <a:rPr lang="zh-TW" altLang="en-US" sz="2800" dirty="0">
                <a:solidFill>
                  <a:srgbClr val="FFFFFF"/>
                </a:solidFill>
              </a:rPr>
              <a:t>＊但是常常發現，一個道德問題上，同時有兩個以上相關的道德法則（</a:t>
            </a:r>
            <a:r>
              <a:rPr lang="en-US" sz="2800" dirty="0">
                <a:solidFill>
                  <a:srgbClr val="FFFFFF"/>
                </a:solidFill>
              </a:rPr>
              <a:t>moral </a:t>
            </a:r>
            <a:r>
              <a:rPr lang="en-US" sz="2800" dirty="0" smtClean="0">
                <a:solidFill>
                  <a:srgbClr val="FFFFFF"/>
                </a:solidFill>
              </a:rPr>
              <a:t>conflict</a:t>
            </a:r>
            <a:r>
              <a:rPr lang="zh-TW" altLang="en-US" sz="2800" dirty="0" smtClean="0">
                <a:solidFill>
                  <a:srgbClr val="FFFFFF"/>
                </a:solidFill>
              </a:rPr>
              <a:t>）（如</a:t>
            </a:r>
            <a:r>
              <a:rPr lang="zh-TW" altLang="en-US" sz="2800" dirty="0">
                <a:solidFill>
                  <a:srgbClr val="FFFFFF"/>
                </a:solidFill>
              </a:rPr>
              <a:t>：死刑、白色謊言、等怎麼辦）。考慮法則的次序（社會安全，或赦免這一個人），</a:t>
            </a:r>
            <a:endParaRPr lang="en-US" sz="2800" dirty="0">
              <a:solidFill>
                <a:srgbClr val="FFFFFF"/>
              </a:solidFill>
            </a:endParaRPr>
          </a:p>
          <a:p>
            <a:pPr algn="l"/>
            <a:r>
              <a:rPr lang="zh-TW" altLang="en-US" sz="2800" dirty="0">
                <a:solidFill>
                  <a:srgbClr val="FFFFFF"/>
                </a:solidFill>
              </a:rPr>
              <a:t>考慮到一般的原則，（僅適用在這一個人，或能夠不拘現地行在每一個人）。這是倫</a:t>
            </a:r>
            <a:endParaRPr lang="en-US" sz="2800" dirty="0">
              <a:solidFill>
                <a:srgbClr val="FFFFFF"/>
              </a:solidFill>
            </a:endParaRPr>
          </a:p>
          <a:p>
            <a:pPr algn="l"/>
            <a:r>
              <a:rPr lang="zh-TW" altLang="en-US" sz="2800" dirty="0">
                <a:solidFill>
                  <a:srgbClr val="FFFFFF"/>
                </a:solidFill>
              </a:rPr>
              <a:t>理中的大功課了。</a:t>
            </a:r>
            <a:endParaRPr lang="en-US" sz="2800" dirty="0">
              <a:solidFill>
                <a:srgbClr val="FFFFFF"/>
              </a:solidFill>
            </a:endParaRPr>
          </a:p>
          <a:p>
            <a:pPr algn="l"/>
            <a:r>
              <a:rPr lang="en-US" sz="2800" dirty="0" smtClean="0">
                <a:solidFill>
                  <a:srgbClr val="FFFFFF"/>
                </a:solidFill>
              </a:rPr>
              <a:t/>
            </a:r>
            <a:br>
              <a:rPr lang="en-US" sz="2800" dirty="0" smtClean="0">
                <a:solidFill>
                  <a:srgbClr val="FFFFFF"/>
                </a:solidFill>
              </a:rPr>
            </a:br>
            <a:endParaRPr lang="en-US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762000"/>
            <a:ext cx="7772400" cy="5486400"/>
          </a:xfrm>
        </p:spPr>
        <p:txBody>
          <a:bodyPr>
            <a:noAutofit/>
          </a:bodyPr>
          <a:lstStyle/>
          <a:p>
            <a:pPr algn="l"/>
            <a:r>
              <a:rPr lang="en-US" sz="2800" b="1" dirty="0">
                <a:solidFill>
                  <a:srgbClr val="FFFF00"/>
                </a:solidFill>
              </a:rPr>
              <a:t>3. </a:t>
            </a:r>
            <a:r>
              <a:rPr lang="zh-TW" altLang="en-US" sz="2800" b="1" dirty="0">
                <a:solidFill>
                  <a:srgbClr val="FFFF00"/>
                </a:solidFill>
              </a:rPr>
              <a:t>有一個正確的世界觀，做抉擇的後盾</a:t>
            </a:r>
            <a:r>
              <a:rPr lang="zh-TW" altLang="en-US" sz="2800" b="1" dirty="0" smtClean="0">
                <a:solidFill>
                  <a:srgbClr val="FFFF00"/>
                </a:solidFill>
              </a:rPr>
              <a:t>。</a:t>
            </a:r>
            <a:endParaRPr lang="en-US" altLang="zh-TW" sz="2800" b="1" dirty="0" smtClean="0">
              <a:solidFill>
                <a:srgbClr val="FFFF00"/>
              </a:solidFill>
            </a:endParaRPr>
          </a:p>
          <a:p>
            <a:pPr algn="l"/>
            <a:endParaRPr lang="en-US" sz="2800" dirty="0" smtClean="0">
              <a:solidFill>
                <a:srgbClr val="FFFFFF"/>
              </a:solidFill>
            </a:endParaRPr>
          </a:p>
          <a:p>
            <a:pPr algn="l"/>
            <a:r>
              <a:rPr lang="zh-TW" altLang="en-US" sz="2800" dirty="0">
                <a:solidFill>
                  <a:srgbClr val="FFFFFF"/>
                </a:solidFill>
              </a:rPr>
              <a:t>＊道德規範成為我們抉擇的影響之外，我們的世界觀，也左右我們的抉擇。佛教的世界觀</a:t>
            </a:r>
            <a:r>
              <a:rPr lang="zh-TW" altLang="en-US" sz="2800" dirty="0" smtClean="0">
                <a:solidFill>
                  <a:srgbClr val="FFFFFF"/>
                </a:solidFill>
              </a:rPr>
              <a:t>，五戒</a:t>
            </a:r>
            <a:r>
              <a:rPr lang="zh-TW" altLang="en-US" sz="2800" dirty="0">
                <a:solidFill>
                  <a:srgbClr val="FFFFFF"/>
                </a:solidFill>
              </a:rPr>
              <a:t>，（第一誡不殺生），很多的事情受這影響（吃、喝也會受其影響）。中國的「</a:t>
            </a:r>
            <a:r>
              <a:rPr lang="zh-TW" altLang="en-US" sz="2800" dirty="0" smtClean="0">
                <a:solidFill>
                  <a:srgbClr val="FFFFFF"/>
                </a:solidFill>
              </a:rPr>
              <a:t>陰陽世界觀</a:t>
            </a:r>
            <a:r>
              <a:rPr lang="zh-TW" altLang="en-US" sz="2800" dirty="0">
                <a:solidFill>
                  <a:srgbClr val="FFFFFF"/>
                </a:solidFill>
              </a:rPr>
              <a:t>」。陽盛陰衰，許多思想道德的決定，受這影響。還有許多</a:t>
            </a:r>
            <a:r>
              <a:rPr lang="en-US" altLang="zh-TW" sz="2800" dirty="0">
                <a:solidFill>
                  <a:srgbClr val="FFFFFF"/>
                </a:solidFill>
              </a:rPr>
              <a:t>…</a:t>
            </a:r>
            <a:r>
              <a:rPr lang="zh-TW" altLang="en-US" sz="2800" dirty="0">
                <a:solidFill>
                  <a:srgbClr val="FFFFFF"/>
                </a:solidFill>
              </a:rPr>
              <a:t>。</a:t>
            </a:r>
            <a:endParaRPr lang="en-US" sz="2800" dirty="0">
              <a:solidFill>
                <a:srgbClr val="FFFFFF"/>
              </a:solidFill>
            </a:endParaRPr>
          </a:p>
          <a:p>
            <a:pPr algn="l"/>
            <a:r>
              <a:rPr lang="en-US" sz="2800" dirty="0" smtClean="0">
                <a:solidFill>
                  <a:srgbClr val="FFFFFF"/>
                </a:solidFill>
              </a:rPr>
              <a:t/>
            </a:r>
            <a:br>
              <a:rPr lang="en-US" sz="2800" dirty="0" smtClean="0">
                <a:solidFill>
                  <a:srgbClr val="FFFFFF"/>
                </a:solidFill>
              </a:rPr>
            </a:br>
            <a:endParaRPr lang="en-US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762000"/>
            <a:ext cx="7772400" cy="5486400"/>
          </a:xfrm>
        </p:spPr>
        <p:txBody>
          <a:bodyPr>
            <a:noAutofit/>
          </a:bodyPr>
          <a:lstStyle/>
          <a:p>
            <a:pPr algn="l"/>
            <a:r>
              <a:rPr lang="zh-TW" altLang="en-US" sz="2800" dirty="0">
                <a:solidFill>
                  <a:schemeClr val="bg1"/>
                </a:solidFill>
              </a:rPr>
              <a:t>＊一個正確的倫理道德判斷，必須要有一個正確的世界觀來協助</a:t>
            </a:r>
            <a:r>
              <a:rPr lang="zh-TW" altLang="en-US" sz="2800" dirty="0" smtClean="0">
                <a:solidFill>
                  <a:schemeClr val="bg1"/>
                </a:solidFill>
              </a:rPr>
              <a:t>。</a:t>
            </a:r>
            <a:endParaRPr lang="en-US" altLang="zh-TW" sz="2800" dirty="0" smtClean="0">
              <a:solidFill>
                <a:schemeClr val="bg1"/>
              </a:solidFill>
            </a:endParaRPr>
          </a:p>
          <a:p>
            <a:pPr algn="l"/>
            <a:endParaRPr lang="en-US" sz="2800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sz="2800" dirty="0">
                <a:solidFill>
                  <a:schemeClr val="bg1"/>
                </a:solidFill>
              </a:rPr>
              <a:t>＊基督徒的倫理道德的辯證，一定要以聖經的世界觀為依據。基督教倫理學</a:t>
            </a:r>
            <a:r>
              <a:rPr lang="zh-TW" altLang="en-US" sz="2800" dirty="0" smtClean="0">
                <a:solidFill>
                  <a:schemeClr val="bg1"/>
                </a:solidFill>
              </a:rPr>
              <a:t>要建立在以從的聖經發展出來</a:t>
            </a:r>
            <a:r>
              <a:rPr lang="zh-TW" altLang="en-US" sz="2800" dirty="0">
                <a:solidFill>
                  <a:schemeClr val="bg1"/>
                </a:solidFill>
              </a:rPr>
              <a:t>的神學。否則，不關多少的愛，多少的正義，還是會在信仰中搖擺，</a:t>
            </a:r>
            <a:r>
              <a:rPr lang="zh-TW" altLang="en-US" sz="2800" dirty="0" smtClean="0">
                <a:solidFill>
                  <a:schemeClr val="bg1"/>
                </a:solidFill>
              </a:rPr>
              <a:t>沈於迷失當中</a:t>
            </a:r>
            <a:r>
              <a:rPr lang="zh-TW" altLang="en-US" sz="2800" dirty="0">
                <a:solidFill>
                  <a:schemeClr val="bg1"/>
                </a:solidFill>
              </a:rPr>
              <a:t>，或不完全忠於信仰。（「處境倫理學」最大的問題就在這裡）。</a:t>
            </a:r>
            <a:endParaRPr lang="en-US" sz="2800" dirty="0">
              <a:solidFill>
                <a:schemeClr val="bg1"/>
              </a:solidFill>
            </a:endParaRP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/>
            </a:r>
            <a:br>
              <a:rPr lang="en-US" sz="2800" dirty="0" smtClean="0">
                <a:solidFill>
                  <a:schemeClr val="bg1"/>
                </a:solidFill>
              </a:rPr>
            </a:b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7772400" cy="5486400"/>
          </a:xfrm>
        </p:spPr>
        <p:txBody>
          <a:bodyPr>
            <a:noAutofit/>
          </a:bodyPr>
          <a:lstStyle/>
          <a:p>
            <a:pPr algn="l"/>
            <a:r>
              <a:rPr lang="zh-TW" altLang="en-US" sz="2800" dirty="0">
                <a:solidFill>
                  <a:srgbClr val="FFFFFF"/>
                </a:solidFill>
              </a:rPr>
              <a:t>以死刑為例，基督教在這事上，如何建立世界觀，影響人的道德倫理</a:t>
            </a:r>
            <a:r>
              <a:rPr lang="zh-TW" altLang="en-US" sz="2800" dirty="0" smtClean="0">
                <a:solidFill>
                  <a:srgbClr val="FFFFFF"/>
                </a:solidFill>
              </a:rPr>
              <a:t>。</a:t>
            </a:r>
            <a:endParaRPr lang="en-US" altLang="zh-TW" sz="2800" dirty="0" smtClean="0">
              <a:solidFill>
                <a:srgbClr val="FFFFFF"/>
              </a:solidFill>
            </a:endParaRPr>
          </a:p>
          <a:p>
            <a:pPr algn="l"/>
            <a:endParaRPr lang="en-US" sz="2800" dirty="0" smtClean="0">
              <a:solidFill>
                <a:srgbClr val="FFFFFF"/>
              </a:solidFill>
            </a:endParaRPr>
          </a:p>
          <a:p>
            <a:pPr algn="l">
              <a:spcBef>
                <a:spcPts val="72"/>
              </a:spcBef>
            </a:pPr>
            <a:r>
              <a:rPr lang="en-US" sz="2800" dirty="0">
                <a:solidFill>
                  <a:srgbClr val="FFFFFF"/>
                </a:solidFill>
              </a:rPr>
              <a:t>   1. </a:t>
            </a:r>
            <a:r>
              <a:rPr lang="zh-TW" altLang="en-US" sz="2800" dirty="0">
                <a:solidFill>
                  <a:srgbClr val="FFFFFF"/>
                </a:solidFill>
              </a:rPr>
              <a:t>神的刑罰是聖經中重要的主題，神會憤怒，神有賞罰。祂有慈愛，與寬恕</a:t>
            </a:r>
            <a:r>
              <a:rPr lang="zh-TW" altLang="en-US" sz="2800" dirty="0" smtClean="0">
                <a:solidFill>
                  <a:srgbClr val="FFFFFF"/>
                </a:solidFill>
              </a:rPr>
              <a:t>。</a:t>
            </a:r>
            <a:endParaRPr lang="en-US" altLang="zh-TW" sz="2800" dirty="0">
              <a:solidFill>
                <a:srgbClr val="FFFFFF"/>
              </a:solidFill>
            </a:endParaRPr>
          </a:p>
          <a:p>
            <a:pPr algn="l">
              <a:spcBef>
                <a:spcPts val="72"/>
              </a:spcBef>
            </a:pPr>
            <a:endParaRPr lang="en-US" sz="2800" dirty="0" smtClean="0">
              <a:solidFill>
                <a:srgbClr val="FFFFFF"/>
              </a:solidFill>
            </a:endParaRPr>
          </a:p>
          <a:p>
            <a:pPr algn="l">
              <a:spcBef>
                <a:spcPts val="72"/>
              </a:spcBef>
            </a:pPr>
            <a:r>
              <a:rPr lang="en-US" sz="2800" dirty="0">
                <a:solidFill>
                  <a:srgbClr val="FFFFFF"/>
                </a:solidFill>
              </a:rPr>
              <a:t>   2. </a:t>
            </a:r>
            <a:r>
              <a:rPr lang="zh-TW" altLang="en-US" sz="2800" dirty="0">
                <a:solidFill>
                  <a:srgbClr val="FFFFFF"/>
                </a:solidFill>
              </a:rPr>
              <a:t>父、子、聖靈，賜與生命。可是到最終還是被逆的人，有極行的審判（永死、</a:t>
            </a:r>
            <a:r>
              <a:rPr lang="zh-TW" altLang="en-US" sz="2800" dirty="0" smtClean="0">
                <a:solidFill>
                  <a:srgbClr val="FFFFFF"/>
                </a:solidFill>
              </a:rPr>
              <a:t>永遠的痛苦</a:t>
            </a:r>
            <a:r>
              <a:rPr lang="zh-TW" altLang="en-US" sz="2800" dirty="0">
                <a:solidFill>
                  <a:srgbClr val="FFFFFF"/>
                </a:solidFill>
              </a:rPr>
              <a:t>）</a:t>
            </a:r>
            <a:r>
              <a:rPr lang="zh-TW" altLang="en-US" sz="2800" dirty="0" smtClean="0">
                <a:solidFill>
                  <a:srgbClr val="FFFFFF"/>
                </a:solidFill>
              </a:rPr>
              <a:t>。</a:t>
            </a:r>
            <a:endParaRPr lang="en-US" altLang="zh-TW" sz="2800" dirty="0" smtClean="0">
              <a:solidFill>
                <a:srgbClr val="FFFFFF"/>
              </a:solidFill>
            </a:endParaRPr>
          </a:p>
          <a:p>
            <a:pPr algn="l">
              <a:spcBef>
                <a:spcPts val="72"/>
              </a:spcBef>
            </a:pPr>
            <a:endParaRPr lang="en-US" sz="2800" dirty="0" smtClean="0">
              <a:solidFill>
                <a:srgbClr val="FFFFFF"/>
              </a:solidFill>
            </a:endParaRPr>
          </a:p>
          <a:p>
            <a:pPr algn="l">
              <a:spcBef>
                <a:spcPts val="72"/>
              </a:spcBef>
            </a:pPr>
            <a:r>
              <a:rPr lang="en-US" sz="2800" dirty="0">
                <a:solidFill>
                  <a:srgbClr val="FFFFFF"/>
                </a:solidFill>
              </a:rPr>
              <a:t>   3. </a:t>
            </a:r>
            <a:r>
              <a:rPr lang="zh-TW" altLang="en-US" sz="2800" dirty="0">
                <a:solidFill>
                  <a:srgbClr val="FFFFFF"/>
                </a:solidFill>
              </a:rPr>
              <a:t>耶穌基督的救恩，是透過十字架死刑來成就地，沒有死刑就沒有救恩的成立。但是</a:t>
            </a:r>
            <a:r>
              <a:rPr lang="zh-TW" altLang="en-US" sz="2800" dirty="0" smtClean="0">
                <a:solidFill>
                  <a:srgbClr val="FFFFFF"/>
                </a:solidFill>
              </a:rPr>
              <a:t>十字架上的</a:t>
            </a:r>
            <a:r>
              <a:rPr lang="zh-TW" altLang="en-US" sz="2800" dirty="0">
                <a:solidFill>
                  <a:srgbClr val="FFFFFF"/>
                </a:solidFill>
              </a:rPr>
              <a:t>愛，並不是緊迫盯人，祂給人時間悔改的機會。</a:t>
            </a:r>
            <a:endParaRPr lang="en-US" sz="2800" dirty="0">
              <a:solidFill>
                <a:srgbClr val="FFFFFF"/>
              </a:solidFill>
            </a:endParaRPr>
          </a:p>
          <a:p>
            <a:pPr algn="l"/>
            <a:r>
              <a:rPr lang="en-US" sz="2800" dirty="0" smtClean="0">
                <a:solidFill>
                  <a:srgbClr val="FFFFFF"/>
                </a:solidFill>
              </a:rPr>
              <a:t/>
            </a:r>
            <a:br>
              <a:rPr lang="en-US" sz="2800" dirty="0" smtClean="0">
                <a:solidFill>
                  <a:srgbClr val="FFFFFF"/>
                </a:solidFill>
              </a:rPr>
            </a:br>
            <a:endParaRPr lang="en-US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7772400" cy="5486400"/>
          </a:xfrm>
        </p:spPr>
        <p:txBody>
          <a:bodyPr>
            <a:noAutofit/>
          </a:bodyPr>
          <a:lstStyle/>
          <a:p>
            <a:pPr algn="l"/>
            <a:r>
              <a:rPr lang="en-US" altLang="zh-TW" b="1" dirty="0">
                <a:solidFill>
                  <a:srgbClr val="FF70D3"/>
                </a:solidFill>
              </a:rPr>
              <a:t>B</a:t>
            </a:r>
            <a:r>
              <a:rPr lang="en-US" b="1" dirty="0" smtClean="0">
                <a:solidFill>
                  <a:srgbClr val="FF70D3"/>
                </a:solidFill>
              </a:rPr>
              <a:t>. </a:t>
            </a:r>
            <a:r>
              <a:rPr lang="zh-TW" altLang="en-US" b="1" dirty="0">
                <a:solidFill>
                  <a:srgbClr val="FF70D3"/>
                </a:solidFill>
              </a:rPr>
              <a:t>基督教倫理學的依據。（人常常依據自我衡量這個世界）。</a:t>
            </a:r>
            <a:endParaRPr lang="en-US" dirty="0">
              <a:solidFill>
                <a:srgbClr val="FF70D3"/>
              </a:solidFill>
            </a:endParaRPr>
          </a:p>
          <a:p>
            <a:pPr algn="l"/>
            <a:r>
              <a:rPr lang="en-US" sz="2800" dirty="0">
                <a:solidFill>
                  <a:srgbClr val="FFFFFF"/>
                </a:solidFill>
              </a:rPr>
              <a:t> </a:t>
            </a:r>
          </a:p>
          <a:p>
            <a:pPr algn="l"/>
            <a:r>
              <a:rPr lang="zh-TW" altLang="en-US" sz="2800" dirty="0">
                <a:solidFill>
                  <a:srgbClr val="FFFFFF"/>
                </a:solidFill>
              </a:rPr>
              <a:t>「依據」什麼？</a:t>
            </a:r>
            <a:endParaRPr lang="en-US" sz="2800" dirty="0">
              <a:solidFill>
                <a:srgbClr val="FFFFFF"/>
              </a:solidFill>
            </a:endParaRPr>
          </a:p>
          <a:p>
            <a:pPr algn="l"/>
            <a:r>
              <a:rPr lang="zh-TW" altLang="en-US" sz="2800" dirty="0">
                <a:solidFill>
                  <a:srgbClr val="FFFFFF"/>
                </a:solidFill>
              </a:rPr>
              <a:t>基督教倫理學，是站在基督教神學的立場，對基督徒及一般人的倫理道德生活，有系統地去反省，分析及評價的科學。表現在日常生活中，分辨出是非、對錯、善惡、好壞。</a:t>
            </a:r>
            <a:endParaRPr lang="en-US" sz="2800" dirty="0" smtClean="0">
              <a:solidFill>
                <a:srgbClr val="FFFFFF"/>
              </a:solidFill>
            </a:endParaRPr>
          </a:p>
          <a:p>
            <a:pPr algn="l"/>
            <a:endParaRPr lang="en-US" altLang="zh-TW" sz="2800" dirty="0" smtClean="0">
              <a:solidFill>
                <a:srgbClr val="FFFFFF"/>
              </a:solidFill>
            </a:endParaRPr>
          </a:p>
          <a:p>
            <a:pPr algn="l"/>
            <a:r>
              <a:rPr lang="zh-TW" altLang="en-US" sz="2800" dirty="0" smtClean="0">
                <a:solidFill>
                  <a:srgbClr val="FFFFFF"/>
                </a:solidFill>
              </a:rPr>
              <a:t>這</a:t>
            </a:r>
            <a:r>
              <a:rPr lang="zh-TW" altLang="en-US" sz="2800" dirty="0">
                <a:solidFill>
                  <a:srgbClr val="FFFFFF"/>
                </a:solidFill>
              </a:rPr>
              <a:t>是，基督教倫理學的任務之一，是幫助基督徒做倫理道德判斷及抉擇。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7772400" cy="5486400"/>
          </a:xfrm>
        </p:spPr>
        <p:txBody>
          <a:bodyPr>
            <a:noAutofit/>
          </a:bodyPr>
          <a:lstStyle/>
          <a:p>
            <a:pPr algn="l"/>
            <a:r>
              <a:rPr lang="zh-TW" altLang="en-US" dirty="0">
                <a:solidFill>
                  <a:schemeClr val="bg1"/>
                </a:solidFill>
              </a:rPr>
              <a:t>我們依據什麼來做道德倫理的判斷</a:t>
            </a:r>
            <a:r>
              <a:rPr lang="zh-TW" altLang="en-US" dirty="0" smtClean="0">
                <a:solidFill>
                  <a:schemeClr val="bg1"/>
                </a:solidFill>
              </a:rPr>
              <a:t>？</a:t>
            </a:r>
            <a:endParaRPr lang="en-US" altLang="zh-TW" dirty="0" smtClean="0">
              <a:solidFill>
                <a:schemeClr val="bg1"/>
              </a:solidFill>
            </a:endParaRPr>
          </a:p>
          <a:p>
            <a:pPr algn="l"/>
            <a:endParaRPr lang="en-US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dirty="0">
                <a:solidFill>
                  <a:schemeClr val="bg1"/>
                </a:solidFill>
              </a:rPr>
              <a:t>根據什麼，作道德倫理的鑑別</a:t>
            </a:r>
            <a:r>
              <a:rPr lang="zh-TW" altLang="en-US" dirty="0" smtClean="0">
                <a:solidFill>
                  <a:schemeClr val="bg1"/>
                </a:solidFill>
              </a:rPr>
              <a:t>？</a:t>
            </a:r>
            <a:endParaRPr lang="en-US" altLang="zh-TW" dirty="0" smtClean="0">
              <a:solidFill>
                <a:schemeClr val="bg1"/>
              </a:solidFill>
            </a:endParaRPr>
          </a:p>
          <a:p>
            <a:pPr algn="l"/>
            <a:endParaRPr lang="en-US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dirty="0">
                <a:solidFill>
                  <a:schemeClr val="bg1"/>
                </a:solidFill>
              </a:rPr>
              <a:t>憑什麼「這樣說」，這樣做抉擇</a:t>
            </a:r>
            <a:r>
              <a:rPr lang="zh-TW" altLang="en-US" dirty="0" smtClean="0">
                <a:solidFill>
                  <a:schemeClr val="bg1"/>
                </a:solidFill>
              </a:rPr>
              <a:t>？</a:t>
            </a:r>
            <a:endParaRPr lang="en-US" altLang="zh-TW" dirty="0" smtClean="0">
              <a:solidFill>
                <a:schemeClr val="bg1"/>
              </a:solidFill>
            </a:endParaRPr>
          </a:p>
          <a:p>
            <a:pPr algn="l"/>
            <a:endParaRPr lang="en-US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dirty="0">
                <a:solidFill>
                  <a:schemeClr val="bg1"/>
                </a:solidFill>
              </a:rPr>
              <a:t>我們根據什麼「權威」來分辨倫理道德？</a:t>
            </a:r>
            <a:endParaRPr lang="en-US" dirty="0">
              <a:solidFill>
                <a:schemeClr val="bg1"/>
              </a:solidFill>
            </a:endParaRP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 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762000"/>
            <a:ext cx="7772400" cy="54864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F8FF0F"/>
                </a:solidFill>
              </a:rPr>
              <a:t> </a:t>
            </a:r>
            <a:r>
              <a:rPr lang="zh-TW" altLang="en-US" sz="4000" b="1" dirty="0" smtClean="0">
                <a:solidFill>
                  <a:srgbClr val="F8FF0F"/>
                </a:solidFill>
              </a:rPr>
              <a:t>郭東緒牧師</a:t>
            </a:r>
            <a:endParaRPr lang="en-US" altLang="zh-TW" sz="4000" b="1" dirty="0" smtClean="0">
              <a:solidFill>
                <a:srgbClr val="F8FF0F"/>
              </a:solidFill>
            </a:endParaRPr>
          </a:p>
          <a:p>
            <a:r>
              <a:rPr lang="zh-TW" altLang="en-US" sz="4000" b="1" dirty="0" smtClean="0">
                <a:solidFill>
                  <a:srgbClr val="F8FF0F"/>
                </a:solidFill>
              </a:rPr>
              <a:t>喜信長老教會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 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Prairie Bible institute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Talbot School of Theology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zh-TW" altLang="en-US" dirty="0" smtClean="0">
                <a:solidFill>
                  <a:schemeClr val="bg1"/>
                </a:solidFill>
              </a:rPr>
              <a:t>正道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zh-TW" altLang="en-US" dirty="0" smtClean="0">
                <a:solidFill>
                  <a:schemeClr val="bg1"/>
                </a:solidFill>
              </a:rPr>
              <a:t>台福神學院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rgbClr val="FFFFFF"/>
                </a:solidFill>
              </a:rPr>
              <a:t>San Francisco Theological Seminary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 </a:t>
            </a:r>
            <a:br>
              <a:rPr lang="en-US" sz="2400" dirty="0" smtClean="0">
                <a:solidFill>
                  <a:schemeClr val="bg1"/>
                </a:solidFill>
              </a:rPr>
            </a:br>
            <a:r>
              <a:rPr lang="zh-TW" altLang="en-US" sz="2400" b="1" dirty="0" smtClean="0">
                <a:solidFill>
                  <a:schemeClr val="bg1"/>
                </a:solidFill>
              </a:rPr>
              <a:t>師母：惠琦</a:t>
            </a:r>
            <a:r>
              <a:rPr lang="en-US" sz="2400" b="1" dirty="0" smtClean="0">
                <a:solidFill>
                  <a:schemeClr val="bg1"/>
                </a:solidFill>
              </a:rPr>
              <a:t>(Vicki) 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。子、女各一（都已成人）。</a:t>
            </a:r>
            <a:r>
              <a:rPr lang="en-US" sz="2400" dirty="0" smtClean="0">
                <a:solidFill>
                  <a:schemeClr val="bg1"/>
                </a:solidFill>
              </a:rPr>
              <a:t/>
            </a:r>
            <a:br>
              <a:rPr lang="en-US" sz="2400" dirty="0" smtClean="0">
                <a:solidFill>
                  <a:schemeClr val="bg1"/>
                </a:solidFill>
              </a:rPr>
            </a:br>
            <a:r>
              <a:rPr lang="zh-TW" altLang="en-US" sz="2400" dirty="0" smtClean="0">
                <a:solidFill>
                  <a:schemeClr val="bg1"/>
                </a:solidFill>
              </a:rPr>
              <a:t>家住：</a:t>
            </a:r>
            <a:r>
              <a:rPr lang="en-US" sz="2400" dirty="0" smtClean="0">
                <a:solidFill>
                  <a:schemeClr val="bg1"/>
                </a:solidFill>
              </a:rPr>
              <a:t>City of Fullerton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7772400" cy="5164491"/>
          </a:xfrm>
        </p:spPr>
        <p:txBody>
          <a:bodyPr>
            <a:spAutoFit/>
          </a:bodyPr>
          <a:lstStyle/>
          <a:p>
            <a:pPr algn="l"/>
            <a:r>
              <a:rPr lang="en-US" sz="2800" dirty="0" smtClean="0">
                <a:solidFill>
                  <a:srgbClr val="FFFFFF"/>
                </a:solidFill>
              </a:rPr>
              <a:t> </a:t>
            </a:r>
            <a:endParaRPr lang="en-US" sz="2800" dirty="0">
              <a:solidFill>
                <a:srgbClr val="FFFFFF"/>
              </a:solidFill>
            </a:endParaRPr>
          </a:p>
          <a:p>
            <a:pPr algn="l"/>
            <a:r>
              <a:rPr lang="zh-TW" altLang="en-US" sz="2800" dirty="0">
                <a:solidFill>
                  <a:srgbClr val="FFFFFF"/>
                </a:solidFill>
              </a:rPr>
              <a:t>基督教倫理學「依據」（</a:t>
            </a:r>
            <a:r>
              <a:rPr lang="en-US" sz="2800" dirty="0">
                <a:solidFill>
                  <a:srgbClr val="FFFFFF"/>
                </a:solidFill>
              </a:rPr>
              <a:t>Sources</a:t>
            </a:r>
            <a:r>
              <a:rPr lang="zh-TW" altLang="en-US" sz="2800" dirty="0">
                <a:solidFill>
                  <a:srgbClr val="FFFFFF"/>
                </a:solidFill>
              </a:rPr>
              <a:t>）有四</a:t>
            </a:r>
            <a:r>
              <a:rPr lang="zh-TW" altLang="en-US" sz="2800" dirty="0" smtClean="0">
                <a:solidFill>
                  <a:srgbClr val="FFFFFF"/>
                </a:solidFill>
              </a:rPr>
              <a:t>：</a:t>
            </a:r>
            <a:endParaRPr lang="en-US" altLang="zh-TW" sz="2800" dirty="0" smtClean="0">
              <a:solidFill>
                <a:srgbClr val="FFFFFF"/>
              </a:solidFill>
            </a:endParaRPr>
          </a:p>
          <a:p>
            <a:pPr algn="l"/>
            <a:r>
              <a:rPr lang="en-US" altLang="zh-TW" dirty="0" smtClean="0">
                <a:solidFill>
                  <a:srgbClr val="FFFFFF"/>
                </a:solidFill>
              </a:rPr>
              <a:t>	</a:t>
            </a:r>
            <a:r>
              <a:rPr lang="en-US" altLang="zh-TW" sz="3600" dirty="0" smtClean="0">
                <a:solidFill>
                  <a:srgbClr val="FFFFFF"/>
                </a:solidFill>
              </a:rPr>
              <a:t>		</a:t>
            </a:r>
            <a:r>
              <a:rPr lang="en-US" altLang="zh-TW" sz="3600" dirty="0" smtClean="0">
                <a:solidFill>
                  <a:srgbClr val="FFFF00"/>
                </a:solidFill>
              </a:rPr>
              <a:t>	</a:t>
            </a:r>
            <a:r>
              <a:rPr lang="zh-TW" altLang="en-US" sz="3600" dirty="0" smtClean="0">
                <a:solidFill>
                  <a:srgbClr val="FFFF00"/>
                </a:solidFill>
              </a:rPr>
              <a:t>聖經、</a:t>
            </a:r>
            <a:endParaRPr lang="en-US" altLang="zh-TW" sz="3600" dirty="0" smtClean="0">
              <a:solidFill>
                <a:srgbClr val="FFFF00"/>
              </a:solidFill>
            </a:endParaRPr>
          </a:p>
          <a:p>
            <a:pPr algn="l"/>
            <a:r>
              <a:rPr lang="en-US" altLang="zh-TW" sz="3600" dirty="0" smtClean="0">
                <a:solidFill>
                  <a:srgbClr val="FFFF00"/>
                </a:solidFill>
              </a:rPr>
              <a:t>				</a:t>
            </a:r>
            <a:r>
              <a:rPr lang="zh-TW" altLang="en-US" sz="3600" dirty="0" smtClean="0">
                <a:solidFill>
                  <a:srgbClr val="FFFF00"/>
                </a:solidFill>
              </a:rPr>
              <a:t>教會傳</a:t>
            </a:r>
            <a:r>
              <a:rPr lang="zh-TW" altLang="en-US" sz="3600" dirty="0">
                <a:solidFill>
                  <a:srgbClr val="FFFF00"/>
                </a:solidFill>
              </a:rPr>
              <a:t>統</a:t>
            </a:r>
            <a:r>
              <a:rPr lang="zh-TW" altLang="en-US" sz="3600" dirty="0" smtClean="0">
                <a:solidFill>
                  <a:srgbClr val="FFFF00"/>
                </a:solidFill>
              </a:rPr>
              <a:t>、</a:t>
            </a:r>
            <a:endParaRPr lang="en-US" altLang="zh-TW" sz="3600" dirty="0" smtClean="0">
              <a:solidFill>
                <a:srgbClr val="FFFF00"/>
              </a:solidFill>
            </a:endParaRPr>
          </a:p>
          <a:p>
            <a:pPr algn="l"/>
            <a:r>
              <a:rPr lang="en-US" altLang="zh-TW" sz="3600" dirty="0" smtClean="0">
                <a:solidFill>
                  <a:srgbClr val="FFFF00"/>
                </a:solidFill>
              </a:rPr>
              <a:t>				</a:t>
            </a:r>
            <a:r>
              <a:rPr lang="zh-TW" altLang="en-US" sz="3600" dirty="0" smtClean="0">
                <a:solidFill>
                  <a:srgbClr val="FFFF00"/>
                </a:solidFill>
              </a:rPr>
              <a:t>生活的思維、</a:t>
            </a:r>
            <a:endParaRPr lang="en-US" altLang="zh-TW" sz="3600" dirty="0" smtClean="0">
              <a:solidFill>
                <a:srgbClr val="FFFF00"/>
              </a:solidFill>
            </a:endParaRPr>
          </a:p>
          <a:p>
            <a:pPr algn="l"/>
            <a:r>
              <a:rPr lang="en-US" altLang="zh-TW" sz="3600" dirty="0" smtClean="0">
                <a:solidFill>
                  <a:srgbClr val="FFFF00"/>
                </a:solidFill>
              </a:rPr>
              <a:t>				</a:t>
            </a:r>
            <a:r>
              <a:rPr lang="zh-TW" altLang="en-US" sz="3600" dirty="0" smtClean="0">
                <a:solidFill>
                  <a:srgbClr val="FFFF00"/>
                </a:solidFill>
              </a:rPr>
              <a:t>及</a:t>
            </a:r>
            <a:r>
              <a:rPr lang="zh-TW" altLang="en-US" sz="3600" dirty="0">
                <a:solidFill>
                  <a:srgbClr val="FFFF00"/>
                </a:solidFill>
              </a:rPr>
              <a:t>切身的感受。</a:t>
            </a:r>
            <a:endParaRPr lang="en-US" sz="3600" dirty="0" smtClean="0">
              <a:solidFill>
                <a:srgbClr val="FFFF00"/>
              </a:solidFill>
            </a:endParaRPr>
          </a:p>
          <a:p>
            <a:pPr algn="l"/>
            <a:endParaRPr lang="en-US" altLang="zh-TW" sz="2800" dirty="0" smtClean="0">
              <a:solidFill>
                <a:srgbClr val="FFFFFF"/>
              </a:solidFill>
            </a:endParaRPr>
          </a:p>
          <a:p>
            <a:pPr algn="l"/>
            <a:r>
              <a:rPr lang="zh-TW" altLang="en-US" sz="2800" dirty="0" smtClean="0">
                <a:solidFill>
                  <a:srgbClr val="FFFFFF"/>
                </a:solidFill>
              </a:rPr>
              <a:t>雖</a:t>
            </a:r>
            <a:r>
              <a:rPr lang="zh-TW" altLang="en-US" sz="2800" dirty="0">
                <a:solidFill>
                  <a:srgbClr val="FFFFFF"/>
                </a:solidFill>
              </a:rPr>
              <a:t>然四項有是「依據」，但是聖經為首，其他都是輔助。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25146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00200"/>
            <a:ext cx="7772400" cy="4648200"/>
          </a:xfrm>
        </p:spPr>
        <p:txBody>
          <a:bodyPr>
            <a:noAutofit/>
          </a:bodyPr>
          <a:lstStyle/>
          <a:p>
            <a:pPr algn="l"/>
            <a:r>
              <a:rPr lang="en-US" altLang="zh-TW" sz="3600" b="1" dirty="0" smtClean="0">
                <a:solidFill>
                  <a:srgbClr val="FFFF00"/>
                </a:solidFill>
              </a:rPr>
              <a:t>         </a:t>
            </a:r>
            <a:r>
              <a:rPr lang="zh-TW" altLang="en-US" sz="3600" b="1" dirty="0" smtClean="0">
                <a:solidFill>
                  <a:srgbClr val="FFFF00"/>
                </a:solidFill>
              </a:rPr>
              <a:t>聖經</a:t>
            </a:r>
            <a:r>
              <a:rPr lang="zh-TW" altLang="en-US" sz="3600" b="1" dirty="0">
                <a:solidFill>
                  <a:srgbClr val="FFFF00"/>
                </a:solidFill>
              </a:rPr>
              <a:t>－最重要的是依據聖經</a:t>
            </a:r>
            <a:r>
              <a:rPr lang="zh-TW" altLang="en-US" sz="3600" b="1" dirty="0" smtClean="0">
                <a:solidFill>
                  <a:srgbClr val="FFFF00"/>
                </a:solidFill>
              </a:rPr>
              <a:t>。</a:t>
            </a:r>
            <a:endParaRPr lang="en-US" dirty="0" smtClean="0">
              <a:solidFill>
                <a:schemeClr val="bg1"/>
              </a:solidFill>
            </a:endParaRPr>
          </a:p>
          <a:p>
            <a:pPr algn="l"/>
            <a:endParaRPr lang="en-US" altLang="zh-TW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dirty="0" smtClean="0">
                <a:solidFill>
                  <a:schemeClr val="bg1"/>
                </a:solidFill>
              </a:rPr>
              <a:t>＊</a:t>
            </a:r>
            <a:r>
              <a:rPr lang="zh-TW" altLang="en-US" dirty="0">
                <a:solidFill>
                  <a:schemeClr val="bg1"/>
                </a:solidFill>
              </a:rPr>
              <a:t>因為「聖經都是　神所默示的、於教訓、督責、使人歸正、教導人學義、都是</a:t>
            </a:r>
            <a:r>
              <a:rPr lang="zh-TW" altLang="en-US" dirty="0" smtClean="0">
                <a:solidFill>
                  <a:schemeClr val="bg1"/>
                </a:solidFill>
              </a:rPr>
              <a:t>有益的叫屬</a:t>
            </a:r>
            <a:r>
              <a:rPr lang="zh-TW" altLang="en-US" dirty="0">
                <a:solidFill>
                  <a:schemeClr val="bg1"/>
                </a:solidFill>
              </a:rPr>
              <a:t>　神的人得以完全、預備行各樣的善事」。（提後</a:t>
            </a:r>
            <a:r>
              <a:rPr lang="en-US" dirty="0">
                <a:solidFill>
                  <a:schemeClr val="bg1"/>
                </a:solidFill>
              </a:rPr>
              <a:t>3:16-17</a:t>
            </a:r>
            <a:r>
              <a:rPr lang="zh-TW" altLang="en-US" dirty="0">
                <a:solidFill>
                  <a:schemeClr val="bg1"/>
                </a:solidFill>
              </a:rPr>
              <a:t>）。</a:t>
            </a:r>
            <a:r>
              <a:rPr lang="zh-TW" altLang="en-US" dirty="0" smtClean="0">
                <a:solidFill>
                  <a:schemeClr val="bg1"/>
                </a:solidFill>
              </a:rPr>
              <a:t>歷代信徒凡相信聖經無誤</a:t>
            </a:r>
            <a:r>
              <a:rPr lang="zh-TW" altLang="en-US" dirty="0">
                <a:solidFill>
                  <a:schemeClr val="bg1"/>
                </a:solidFill>
              </a:rPr>
              <a:t>的，都以聖經為信仰生活絕對的最高準繩</a:t>
            </a:r>
            <a:r>
              <a:rPr lang="zh-TW" altLang="en-US" dirty="0" smtClean="0">
                <a:solidFill>
                  <a:schemeClr val="bg1"/>
                </a:solidFill>
              </a:rPr>
              <a:t>。</a:t>
            </a:r>
            <a:endParaRPr lang="en-US" altLang="zh-TW" dirty="0" smtClean="0">
              <a:solidFill>
                <a:schemeClr val="bg1"/>
              </a:solidFill>
            </a:endParaRPr>
          </a:p>
          <a:p>
            <a:pPr algn="l"/>
            <a:endParaRPr lang="en-US" dirty="0" smtClean="0">
              <a:solidFill>
                <a:schemeClr val="bg1"/>
              </a:solidFill>
            </a:endParaRP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 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7772400" cy="5486400"/>
          </a:xfrm>
        </p:spPr>
        <p:txBody>
          <a:bodyPr>
            <a:noAutofit/>
          </a:bodyPr>
          <a:lstStyle/>
          <a:p>
            <a:pPr algn="l"/>
            <a:r>
              <a:rPr lang="zh-TW" altLang="en-US" sz="2400" dirty="0" smtClean="0">
                <a:solidFill>
                  <a:schemeClr val="bg1"/>
                </a:solidFill>
              </a:rPr>
              <a:t>＊</a:t>
            </a:r>
            <a:r>
              <a:rPr lang="zh-TW" altLang="en-US" sz="2400" dirty="0">
                <a:solidFill>
                  <a:schemeClr val="bg1"/>
                </a:solidFill>
              </a:rPr>
              <a:t>但是我們必須依照每一個不同的時代、文化，把聖經詮釋（</a:t>
            </a:r>
            <a:r>
              <a:rPr lang="en-US" sz="2400" dirty="0">
                <a:solidFill>
                  <a:schemeClr val="bg1"/>
                </a:solidFill>
              </a:rPr>
              <a:t>hermeneutics</a:t>
            </a:r>
            <a:r>
              <a:rPr lang="zh-TW" altLang="en-US" sz="2400" dirty="0">
                <a:solidFill>
                  <a:schemeClr val="bg1"/>
                </a:solidFill>
              </a:rPr>
              <a:t>）出來，成為基督教倫理學。我們華人不親吻，不蒙頭，不行洗腳禮，這些「事情」，對我們道德</a:t>
            </a:r>
            <a:r>
              <a:rPr lang="zh-TW" altLang="en-US" sz="2400" dirty="0" smtClean="0">
                <a:solidFill>
                  <a:schemeClr val="bg1"/>
                </a:solidFill>
              </a:rPr>
              <a:t>倫理</a:t>
            </a:r>
            <a:r>
              <a:rPr lang="zh-TW" altLang="en-US" sz="2400" dirty="0">
                <a:solidFill>
                  <a:schemeClr val="bg1"/>
                </a:solidFill>
              </a:rPr>
              <a:t>上的意義是什麼。聖經中沒有討論過的（生命倫理中，代孕、試管嬰孩、基因</a:t>
            </a:r>
            <a:r>
              <a:rPr lang="zh-TW" altLang="en-US" sz="2400" dirty="0" smtClean="0">
                <a:solidFill>
                  <a:schemeClr val="bg1"/>
                </a:solidFill>
              </a:rPr>
              <a:t>工程，器官移植等），我們必須思考回應。倫理學植根於活生生的現實生活當中。與人類文化對</a:t>
            </a:r>
            <a:r>
              <a:rPr lang="zh-TW" altLang="en-US" sz="2400" dirty="0">
                <a:solidFill>
                  <a:schemeClr val="bg1"/>
                </a:solidFill>
              </a:rPr>
              <a:t>話</a:t>
            </a:r>
            <a:r>
              <a:rPr lang="zh-TW" altLang="en-US" sz="2400" dirty="0" smtClean="0">
                <a:solidFill>
                  <a:schemeClr val="bg1"/>
                </a:solidFill>
              </a:rPr>
              <a:t>。</a:t>
            </a:r>
            <a:endParaRPr lang="en-US" altLang="zh-TW" sz="2400" dirty="0" smtClean="0">
              <a:solidFill>
                <a:schemeClr val="bg1"/>
              </a:solidFill>
            </a:endParaRPr>
          </a:p>
          <a:p>
            <a:pPr algn="l"/>
            <a:endParaRPr lang="en-US" sz="2400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sz="2400" dirty="0">
                <a:solidFill>
                  <a:schemeClr val="bg1"/>
                </a:solidFill>
              </a:rPr>
              <a:t>＊聖經倫理（注重註釋</a:t>
            </a:r>
            <a:r>
              <a:rPr lang="en-US" sz="2400" dirty="0">
                <a:solidFill>
                  <a:schemeClr val="bg1"/>
                </a:solidFill>
              </a:rPr>
              <a:t>exegesis</a:t>
            </a:r>
            <a:r>
              <a:rPr lang="zh-TW" altLang="en-US" sz="2400" dirty="0">
                <a:solidFill>
                  <a:schemeClr val="bg1"/>
                </a:solidFill>
              </a:rPr>
              <a:t>），是基督教倫理的的根基。但是兩者不相等；</a:t>
            </a:r>
            <a:r>
              <a:rPr lang="zh-TW" altLang="en-US" sz="2400" dirty="0" smtClean="0">
                <a:solidFill>
                  <a:schemeClr val="bg1"/>
                </a:solidFill>
              </a:rPr>
              <a:t>聖經倫理可以相傳</a:t>
            </a:r>
            <a:r>
              <a:rPr lang="zh-TW" altLang="en-US" sz="2400" dirty="0">
                <a:solidFill>
                  <a:schemeClr val="bg1"/>
                </a:solidFill>
              </a:rPr>
              <a:t>世紀，基督教倫理因著時代、文化、環境我們有考量的地方。（婦女的</a:t>
            </a:r>
            <a:r>
              <a:rPr lang="zh-TW" altLang="en-US" sz="2400" dirty="0" smtClean="0">
                <a:solidFill>
                  <a:schemeClr val="bg1"/>
                </a:solidFill>
              </a:rPr>
              <a:t>問題，半個世紀前，和現在有所不同。內陸和沿海也會有不同的回應。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l"/>
            <a:r>
              <a:rPr lang="en-US" sz="2400" dirty="0" smtClean="0">
                <a:solidFill>
                  <a:schemeClr val="bg1"/>
                </a:solidFill>
              </a:rPr>
              <a:t> 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7772400" cy="5486400"/>
          </a:xfrm>
        </p:spPr>
        <p:txBody>
          <a:bodyPr>
            <a:noAutofit/>
          </a:bodyPr>
          <a:lstStyle/>
          <a:p>
            <a:pPr algn="l"/>
            <a:r>
              <a:rPr lang="zh-TW" altLang="en-US" sz="2800" b="1" dirty="0">
                <a:solidFill>
                  <a:srgbClr val="FFFFFF"/>
                </a:solidFill>
              </a:rPr>
              <a:t>教會傳統－有穩固的聖經倫理學，但是要漸進到基督教倫理學，這當中，教會傳統、人的思維、切身的感受是很重要的因素</a:t>
            </a:r>
            <a:r>
              <a:rPr lang="zh-TW" altLang="en-US" sz="2800" b="1" dirty="0" smtClean="0">
                <a:solidFill>
                  <a:srgbClr val="FFFFFF"/>
                </a:solidFill>
              </a:rPr>
              <a:t>。</a:t>
            </a:r>
            <a:endParaRPr lang="en-US" altLang="zh-TW" sz="2800" b="1" dirty="0" smtClean="0">
              <a:solidFill>
                <a:srgbClr val="FFFFFF"/>
              </a:solidFill>
            </a:endParaRPr>
          </a:p>
          <a:p>
            <a:pPr algn="l"/>
            <a:endParaRPr lang="en-US" sz="2800" dirty="0" smtClean="0">
              <a:solidFill>
                <a:srgbClr val="FFFFFF"/>
              </a:solidFill>
            </a:endParaRPr>
          </a:p>
          <a:p>
            <a:pPr algn="l"/>
            <a:r>
              <a:rPr lang="zh-TW" altLang="en-US" sz="2800" dirty="0">
                <a:solidFill>
                  <a:srgbClr val="FFFFFF"/>
                </a:solidFill>
              </a:rPr>
              <a:t>＊近代，特別是沒有宗派背景的教會，常常喜愛教會中發展出來的「新東西」，（讚美</a:t>
            </a:r>
            <a:r>
              <a:rPr lang="zh-TW" altLang="en-US" sz="2800" dirty="0" smtClean="0">
                <a:solidFill>
                  <a:srgbClr val="FFFFFF"/>
                </a:solidFill>
              </a:rPr>
              <a:t>詩歌</a:t>
            </a:r>
            <a:r>
              <a:rPr lang="zh-TW" altLang="en-US" sz="2800" dirty="0">
                <a:solidFill>
                  <a:srgbClr val="FFFFFF"/>
                </a:solidFill>
              </a:rPr>
              <a:t>、近代名人的著作，</a:t>
            </a:r>
            <a:r>
              <a:rPr lang="en-US" sz="2800" dirty="0">
                <a:solidFill>
                  <a:srgbClr val="FFFFFF"/>
                </a:solidFill>
              </a:rPr>
              <a:t>CD</a:t>
            </a:r>
            <a:r>
              <a:rPr lang="zh-TW" altLang="en-US" sz="2800" dirty="0">
                <a:solidFill>
                  <a:srgbClr val="FFFFFF"/>
                </a:solidFill>
              </a:rPr>
              <a:t>、卡帶。走在潮流的當中）。忘記教會兩千年來</a:t>
            </a:r>
            <a:r>
              <a:rPr lang="zh-TW" altLang="en-US" sz="2800" dirty="0" smtClean="0">
                <a:solidFill>
                  <a:srgbClr val="FFFFFF"/>
                </a:solidFill>
              </a:rPr>
              <a:t>的歷史及傳統</a:t>
            </a:r>
            <a:r>
              <a:rPr lang="zh-TW" altLang="en-US" sz="2800" dirty="0">
                <a:solidFill>
                  <a:srgbClr val="FFFFFF"/>
                </a:solidFill>
              </a:rPr>
              <a:t>（覺得「那些」跟我沒有關係，是古董）（這是近代「教會的失憶症」）。</a:t>
            </a:r>
            <a:endParaRPr lang="en-US" sz="2800" dirty="0" smtClean="0">
              <a:solidFill>
                <a:srgbClr val="FFFFFF"/>
              </a:solidFill>
            </a:endParaRPr>
          </a:p>
          <a:p>
            <a:pPr algn="l"/>
            <a:r>
              <a:rPr lang="en-US" sz="2800" dirty="0" smtClean="0">
                <a:solidFill>
                  <a:srgbClr val="FFFFFF"/>
                </a:solidFill>
              </a:rPr>
              <a:t> 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7772400" cy="5486400"/>
          </a:xfrm>
        </p:spPr>
        <p:txBody>
          <a:bodyPr>
            <a:noAutofit/>
          </a:bodyPr>
          <a:lstStyle/>
          <a:p>
            <a:pPr algn="l"/>
            <a:r>
              <a:rPr lang="zh-TW" altLang="en-US" sz="2800" dirty="0" smtClean="0">
                <a:solidFill>
                  <a:srgbClr val="FFFFFF"/>
                </a:solidFill>
              </a:rPr>
              <a:t>＊</a:t>
            </a:r>
            <a:r>
              <a:rPr lang="zh-TW" altLang="en-US" sz="2800" dirty="0">
                <a:solidFill>
                  <a:srgbClr val="FFFFFF"/>
                </a:solidFill>
              </a:rPr>
              <a:t>基督教倫理學，考慮到教會的傳統。許多今日不能解決的教會倫理在歷使當中，</a:t>
            </a:r>
            <a:r>
              <a:rPr lang="zh-TW" altLang="en-US" sz="2800" dirty="0" smtClean="0">
                <a:solidFill>
                  <a:srgbClr val="FFFFFF"/>
                </a:solidFill>
              </a:rPr>
              <a:t>可能已經多次被討論過</a:t>
            </a:r>
            <a:r>
              <a:rPr lang="zh-TW" altLang="en-US" sz="2800" dirty="0">
                <a:solidFill>
                  <a:srgbClr val="FFFFFF"/>
                </a:solidFill>
              </a:rPr>
              <a:t>。回顧過去，我們能夠開拓視野遠眺前景，避回到爭執的原點</a:t>
            </a:r>
            <a:r>
              <a:rPr lang="zh-TW" altLang="en-US" sz="2800" dirty="0" smtClean="0">
                <a:solidFill>
                  <a:srgbClr val="FFFFFF"/>
                </a:solidFill>
              </a:rPr>
              <a:t>。</a:t>
            </a:r>
            <a:endParaRPr lang="en-US" altLang="zh-TW" sz="2800" dirty="0" smtClean="0">
              <a:solidFill>
                <a:srgbClr val="FFFFFF"/>
              </a:solidFill>
            </a:endParaRPr>
          </a:p>
          <a:p>
            <a:pPr algn="l"/>
            <a:endParaRPr lang="en-US" sz="2800" dirty="0" smtClean="0">
              <a:solidFill>
                <a:srgbClr val="FFFFFF"/>
              </a:solidFill>
            </a:endParaRPr>
          </a:p>
          <a:p>
            <a:pPr algn="l"/>
            <a:r>
              <a:rPr lang="zh-TW" altLang="en-US" sz="2800" dirty="0">
                <a:solidFill>
                  <a:srgbClr val="FFFFFF"/>
                </a:solidFill>
              </a:rPr>
              <a:t>＊我們可以看見，兩方面，三方面，有力的爭執點。（讓我們可以更成熟的思考，我們</a:t>
            </a:r>
            <a:r>
              <a:rPr lang="zh-TW" altLang="en-US" sz="2800" dirty="0" smtClean="0">
                <a:solidFill>
                  <a:srgbClr val="FFFFFF"/>
                </a:solidFill>
              </a:rPr>
              <a:t>今天的</a:t>
            </a:r>
            <a:r>
              <a:rPr lang="zh-TW" altLang="en-US" sz="2800" dirty="0">
                <a:solidFill>
                  <a:srgbClr val="FFFFFF"/>
                </a:solidFill>
              </a:rPr>
              <a:t>倫理課題）。（死刑的問題，歷代的教父也是分兩邊站。崇拜方式、詩歌各時代</a:t>
            </a:r>
            <a:r>
              <a:rPr lang="zh-TW" altLang="en-US" sz="2800" dirty="0" smtClean="0">
                <a:solidFill>
                  <a:srgbClr val="FFFFFF"/>
                </a:solidFill>
              </a:rPr>
              <a:t>有不同的</a:t>
            </a:r>
            <a:r>
              <a:rPr lang="zh-TW" altLang="en-US" sz="2800" dirty="0">
                <a:solidFill>
                  <a:srgbClr val="FFFFFF"/>
                </a:solidFill>
              </a:rPr>
              <a:t>表現。等等）。這些是我們教會「屬靈豐富的遺產」。</a:t>
            </a:r>
            <a:endParaRPr lang="en-US" sz="2800" dirty="0">
              <a:solidFill>
                <a:srgbClr val="FFFFFF"/>
              </a:solidFill>
            </a:endParaRPr>
          </a:p>
          <a:p>
            <a:pPr algn="l"/>
            <a:r>
              <a:rPr lang="en-US" sz="2800" dirty="0" smtClean="0">
                <a:solidFill>
                  <a:srgbClr val="FFFFFF"/>
                </a:solidFill>
              </a:rPr>
              <a:t> 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7772400" cy="5486400"/>
          </a:xfrm>
        </p:spPr>
        <p:txBody>
          <a:bodyPr>
            <a:noAutofit/>
          </a:bodyPr>
          <a:lstStyle/>
          <a:p>
            <a:pPr algn="l"/>
            <a:r>
              <a:rPr lang="zh-TW" altLang="en-US" sz="3600" b="1" dirty="0">
                <a:solidFill>
                  <a:srgbClr val="FFFFFF"/>
                </a:solidFill>
              </a:rPr>
              <a:t>思維－在神學與倫理學的工作上，人的思維耶需要佔一部份</a:t>
            </a:r>
            <a:r>
              <a:rPr lang="zh-TW" altLang="en-US" sz="3600" b="1" dirty="0" smtClean="0">
                <a:solidFill>
                  <a:srgbClr val="FFFFFF"/>
                </a:solidFill>
              </a:rPr>
              <a:t>。</a:t>
            </a:r>
            <a:endParaRPr lang="en-US" altLang="zh-TW" sz="3600" b="1" dirty="0" smtClean="0">
              <a:solidFill>
                <a:srgbClr val="FFFFFF"/>
              </a:solidFill>
            </a:endParaRPr>
          </a:p>
          <a:p>
            <a:pPr algn="l"/>
            <a:endParaRPr lang="en-US" altLang="zh-TW" sz="3600" b="1" dirty="0">
              <a:solidFill>
                <a:srgbClr val="FFFFFF"/>
              </a:solidFill>
            </a:endParaRPr>
          </a:p>
          <a:p>
            <a:pPr algn="l"/>
            <a:r>
              <a:rPr lang="zh-TW" altLang="en-US" sz="3600" b="1" dirty="0" smtClean="0">
                <a:solidFill>
                  <a:srgbClr val="FFFFFF"/>
                </a:solidFill>
              </a:rPr>
              <a:t>不</a:t>
            </a:r>
            <a:r>
              <a:rPr lang="zh-TW" altLang="en-US" sz="3600" b="1" dirty="0">
                <a:solidFill>
                  <a:srgbClr val="FFFFFF"/>
                </a:solidFill>
              </a:rPr>
              <a:t>是在：「大家都如此說」</a:t>
            </a:r>
            <a:r>
              <a:rPr lang="zh-TW" altLang="en-US" sz="3600" b="1" dirty="0" smtClean="0">
                <a:solidFill>
                  <a:srgbClr val="FFFFFF"/>
                </a:solidFill>
              </a:rPr>
              <a:t>。</a:t>
            </a:r>
            <a:endParaRPr lang="en-US" altLang="zh-TW" sz="3600" b="1" dirty="0" smtClean="0">
              <a:solidFill>
                <a:srgbClr val="FFFFFF"/>
              </a:solidFill>
            </a:endParaRPr>
          </a:p>
          <a:p>
            <a:pPr algn="l"/>
            <a:endParaRPr lang="en-US" altLang="zh-TW" sz="3600" b="1" dirty="0">
              <a:solidFill>
                <a:srgbClr val="FFFFFF"/>
              </a:solidFill>
            </a:endParaRPr>
          </a:p>
          <a:p>
            <a:pPr algn="l"/>
            <a:r>
              <a:rPr lang="zh-TW" altLang="en-US" sz="3600" b="1" dirty="0" smtClean="0">
                <a:solidFill>
                  <a:srgbClr val="FFFF00"/>
                </a:solidFill>
              </a:rPr>
              <a:t>需要見建立你自己的</a:t>
            </a:r>
            <a:r>
              <a:rPr lang="zh-TW" altLang="en-US" sz="3600" b="1" dirty="0">
                <a:solidFill>
                  <a:srgbClr val="FFFF00"/>
                </a:solidFill>
              </a:rPr>
              <a:t>立場。</a:t>
            </a:r>
            <a:endParaRPr lang="en-US" sz="3600" dirty="0">
              <a:solidFill>
                <a:srgbClr val="FFFF00"/>
              </a:solidFill>
            </a:endParaRPr>
          </a:p>
          <a:p>
            <a:pPr algn="l"/>
            <a:r>
              <a:rPr lang="en-US" sz="3600" dirty="0" smtClean="0">
                <a:solidFill>
                  <a:srgbClr val="FFFFFF"/>
                </a:solidFill>
              </a:rPr>
              <a:t> </a:t>
            </a:r>
            <a:endParaRPr lang="en-US" sz="36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7772400" cy="5486400"/>
          </a:xfrm>
        </p:spPr>
        <p:txBody>
          <a:bodyPr>
            <a:noAutofit/>
          </a:bodyPr>
          <a:lstStyle/>
          <a:p>
            <a:pPr algn="l"/>
            <a:r>
              <a:rPr lang="zh-TW" altLang="en-US" sz="2800" dirty="0">
                <a:solidFill>
                  <a:schemeClr val="bg1"/>
                </a:solidFill>
              </a:rPr>
              <a:t>＊思維上</a:t>
            </a:r>
            <a:r>
              <a:rPr lang="zh-TW" altLang="en-US" sz="2800" dirty="0" smtClean="0">
                <a:solidFill>
                  <a:schemeClr val="bg1"/>
                </a:solidFill>
              </a:rPr>
              <a:t>有</a:t>
            </a:r>
            <a:r>
              <a:rPr lang="zh-TW" altLang="en-US" sz="2800" dirty="0" smtClean="0">
                <a:solidFill>
                  <a:schemeClr val="bg1"/>
                </a:solidFill>
              </a:rPr>
              <a:t>五</a:t>
            </a:r>
            <a:r>
              <a:rPr lang="zh-TW" altLang="en-US" sz="2800" dirty="0" smtClean="0">
                <a:solidFill>
                  <a:schemeClr val="bg1"/>
                </a:solidFill>
              </a:rPr>
              <a:t>大理由</a:t>
            </a:r>
            <a:r>
              <a:rPr lang="zh-TW" altLang="en-US" sz="2800" dirty="0" smtClean="0">
                <a:solidFill>
                  <a:schemeClr val="bg1"/>
                </a:solidFill>
              </a:rPr>
              <a:t>：</a:t>
            </a:r>
            <a:endParaRPr lang="en-US" altLang="zh-TW" sz="2800" dirty="0" smtClean="0">
              <a:solidFill>
                <a:schemeClr val="bg1"/>
              </a:solidFill>
            </a:endParaRPr>
          </a:p>
          <a:p>
            <a:pPr algn="l"/>
            <a:endParaRPr lang="en-US" sz="2800" dirty="0" smtClean="0">
              <a:solidFill>
                <a:schemeClr val="bg1"/>
              </a:solidFill>
            </a:endParaRPr>
          </a:p>
          <a:p>
            <a:pPr marL="514350" indent="-514350" algn="l">
              <a:buAutoNum type="arabicPeriod"/>
            </a:pPr>
            <a:r>
              <a:rPr lang="zh-TW" altLang="en-US" sz="2800" dirty="0" smtClean="0">
                <a:solidFill>
                  <a:srgbClr val="FFFF00"/>
                </a:solidFill>
              </a:rPr>
              <a:t>創造</a:t>
            </a:r>
            <a:r>
              <a:rPr lang="zh-TW" altLang="en-US" sz="2800" dirty="0">
                <a:solidFill>
                  <a:srgbClr val="FFFF00"/>
                </a:solidFill>
              </a:rPr>
              <a:t>時，上帝就給人有獨立思考，明辨」理解，或慎思的能力。（我們要用他）</a:t>
            </a:r>
            <a:r>
              <a:rPr lang="zh-TW" altLang="en-US" sz="2800" dirty="0" smtClean="0">
                <a:solidFill>
                  <a:srgbClr val="FFFF00"/>
                </a:solidFill>
              </a:rPr>
              <a:t>。</a:t>
            </a:r>
            <a:endParaRPr lang="en-US" altLang="zh-TW" sz="2800" dirty="0" smtClean="0">
              <a:solidFill>
                <a:srgbClr val="FFFF00"/>
              </a:solidFill>
            </a:endParaRPr>
          </a:p>
          <a:p>
            <a:pPr marL="514350" indent="-514350" algn="l"/>
            <a:endParaRPr lang="en-US" sz="2800" dirty="0" smtClean="0">
              <a:solidFill>
                <a:srgbClr val="FFFF00"/>
              </a:solidFill>
            </a:endParaRPr>
          </a:p>
          <a:p>
            <a:pPr algn="l"/>
            <a:r>
              <a:rPr lang="en-US" sz="2800" dirty="0">
                <a:solidFill>
                  <a:srgbClr val="FFFF00"/>
                </a:solidFill>
              </a:rPr>
              <a:t>2. </a:t>
            </a:r>
            <a:r>
              <a:rPr lang="zh-TW" altLang="en-US" sz="2800" dirty="0">
                <a:solidFill>
                  <a:srgbClr val="FFFF00"/>
                </a:solidFill>
              </a:rPr>
              <a:t>我們會邏輯推理。（因為</a:t>
            </a:r>
            <a:r>
              <a:rPr lang="en-US" altLang="zh-TW" sz="2800" dirty="0">
                <a:solidFill>
                  <a:srgbClr val="FFFF00"/>
                </a:solidFill>
              </a:rPr>
              <a:t>…</a:t>
            </a:r>
            <a:r>
              <a:rPr lang="zh-TW" altLang="en-US" sz="2800" dirty="0">
                <a:solidFill>
                  <a:srgbClr val="FFFF00"/>
                </a:solidFill>
              </a:rPr>
              <a:t>所以</a:t>
            </a:r>
            <a:r>
              <a:rPr lang="en-US" altLang="zh-TW" sz="2800" dirty="0">
                <a:solidFill>
                  <a:srgbClr val="FFFF00"/>
                </a:solidFill>
              </a:rPr>
              <a:t>…</a:t>
            </a:r>
            <a:r>
              <a:rPr lang="zh-TW" altLang="en-US" sz="2800" dirty="0">
                <a:solidFill>
                  <a:srgbClr val="FFFF00"/>
                </a:solidFill>
              </a:rPr>
              <a:t>。思考聖經前後文的關係，所帶出的結果）</a:t>
            </a:r>
            <a:r>
              <a:rPr lang="zh-TW" altLang="en-US" sz="2800" dirty="0" smtClean="0">
                <a:solidFill>
                  <a:srgbClr val="FFFF00"/>
                </a:solidFill>
              </a:rPr>
              <a:t>。</a:t>
            </a:r>
            <a:endParaRPr lang="en-US" altLang="zh-TW" sz="2800" dirty="0" smtClean="0">
              <a:solidFill>
                <a:srgbClr val="FFFF00"/>
              </a:solidFill>
            </a:endParaRPr>
          </a:p>
          <a:p>
            <a:pPr algn="l"/>
            <a:endParaRPr lang="en-US" sz="2800" dirty="0" smtClean="0">
              <a:solidFill>
                <a:srgbClr val="FFFF00"/>
              </a:solidFill>
            </a:endParaRPr>
          </a:p>
          <a:p>
            <a:pPr algn="l"/>
            <a:r>
              <a:rPr lang="en-US" sz="2800" dirty="0">
                <a:solidFill>
                  <a:srgbClr val="FFFF00"/>
                </a:solidFill>
              </a:rPr>
              <a:t>3. </a:t>
            </a:r>
            <a:r>
              <a:rPr lang="zh-TW" altLang="en-US" sz="2800" dirty="0">
                <a:solidFill>
                  <a:srgbClr val="FFFF00"/>
                </a:solidFill>
              </a:rPr>
              <a:t>有條理、組織的反省。任何的學問都有這一個步驟。（這是科學）。</a:t>
            </a:r>
            <a:endParaRPr lang="en-US" sz="2800" dirty="0" smtClean="0">
              <a:solidFill>
                <a:srgbClr val="FFFF00"/>
              </a:solidFill>
            </a:endParaRPr>
          </a:p>
          <a:p>
            <a:pPr algn="l"/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7772400" cy="54864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solidFill>
                  <a:srgbClr val="FFFF00"/>
                </a:solidFill>
              </a:rPr>
              <a:t>4</a:t>
            </a:r>
            <a:r>
              <a:rPr lang="en-US" sz="2800" dirty="0">
                <a:solidFill>
                  <a:srgbClr val="FFFF00"/>
                </a:solidFill>
              </a:rPr>
              <a:t>. </a:t>
            </a:r>
            <a:r>
              <a:rPr lang="zh-TW" altLang="en-US" sz="2800" dirty="0">
                <a:solidFill>
                  <a:srgbClr val="FFFF00"/>
                </a:solidFill>
              </a:rPr>
              <a:t>神給人像祂，意思說我們有「基本的道德律」在我們心中。用他們走在倫理道德之間</a:t>
            </a:r>
            <a:r>
              <a:rPr lang="zh-TW" altLang="en-US" sz="2800" dirty="0" smtClean="0">
                <a:solidFill>
                  <a:srgbClr val="FFFF00"/>
                </a:solidFill>
              </a:rPr>
              <a:t>。</a:t>
            </a:r>
            <a:endParaRPr lang="en-US" altLang="zh-TW" sz="2800" dirty="0" smtClean="0">
              <a:solidFill>
                <a:srgbClr val="FFFF00"/>
              </a:solidFill>
            </a:endParaRPr>
          </a:p>
          <a:p>
            <a:pPr algn="l"/>
            <a:endParaRPr lang="en-US" sz="2800" dirty="0" smtClean="0">
              <a:solidFill>
                <a:srgbClr val="FFFF00"/>
              </a:solidFill>
            </a:endParaRPr>
          </a:p>
          <a:p>
            <a:pPr algn="l"/>
            <a:r>
              <a:rPr lang="en-US" sz="2800" dirty="0" smtClean="0">
                <a:solidFill>
                  <a:srgbClr val="FFFF00"/>
                </a:solidFill>
              </a:rPr>
              <a:t>5. </a:t>
            </a:r>
            <a:r>
              <a:rPr lang="zh-TW" altLang="en-US" sz="2800" dirty="0">
                <a:solidFill>
                  <a:srgbClr val="FFFF00"/>
                </a:solidFill>
              </a:rPr>
              <a:t>參考當時、當地的通用道德律。能借用的借用，</a:t>
            </a:r>
            <a:r>
              <a:rPr lang="zh-TW" altLang="en-US" sz="2800" dirty="0" smtClean="0">
                <a:solidFill>
                  <a:srgbClr val="FFFF00"/>
                </a:solidFill>
              </a:rPr>
              <a:t>當棄絕</a:t>
            </a:r>
            <a:r>
              <a:rPr lang="zh-TW" altLang="en-US" sz="2800" dirty="0">
                <a:solidFill>
                  <a:srgbClr val="FFFF00"/>
                </a:solidFill>
              </a:rPr>
              <a:t>的棄絕。不能完全本土化</a:t>
            </a:r>
            <a:r>
              <a:rPr lang="zh-TW" altLang="en-US" sz="2800" dirty="0" smtClean="0">
                <a:solidFill>
                  <a:srgbClr val="FFFF00"/>
                </a:solidFill>
              </a:rPr>
              <a:t>。</a:t>
            </a:r>
            <a:endParaRPr lang="en-US" altLang="zh-TW" sz="2800" dirty="0" smtClean="0">
              <a:solidFill>
                <a:srgbClr val="FFFF00"/>
              </a:solidFill>
            </a:endParaRPr>
          </a:p>
          <a:p>
            <a:pPr algn="l"/>
            <a:endParaRPr lang="en-US" sz="2800" dirty="0" smtClean="0">
              <a:solidFill>
                <a:srgbClr val="FFFF00"/>
              </a:solidFill>
            </a:endParaRPr>
          </a:p>
          <a:p>
            <a:pPr algn="l"/>
            <a:r>
              <a:rPr lang="zh-TW" altLang="en-US" sz="2800" dirty="0">
                <a:solidFill>
                  <a:schemeClr val="bg1"/>
                </a:solidFill>
              </a:rPr>
              <a:t>＊在思維上，不能隨波逐流，盲目追隨潮流。近代有價值的道德學說，在思想的時候也</a:t>
            </a:r>
            <a:r>
              <a:rPr lang="zh-TW" altLang="en-US" sz="2800" dirty="0" smtClean="0">
                <a:solidFill>
                  <a:schemeClr val="bg1"/>
                </a:solidFill>
              </a:rPr>
              <a:t>必須</a:t>
            </a:r>
            <a:r>
              <a:rPr lang="zh-TW" altLang="en-US" sz="2800" dirty="0">
                <a:solidFill>
                  <a:schemeClr val="bg1"/>
                </a:solidFill>
              </a:rPr>
              <a:t>考慮進去。（如：近代人權問題，男女平等，同工同酬，環保、節約的益處，等等）。</a:t>
            </a:r>
            <a:endParaRPr lang="en-US" sz="2800" dirty="0">
              <a:solidFill>
                <a:schemeClr val="bg1"/>
              </a:solidFill>
            </a:endParaRPr>
          </a:p>
          <a:p>
            <a:pPr algn="l"/>
            <a:r>
              <a:rPr lang="en-US" sz="2800" dirty="0" smtClean="0">
                <a:solidFill>
                  <a:srgbClr val="FFFF00"/>
                </a:solidFill>
              </a:rPr>
              <a:t> 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8001000" cy="5486400"/>
          </a:xfrm>
        </p:spPr>
        <p:txBody>
          <a:bodyPr>
            <a:noAutofit/>
          </a:bodyPr>
          <a:lstStyle/>
          <a:p>
            <a:pPr algn="l"/>
            <a:r>
              <a:rPr lang="zh-TW" altLang="en-US" sz="2800" b="1" dirty="0">
                <a:solidFill>
                  <a:srgbClr val="FFFFFF"/>
                </a:solidFill>
              </a:rPr>
              <a:t>切身的感受－倫理道德的問題，若沒有切身的感受，會流於紙上談兵</a:t>
            </a:r>
            <a:r>
              <a:rPr lang="zh-TW" altLang="en-US" sz="2800" b="1" dirty="0" smtClean="0">
                <a:solidFill>
                  <a:srgbClr val="FFFFFF"/>
                </a:solidFill>
              </a:rPr>
              <a:t>。</a:t>
            </a:r>
            <a:endParaRPr lang="en-US" altLang="zh-TW" sz="2800" b="1" dirty="0" smtClean="0">
              <a:solidFill>
                <a:srgbClr val="FFFFFF"/>
              </a:solidFill>
            </a:endParaRPr>
          </a:p>
          <a:p>
            <a:pPr algn="l"/>
            <a:endParaRPr lang="en-US" sz="2800" dirty="0" smtClean="0">
              <a:solidFill>
                <a:srgbClr val="FFFFFF"/>
              </a:solidFill>
            </a:endParaRPr>
          </a:p>
          <a:p>
            <a:pPr algn="l"/>
            <a:r>
              <a:rPr lang="zh-TW" altLang="en-US" sz="2800" dirty="0">
                <a:solidFill>
                  <a:srgbClr val="FFFFFF"/>
                </a:solidFill>
              </a:rPr>
              <a:t>＊我們所期望的道德倫理學是「有血有肉」的一門學問、生活的方式。能與「哀傷的人</a:t>
            </a:r>
            <a:r>
              <a:rPr lang="zh-TW" altLang="en-US" sz="2800" dirty="0" smtClean="0">
                <a:solidFill>
                  <a:srgbClr val="FFFFFF"/>
                </a:solidFill>
              </a:rPr>
              <a:t>一同哀傷</a:t>
            </a:r>
            <a:r>
              <a:rPr lang="zh-TW" altLang="en-US" sz="2800" dirty="0">
                <a:solidFill>
                  <a:srgbClr val="FFFFFF"/>
                </a:solidFill>
              </a:rPr>
              <a:t>，與喜樂的人一同喜樂」，這是倫理學的目的</a:t>
            </a:r>
            <a:r>
              <a:rPr lang="zh-TW" altLang="en-US" sz="2800" dirty="0" smtClean="0">
                <a:solidFill>
                  <a:srgbClr val="FFFFFF"/>
                </a:solidFill>
              </a:rPr>
              <a:t>。</a:t>
            </a:r>
            <a:endParaRPr lang="en-US" altLang="zh-TW" sz="2800" dirty="0" smtClean="0">
              <a:solidFill>
                <a:srgbClr val="FFFFFF"/>
              </a:solidFill>
            </a:endParaRPr>
          </a:p>
          <a:p>
            <a:pPr algn="l"/>
            <a:endParaRPr lang="en-US" altLang="zh-TW" sz="2800" dirty="0" smtClean="0">
              <a:solidFill>
                <a:srgbClr val="FFFFFF"/>
              </a:solidFill>
            </a:endParaRPr>
          </a:p>
          <a:p>
            <a:pPr algn="l"/>
            <a:r>
              <a:rPr lang="zh-TW" altLang="en-US" sz="2800" dirty="0" smtClean="0">
                <a:solidFill>
                  <a:srgbClr val="FFFFFF"/>
                </a:solidFill>
              </a:rPr>
              <a:t>＊但是我們不可能都貧窮，才能瞭解貧窮，處理貧窮。都當父母才能教導小孩，都死了才能瞭解死的痛苦，安樂死的必要性，去判斷安樂死的倫理觀。</a:t>
            </a:r>
            <a:endParaRPr lang="en-US" altLang="zh-TW" sz="2800" dirty="0" smtClean="0">
              <a:solidFill>
                <a:srgbClr val="FFFFFF"/>
              </a:solidFill>
            </a:endParaRPr>
          </a:p>
          <a:p>
            <a:pPr algn="l"/>
            <a:endParaRPr lang="en-US" altLang="zh-TW" sz="2800" dirty="0" smtClean="0">
              <a:solidFill>
                <a:srgbClr val="FFFFFF"/>
              </a:solidFill>
            </a:endParaRPr>
          </a:p>
          <a:p>
            <a:pPr algn="l"/>
            <a:r>
              <a:rPr lang="en-US" sz="2800" dirty="0" smtClean="0">
                <a:solidFill>
                  <a:srgbClr val="FFFFFF"/>
                </a:solidFill>
              </a:rPr>
              <a:t> 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8001000" cy="5486400"/>
          </a:xfrm>
        </p:spPr>
        <p:txBody>
          <a:bodyPr>
            <a:noAutofit/>
          </a:bodyPr>
          <a:lstStyle/>
          <a:p>
            <a:pPr algn="l"/>
            <a:endParaRPr lang="en-US" sz="2800" dirty="0" smtClean="0">
              <a:solidFill>
                <a:srgbClr val="FFFFFF"/>
              </a:solidFill>
            </a:endParaRPr>
          </a:p>
          <a:p>
            <a:pPr algn="l"/>
            <a:r>
              <a:rPr lang="zh-TW" altLang="en-US" sz="2800" dirty="0">
                <a:solidFill>
                  <a:srgbClr val="FFFFFF"/>
                </a:solidFill>
              </a:rPr>
              <a:t>＊基督教倫理道德學，最大一個功用、目的</a:t>
            </a:r>
            <a:r>
              <a:rPr lang="zh-TW" altLang="en-US" sz="2800" dirty="0" smtClean="0">
                <a:solidFill>
                  <a:srgbClr val="FFFFFF"/>
                </a:solidFill>
              </a:rPr>
              <a:t>：</a:t>
            </a:r>
            <a:endParaRPr lang="en-US" altLang="zh-TW" sz="2800" dirty="0" smtClean="0">
              <a:solidFill>
                <a:srgbClr val="FFFFFF"/>
              </a:solidFill>
            </a:endParaRPr>
          </a:p>
          <a:p>
            <a:pPr algn="l"/>
            <a:endParaRPr lang="en-US" altLang="zh-TW" sz="2800" dirty="0" smtClean="0">
              <a:solidFill>
                <a:srgbClr val="FFFFFF"/>
              </a:solidFill>
            </a:endParaRPr>
          </a:p>
          <a:p>
            <a:pPr algn="l"/>
            <a:r>
              <a:rPr lang="zh-TW" altLang="en-US" dirty="0" smtClean="0">
                <a:solidFill>
                  <a:srgbClr val="FFFF00"/>
                </a:solidFill>
              </a:rPr>
              <a:t>是要我們去</a:t>
            </a:r>
            <a:r>
              <a:rPr lang="zh-TW" altLang="en-US" dirty="0">
                <a:solidFill>
                  <a:srgbClr val="FFFF00"/>
                </a:solidFill>
              </a:rPr>
              <a:t>接近、去深入、去實</a:t>
            </a:r>
            <a:r>
              <a:rPr lang="zh-TW" altLang="en-US" dirty="0" smtClean="0">
                <a:solidFill>
                  <a:srgbClr val="FFFF00"/>
                </a:solidFill>
              </a:rPr>
              <a:t>際的瞭解這些人的</a:t>
            </a:r>
            <a:r>
              <a:rPr lang="zh-TW" altLang="en-US" dirty="0">
                <a:solidFill>
                  <a:srgbClr val="FFFF00"/>
                </a:solidFill>
              </a:rPr>
              <a:t>需要。給予適當的幫助。不是跟著人家搖旗大喊。（基督教倫理學，跟基督</a:t>
            </a:r>
            <a:r>
              <a:rPr lang="zh-TW" altLang="en-US" dirty="0" smtClean="0">
                <a:solidFill>
                  <a:srgbClr val="FFFF00"/>
                </a:solidFill>
              </a:rPr>
              <a:t>教的</a:t>
            </a:r>
            <a:r>
              <a:rPr lang="en-US" dirty="0" smtClean="0">
                <a:solidFill>
                  <a:srgbClr val="FFFF00"/>
                </a:solidFill>
              </a:rPr>
              <a:t>Mission</a:t>
            </a:r>
            <a:r>
              <a:rPr lang="zh-TW" altLang="en-US" dirty="0">
                <a:solidFill>
                  <a:srgbClr val="FFFF00"/>
                </a:solidFill>
              </a:rPr>
              <a:t>「宣教」有直接的關連）。</a:t>
            </a:r>
            <a:endParaRPr lang="en-US" dirty="0">
              <a:solidFill>
                <a:srgbClr val="FFFF00"/>
              </a:solidFill>
            </a:endParaRPr>
          </a:p>
          <a:p>
            <a:pPr algn="l"/>
            <a:r>
              <a:rPr lang="en-US" sz="2800" dirty="0" smtClean="0">
                <a:solidFill>
                  <a:srgbClr val="FFFFFF"/>
                </a:solidFill>
              </a:rPr>
              <a:t> 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1000"/>
            <a:ext cx="7772400" cy="6096000"/>
          </a:xfrm>
        </p:spPr>
        <p:txBody>
          <a:bodyPr>
            <a:noAutofit/>
          </a:bodyPr>
          <a:lstStyle/>
          <a:p>
            <a:r>
              <a:rPr lang="zh-TW" altLang="en-US" b="1" dirty="0">
                <a:solidFill>
                  <a:srgbClr val="F8FF0F"/>
                </a:solidFill>
              </a:rPr>
              <a:t>課程簡介：</a:t>
            </a:r>
            <a:endParaRPr lang="en-US" b="1" dirty="0">
              <a:solidFill>
                <a:srgbClr val="F8FF0F"/>
              </a:solidFill>
            </a:endParaRPr>
          </a:p>
          <a:p>
            <a:r>
              <a:rPr lang="zh-TW" altLang="en-US" b="1" dirty="0" smtClean="0">
                <a:solidFill>
                  <a:srgbClr val="F8FF0F"/>
                </a:solidFill>
              </a:rPr>
              <a:t>基督教倫理生活觀</a:t>
            </a:r>
            <a:endParaRPr lang="en-US" altLang="zh-TW" b="1" dirty="0" smtClean="0">
              <a:solidFill>
                <a:srgbClr val="F8FF0F"/>
              </a:solidFill>
            </a:endParaRPr>
          </a:p>
          <a:p>
            <a:endParaRPr lang="en-US" sz="2800" dirty="0" smtClean="0">
              <a:solidFill>
                <a:srgbClr val="F8FF0F"/>
              </a:solidFill>
            </a:endParaRPr>
          </a:p>
          <a:p>
            <a:pPr algn="l"/>
            <a:r>
              <a:rPr lang="zh-TW" altLang="en-US" sz="2800" dirty="0">
                <a:solidFill>
                  <a:srgbClr val="F8FF0F"/>
                </a:solidFill>
              </a:rPr>
              <a:t>今日的生活，因為後現代主義的影響，清楚、簡單的倫理觀念漸漸地變成相對的生活態度，</a:t>
            </a:r>
            <a:endParaRPr lang="en-US" sz="2800" dirty="0">
              <a:solidFill>
                <a:srgbClr val="F8FF0F"/>
              </a:solidFill>
            </a:endParaRPr>
          </a:p>
          <a:p>
            <a:pPr algn="l"/>
            <a:r>
              <a:rPr lang="zh-TW" altLang="en-US" sz="2800" dirty="0">
                <a:solidFill>
                  <a:srgbClr val="F8FF0F"/>
                </a:solidFill>
              </a:rPr>
              <a:t>而且慢慢地為這個社會所接受。到底我們手中的聖經對這些今日所爭執的倫理觀念如何定義。</a:t>
            </a:r>
            <a:endParaRPr lang="en-US" sz="2800" dirty="0">
              <a:solidFill>
                <a:srgbClr val="F8FF0F"/>
              </a:solidFill>
            </a:endParaRPr>
          </a:p>
          <a:p>
            <a:pPr algn="l"/>
            <a:r>
              <a:rPr lang="zh-TW" altLang="en-US" sz="2800" dirty="0">
                <a:solidFill>
                  <a:srgbClr val="F8FF0F"/>
                </a:solidFill>
              </a:rPr>
              <a:t>我們一起來思考</a:t>
            </a:r>
            <a:r>
              <a:rPr lang="zh-TW" altLang="en-US" sz="2800" dirty="0" smtClean="0">
                <a:solidFill>
                  <a:srgbClr val="F8FF0F"/>
                </a:solidFill>
              </a:rPr>
              <a:t>。</a:t>
            </a:r>
            <a:endParaRPr lang="en-US" altLang="zh-TW" sz="2800" dirty="0" smtClean="0">
              <a:solidFill>
                <a:srgbClr val="F8FF0F"/>
              </a:solidFill>
            </a:endParaRPr>
          </a:p>
          <a:p>
            <a:pPr algn="l"/>
            <a:endParaRPr lang="en-US" sz="2800" dirty="0" smtClean="0">
              <a:solidFill>
                <a:srgbClr val="F8FF0F"/>
              </a:solidFill>
            </a:endParaRPr>
          </a:p>
          <a:p>
            <a:pPr algn="l"/>
            <a:r>
              <a:rPr lang="zh-TW" altLang="en-US" sz="2800" dirty="0">
                <a:solidFill>
                  <a:srgbClr val="F8FF0F"/>
                </a:solidFill>
              </a:rPr>
              <a:t>聖經如何說，律法與恩典、愛與正義、饒恕</a:t>
            </a:r>
            <a:r>
              <a:rPr lang="zh-TW" altLang="en-US" sz="2800" dirty="0" smtClean="0">
                <a:solidFill>
                  <a:srgbClr val="F8FF0F"/>
                </a:solidFill>
              </a:rPr>
              <a:t>；</a:t>
            </a:r>
            <a:endParaRPr lang="en-US" altLang="zh-TW" sz="2800" dirty="0" smtClean="0">
              <a:solidFill>
                <a:srgbClr val="F8FF0F"/>
              </a:solidFill>
            </a:endParaRPr>
          </a:p>
          <a:p>
            <a:pPr algn="l"/>
            <a:r>
              <a:rPr lang="zh-TW" altLang="en-US" sz="2800" dirty="0" smtClean="0">
                <a:solidFill>
                  <a:srgbClr val="F8FF0F"/>
                </a:solidFill>
              </a:rPr>
              <a:t>家庭關係</a:t>
            </a:r>
            <a:r>
              <a:rPr lang="zh-TW" altLang="en-US" sz="2800" dirty="0">
                <a:solidFill>
                  <a:srgbClr val="F8FF0F"/>
                </a:solidFill>
              </a:rPr>
              <a:t>、同性問題，生命價值</a:t>
            </a:r>
            <a:r>
              <a:rPr lang="en-US" altLang="zh-TW" sz="2800" dirty="0">
                <a:solidFill>
                  <a:srgbClr val="F8FF0F"/>
                </a:solidFill>
              </a:rPr>
              <a:t>…</a:t>
            </a:r>
            <a:r>
              <a:rPr lang="zh-TW" altLang="en-US" sz="2800" dirty="0">
                <a:solidFill>
                  <a:srgbClr val="F8FF0F"/>
                </a:solidFill>
              </a:rPr>
              <a:t>等等問題。</a:t>
            </a:r>
            <a:endParaRPr lang="en-US" sz="2800" dirty="0">
              <a:solidFill>
                <a:srgbClr val="F8FF0F"/>
              </a:solidFill>
            </a:endParaRPr>
          </a:p>
          <a:p>
            <a:pPr algn="l"/>
            <a:r>
              <a:rPr lang="en-US" sz="2800" dirty="0" smtClean="0">
                <a:solidFill>
                  <a:srgbClr val="000000"/>
                </a:solidFill>
              </a:rPr>
              <a:t/>
            </a:r>
            <a:br>
              <a:rPr lang="en-US" sz="2800" dirty="0" smtClean="0">
                <a:solidFill>
                  <a:srgbClr val="000000"/>
                </a:solidFill>
              </a:rPr>
            </a:b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609600"/>
            <a:ext cx="5715000" cy="5486400"/>
          </a:xfrm>
        </p:spPr>
        <p:txBody>
          <a:bodyPr>
            <a:noAutofit/>
          </a:bodyPr>
          <a:lstStyle/>
          <a:p>
            <a:pPr algn="l"/>
            <a:endParaRPr lang="en-US" dirty="0" smtClean="0">
              <a:solidFill>
                <a:srgbClr val="FFFFFF"/>
              </a:solidFill>
            </a:endParaRPr>
          </a:p>
          <a:p>
            <a:pPr algn="l"/>
            <a:r>
              <a:rPr lang="zh-TW" altLang="en-US" sz="3600" b="1" dirty="0" smtClean="0">
                <a:solidFill>
                  <a:srgbClr val="FF70D3"/>
                </a:solidFill>
              </a:rPr>
              <a:t>Ｃ</a:t>
            </a:r>
            <a:r>
              <a:rPr lang="en-US" sz="3600" b="1" dirty="0" smtClean="0">
                <a:solidFill>
                  <a:srgbClr val="FF70D3"/>
                </a:solidFill>
              </a:rPr>
              <a:t>. </a:t>
            </a:r>
            <a:r>
              <a:rPr lang="zh-TW" altLang="en-US" sz="3600" b="1" dirty="0">
                <a:solidFill>
                  <a:srgbClr val="FF70D3"/>
                </a:solidFill>
              </a:rPr>
              <a:t>最重要的是依據聖經</a:t>
            </a:r>
            <a:r>
              <a:rPr lang="zh-TW" altLang="en-US" sz="3600" b="1" dirty="0" smtClean="0">
                <a:solidFill>
                  <a:srgbClr val="FF70D3"/>
                </a:solidFill>
              </a:rPr>
              <a:t>－</a:t>
            </a:r>
            <a:endParaRPr lang="en-US" altLang="zh-TW" sz="3600" b="1" dirty="0" smtClean="0">
              <a:solidFill>
                <a:srgbClr val="FF70D3"/>
              </a:solidFill>
            </a:endParaRPr>
          </a:p>
          <a:p>
            <a:pPr algn="l"/>
            <a:endParaRPr lang="en-US" altLang="zh-TW" b="1" dirty="0" smtClean="0">
              <a:solidFill>
                <a:srgbClr val="FFFFFF"/>
              </a:solidFill>
            </a:endParaRPr>
          </a:p>
          <a:p>
            <a:pPr algn="l"/>
            <a:r>
              <a:rPr lang="en-US" altLang="zh-TW" b="1" dirty="0" smtClean="0">
                <a:solidFill>
                  <a:srgbClr val="FFFF00"/>
                </a:solidFill>
              </a:rPr>
              <a:t>	</a:t>
            </a:r>
            <a:r>
              <a:rPr lang="zh-TW" altLang="en-US" b="1" dirty="0" smtClean="0">
                <a:solidFill>
                  <a:srgbClr val="FFFF00"/>
                </a:solidFill>
              </a:rPr>
              <a:t>聖經是基督教倫理學</a:t>
            </a:r>
            <a:endParaRPr lang="en-US" altLang="zh-TW" b="1" dirty="0" smtClean="0">
              <a:solidFill>
                <a:srgbClr val="FFFF00"/>
              </a:solidFill>
            </a:endParaRPr>
          </a:p>
          <a:p>
            <a:pPr algn="l"/>
            <a:r>
              <a:rPr lang="en-US" altLang="zh-TW" b="1" dirty="0" smtClean="0">
                <a:solidFill>
                  <a:srgbClr val="FFFF00"/>
                </a:solidFill>
              </a:rPr>
              <a:t>     </a:t>
            </a:r>
            <a:r>
              <a:rPr lang="zh-TW" altLang="en-US" b="1" dirty="0" smtClean="0">
                <a:solidFill>
                  <a:srgbClr val="FFFF00"/>
                </a:solidFill>
              </a:rPr>
              <a:t>至</a:t>
            </a:r>
            <a:r>
              <a:rPr lang="zh-TW" altLang="en-US" b="1" dirty="0" smtClean="0">
                <a:solidFill>
                  <a:srgbClr val="FFFF00"/>
                </a:solidFill>
              </a:rPr>
              <a:t>尊</a:t>
            </a:r>
            <a:r>
              <a:rPr lang="zh-TW" altLang="en-US" b="1" dirty="0">
                <a:solidFill>
                  <a:srgbClr val="FFFF00"/>
                </a:solidFill>
              </a:rPr>
              <a:t>無上的權威</a:t>
            </a:r>
            <a:r>
              <a:rPr lang="zh-TW" altLang="en-US" b="1" dirty="0" smtClean="0">
                <a:solidFill>
                  <a:srgbClr val="FFFF00"/>
                </a:solidFill>
              </a:rPr>
              <a:t>，</a:t>
            </a:r>
            <a:endParaRPr lang="en-US" altLang="zh-TW" b="1" dirty="0" smtClean="0">
              <a:solidFill>
                <a:srgbClr val="FFFF00"/>
              </a:solidFill>
            </a:endParaRPr>
          </a:p>
          <a:p>
            <a:pPr algn="l"/>
            <a:r>
              <a:rPr lang="en-US" altLang="zh-TW" b="1" dirty="0" smtClean="0">
                <a:solidFill>
                  <a:srgbClr val="FFFF00"/>
                </a:solidFill>
              </a:rPr>
              <a:t>	</a:t>
            </a:r>
            <a:r>
              <a:rPr lang="zh-TW" altLang="en-US" b="1" dirty="0" smtClean="0">
                <a:solidFill>
                  <a:srgbClr val="FFFF00"/>
                </a:solidFill>
              </a:rPr>
              <a:t>是基督徒做判斷</a:t>
            </a:r>
            <a:r>
              <a:rPr lang="zh-TW" altLang="en-US" b="1" dirty="0" smtClean="0">
                <a:solidFill>
                  <a:srgbClr val="FFFF00"/>
                </a:solidFill>
              </a:rPr>
              <a:t>的</a:t>
            </a:r>
            <a:endParaRPr lang="en-US" altLang="zh-TW" b="1" dirty="0" smtClean="0">
              <a:solidFill>
                <a:srgbClr val="FFFF00"/>
              </a:solidFill>
            </a:endParaRPr>
          </a:p>
          <a:p>
            <a:pPr algn="l"/>
            <a:r>
              <a:rPr lang="en-US" altLang="zh-TW" b="1" dirty="0" smtClean="0">
                <a:solidFill>
                  <a:srgbClr val="FFFF00"/>
                </a:solidFill>
              </a:rPr>
              <a:t>     </a:t>
            </a:r>
            <a:r>
              <a:rPr lang="zh-TW" altLang="en-US" b="1" dirty="0" smtClean="0">
                <a:solidFill>
                  <a:srgbClr val="FFFF00"/>
                </a:solidFill>
              </a:rPr>
              <a:t>主要依據</a:t>
            </a:r>
            <a:r>
              <a:rPr lang="zh-TW" altLang="en-US" b="1" dirty="0">
                <a:solidFill>
                  <a:srgbClr val="FFFF00"/>
                </a:solidFill>
              </a:rPr>
              <a:t>。</a:t>
            </a:r>
            <a:endParaRPr lang="en-US" dirty="0">
              <a:solidFill>
                <a:srgbClr val="FFFF00"/>
              </a:solidFill>
            </a:endParaRPr>
          </a:p>
          <a:p>
            <a:pPr algn="l"/>
            <a:r>
              <a:rPr lang="en-US" dirty="0" smtClean="0">
                <a:solidFill>
                  <a:srgbClr val="FFFFFF"/>
                </a:solidFill>
              </a:rPr>
              <a:t> 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" name="Picture 5" descr="swor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678873"/>
            <a:ext cx="2590800" cy="54171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609600"/>
            <a:ext cx="8229600" cy="5486400"/>
          </a:xfrm>
        </p:spPr>
        <p:txBody>
          <a:bodyPr>
            <a:noAutofit/>
          </a:bodyPr>
          <a:lstStyle/>
          <a:p>
            <a:pPr algn="l"/>
            <a:r>
              <a:rPr lang="zh-TW" altLang="en-US" sz="2800" dirty="0">
                <a:solidFill>
                  <a:schemeClr val="bg1"/>
                </a:solidFill>
              </a:rPr>
              <a:t>在實際倫理、道德生活上，我們應該如何運用聖經</a:t>
            </a:r>
            <a:r>
              <a:rPr lang="zh-TW" altLang="en-US" sz="2800" dirty="0" smtClean="0">
                <a:solidFill>
                  <a:schemeClr val="bg1"/>
                </a:solidFill>
              </a:rPr>
              <a:t>？</a:t>
            </a:r>
            <a:endParaRPr lang="en-US" altLang="zh-TW" sz="2800" dirty="0" smtClean="0">
              <a:solidFill>
                <a:schemeClr val="bg1"/>
              </a:solidFill>
            </a:endParaRPr>
          </a:p>
          <a:p>
            <a:pPr algn="l"/>
            <a:endParaRPr lang="en-US" sz="2800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sz="2800" dirty="0">
                <a:solidFill>
                  <a:schemeClr val="bg1"/>
                </a:solidFill>
              </a:rPr>
              <a:t>五種，把聖經的教導具，體運用於道德生活的方式</a:t>
            </a:r>
            <a:r>
              <a:rPr lang="zh-TW" altLang="en-US" sz="2800" dirty="0" smtClean="0">
                <a:solidFill>
                  <a:schemeClr val="bg1"/>
                </a:solidFill>
              </a:rPr>
              <a:t>：</a:t>
            </a:r>
            <a:endParaRPr lang="en-US" altLang="zh-TW" sz="2800" dirty="0" smtClean="0">
              <a:solidFill>
                <a:schemeClr val="bg1"/>
              </a:solidFill>
            </a:endParaRPr>
          </a:p>
          <a:p>
            <a:pPr algn="l"/>
            <a:endParaRPr lang="en-US" sz="2400" dirty="0" smtClean="0">
              <a:solidFill>
                <a:schemeClr val="bg1"/>
              </a:solidFill>
            </a:endParaRPr>
          </a:p>
          <a:p>
            <a:pPr marL="514350" indent="-514350" algn="l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FF00"/>
                </a:solidFill>
              </a:rPr>
              <a:t>以聖經</a:t>
            </a:r>
            <a:r>
              <a:rPr lang="zh-TW" altLang="en-US" sz="2800" dirty="0">
                <a:solidFill>
                  <a:srgbClr val="FFFF00"/>
                </a:solidFill>
              </a:rPr>
              <a:t>中的教導為依據。</a:t>
            </a:r>
            <a:endParaRPr lang="en-US" sz="2800" dirty="0" smtClean="0">
              <a:solidFill>
                <a:srgbClr val="FFFF00"/>
              </a:solidFill>
            </a:endParaRPr>
          </a:p>
          <a:p>
            <a:pPr marL="514350" indent="-514350" algn="l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FF00"/>
                </a:solidFill>
              </a:rPr>
              <a:t>以聖經中</a:t>
            </a:r>
            <a:r>
              <a:rPr lang="zh-TW" altLang="en-US" sz="2800" dirty="0">
                <a:solidFill>
                  <a:srgbClr val="FFFF00"/>
                </a:solidFill>
              </a:rPr>
              <a:t>一般性的原則為依據。</a:t>
            </a:r>
            <a:endParaRPr lang="en-US" sz="2800" dirty="0" smtClean="0">
              <a:solidFill>
                <a:srgbClr val="FFFF00"/>
              </a:solidFill>
            </a:endParaRPr>
          </a:p>
          <a:p>
            <a:pPr marL="514350" indent="-514350" algn="l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FF00"/>
                </a:solidFill>
              </a:rPr>
              <a:t>以聖經中所揭示</a:t>
            </a:r>
            <a:r>
              <a:rPr lang="zh-TW" altLang="en-US" sz="2800" dirty="0">
                <a:solidFill>
                  <a:srgbClr val="FFFF00"/>
                </a:solidFill>
              </a:rPr>
              <a:t>的完美理想為依據。</a:t>
            </a:r>
            <a:endParaRPr lang="en-US" sz="2800" dirty="0" smtClean="0">
              <a:solidFill>
                <a:srgbClr val="FFFF00"/>
              </a:solidFill>
            </a:endParaRPr>
          </a:p>
          <a:p>
            <a:pPr marL="514350" indent="-514350" algn="l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FF00"/>
                </a:solidFill>
              </a:rPr>
              <a:t>以貫穿</a:t>
            </a:r>
            <a:r>
              <a:rPr lang="zh-TW" altLang="en-US" sz="2800" dirty="0">
                <a:solidFill>
                  <a:srgbClr val="FFFF00"/>
                </a:solidFill>
              </a:rPr>
              <a:t>整本聖經的神學「世界觀」為依據。</a:t>
            </a:r>
            <a:endParaRPr lang="en-US" sz="2800" dirty="0" smtClean="0">
              <a:solidFill>
                <a:srgbClr val="FFFF00"/>
              </a:solidFill>
            </a:endParaRPr>
          </a:p>
          <a:p>
            <a:pPr marL="514350" indent="-514350" algn="l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FF00"/>
                </a:solidFill>
              </a:rPr>
              <a:t>以聖經</a:t>
            </a:r>
            <a:r>
              <a:rPr lang="zh-TW" altLang="en-US" sz="2800" dirty="0">
                <a:solidFill>
                  <a:srgbClr val="FFFF00"/>
                </a:solidFill>
              </a:rPr>
              <a:t>中的故事敘述為依據。</a:t>
            </a:r>
            <a:endParaRPr lang="en-US" sz="2800" dirty="0">
              <a:solidFill>
                <a:srgbClr val="FFFF00"/>
              </a:solidFill>
            </a:endParaRPr>
          </a:p>
          <a:p>
            <a:pPr algn="l"/>
            <a:r>
              <a:rPr lang="en-US" sz="2400" dirty="0" smtClean="0">
                <a:solidFill>
                  <a:schemeClr val="bg1"/>
                </a:solidFill>
              </a:rPr>
              <a:t> 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8001000" cy="5486400"/>
          </a:xfrm>
        </p:spPr>
        <p:txBody>
          <a:bodyPr>
            <a:noAutofit/>
          </a:bodyPr>
          <a:lstStyle/>
          <a:p>
            <a:pPr marL="457200" indent="-457200" algn="l"/>
            <a:r>
              <a:rPr lang="en-US" altLang="zh-TW" b="1" dirty="0" smtClean="0">
                <a:solidFill>
                  <a:srgbClr val="FFFF00"/>
                </a:solidFill>
              </a:rPr>
              <a:t>1).  </a:t>
            </a:r>
            <a:r>
              <a:rPr lang="zh-TW" altLang="en-US" b="1" dirty="0" smtClean="0">
                <a:solidFill>
                  <a:srgbClr val="FFFF00"/>
                </a:solidFill>
              </a:rPr>
              <a:t>以聖經中的</a:t>
            </a:r>
            <a:r>
              <a:rPr lang="zh-TW" altLang="en-US" b="1" dirty="0">
                <a:solidFill>
                  <a:srgbClr val="FFFF00"/>
                </a:solidFill>
              </a:rPr>
              <a:t>教導（具體的教導）為依據</a:t>
            </a:r>
            <a:r>
              <a:rPr lang="zh-TW" altLang="en-US" b="1" dirty="0" smtClean="0">
                <a:solidFill>
                  <a:srgbClr val="FFFF00"/>
                </a:solidFill>
              </a:rPr>
              <a:t>。</a:t>
            </a:r>
            <a:endParaRPr lang="en-US" altLang="zh-TW" b="1" dirty="0" smtClean="0">
              <a:solidFill>
                <a:srgbClr val="FFFF00"/>
              </a:solidFill>
            </a:endParaRPr>
          </a:p>
          <a:p>
            <a:pPr marL="457200" indent="-457200" algn="l">
              <a:buAutoNum type="arabicPeriod"/>
            </a:pPr>
            <a:endParaRPr lang="en-US" sz="2400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sz="2800" dirty="0">
                <a:solidFill>
                  <a:schemeClr val="bg1"/>
                </a:solidFill>
              </a:rPr>
              <a:t>＊所謂具體的教導，如：十誡、登山寶訓、誡命、律例、典章，為道德、倫理生活的依據</a:t>
            </a:r>
            <a:r>
              <a:rPr lang="zh-TW" altLang="en-US" sz="2800" dirty="0" smtClean="0">
                <a:solidFill>
                  <a:schemeClr val="bg1"/>
                </a:solidFill>
              </a:rPr>
              <a:t>。這是為簡單</a:t>
            </a:r>
            <a:r>
              <a:rPr lang="zh-TW" altLang="en-US" sz="2800" dirty="0">
                <a:solidFill>
                  <a:schemeClr val="bg1"/>
                </a:solidFill>
              </a:rPr>
              <a:t>最常見的應用聖經方式。肯定、明確、直接</a:t>
            </a:r>
            <a:r>
              <a:rPr lang="zh-TW" altLang="en-US" sz="2800" dirty="0" smtClean="0">
                <a:solidFill>
                  <a:schemeClr val="bg1"/>
                </a:solidFill>
              </a:rPr>
              <a:t>。</a:t>
            </a:r>
            <a:endParaRPr lang="en-US" altLang="zh-TW" sz="2800" dirty="0" smtClean="0">
              <a:solidFill>
                <a:schemeClr val="bg1"/>
              </a:solidFill>
            </a:endParaRPr>
          </a:p>
          <a:p>
            <a:pPr algn="l"/>
            <a:endParaRPr lang="en-US" sz="2800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sz="2800" dirty="0">
                <a:solidFill>
                  <a:schemeClr val="bg1"/>
                </a:solidFill>
              </a:rPr>
              <a:t>＊這種方法中，我們要注意到下面幾件事：避免律法主義。聖經的涵蓋可能有時代性。</a:t>
            </a:r>
            <a:r>
              <a:rPr lang="zh-TW" altLang="en-US" sz="2800" dirty="0" smtClean="0">
                <a:solidFill>
                  <a:schemeClr val="bg1"/>
                </a:solidFill>
              </a:rPr>
              <a:t>教導中</a:t>
            </a:r>
            <a:r>
              <a:rPr lang="zh-TW" altLang="en-US" sz="2800" dirty="0">
                <a:solidFill>
                  <a:schemeClr val="bg1"/>
                </a:solidFill>
              </a:rPr>
              <a:t>有衝突時解決之道。與文化風俗不能配合時的處理方式。時代真理的劃分。注意</a:t>
            </a:r>
            <a:r>
              <a:rPr lang="zh-TW" altLang="en-US" sz="2800" dirty="0" smtClean="0">
                <a:solidFill>
                  <a:schemeClr val="bg1"/>
                </a:solidFill>
              </a:rPr>
              <a:t>整本聖經</a:t>
            </a:r>
            <a:r>
              <a:rPr lang="zh-TW" altLang="en-US" sz="2800" dirty="0">
                <a:solidFill>
                  <a:schemeClr val="bg1"/>
                </a:solidFill>
              </a:rPr>
              <a:t>的主題教導是什麼。</a:t>
            </a:r>
            <a:endParaRPr lang="en-US" sz="2800" dirty="0">
              <a:solidFill>
                <a:schemeClr val="bg1"/>
              </a:solidFill>
            </a:endParaRPr>
          </a:p>
          <a:p>
            <a:pPr algn="l"/>
            <a:r>
              <a:rPr lang="en-US" sz="2400" dirty="0" smtClean="0">
                <a:solidFill>
                  <a:schemeClr val="bg1"/>
                </a:solidFill>
              </a:rPr>
              <a:t> 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8001000" cy="54864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rgbClr val="FFFF00"/>
                </a:solidFill>
              </a:rPr>
              <a:t>2</a:t>
            </a:r>
            <a:r>
              <a:rPr lang="en-US" b="1" dirty="0">
                <a:solidFill>
                  <a:srgbClr val="FFFF00"/>
                </a:solidFill>
              </a:rPr>
              <a:t>)</a:t>
            </a:r>
            <a:r>
              <a:rPr lang="en-US" b="1" dirty="0" smtClean="0">
                <a:solidFill>
                  <a:srgbClr val="FFFF00"/>
                </a:solidFill>
              </a:rPr>
              <a:t>.  </a:t>
            </a:r>
            <a:r>
              <a:rPr lang="zh-TW" altLang="en-US" b="1" dirty="0" smtClean="0">
                <a:solidFill>
                  <a:srgbClr val="FFFF00"/>
                </a:solidFill>
              </a:rPr>
              <a:t>以聖經中</a:t>
            </a:r>
            <a:r>
              <a:rPr lang="zh-TW" altLang="en-US" b="1" dirty="0">
                <a:solidFill>
                  <a:srgbClr val="FFFF00"/>
                </a:solidFill>
              </a:rPr>
              <a:t>一般性（道德的一般性</a:t>
            </a:r>
            <a:r>
              <a:rPr lang="zh-TW" altLang="en-US" b="1" dirty="0" smtClean="0">
                <a:solidFill>
                  <a:srgbClr val="FFFF00"/>
                </a:solidFill>
              </a:rPr>
              <a:t>）</a:t>
            </a:r>
            <a:endParaRPr lang="en-US" altLang="zh-TW" b="1" dirty="0" smtClean="0">
              <a:solidFill>
                <a:srgbClr val="FFFF00"/>
              </a:solidFill>
            </a:endParaRPr>
          </a:p>
          <a:p>
            <a:pPr algn="l"/>
            <a:r>
              <a:rPr lang="zh-TW" altLang="en-US" b="1" dirty="0" smtClean="0">
                <a:solidFill>
                  <a:srgbClr val="FFFF00"/>
                </a:solidFill>
              </a:rPr>
              <a:t>原則為依據</a:t>
            </a:r>
            <a:r>
              <a:rPr lang="zh-TW" altLang="en-US" b="1" dirty="0" smtClean="0">
                <a:solidFill>
                  <a:srgbClr val="FFFF00"/>
                </a:solidFill>
              </a:rPr>
              <a:t>。</a:t>
            </a:r>
            <a:endParaRPr lang="en-US" altLang="zh-TW" b="1" dirty="0" smtClean="0">
              <a:solidFill>
                <a:srgbClr val="FFFF00"/>
              </a:solidFill>
            </a:endParaRPr>
          </a:p>
          <a:p>
            <a:pPr algn="l"/>
            <a:endParaRPr lang="en-US" sz="2800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sz="2800" dirty="0">
                <a:solidFill>
                  <a:schemeClr val="bg1"/>
                </a:solidFill>
              </a:rPr>
              <a:t>＊依據聖經來決定道德倫理，除了特定的原則之外，常常會回到一般的道德性原則。</a:t>
            </a:r>
            <a:r>
              <a:rPr lang="zh-TW" altLang="en-US" sz="2800" dirty="0" smtClean="0">
                <a:solidFill>
                  <a:schemeClr val="bg1"/>
                </a:solidFill>
              </a:rPr>
              <a:t>聖經中一個很</a:t>
            </a:r>
            <a:r>
              <a:rPr lang="zh-TW" altLang="en-US" sz="2800" dirty="0">
                <a:solidFill>
                  <a:schemeClr val="bg1"/>
                </a:solidFill>
              </a:rPr>
              <a:t>重要的一般性道德原則是「愛」。這甚至有人發展出「愛的倫理學」</a:t>
            </a:r>
            <a:r>
              <a:rPr lang="zh-TW" altLang="en-US" sz="2800" dirty="0" smtClean="0">
                <a:solidFill>
                  <a:schemeClr val="bg1"/>
                </a:solidFill>
              </a:rPr>
              <a:t>。</a:t>
            </a:r>
            <a:endParaRPr lang="en-US" altLang="zh-TW" sz="2800" dirty="0" smtClean="0">
              <a:solidFill>
                <a:schemeClr val="bg1"/>
              </a:solidFill>
            </a:endParaRPr>
          </a:p>
          <a:p>
            <a:pPr algn="l"/>
            <a:endParaRPr lang="en-US" sz="2800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sz="2800" dirty="0">
                <a:solidFill>
                  <a:schemeClr val="bg1"/>
                </a:solidFill>
              </a:rPr>
              <a:t>＊要注意，絕對化的危險。以「愛」，絕對化，（愛你的敵人）反對任何型式的暴力，</a:t>
            </a:r>
            <a:r>
              <a:rPr lang="zh-TW" altLang="en-US" sz="2800" dirty="0" smtClean="0">
                <a:solidFill>
                  <a:schemeClr val="bg1"/>
                </a:solidFill>
              </a:rPr>
              <a:t>提倡絕</a:t>
            </a:r>
            <a:r>
              <a:rPr lang="zh-TW" altLang="en-US" sz="2800" dirty="0">
                <a:solidFill>
                  <a:schemeClr val="bg1"/>
                </a:solidFill>
              </a:rPr>
              <a:t>無武力主義。另一極端，「愛神所愛」，支持「正義、聖戰論」消滅欺凌者。</a:t>
            </a:r>
            <a:r>
              <a:rPr lang="zh-TW" altLang="en-US" sz="2800" dirty="0" smtClean="0">
                <a:solidFill>
                  <a:schemeClr val="bg1"/>
                </a:solidFill>
              </a:rPr>
              <a:t>保護「</a:t>
            </a:r>
            <a:r>
              <a:rPr lang="zh-TW" altLang="en-US" sz="2800" dirty="0">
                <a:solidFill>
                  <a:schemeClr val="bg1"/>
                </a:solidFill>
              </a:rPr>
              <a:t>神所愛」。</a:t>
            </a:r>
            <a:endParaRPr lang="en-US" sz="2800" dirty="0">
              <a:solidFill>
                <a:schemeClr val="bg1"/>
              </a:solidFill>
            </a:endParaRP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 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8001000" cy="5486400"/>
          </a:xfrm>
        </p:spPr>
        <p:txBody>
          <a:bodyPr>
            <a:noAutofit/>
          </a:bodyPr>
          <a:lstStyle/>
          <a:p>
            <a:pPr algn="l"/>
            <a:r>
              <a:rPr lang="en-US" b="1" dirty="0">
                <a:solidFill>
                  <a:srgbClr val="FFFF00"/>
                </a:solidFill>
              </a:rPr>
              <a:t>3. </a:t>
            </a:r>
            <a:r>
              <a:rPr lang="zh-TW" altLang="en-US" b="1" dirty="0">
                <a:solidFill>
                  <a:srgbClr val="FFFF00"/>
                </a:solidFill>
              </a:rPr>
              <a:t>以聖經中所揭示的「完美理想」為依據－效法</a:t>
            </a:r>
            <a:r>
              <a:rPr lang="zh-TW" altLang="en-US" b="1" dirty="0" smtClean="0">
                <a:solidFill>
                  <a:srgbClr val="FFFF00"/>
                </a:solidFill>
              </a:rPr>
              <a:t>基督（ＷＷＪＤ）、</a:t>
            </a:r>
            <a:r>
              <a:rPr lang="zh-TW" altLang="en-US" b="1" dirty="0">
                <a:solidFill>
                  <a:srgbClr val="FFFF00"/>
                </a:solidFill>
              </a:rPr>
              <a:t>完全的和平</a:t>
            </a:r>
            <a:r>
              <a:rPr lang="zh-TW" altLang="en-US" b="1" dirty="0" smtClean="0">
                <a:solidFill>
                  <a:srgbClr val="FFFF00"/>
                </a:solidFill>
              </a:rPr>
              <a:t>。</a:t>
            </a:r>
            <a:endParaRPr lang="en-US" altLang="zh-TW" b="1" dirty="0" smtClean="0">
              <a:solidFill>
                <a:srgbClr val="FFFF00"/>
              </a:solidFill>
            </a:endParaRPr>
          </a:p>
          <a:p>
            <a:pPr algn="l"/>
            <a:endParaRPr lang="en-US" sz="2800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sz="2800" dirty="0">
                <a:solidFill>
                  <a:schemeClr val="bg1"/>
                </a:solidFill>
              </a:rPr>
              <a:t>＊這是聖經中兩樣終極的目標、完美的理想。完全的順從耶和華上帝，效法基督。「</a:t>
            </a:r>
            <a:r>
              <a:rPr lang="zh-TW" altLang="en-US" sz="2800" dirty="0" smtClean="0">
                <a:solidFill>
                  <a:schemeClr val="bg1"/>
                </a:solidFill>
              </a:rPr>
              <a:t>將刀打成犁頭</a:t>
            </a:r>
            <a:r>
              <a:rPr lang="zh-TW" altLang="en-US" sz="2800" dirty="0">
                <a:solidFill>
                  <a:schemeClr val="bg1"/>
                </a:solidFill>
              </a:rPr>
              <a:t>、把槍打成鐮刀．這國不舉刀攻擊那國、他們也不再學習戰事」（彌</a:t>
            </a:r>
            <a:r>
              <a:rPr lang="en-US" sz="2800" dirty="0">
                <a:solidFill>
                  <a:schemeClr val="bg1"/>
                </a:solidFill>
              </a:rPr>
              <a:t>4:3</a:t>
            </a:r>
            <a:r>
              <a:rPr lang="zh-TW" altLang="en-US" sz="2800" dirty="0">
                <a:solidFill>
                  <a:schemeClr val="bg1"/>
                </a:solidFill>
              </a:rPr>
              <a:t>）</a:t>
            </a:r>
            <a:r>
              <a:rPr lang="zh-TW" altLang="en-US" sz="2800" dirty="0" smtClean="0">
                <a:solidFill>
                  <a:schemeClr val="bg1"/>
                </a:solidFill>
              </a:rPr>
              <a:t>，人類不單</a:t>
            </a:r>
            <a:r>
              <a:rPr lang="zh-TW" altLang="en-US" sz="2800" dirty="0">
                <a:solidFill>
                  <a:schemeClr val="bg1"/>
                </a:solidFill>
              </a:rPr>
              <a:t>不再互相侵略和攻擊，而且與兇殘的野獸也和平供處，戾氣全消</a:t>
            </a:r>
            <a:r>
              <a:rPr lang="zh-TW" altLang="en-US" sz="2800" dirty="0" smtClean="0">
                <a:solidFill>
                  <a:schemeClr val="bg1"/>
                </a:solidFill>
              </a:rPr>
              <a:t>。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8001000" cy="5486400"/>
          </a:xfrm>
        </p:spPr>
        <p:txBody>
          <a:bodyPr>
            <a:noAutofit/>
          </a:bodyPr>
          <a:lstStyle/>
          <a:p>
            <a:pPr algn="l"/>
            <a:r>
              <a:rPr lang="zh-TW" altLang="en-US" sz="2800" dirty="0" smtClean="0">
                <a:solidFill>
                  <a:schemeClr val="bg1"/>
                </a:solidFill>
              </a:rPr>
              <a:t>＊</a:t>
            </a:r>
            <a:r>
              <a:rPr lang="zh-TW" altLang="en-US" sz="2800" dirty="0">
                <a:solidFill>
                  <a:schemeClr val="bg1"/>
                </a:solidFill>
              </a:rPr>
              <a:t>但是我們必須知道，努力效法，是應當地，但是我們終究是一個基督徒，不會變成基督</a:t>
            </a:r>
            <a:r>
              <a:rPr lang="zh-TW" altLang="en-US" sz="2800" dirty="0" smtClean="0">
                <a:solidFill>
                  <a:schemeClr val="bg1"/>
                </a:solidFill>
              </a:rPr>
              <a:t>。</a:t>
            </a:r>
            <a:endParaRPr lang="en-US" altLang="zh-TW" sz="2800" dirty="0" smtClean="0">
              <a:solidFill>
                <a:schemeClr val="bg1"/>
              </a:solidFill>
            </a:endParaRPr>
          </a:p>
          <a:p>
            <a:pPr algn="l"/>
            <a:endParaRPr lang="en-US" altLang="zh-TW" sz="2800" dirty="0">
              <a:solidFill>
                <a:schemeClr val="bg1"/>
              </a:solidFill>
            </a:endParaRPr>
          </a:p>
          <a:p>
            <a:pPr algn="l"/>
            <a:r>
              <a:rPr lang="zh-TW" altLang="en-US" sz="2800" dirty="0" smtClean="0">
                <a:solidFill>
                  <a:schemeClr val="bg1"/>
                </a:solidFill>
              </a:rPr>
              <a:t>為</a:t>
            </a:r>
            <a:r>
              <a:rPr lang="zh-TW" altLang="en-US" sz="2800" dirty="0">
                <a:solidFill>
                  <a:schemeClr val="bg1"/>
                </a:solidFill>
              </a:rPr>
              <a:t>了達到最終的和平，戰爭不是唯一的方法，軍事強國並不是歌頌的對象，軍國</a:t>
            </a:r>
            <a:r>
              <a:rPr lang="zh-TW" altLang="en-US" sz="2800" dirty="0" smtClean="0">
                <a:solidFill>
                  <a:schemeClr val="bg1"/>
                </a:solidFill>
              </a:rPr>
              <a:t>主義不該提倡</a:t>
            </a:r>
            <a:r>
              <a:rPr lang="zh-TW" altLang="en-US" sz="2800" dirty="0">
                <a:solidFill>
                  <a:schemeClr val="bg1"/>
                </a:solidFill>
              </a:rPr>
              <a:t>。迫不得已發東戰爭，不管目標多正確，還是迫不得已。我們必須承認，我們</a:t>
            </a:r>
            <a:r>
              <a:rPr lang="zh-TW" altLang="en-US" sz="2800" dirty="0" smtClean="0">
                <a:solidFill>
                  <a:schemeClr val="bg1"/>
                </a:solidFill>
              </a:rPr>
              <a:t>現在居住在</a:t>
            </a:r>
            <a:r>
              <a:rPr lang="zh-TW" altLang="en-US" sz="2800" dirty="0">
                <a:solidFill>
                  <a:schemeClr val="bg1"/>
                </a:solidFill>
              </a:rPr>
              <a:t>一個「有限的環境」當中（沒有完全得贖）。</a:t>
            </a:r>
            <a:endParaRPr lang="en-US" sz="2800" dirty="0">
              <a:solidFill>
                <a:schemeClr val="bg1"/>
              </a:solidFill>
            </a:endParaRP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 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8001000" cy="5486400"/>
          </a:xfrm>
        </p:spPr>
        <p:txBody>
          <a:bodyPr>
            <a:noAutofit/>
          </a:bodyPr>
          <a:lstStyle/>
          <a:p>
            <a:pPr algn="l"/>
            <a:r>
              <a:rPr lang="en-US" b="1" dirty="0">
                <a:solidFill>
                  <a:srgbClr val="FFFF00"/>
                </a:solidFill>
              </a:rPr>
              <a:t>4. </a:t>
            </a:r>
            <a:r>
              <a:rPr lang="zh-TW" altLang="en-US" b="1" dirty="0">
                <a:solidFill>
                  <a:srgbClr val="FFFF00"/>
                </a:solidFill>
              </a:rPr>
              <a:t>以貫穿整本聖經的神學「世界觀」為依據</a:t>
            </a:r>
            <a:r>
              <a:rPr lang="zh-TW" altLang="en-US" b="1" dirty="0" smtClean="0">
                <a:solidFill>
                  <a:srgbClr val="FFFF00"/>
                </a:solidFill>
              </a:rPr>
              <a:t>。</a:t>
            </a:r>
            <a:endParaRPr lang="en-US" altLang="zh-TW" b="1" dirty="0" smtClean="0">
              <a:solidFill>
                <a:srgbClr val="FFFF00"/>
              </a:solidFill>
            </a:endParaRPr>
          </a:p>
          <a:p>
            <a:pPr algn="l"/>
            <a:endParaRPr lang="en-US" sz="2400" dirty="0" smtClean="0">
              <a:solidFill>
                <a:srgbClr val="FFFFFF"/>
              </a:solidFill>
            </a:endParaRPr>
          </a:p>
          <a:p>
            <a:pPr algn="l"/>
            <a:r>
              <a:rPr lang="zh-TW" altLang="en-US" sz="2400" dirty="0">
                <a:solidFill>
                  <a:srgbClr val="FFFFFF"/>
                </a:solidFill>
              </a:rPr>
              <a:t>＊把整本聖經融會貫通，整理出一個完備的世界觀（如：家庭的制度，夫妻的關係，</a:t>
            </a:r>
            <a:r>
              <a:rPr lang="zh-TW" altLang="en-US" sz="2400" dirty="0" smtClean="0">
                <a:solidFill>
                  <a:srgbClr val="FFFFFF"/>
                </a:solidFill>
              </a:rPr>
              <a:t>生命的</a:t>
            </a:r>
            <a:r>
              <a:rPr lang="zh-TW" altLang="en-US" sz="2400" dirty="0">
                <a:solidFill>
                  <a:srgbClr val="FFFFFF"/>
                </a:solidFill>
              </a:rPr>
              <a:t>繁延，兒女的養育，等等）。整幅宇宙人生的圖畫，我人生的定位「座標」。這樣</a:t>
            </a:r>
            <a:r>
              <a:rPr lang="zh-TW" altLang="en-US" sz="2400" dirty="0" smtClean="0">
                <a:solidFill>
                  <a:srgbClr val="FFFFFF"/>
                </a:solidFill>
              </a:rPr>
              <a:t>基督</a:t>
            </a:r>
            <a:r>
              <a:rPr lang="zh-TW" altLang="en-US" sz="2400" dirty="0">
                <a:solidFill>
                  <a:srgbClr val="FFFFFF"/>
                </a:solidFill>
              </a:rPr>
              <a:t>徒的信仰，才能和生活打成一片。信仰決定生活，生活反應信仰</a:t>
            </a:r>
            <a:r>
              <a:rPr lang="zh-TW" altLang="en-US" sz="2400" dirty="0" smtClean="0">
                <a:solidFill>
                  <a:srgbClr val="FFFFFF"/>
                </a:solidFill>
              </a:rPr>
              <a:t>。</a:t>
            </a:r>
            <a:endParaRPr lang="en-US" altLang="zh-TW" sz="2400" dirty="0" smtClean="0">
              <a:solidFill>
                <a:srgbClr val="FFFFFF"/>
              </a:solidFill>
            </a:endParaRPr>
          </a:p>
          <a:p>
            <a:pPr algn="l"/>
            <a:endParaRPr lang="en-US" sz="2400" dirty="0" smtClean="0">
              <a:solidFill>
                <a:srgbClr val="FFFFFF"/>
              </a:solidFill>
            </a:endParaRPr>
          </a:p>
          <a:p>
            <a:pPr algn="l"/>
            <a:r>
              <a:rPr lang="zh-TW" altLang="en-US" sz="2400" dirty="0">
                <a:solidFill>
                  <a:srgbClr val="FFFFFF"/>
                </a:solidFill>
              </a:rPr>
              <a:t>＊用這一種方式來應用聖經，我們必須要有良好的聖經神學，及系統神學的訓練，</a:t>
            </a:r>
            <a:r>
              <a:rPr lang="zh-TW" altLang="en-US" sz="2400" dirty="0" smtClean="0">
                <a:solidFill>
                  <a:srgbClr val="FFFFFF"/>
                </a:solidFill>
              </a:rPr>
              <a:t>也要對道德</a:t>
            </a:r>
            <a:r>
              <a:rPr lang="zh-TW" altLang="en-US" sz="2400" dirty="0">
                <a:solidFill>
                  <a:srgbClr val="FFFFFF"/>
                </a:solidFill>
              </a:rPr>
              <a:t>問題有深入的理解，才不會錯誤的把聖經的教導，誤用在聖經的道德上</a:t>
            </a:r>
            <a:r>
              <a:rPr lang="zh-TW" altLang="en-US" sz="2400" dirty="0" smtClean="0">
                <a:solidFill>
                  <a:srgbClr val="FFFFFF"/>
                </a:solidFill>
              </a:rPr>
              <a:t>。</a:t>
            </a:r>
            <a:endParaRPr lang="en-US" altLang="zh-TW" sz="2400" dirty="0" smtClean="0">
              <a:solidFill>
                <a:srgbClr val="FFFFFF"/>
              </a:solidFill>
            </a:endParaRPr>
          </a:p>
          <a:p>
            <a:pPr algn="l"/>
            <a:r>
              <a:rPr lang="zh-TW" altLang="en-US" sz="2400" dirty="0" smtClean="0">
                <a:solidFill>
                  <a:srgbClr val="FFFFFF"/>
                </a:solidFill>
              </a:rPr>
              <a:t>（</a:t>
            </a:r>
            <a:r>
              <a:rPr lang="zh-TW" altLang="en-US" sz="2400" dirty="0">
                <a:solidFill>
                  <a:srgbClr val="FFFFFF"/>
                </a:solidFill>
              </a:rPr>
              <a:t>傳道人</a:t>
            </a:r>
            <a:r>
              <a:rPr lang="zh-TW" altLang="en-US" sz="2400" dirty="0" smtClean="0">
                <a:solidFill>
                  <a:srgbClr val="FFFFFF"/>
                </a:solidFill>
              </a:rPr>
              <a:t>，牧師的的</a:t>
            </a:r>
            <a:r>
              <a:rPr lang="zh-TW" altLang="en-US" sz="2400" dirty="0">
                <a:solidFill>
                  <a:srgbClr val="FFFFFF"/>
                </a:solidFill>
              </a:rPr>
              <a:t>責任；他們的教導和影響力）。</a:t>
            </a:r>
            <a:endParaRPr lang="en-US" sz="2400" dirty="0">
              <a:solidFill>
                <a:srgbClr val="FFFFFF"/>
              </a:solidFill>
            </a:endParaRPr>
          </a:p>
          <a:p>
            <a:pPr algn="l"/>
            <a:r>
              <a:rPr lang="en-US" sz="2400" dirty="0" smtClean="0">
                <a:solidFill>
                  <a:srgbClr val="FFFFFF"/>
                </a:solidFill>
              </a:rPr>
              <a:t> 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8001000" cy="5486400"/>
          </a:xfrm>
        </p:spPr>
        <p:txBody>
          <a:bodyPr>
            <a:noAutofit/>
          </a:bodyPr>
          <a:lstStyle/>
          <a:p>
            <a:pPr algn="l"/>
            <a:r>
              <a:rPr lang="en-US" sz="2800" b="1" dirty="0">
                <a:solidFill>
                  <a:srgbClr val="FFFF00"/>
                </a:solidFill>
              </a:rPr>
              <a:t>5. </a:t>
            </a:r>
            <a:r>
              <a:rPr lang="zh-TW" altLang="en-US" sz="2800" b="1" dirty="0">
                <a:solidFill>
                  <a:srgbClr val="FFFF00"/>
                </a:solidFill>
              </a:rPr>
              <a:t>以聖經中的故事敘述為依據－這</a:t>
            </a:r>
            <a:r>
              <a:rPr lang="en-US" sz="2800" b="1" dirty="0">
                <a:solidFill>
                  <a:srgbClr val="FFFF00"/>
                </a:solidFill>
              </a:rPr>
              <a:t>20</a:t>
            </a:r>
            <a:r>
              <a:rPr lang="zh-TW" altLang="en-US" sz="2800" b="1" dirty="0">
                <a:solidFill>
                  <a:srgbClr val="FFFF00"/>
                </a:solidFill>
              </a:rPr>
              <a:t>年來，「敘述性神學」</a:t>
            </a:r>
            <a:r>
              <a:rPr lang="en-US" sz="2800" b="1" dirty="0">
                <a:solidFill>
                  <a:srgbClr val="FFFF00"/>
                </a:solidFill>
              </a:rPr>
              <a:t>(Narrative Theology)</a:t>
            </a:r>
            <a:r>
              <a:rPr lang="zh-TW" altLang="en-US" sz="2800" b="1" dirty="0">
                <a:solidFill>
                  <a:srgbClr val="FFFF00"/>
                </a:solidFill>
              </a:rPr>
              <a:t>的興起，跟著而起的「敘述性倫理學」（</a:t>
            </a:r>
            <a:r>
              <a:rPr lang="en-US" sz="2800" b="1" dirty="0">
                <a:solidFill>
                  <a:srgbClr val="FFFF00"/>
                </a:solidFill>
              </a:rPr>
              <a:t>Narrative  Ethics</a:t>
            </a:r>
            <a:r>
              <a:rPr lang="zh-TW" altLang="en-US" sz="2800" b="1" dirty="0">
                <a:solidFill>
                  <a:srgbClr val="FFFF00"/>
                </a:solidFill>
              </a:rPr>
              <a:t>）產生</a:t>
            </a:r>
            <a:r>
              <a:rPr lang="zh-TW" altLang="en-US" sz="2800" b="1" dirty="0" smtClean="0">
                <a:solidFill>
                  <a:srgbClr val="FFFF00"/>
                </a:solidFill>
              </a:rPr>
              <a:t>。</a:t>
            </a:r>
            <a:endParaRPr lang="en-US" altLang="zh-TW" sz="2800" b="1" dirty="0" smtClean="0">
              <a:solidFill>
                <a:srgbClr val="FFFF00"/>
              </a:solidFill>
            </a:endParaRPr>
          </a:p>
          <a:p>
            <a:pPr algn="l"/>
            <a:endParaRPr lang="en-US" sz="2400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sz="2400" dirty="0">
                <a:solidFill>
                  <a:schemeClr val="bg1"/>
                </a:solidFill>
              </a:rPr>
              <a:t>＊聖經記載很多人的事蹟，在敘述他們的故事時，作者同時也會技巧的把他們所做的</a:t>
            </a:r>
            <a:r>
              <a:rPr lang="zh-TW" altLang="en-US" sz="2400" dirty="0" smtClean="0">
                <a:solidFill>
                  <a:schemeClr val="bg1"/>
                </a:solidFill>
              </a:rPr>
              <a:t>褒貶一番</a:t>
            </a:r>
            <a:r>
              <a:rPr lang="zh-TW" altLang="en-US" sz="2400" dirty="0">
                <a:solidFill>
                  <a:schemeClr val="bg1"/>
                </a:solidFill>
              </a:rPr>
              <a:t>，所以對於後世（今天）的信徒留下好榜樣，壞榜樣也同時留下來。</a:t>
            </a:r>
            <a:r>
              <a:rPr lang="zh-TW" altLang="en-US" sz="2400" dirty="0" smtClean="0">
                <a:solidFill>
                  <a:schemeClr val="bg1"/>
                </a:solidFill>
              </a:rPr>
              <a:t>我們要見賢思齊</a:t>
            </a:r>
            <a:r>
              <a:rPr lang="zh-TW" altLang="en-US" sz="2400" dirty="0">
                <a:solidFill>
                  <a:schemeClr val="bg1"/>
                </a:solidFill>
              </a:rPr>
              <a:t>，見不賢而自省。培養我們有高超的倫理、道德觀</a:t>
            </a:r>
            <a:r>
              <a:rPr lang="zh-TW" altLang="en-US" sz="2400" dirty="0" smtClean="0">
                <a:solidFill>
                  <a:schemeClr val="bg1"/>
                </a:solidFill>
              </a:rPr>
              <a:t>。</a:t>
            </a:r>
            <a:endParaRPr lang="en-US" altLang="zh-TW" sz="2400" dirty="0" smtClean="0">
              <a:solidFill>
                <a:schemeClr val="bg1"/>
              </a:solidFill>
            </a:endParaRPr>
          </a:p>
          <a:p>
            <a:pPr algn="l"/>
            <a:endParaRPr lang="en-US" sz="2400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sz="2400" dirty="0">
                <a:solidFill>
                  <a:schemeClr val="bg1"/>
                </a:solidFill>
              </a:rPr>
              <a:t>＊有兩點，在這件事上我們要注意。蒙神所喜悅的人，並不是完全毫無缺點的人。（</a:t>
            </a:r>
            <a:r>
              <a:rPr lang="zh-TW" altLang="en-US" sz="2400" dirty="0" smtClean="0">
                <a:solidFill>
                  <a:schemeClr val="bg1"/>
                </a:solidFill>
              </a:rPr>
              <a:t>大衛王</a:t>
            </a:r>
            <a:r>
              <a:rPr lang="zh-TW" altLang="en-US" sz="2400" dirty="0">
                <a:solidFill>
                  <a:schemeClr val="bg1"/>
                </a:solidFill>
              </a:rPr>
              <a:t>、以色列的接生婆、妓女喇合、以利沙的謊言，等等）。再來，我們小心不要把對</a:t>
            </a:r>
            <a:r>
              <a:rPr lang="zh-TW" altLang="en-US" sz="2400" dirty="0" smtClean="0">
                <a:solidFill>
                  <a:schemeClr val="bg1"/>
                </a:solidFill>
              </a:rPr>
              <a:t>自己</a:t>
            </a:r>
            <a:r>
              <a:rPr lang="zh-TW" altLang="en-US" sz="2400" dirty="0">
                <a:solidFill>
                  <a:schemeClr val="bg1"/>
                </a:solidFill>
              </a:rPr>
              <a:t>有利，或自己不喜歡的事，牽強的套入故事當中，引起不幸（以色列人征服迦南，</a:t>
            </a:r>
            <a:r>
              <a:rPr lang="zh-TW" altLang="en-US" sz="2400" dirty="0" smtClean="0">
                <a:solidFill>
                  <a:schemeClr val="bg1"/>
                </a:solidFill>
              </a:rPr>
              <a:t>美國人</a:t>
            </a:r>
            <a:r>
              <a:rPr lang="zh-TW" altLang="en-US" sz="2400" dirty="0">
                <a:solidFill>
                  <a:schemeClr val="bg1"/>
                </a:solidFill>
              </a:rPr>
              <a:t>屠殺印地安人）。</a:t>
            </a:r>
            <a:endParaRPr lang="en-US" sz="2400" dirty="0">
              <a:solidFill>
                <a:schemeClr val="bg1"/>
              </a:solidFill>
            </a:endParaRPr>
          </a:p>
          <a:p>
            <a:pPr algn="l"/>
            <a:r>
              <a:rPr lang="en-US" sz="2400" dirty="0" smtClean="0">
                <a:solidFill>
                  <a:schemeClr val="bg1"/>
                </a:solidFill>
              </a:rPr>
              <a:t> 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8001000" cy="5486400"/>
          </a:xfrm>
        </p:spPr>
        <p:txBody>
          <a:bodyPr>
            <a:noAutofit/>
          </a:bodyPr>
          <a:lstStyle/>
          <a:p>
            <a:pPr algn="l"/>
            <a:r>
              <a:rPr lang="zh-TW" altLang="en-US" sz="2000" b="1" dirty="0" smtClean="0">
                <a:solidFill>
                  <a:schemeClr val="bg1"/>
                </a:solidFill>
              </a:rPr>
              <a:t>您會</a:t>
            </a:r>
            <a:r>
              <a:rPr lang="zh-TW" altLang="en-US" sz="2000" b="1" dirty="0">
                <a:solidFill>
                  <a:schemeClr val="bg1"/>
                </a:solidFill>
              </a:rPr>
              <a:t>問，郭牧師、你沒給我們標準答案</a:t>
            </a:r>
            <a:r>
              <a:rPr lang="zh-TW" altLang="en-US" sz="2000" b="1" dirty="0" smtClean="0">
                <a:solidFill>
                  <a:schemeClr val="bg1"/>
                </a:solidFill>
              </a:rPr>
              <a:t>。</a:t>
            </a:r>
            <a:r>
              <a:rPr lang="en-US" altLang="zh-TW" sz="2000" b="1" dirty="0" smtClean="0">
                <a:solidFill>
                  <a:schemeClr val="bg1"/>
                </a:solidFill>
              </a:rPr>
              <a:t>    </a:t>
            </a:r>
            <a:r>
              <a:rPr lang="zh-TW" altLang="en-US" sz="2000" b="1" dirty="0" smtClean="0">
                <a:solidFill>
                  <a:schemeClr val="bg1"/>
                </a:solidFill>
              </a:rPr>
              <a:t>是</a:t>
            </a:r>
            <a:r>
              <a:rPr lang="zh-TW" altLang="en-US" sz="2000" b="1" dirty="0">
                <a:solidFill>
                  <a:schemeClr val="bg1"/>
                </a:solidFill>
              </a:rPr>
              <a:t>的。</a:t>
            </a:r>
            <a:endParaRPr lang="en-US" sz="2000" dirty="0" smtClean="0">
              <a:solidFill>
                <a:schemeClr val="bg1"/>
              </a:solidFill>
            </a:endParaRPr>
          </a:p>
          <a:p>
            <a:pPr algn="l"/>
            <a:endParaRPr lang="en-US" altLang="zh-TW" sz="2400" b="1" dirty="0" smtClean="0">
              <a:solidFill>
                <a:schemeClr val="bg1"/>
              </a:solidFill>
            </a:endParaRPr>
          </a:p>
          <a:p>
            <a:r>
              <a:rPr lang="zh-TW" altLang="en-US" sz="2800" b="1" dirty="0" smtClean="0">
                <a:solidFill>
                  <a:srgbClr val="FFFF00"/>
                </a:solidFill>
              </a:rPr>
              <a:t>倫理</a:t>
            </a:r>
            <a:r>
              <a:rPr lang="zh-TW" altLang="en-US" sz="2800" b="1" dirty="0">
                <a:solidFill>
                  <a:srgbClr val="FFFF00"/>
                </a:solidFill>
              </a:rPr>
              <a:t>、道德依據您的信仰建立在您的心中。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zh-TW" altLang="en-US" sz="2800" b="1" dirty="0">
                <a:solidFill>
                  <a:srgbClr val="FFFF00"/>
                </a:solidFill>
              </a:rPr>
              <a:t>基督徒的信仰，決定您的倫理、道德觀。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zh-TW" altLang="en-US" sz="2800" b="1" dirty="0">
                <a:solidFill>
                  <a:srgbClr val="FFFF00"/>
                </a:solidFill>
              </a:rPr>
              <a:t>信仰決定生活，生活反應信仰</a:t>
            </a:r>
            <a:r>
              <a:rPr lang="zh-TW" altLang="en-US" sz="2800" b="1" dirty="0" smtClean="0">
                <a:solidFill>
                  <a:srgbClr val="FFFF00"/>
                </a:solidFill>
              </a:rPr>
              <a:t>。</a:t>
            </a:r>
            <a:endParaRPr lang="en-US" altLang="zh-TW" sz="2800" b="1" dirty="0" smtClean="0">
              <a:solidFill>
                <a:srgbClr val="FFFF00"/>
              </a:solidFill>
            </a:endParaRPr>
          </a:p>
          <a:p>
            <a:r>
              <a:rPr lang="zh-TW" altLang="en-US" sz="2800" b="1" dirty="0" smtClean="0">
                <a:solidFill>
                  <a:srgbClr val="FFFF00"/>
                </a:solidFill>
              </a:rPr>
              <a:t>這</a:t>
            </a:r>
            <a:r>
              <a:rPr lang="zh-TW" altLang="en-US" sz="2800" b="1" dirty="0">
                <a:solidFill>
                  <a:srgbClr val="FFFF00"/>
                </a:solidFill>
              </a:rPr>
              <a:t>是牧師的心。和老師不一樣。</a:t>
            </a:r>
            <a:endParaRPr lang="en-US" sz="2800" dirty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chemeClr val="bg1"/>
                </a:solidFill>
              </a:rPr>
              <a:t>  </a:t>
            </a:r>
            <a:endParaRPr lang="en-US" sz="2800" dirty="0">
              <a:solidFill>
                <a:schemeClr val="bg1"/>
              </a:solidFill>
            </a:endParaRPr>
          </a:p>
          <a:p>
            <a:r>
              <a:rPr lang="zh-TW" altLang="en-US" sz="2800" dirty="0">
                <a:solidFill>
                  <a:schemeClr val="bg1"/>
                </a:solidFill>
              </a:rPr>
              <a:t>歡迎，電話、</a:t>
            </a:r>
            <a:r>
              <a:rPr lang="en-US" sz="2800" dirty="0">
                <a:solidFill>
                  <a:schemeClr val="bg1"/>
                </a:solidFill>
              </a:rPr>
              <a:t>E-mail</a:t>
            </a:r>
            <a:r>
              <a:rPr lang="zh-TW" altLang="en-US" sz="2800" dirty="0">
                <a:solidFill>
                  <a:schemeClr val="bg1"/>
                </a:solidFill>
              </a:rPr>
              <a:t>質問？</a:t>
            </a:r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</a:rPr>
              <a:t>714-458-3772</a:t>
            </a:r>
          </a:p>
          <a:p>
            <a:r>
              <a:rPr lang="en-US" sz="2800" dirty="0" err="1">
                <a:solidFill>
                  <a:schemeClr val="bg1"/>
                </a:solidFill>
              </a:rPr>
              <a:t>thomastskuo@yahoo.com</a:t>
            </a:r>
            <a:endParaRPr lang="en-US" sz="2800" dirty="0">
              <a:solidFill>
                <a:schemeClr val="bg1"/>
              </a:solidFill>
            </a:endParaRPr>
          </a:p>
          <a:p>
            <a:pPr algn="l"/>
            <a:r>
              <a:rPr lang="en-US" sz="2400" dirty="0" smtClean="0">
                <a:solidFill>
                  <a:schemeClr val="bg1"/>
                </a:solidFill>
              </a:rPr>
              <a:t> 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762000"/>
            <a:ext cx="7772400" cy="5486400"/>
          </a:xfrm>
        </p:spPr>
        <p:txBody>
          <a:bodyPr>
            <a:noAutofit/>
          </a:bodyPr>
          <a:lstStyle/>
          <a:p>
            <a:pPr algn="l"/>
            <a:r>
              <a:rPr lang="zh-TW" altLang="en-US" sz="2800" b="1" dirty="0" smtClean="0">
                <a:solidFill>
                  <a:srgbClr val="F8FF0F"/>
                </a:solidFill>
              </a:rPr>
              <a:t>何謂</a:t>
            </a:r>
            <a:r>
              <a:rPr lang="zh-TW" altLang="en-US" sz="2800" b="1" dirty="0">
                <a:solidFill>
                  <a:srgbClr val="F8FF0F"/>
                </a:solidFill>
              </a:rPr>
              <a:t>倫理、道德呢？</a:t>
            </a:r>
            <a:endParaRPr lang="en-US" sz="2800" dirty="0">
              <a:solidFill>
                <a:srgbClr val="F8FF0F"/>
              </a:solidFill>
            </a:endParaRPr>
          </a:p>
          <a:p>
            <a:pPr algn="l"/>
            <a:r>
              <a:rPr lang="en-US" sz="2800" dirty="0">
                <a:solidFill>
                  <a:srgbClr val="F8FF0F"/>
                </a:solidFill>
              </a:rPr>
              <a:t> </a:t>
            </a:r>
          </a:p>
          <a:p>
            <a:pPr algn="l"/>
            <a:r>
              <a:rPr lang="zh-TW" altLang="en-US" sz="2800" dirty="0">
                <a:solidFill>
                  <a:srgbClr val="F8FF0F"/>
                </a:solidFill>
              </a:rPr>
              <a:t>是一種價值觀，</a:t>
            </a:r>
            <a:endParaRPr lang="en-US" sz="2800" dirty="0">
              <a:solidFill>
                <a:srgbClr val="F8FF0F"/>
              </a:solidFill>
            </a:endParaRPr>
          </a:p>
          <a:p>
            <a:pPr algn="l"/>
            <a:r>
              <a:rPr lang="zh-TW" altLang="en-US" sz="2800" dirty="0">
                <a:solidFill>
                  <a:srgbClr val="F8FF0F"/>
                </a:solidFill>
              </a:rPr>
              <a:t>是一種與品行、操守，人格有關的價值觀；</a:t>
            </a:r>
            <a:endParaRPr lang="en-US" sz="2800" dirty="0">
              <a:solidFill>
                <a:srgbClr val="F8FF0F"/>
              </a:solidFill>
            </a:endParaRPr>
          </a:p>
          <a:p>
            <a:pPr algn="l"/>
            <a:r>
              <a:rPr lang="zh-TW" altLang="en-US" sz="2800" dirty="0">
                <a:solidFill>
                  <a:srgbClr val="F8FF0F"/>
                </a:solidFill>
              </a:rPr>
              <a:t>是人類生活中，是非、對錯、善惡、 及好壞有關的價值</a:t>
            </a:r>
            <a:r>
              <a:rPr lang="en-US" sz="2800" dirty="0">
                <a:solidFill>
                  <a:srgbClr val="F8FF0F"/>
                </a:solidFill>
              </a:rPr>
              <a:t>  </a:t>
            </a:r>
            <a:r>
              <a:rPr lang="zh-TW" altLang="en-US" sz="2800" dirty="0">
                <a:solidFill>
                  <a:srgbClr val="F8FF0F"/>
                </a:solidFill>
              </a:rPr>
              <a:t>－</a:t>
            </a:r>
            <a:r>
              <a:rPr lang="en-US" sz="2800" dirty="0">
                <a:solidFill>
                  <a:srgbClr val="F8FF0F"/>
                </a:solidFill>
              </a:rPr>
              <a:t>   </a:t>
            </a:r>
            <a:r>
              <a:rPr lang="zh-TW" altLang="en-US" sz="2800" dirty="0">
                <a:solidFill>
                  <a:srgbClr val="F8FF0F"/>
                </a:solidFill>
              </a:rPr>
              <a:t>羅秉祥</a:t>
            </a:r>
            <a:endParaRPr lang="en-US" sz="2800" dirty="0">
              <a:solidFill>
                <a:srgbClr val="F8FF0F"/>
              </a:solidFill>
            </a:endParaRPr>
          </a:p>
          <a:p>
            <a:pPr algn="l"/>
            <a:r>
              <a:rPr lang="en-US" sz="2800" dirty="0">
                <a:solidFill>
                  <a:srgbClr val="F8FF0F"/>
                </a:solidFill>
              </a:rPr>
              <a:t> </a:t>
            </a:r>
          </a:p>
          <a:p>
            <a:pPr algn="l"/>
            <a:r>
              <a:rPr lang="zh-TW" altLang="en-US" sz="2800" dirty="0">
                <a:solidFill>
                  <a:srgbClr val="F8FF0F"/>
                </a:solidFill>
              </a:rPr>
              <a:t>一般來說，我們認為倫理、道德都是同樣的一件事，我們都「合在一起」說。</a:t>
            </a:r>
            <a:endParaRPr lang="en-US" sz="2800" dirty="0">
              <a:solidFill>
                <a:srgbClr val="F8FF0F"/>
              </a:solidFill>
            </a:endParaRPr>
          </a:p>
          <a:p>
            <a:pPr algn="l"/>
            <a:r>
              <a:rPr lang="zh-TW" altLang="en-US" sz="2800" dirty="0">
                <a:solidFill>
                  <a:srgbClr val="F8FF0F"/>
                </a:solidFill>
              </a:rPr>
              <a:t>若仔細思考是有點區別的。（特別在華人的生活哲學上。英文是一個字</a:t>
            </a:r>
            <a:r>
              <a:rPr lang="en-US" sz="2800" dirty="0">
                <a:solidFill>
                  <a:srgbClr val="F8FF0F"/>
                </a:solidFill>
              </a:rPr>
              <a:t>Ethics</a:t>
            </a:r>
            <a:r>
              <a:rPr lang="zh-TW" altLang="en-US" sz="2800" dirty="0">
                <a:solidFill>
                  <a:srgbClr val="F8FF0F"/>
                </a:solidFill>
              </a:rPr>
              <a:t>）</a:t>
            </a:r>
            <a:endParaRPr lang="en-US" sz="2800" dirty="0">
              <a:solidFill>
                <a:srgbClr val="F8FF0F"/>
              </a:solidFill>
            </a:endParaRPr>
          </a:p>
          <a:p>
            <a:pPr algn="l"/>
            <a:r>
              <a:rPr lang="en-US" sz="2800" dirty="0">
                <a:solidFill>
                  <a:srgbClr val="F8FF0F"/>
                </a:solidFill>
              </a:rPr>
              <a:t> </a:t>
            </a:r>
            <a:endParaRPr lang="en-US" sz="2800" dirty="0" smtClean="0">
              <a:solidFill>
                <a:srgbClr val="F8FF0F"/>
              </a:solidFill>
            </a:endParaRPr>
          </a:p>
          <a:p>
            <a:pPr algn="l"/>
            <a:r>
              <a:rPr lang="en-US" sz="2800" dirty="0" smtClean="0">
                <a:solidFill>
                  <a:srgbClr val="F8FF0F"/>
                </a:solidFill>
              </a:rPr>
              <a:t/>
            </a:r>
            <a:br>
              <a:rPr lang="en-US" sz="2800" dirty="0" smtClean="0">
                <a:solidFill>
                  <a:srgbClr val="F8FF0F"/>
                </a:solidFill>
              </a:rPr>
            </a:br>
            <a:endParaRPr lang="en-US" sz="2800" dirty="0">
              <a:solidFill>
                <a:srgbClr val="F8FF0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381000"/>
            <a:ext cx="1905000" cy="170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609600"/>
            <a:ext cx="7772400" cy="54864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solidFill>
                  <a:srgbClr val="F8FF0F"/>
                </a:solidFill>
              </a:rPr>
              <a:t> </a:t>
            </a:r>
            <a:r>
              <a:rPr lang="zh-TW" altLang="en-US" sz="2800" dirty="0" smtClean="0">
                <a:solidFill>
                  <a:srgbClr val="F8FF0F"/>
                </a:solidFill>
              </a:rPr>
              <a:t>倫理</a:t>
            </a:r>
            <a:r>
              <a:rPr lang="zh-TW" altLang="en-US" sz="2800" dirty="0">
                <a:solidFill>
                  <a:srgbClr val="F8FF0F"/>
                </a:solidFill>
              </a:rPr>
              <a:t>，是說「人倫」之間的「理」；行為的規範。</a:t>
            </a:r>
            <a:endParaRPr lang="en-US" sz="2800" dirty="0">
              <a:solidFill>
                <a:srgbClr val="F8FF0F"/>
              </a:solidFill>
            </a:endParaRPr>
          </a:p>
          <a:p>
            <a:pPr algn="l"/>
            <a:r>
              <a:rPr lang="zh-TW" altLang="en-US" sz="2800" dirty="0">
                <a:solidFill>
                  <a:srgbClr val="F8FF0F"/>
                </a:solidFill>
              </a:rPr>
              <a:t>「大學」所言「為人君，止於仁；為人臣，止於敬；為人子，止於孝；為人父，止於慈</a:t>
            </a:r>
            <a:r>
              <a:rPr lang="zh-TW" altLang="en-US" sz="2800" dirty="0" smtClean="0">
                <a:solidFill>
                  <a:srgbClr val="F8FF0F"/>
                </a:solidFill>
              </a:rPr>
              <a:t>；與國之交</a:t>
            </a:r>
            <a:r>
              <a:rPr lang="zh-TW" altLang="en-US" sz="2800" dirty="0">
                <a:solidFill>
                  <a:srgbClr val="F8FF0F"/>
                </a:solidFill>
              </a:rPr>
              <a:t>，止於信」</a:t>
            </a:r>
            <a:r>
              <a:rPr lang="zh-TW" altLang="en-US" sz="2800" dirty="0" smtClean="0">
                <a:solidFill>
                  <a:srgbClr val="F8FF0F"/>
                </a:solidFill>
              </a:rPr>
              <a:t>。</a:t>
            </a:r>
            <a:endParaRPr lang="en-US" altLang="zh-TW" sz="2800" dirty="0" smtClean="0">
              <a:solidFill>
                <a:srgbClr val="F8FF0F"/>
              </a:solidFill>
            </a:endParaRPr>
          </a:p>
          <a:p>
            <a:pPr algn="l"/>
            <a:endParaRPr lang="en-US" sz="2800" dirty="0" smtClean="0">
              <a:solidFill>
                <a:srgbClr val="F8FF0F"/>
              </a:solidFill>
            </a:endParaRPr>
          </a:p>
          <a:p>
            <a:pPr algn="l"/>
            <a:r>
              <a:rPr lang="zh-TW" altLang="en-US" sz="2800" dirty="0">
                <a:solidFill>
                  <a:srgbClr val="F8FF0F"/>
                </a:solidFill>
              </a:rPr>
              <a:t>「禮記、禮運篇」所言「父慈、子孝；兄友、弟恭；夫義、婦聽；長惠、幼順</a:t>
            </a:r>
            <a:r>
              <a:rPr lang="zh-TW" altLang="en-US" sz="2800" dirty="0" smtClean="0">
                <a:solidFill>
                  <a:srgbClr val="F8FF0F"/>
                </a:solidFill>
              </a:rPr>
              <a:t>；君</a:t>
            </a:r>
            <a:r>
              <a:rPr lang="zh-TW" altLang="en-US" sz="2800" dirty="0">
                <a:solidFill>
                  <a:srgbClr val="F8FF0F"/>
                </a:solidFill>
              </a:rPr>
              <a:t>仁、臣忠」。</a:t>
            </a:r>
            <a:endParaRPr lang="en-US" sz="2800" dirty="0">
              <a:solidFill>
                <a:srgbClr val="F8FF0F"/>
              </a:solidFill>
            </a:endParaRPr>
          </a:p>
          <a:p>
            <a:pPr algn="l"/>
            <a:r>
              <a:rPr lang="zh-TW" altLang="en-US" sz="2800" dirty="0">
                <a:solidFill>
                  <a:srgbClr val="F8FF0F"/>
                </a:solidFill>
              </a:rPr>
              <a:t>不同的人倫關係中，有不同的「理」或「價值」的傾向。</a:t>
            </a:r>
            <a:endParaRPr lang="en-US" sz="2800" dirty="0">
              <a:solidFill>
                <a:srgbClr val="F8FF0F"/>
              </a:solidFill>
            </a:endParaRPr>
          </a:p>
          <a:p>
            <a:pPr algn="l"/>
            <a:r>
              <a:rPr lang="en-US" sz="2800" dirty="0" smtClean="0">
                <a:solidFill>
                  <a:srgbClr val="F8FF0F"/>
                </a:solidFill>
              </a:rPr>
              <a:t> </a:t>
            </a:r>
            <a:br>
              <a:rPr lang="en-US" sz="2800" dirty="0" smtClean="0">
                <a:solidFill>
                  <a:srgbClr val="F8FF0F"/>
                </a:solidFill>
              </a:rPr>
            </a:br>
            <a:endParaRPr lang="en-US" sz="2800" dirty="0">
              <a:solidFill>
                <a:srgbClr val="F8FF0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762000"/>
            <a:ext cx="7772400" cy="54864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solidFill>
                  <a:srgbClr val="F8FF0F"/>
                </a:solidFill>
              </a:rPr>
              <a:t> </a:t>
            </a:r>
            <a:r>
              <a:rPr lang="zh-TW" altLang="en-US" sz="2800" dirty="0" smtClean="0">
                <a:solidFill>
                  <a:srgbClr val="F8FF0F"/>
                </a:solidFill>
              </a:rPr>
              <a:t>道德</a:t>
            </a:r>
            <a:r>
              <a:rPr lang="zh-TW" altLang="en-US" sz="2800" dirty="0">
                <a:solidFill>
                  <a:srgbClr val="F8FF0F"/>
                </a:solidFill>
              </a:rPr>
              <a:t>，「道」是人類行為應該遵行的普遍原則，「德」是德行。</a:t>
            </a:r>
            <a:endParaRPr lang="en-US" sz="2800" dirty="0">
              <a:solidFill>
                <a:srgbClr val="F8FF0F"/>
              </a:solidFill>
            </a:endParaRPr>
          </a:p>
          <a:p>
            <a:pPr algn="l"/>
            <a:r>
              <a:rPr lang="zh-TW" altLang="en-US" sz="2800" dirty="0">
                <a:solidFill>
                  <a:srgbClr val="F8FF0F"/>
                </a:solidFill>
              </a:rPr>
              <a:t>道德，不是特定性，而是普遍性的。</a:t>
            </a:r>
            <a:endParaRPr lang="en-US" sz="2800" dirty="0">
              <a:solidFill>
                <a:srgbClr val="F8FF0F"/>
              </a:solidFill>
            </a:endParaRPr>
          </a:p>
          <a:p>
            <a:pPr algn="l"/>
            <a:r>
              <a:rPr lang="en-US" sz="2800" dirty="0">
                <a:solidFill>
                  <a:srgbClr val="F8FF0F"/>
                </a:solidFill>
              </a:rPr>
              <a:t> </a:t>
            </a:r>
          </a:p>
          <a:p>
            <a:pPr algn="l"/>
            <a:r>
              <a:rPr lang="zh-TW" altLang="en-US" sz="2800" dirty="0">
                <a:solidFill>
                  <a:srgbClr val="F8FF0F"/>
                </a:solidFill>
              </a:rPr>
              <a:t>現代人的用語上，我們很少作區別，倫理道德，通常都指我們的品行、操守、人格</a:t>
            </a:r>
            <a:endParaRPr lang="en-US" sz="2800" dirty="0">
              <a:solidFill>
                <a:srgbClr val="F8FF0F"/>
              </a:solidFill>
            </a:endParaRPr>
          </a:p>
          <a:p>
            <a:pPr algn="l"/>
            <a:r>
              <a:rPr lang="zh-TW" altLang="en-US" sz="2800" dirty="0">
                <a:solidFill>
                  <a:srgbClr val="F8FF0F"/>
                </a:solidFill>
              </a:rPr>
              <a:t>有關的價值表現；價值的判斷。</a:t>
            </a:r>
            <a:endParaRPr lang="en-US" sz="2800" dirty="0">
              <a:solidFill>
                <a:srgbClr val="F8FF0F"/>
              </a:solidFill>
            </a:endParaRPr>
          </a:p>
          <a:p>
            <a:pPr algn="l"/>
            <a:r>
              <a:rPr lang="en-US" sz="2800" dirty="0" smtClean="0">
                <a:solidFill>
                  <a:srgbClr val="F8FF0F"/>
                </a:solidFill>
              </a:rPr>
              <a:t/>
            </a:r>
            <a:br>
              <a:rPr lang="en-US" sz="2800" dirty="0" smtClean="0">
                <a:solidFill>
                  <a:srgbClr val="F8FF0F"/>
                </a:solidFill>
              </a:rPr>
            </a:br>
            <a:endParaRPr lang="en-US" sz="2800" dirty="0">
              <a:solidFill>
                <a:srgbClr val="F8FF0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2002536"/>
            <a:ext cx="3200400" cy="317906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772400" cy="3886200"/>
          </a:xfrm>
        </p:spPr>
        <p:txBody>
          <a:bodyPr>
            <a:noAutofit/>
          </a:bodyPr>
          <a:lstStyle/>
          <a:p>
            <a:pPr algn="l"/>
            <a:r>
              <a:rPr lang="zh-TW" altLang="en-US" sz="3600" dirty="0" smtClean="0">
                <a:solidFill>
                  <a:srgbClr val="F8FF0F"/>
                </a:solidFill>
              </a:rPr>
              <a:t>問題</a:t>
            </a:r>
            <a:r>
              <a:rPr lang="zh-TW" altLang="en-US" sz="3600" dirty="0">
                <a:solidFill>
                  <a:srgbClr val="F8FF0F"/>
                </a:solidFill>
              </a:rPr>
              <a:t>：</a:t>
            </a:r>
            <a:endParaRPr lang="en-US" sz="3600" dirty="0" smtClean="0">
              <a:solidFill>
                <a:srgbClr val="F8FF0F"/>
              </a:solidFill>
            </a:endParaRPr>
          </a:p>
          <a:p>
            <a:r>
              <a:rPr lang="zh-TW" altLang="en-US" sz="3600" dirty="0" smtClean="0">
                <a:solidFill>
                  <a:srgbClr val="FF49BA"/>
                </a:solidFill>
              </a:rPr>
              <a:t>今天來說</a:t>
            </a:r>
            <a:r>
              <a:rPr lang="zh-TW" altLang="en-US" sz="3600" dirty="0">
                <a:solidFill>
                  <a:srgbClr val="FF49BA"/>
                </a:solidFill>
              </a:rPr>
              <a:t>，</a:t>
            </a:r>
            <a:r>
              <a:rPr lang="zh-TW" altLang="en-US" sz="3600" dirty="0" smtClean="0">
                <a:solidFill>
                  <a:srgbClr val="FF49BA"/>
                </a:solidFill>
              </a:rPr>
              <a:t>什麼是應有的倫理道德？</a:t>
            </a:r>
            <a:endParaRPr lang="en-US" altLang="zh-TW" sz="2800" dirty="0" smtClean="0">
              <a:solidFill>
                <a:srgbClr val="F8FF0F"/>
              </a:solidFill>
            </a:endParaRPr>
          </a:p>
          <a:p>
            <a:pPr algn="l"/>
            <a:r>
              <a:rPr lang="zh-TW" altLang="en-US" sz="2400" b="1" dirty="0" smtClean="0">
                <a:solidFill>
                  <a:schemeClr val="bg1"/>
                </a:solidFill>
              </a:rPr>
              <a:t>   有點困難吧！</a:t>
            </a:r>
            <a:endParaRPr lang="en-US" altLang="zh-TW" sz="2400" b="1" dirty="0" smtClean="0">
              <a:solidFill>
                <a:schemeClr val="bg1"/>
              </a:solidFill>
            </a:endParaRPr>
          </a:p>
          <a:p>
            <a:pPr algn="l"/>
            <a:r>
              <a:rPr lang="zh-TW" altLang="en-US" sz="2400" b="1" dirty="0" smtClean="0">
                <a:solidFill>
                  <a:schemeClr val="bg1"/>
                </a:solidFill>
              </a:rPr>
              <a:t>（</a:t>
            </a:r>
            <a:r>
              <a:rPr lang="zh-TW" altLang="en-US" sz="2400" b="1" dirty="0">
                <a:solidFill>
                  <a:schemeClr val="bg1"/>
                </a:solidFill>
              </a:rPr>
              <a:t>今天是一個「集非成是」的社會）。</a:t>
            </a:r>
            <a:endParaRPr lang="en-US" sz="2400" b="1" dirty="0">
              <a:solidFill>
                <a:schemeClr val="bg1"/>
              </a:solidFill>
            </a:endParaRPr>
          </a:p>
          <a:p>
            <a:pPr algn="l"/>
            <a:r>
              <a:rPr lang="en-US" sz="2800" dirty="0" smtClean="0">
                <a:solidFill>
                  <a:srgbClr val="F8FF0F"/>
                </a:solidFill>
              </a:rPr>
              <a:t> </a:t>
            </a:r>
          </a:p>
          <a:p>
            <a:pPr algn="l"/>
            <a:endParaRPr lang="en-US" sz="2800" dirty="0" smtClean="0">
              <a:solidFill>
                <a:srgbClr val="F8FF0F"/>
              </a:solidFill>
            </a:endParaRPr>
          </a:p>
          <a:p>
            <a:pPr algn="l"/>
            <a:r>
              <a:rPr lang="zh-TW" altLang="en-US" dirty="0">
                <a:solidFill>
                  <a:srgbClr val="F8FF0F"/>
                </a:solidFill>
              </a:rPr>
              <a:t>「何謂倫理或道德」</a:t>
            </a:r>
            <a:r>
              <a:rPr lang="zh-TW" altLang="en-US" dirty="0" smtClean="0">
                <a:solidFill>
                  <a:srgbClr val="F8FF0F"/>
                </a:solidFill>
              </a:rPr>
              <a:t>，</a:t>
            </a:r>
            <a:endParaRPr lang="en-US" altLang="zh-TW" dirty="0" smtClean="0">
              <a:solidFill>
                <a:srgbClr val="F8FF0F"/>
              </a:solidFill>
            </a:endParaRPr>
          </a:p>
          <a:p>
            <a:pPr algn="l"/>
            <a:r>
              <a:rPr lang="zh-TW" altLang="en-US" dirty="0" smtClean="0">
                <a:solidFill>
                  <a:srgbClr val="F8FF0F"/>
                </a:solidFill>
              </a:rPr>
              <a:t>或</a:t>
            </a:r>
            <a:r>
              <a:rPr lang="zh-TW" altLang="en-US" dirty="0">
                <a:solidFill>
                  <a:srgbClr val="F8FF0F"/>
                </a:solidFill>
              </a:rPr>
              <a:t>「何謂倫理道德的生活」？</a:t>
            </a:r>
            <a:r>
              <a:rPr lang="en-US" dirty="0" smtClean="0">
                <a:solidFill>
                  <a:srgbClr val="F8FF0F"/>
                </a:solidFill>
              </a:rPr>
              <a:t> </a:t>
            </a:r>
            <a:r>
              <a:rPr lang="en-US" sz="2800" dirty="0" smtClean="0">
                <a:solidFill>
                  <a:srgbClr val="F8FF0F"/>
                </a:solidFill>
              </a:rPr>
              <a:t/>
            </a:r>
            <a:br>
              <a:rPr lang="en-US" sz="2800" dirty="0" smtClean="0">
                <a:solidFill>
                  <a:srgbClr val="F8FF0F"/>
                </a:solidFill>
              </a:rPr>
            </a:br>
            <a:endParaRPr lang="en-US" sz="2800" dirty="0">
              <a:solidFill>
                <a:srgbClr val="F8FF0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762000"/>
            <a:ext cx="7772400" cy="5486400"/>
          </a:xfrm>
        </p:spPr>
        <p:txBody>
          <a:bodyPr>
            <a:noAutofit/>
          </a:bodyPr>
          <a:lstStyle/>
          <a:p>
            <a:pPr algn="l"/>
            <a:r>
              <a:rPr lang="zh-TW" altLang="en-US" dirty="0">
                <a:solidFill>
                  <a:schemeClr val="bg1"/>
                </a:solidFill>
              </a:rPr>
              <a:t>我們對「基督教倫理」下一個定義</a:t>
            </a:r>
            <a:r>
              <a:rPr lang="zh-TW" altLang="en-US" dirty="0" smtClean="0">
                <a:solidFill>
                  <a:schemeClr val="bg1"/>
                </a:solidFill>
              </a:rPr>
              <a:t>：</a:t>
            </a:r>
            <a:endParaRPr lang="en-US" altLang="zh-TW" dirty="0" smtClean="0">
              <a:solidFill>
                <a:schemeClr val="bg1"/>
              </a:solidFill>
            </a:endParaRPr>
          </a:p>
          <a:p>
            <a:pPr algn="l"/>
            <a:endParaRPr lang="en-US" dirty="0" smtClean="0">
              <a:solidFill>
                <a:srgbClr val="000000"/>
              </a:solidFill>
            </a:endParaRPr>
          </a:p>
          <a:p>
            <a:pPr algn="l"/>
            <a:r>
              <a:rPr lang="zh-TW" altLang="en-US" dirty="0">
                <a:solidFill>
                  <a:srgbClr val="FFFF00"/>
                </a:solidFill>
              </a:rPr>
              <a:t>基督教倫理學，（或基督教道德神學），是以基督教信仰的立場，對基督徒及一般人的倫理道德生活，有系統、有條理地去反省，分析及評價的科學。</a:t>
            </a:r>
            <a:endParaRPr lang="en-US" dirty="0">
              <a:solidFill>
                <a:srgbClr val="FFFF00"/>
              </a:solidFill>
            </a:endParaRPr>
          </a:p>
          <a:p>
            <a:pPr algn="l"/>
            <a:r>
              <a:rPr lang="en-US" dirty="0" smtClean="0">
                <a:solidFill>
                  <a:srgbClr val="000000"/>
                </a:solidFill>
              </a:rPr>
              <a:t/>
            </a:r>
            <a:br>
              <a:rPr lang="en-US" dirty="0" smtClean="0">
                <a:solidFill>
                  <a:srgbClr val="000000"/>
                </a:solidFill>
              </a:rPr>
            </a:b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762000"/>
            <a:ext cx="7772400" cy="3733800"/>
          </a:xfrm>
        </p:spPr>
        <p:txBody>
          <a:bodyPr>
            <a:noAutofit/>
          </a:bodyPr>
          <a:lstStyle/>
          <a:p>
            <a:pPr algn="l"/>
            <a:r>
              <a:rPr lang="zh-TW" altLang="en-US" dirty="0">
                <a:solidFill>
                  <a:srgbClr val="FFFFFF"/>
                </a:solidFill>
              </a:rPr>
              <a:t>我們以三個角度來討論基督教倫理學</a:t>
            </a:r>
            <a:r>
              <a:rPr lang="zh-TW" altLang="en-US" dirty="0" smtClean="0">
                <a:solidFill>
                  <a:srgbClr val="FFFFFF"/>
                </a:solidFill>
              </a:rPr>
              <a:t>。</a:t>
            </a:r>
            <a:endParaRPr lang="en-US" altLang="zh-TW" dirty="0" smtClean="0">
              <a:solidFill>
                <a:srgbClr val="FFFFFF"/>
              </a:solidFill>
            </a:endParaRPr>
          </a:p>
          <a:p>
            <a:pPr algn="l"/>
            <a:endParaRPr lang="en-US" dirty="0" smtClean="0">
              <a:solidFill>
                <a:srgbClr val="000000"/>
              </a:solidFill>
            </a:endParaRPr>
          </a:p>
          <a:p>
            <a:pPr marL="742950" indent="-742950" algn="l">
              <a:buFont typeface="+mj-lt"/>
              <a:buAutoNum type="alphaUcPeriod"/>
            </a:pPr>
            <a:r>
              <a:rPr lang="zh-TW" altLang="en-US" sz="4000" dirty="0" smtClean="0">
                <a:solidFill>
                  <a:srgbClr val="F8FF0F"/>
                </a:solidFill>
              </a:rPr>
              <a:t>道德</a:t>
            </a:r>
            <a:r>
              <a:rPr lang="zh-TW" altLang="en-US" sz="4000" dirty="0">
                <a:solidFill>
                  <a:srgbClr val="F8FF0F"/>
                </a:solidFill>
              </a:rPr>
              <a:t>的判斷</a:t>
            </a:r>
            <a:r>
              <a:rPr lang="zh-TW" altLang="en-US" sz="4000" dirty="0" smtClean="0">
                <a:solidFill>
                  <a:srgbClr val="F8FF0F"/>
                </a:solidFill>
              </a:rPr>
              <a:t>。</a:t>
            </a:r>
            <a:endParaRPr lang="en-US" sz="4000" dirty="0" smtClean="0">
              <a:solidFill>
                <a:srgbClr val="F8FF0F"/>
              </a:solidFill>
            </a:endParaRPr>
          </a:p>
          <a:p>
            <a:pPr marL="742950" indent="-742950" algn="l">
              <a:buFont typeface="+mj-lt"/>
              <a:buAutoNum type="alphaUcPeriod"/>
            </a:pPr>
            <a:r>
              <a:rPr lang="en-US" sz="4000" dirty="0" smtClean="0">
                <a:solidFill>
                  <a:srgbClr val="F8FF0F"/>
                </a:solidFill>
              </a:rPr>
              <a:t> </a:t>
            </a:r>
            <a:r>
              <a:rPr lang="zh-TW" altLang="en-US" sz="4000" dirty="0">
                <a:solidFill>
                  <a:srgbClr val="F8FF0F"/>
                </a:solidFill>
              </a:rPr>
              <a:t>基督教倫理學的依據。</a:t>
            </a:r>
            <a:endParaRPr lang="en-US" sz="4000" dirty="0" smtClean="0">
              <a:solidFill>
                <a:srgbClr val="F8FF0F"/>
              </a:solidFill>
            </a:endParaRPr>
          </a:p>
          <a:p>
            <a:pPr marL="742950" indent="-742950" algn="l">
              <a:buFont typeface="+mj-lt"/>
              <a:buAutoNum type="alphaUcPeriod"/>
            </a:pPr>
            <a:r>
              <a:rPr lang="zh-TW" altLang="en-US" sz="4000" dirty="0" smtClean="0">
                <a:solidFill>
                  <a:srgbClr val="F8FF0F"/>
                </a:solidFill>
              </a:rPr>
              <a:t>最重要的</a:t>
            </a:r>
            <a:r>
              <a:rPr lang="zh-TW" altLang="en-US" sz="4000" dirty="0" smtClean="0">
                <a:solidFill>
                  <a:srgbClr val="F8FF0F"/>
                </a:solidFill>
              </a:rPr>
              <a:t>是</a:t>
            </a:r>
            <a:r>
              <a:rPr lang="en-US" altLang="zh-TW" sz="4000" dirty="0" smtClean="0">
                <a:solidFill>
                  <a:srgbClr val="F8FF0F"/>
                </a:solidFill>
              </a:rPr>
              <a:t>. . . . . . .</a:t>
            </a:r>
            <a:endParaRPr lang="en-US" altLang="zh-TW" sz="4000" dirty="0" smtClean="0">
              <a:solidFill>
                <a:srgbClr val="F8FF0F"/>
              </a:solidFill>
            </a:endParaRPr>
          </a:p>
          <a:p>
            <a:pPr algn="l"/>
            <a:r>
              <a:rPr lang="en-US" dirty="0" smtClean="0">
                <a:solidFill>
                  <a:srgbClr val="000000"/>
                </a:solidFill>
              </a:rPr>
              <a:t/>
            </a:r>
            <a:br>
              <a:rPr lang="en-US" dirty="0" smtClean="0">
                <a:solidFill>
                  <a:srgbClr val="000000"/>
                </a:solidFill>
              </a:rPr>
            </a:b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13022</TotalTime>
  <Words>2359</Words>
  <Application>Microsoft Macintosh PowerPoint</Application>
  <PresentationFormat>On-screen Show (4:3)</PresentationFormat>
  <Paragraphs>227</Paragraphs>
  <Slides>38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                     歡迎您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   「基督教倫理生活觀」 E-201   </dc:title>
  <dc:creator>Vicki Kuo</dc:creator>
  <cp:lastModifiedBy>Vicki Kuo</cp:lastModifiedBy>
  <cp:revision>68</cp:revision>
  <dcterms:created xsi:type="dcterms:W3CDTF">2012-09-15T03:39:03Z</dcterms:created>
  <dcterms:modified xsi:type="dcterms:W3CDTF">2012-09-15T05:58:38Z</dcterms:modified>
</cp:coreProperties>
</file>